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9" r:id="rId3"/>
    <p:sldId id="267" r:id="rId4"/>
    <p:sldId id="269" r:id="rId5"/>
    <p:sldId id="303" r:id="rId6"/>
    <p:sldId id="893" r:id="rId7"/>
    <p:sldId id="932" r:id="rId8"/>
    <p:sldId id="318" r:id="rId9"/>
    <p:sldId id="927" r:id="rId10"/>
    <p:sldId id="947" r:id="rId11"/>
    <p:sldId id="948" r:id="rId12"/>
    <p:sldId id="949" r:id="rId13"/>
    <p:sldId id="929" r:id="rId14"/>
    <p:sldId id="951" r:id="rId15"/>
    <p:sldId id="898" r:id="rId16"/>
    <p:sldId id="899" r:id="rId17"/>
    <p:sldId id="934" r:id="rId18"/>
    <p:sldId id="935" r:id="rId19"/>
    <p:sldId id="936" r:id="rId20"/>
    <p:sldId id="939" r:id="rId21"/>
    <p:sldId id="940" r:id="rId22"/>
    <p:sldId id="941" r:id="rId23"/>
    <p:sldId id="903" r:id="rId24"/>
    <p:sldId id="937" r:id="rId25"/>
    <p:sldId id="938" r:id="rId26"/>
    <p:sldId id="942" r:id="rId27"/>
    <p:sldId id="943" r:id="rId28"/>
    <p:sldId id="901" r:id="rId29"/>
    <p:sldId id="930" r:id="rId30"/>
    <p:sldId id="931" r:id="rId31"/>
    <p:sldId id="912" r:id="rId32"/>
    <p:sldId id="313" r:id="rId33"/>
    <p:sldId id="915" r:id="rId34"/>
    <p:sldId id="856" r:id="rId35"/>
    <p:sldId id="917" r:id="rId36"/>
    <p:sldId id="852" r:id="rId37"/>
    <p:sldId id="919" r:id="rId38"/>
    <p:sldId id="945" r:id="rId39"/>
    <p:sldId id="950" r:id="rId40"/>
    <p:sldId id="921" r:id="rId41"/>
    <p:sldId id="922" r:id="rId42"/>
    <p:sldId id="923" r:id="rId43"/>
    <p:sldId id="315" r:id="rId44"/>
    <p:sldId id="926" r:id="rId45"/>
    <p:sldId id="294" r:id="rId46"/>
    <p:sldId id="296" r:id="rId47"/>
    <p:sldId id="298" r:id="rId48"/>
    <p:sldId id="299" r:id="rId49"/>
    <p:sldId id="300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2" autoAdjust="0"/>
  </p:normalViewPr>
  <p:slideViewPr>
    <p:cSldViewPr snapToGrid="0">
      <p:cViewPr varScale="1">
        <p:scale>
          <a:sx n="86" d="100"/>
          <a:sy n="86" d="100"/>
        </p:scale>
        <p:origin x="31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2A5EB502-37EA-4C9B-A54D-24115176A499}"/>
    <pc:docChg chg="modSld modMainMaster">
      <pc:chgData name="Phan Van Rieu (Hugo)" userId="032e726b-b6b7-45df-b0ca-e82fb010a48a" providerId="ADAL" clId="{2A5EB502-37EA-4C9B-A54D-24115176A499}" dt="2024-05-27T04:04:05.639" v="2" actId="20577"/>
      <pc:docMkLst>
        <pc:docMk/>
      </pc:docMkLst>
      <pc:sldChg chg="modSp mod">
        <pc:chgData name="Phan Van Rieu (Hugo)" userId="032e726b-b6b7-45df-b0ca-e82fb010a48a" providerId="ADAL" clId="{2A5EB502-37EA-4C9B-A54D-24115176A499}" dt="2024-05-27T04:04:05.639" v="2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2A5EB502-37EA-4C9B-A54D-24115176A499}" dt="2024-05-27T04:04:05.639" v="2" actId="20577"/>
          <ac:spMkLst>
            <pc:docMk/>
            <pc:sldMk cId="1872779487" sldId="269"/>
            <ac:spMk id="7" creationId="{BA386DE9-345A-400C-B2BB-B32B155C2C38}"/>
          </ac:spMkLst>
        </pc:spChg>
      </pc:sldChg>
      <pc:sldMasterChg chg="modSp mod">
        <pc:chgData name="Phan Van Rieu (Hugo)" userId="032e726b-b6b7-45df-b0ca-e82fb010a48a" providerId="ADAL" clId="{2A5EB502-37EA-4C9B-A54D-24115176A499}" dt="2024-05-18T09:37:07.319" v="0" actId="14100"/>
        <pc:sldMasterMkLst>
          <pc:docMk/>
          <pc:sldMasterMk cId="4227081071" sldId="2147483648"/>
        </pc:sldMasterMkLst>
        <pc:spChg chg="mod">
          <ac:chgData name="Phan Van Rieu (Hugo)" userId="032e726b-b6b7-45df-b0ca-e82fb010a48a" providerId="ADAL" clId="{2A5EB502-37EA-4C9B-A54D-24115176A499}" dt="2024-05-18T09:37:07.319" v="0" actId="14100"/>
          <ac:spMkLst>
            <pc:docMk/>
            <pc:sldMasterMk cId="4227081071" sldId="2147483648"/>
            <ac:spMk id="12" creationId="{FE798370-27E2-9F41-A466-FC64C7FFD70A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90233" y="71082"/>
            <a:ext cx="21369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3.1: Reading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17899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7: Urban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7: Urban life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3.1: Reading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A19D5-D213-0D2C-CDF3-6E7E94A01619}"/>
              </a:ext>
            </a:extLst>
          </p:cNvPr>
          <p:cNvSpPr txBox="1"/>
          <p:nvPr/>
        </p:nvSpPr>
        <p:spPr>
          <a:xfrm>
            <a:off x="0" y="4635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823419-7074-CFDD-A9AC-340838EF8CE9}"/>
              </a:ext>
            </a:extLst>
          </p:cNvPr>
          <p:cNvSpPr/>
          <p:nvPr/>
        </p:nvSpPr>
        <p:spPr>
          <a:xfrm>
            <a:off x="2905246" y="463522"/>
            <a:ext cx="92867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and find the synonym words in the paragraphs.</a:t>
            </a:r>
            <a:endParaRPr lang="en-US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F38CF-1BD2-AC64-8C0A-FFA7CEDB9DA7}"/>
              </a:ext>
            </a:extLst>
          </p:cNvPr>
          <p:cNvSpPr/>
          <p:nvPr/>
        </p:nvSpPr>
        <p:spPr>
          <a:xfrm>
            <a:off x="259927" y="1196638"/>
            <a:ext cx="11672145" cy="37093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/>
              <a:t>Par 1: possible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2: offenders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2: fail/fall apart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4: health-related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5: carry out</a:t>
            </a:r>
          </a:p>
        </p:txBody>
      </p:sp>
    </p:spTree>
    <p:extLst>
      <p:ext uri="{BB962C8B-B14F-4D97-AF65-F5344CB8AC3E}">
        <p14:creationId xmlns:p14="http://schemas.microsoft.com/office/powerpoint/2010/main" val="4020342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A19D5-D213-0D2C-CDF3-6E7E94A01619}"/>
              </a:ext>
            </a:extLst>
          </p:cNvPr>
          <p:cNvSpPr txBox="1"/>
          <p:nvPr/>
        </p:nvSpPr>
        <p:spPr>
          <a:xfrm>
            <a:off x="0" y="4635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823419-7074-CFDD-A9AC-340838EF8CE9}"/>
              </a:ext>
            </a:extLst>
          </p:cNvPr>
          <p:cNvSpPr/>
          <p:nvPr/>
        </p:nvSpPr>
        <p:spPr>
          <a:xfrm>
            <a:off x="2905246" y="463522"/>
            <a:ext cx="92867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Identify the part of speech (noun, verb, adj, adv, etc.)</a:t>
            </a:r>
            <a:endParaRPr lang="en-US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F38CF-1BD2-AC64-8C0A-FFA7CEDB9DA7}"/>
              </a:ext>
            </a:extLst>
          </p:cNvPr>
          <p:cNvSpPr/>
          <p:nvPr/>
        </p:nvSpPr>
        <p:spPr>
          <a:xfrm>
            <a:off x="259927" y="1196638"/>
            <a:ext cx="11672145" cy="37093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/>
              <a:t>Par 1: possible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2: offenders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2: fail/fall apart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4: health-related</a:t>
            </a:r>
          </a:p>
          <a:p>
            <a:pPr>
              <a:lnSpc>
                <a:spcPct val="150000"/>
              </a:lnSpc>
            </a:pPr>
            <a:r>
              <a:rPr lang="en-US" sz="3200" i="1" dirty="0"/>
              <a:t>Par 5: carry 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1E5F4-C8E0-B755-391E-AC837101FBD0}"/>
              </a:ext>
            </a:extLst>
          </p:cNvPr>
          <p:cNvSpPr txBox="1"/>
          <p:nvPr/>
        </p:nvSpPr>
        <p:spPr>
          <a:xfrm>
            <a:off x="3951611" y="1314490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35710-3CD4-E92A-5108-868A9D348146}"/>
              </a:ext>
            </a:extLst>
          </p:cNvPr>
          <p:cNvSpPr txBox="1"/>
          <p:nvPr/>
        </p:nvSpPr>
        <p:spPr>
          <a:xfrm>
            <a:off x="3951610" y="2047606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7C7F-287D-998A-8D2A-CA1374BA38A4}"/>
              </a:ext>
            </a:extLst>
          </p:cNvPr>
          <p:cNvSpPr txBox="1"/>
          <p:nvPr/>
        </p:nvSpPr>
        <p:spPr>
          <a:xfrm>
            <a:off x="3951612" y="2706291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912AA-B039-2929-40C9-E346B7588DDA}"/>
              </a:ext>
            </a:extLst>
          </p:cNvPr>
          <p:cNvSpPr txBox="1"/>
          <p:nvPr/>
        </p:nvSpPr>
        <p:spPr>
          <a:xfrm>
            <a:off x="3951612" y="3513751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9748C-BC43-DD36-9091-F26B88273834}"/>
              </a:ext>
            </a:extLst>
          </p:cNvPr>
          <p:cNvSpPr txBox="1"/>
          <p:nvPr/>
        </p:nvSpPr>
        <p:spPr>
          <a:xfrm>
            <a:off x="3951612" y="4321211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</p:spTree>
    <p:extLst>
      <p:ext uri="{BB962C8B-B14F-4D97-AF65-F5344CB8AC3E}">
        <p14:creationId xmlns:p14="http://schemas.microsoft.com/office/powerpoint/2010/main" val="9553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A19D5-D213-0D2C-CDF3-6E7E94A01619}"/>
              </a:ext>
            </a:extLst>
          </p:cNvPr>
          <p:cNvSpPr txBox="1"/>
          <p:nvPr/>
        </p:nvSpPr>
        <p:spPr>
          <a:xfrm>
            <a:off x="0" y="4635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823419-7074-CFDD-A9AC-340838EF8CE9}"/>
              </a:ext>
            </a:extLst>
          </p:cNvPr>
          <p:cNvSpPr/>
          <p:nvPr/>
        </p:nvSpPr>
        <p:spPr>
          <a:xfrm>
            <a:off x="2905246" y="463522"/>
            <a:ext cx="92867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Answers: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2F38CF-1BD2-AC64-8C0A-FFA7CEDB9DA7}"/>
              </a:ext>
            </a:extLst>
          </p:cNvPr>
          <p:cNvSpPr/>
          <p:nvPr/>
        </p:nvSpPr>
        <p:spPr>
          <a:xfrm>
            <a:off x="259927" y="1196638"/>
            <a:ext cx="11672145" cy="37093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Par 1: possible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Par 2: offenders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Par 2: fail/fall apart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Par 4: health-related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rgbClr val="0070C0"/>
                </a:solidFill>
              </a:rPr>
              <a:t>Par 5: carry out</a:t>
            </a:r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1E5F4-C8E0-B755-391E-AC837101FBD0}"/>
              </a:ext>
            </a:extLst>
          </p:cNvPr>
          <p:cNvSpPr txBox="1"/>
          <p:nvPr/>
        </p:nvSpPr>
        <p:spPr>
          <a:xfrm>
            <a:off x="3951611" y="1314490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35710-3CD4-E92A-5108-868A9D348146}"/>
              </a:ext>
            </a:extLst>
          </p:cNvPr>
          <p:cNvSpPr txBox="1"/>
          <p:nvPr/>
        </p:nvSpPr>
        <p:spPr>
          <a:xfrm>
            <a:off x="3951610" y="2047606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noun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7C7F-287D-998A-8D2A-CA1374BA38A4}"/>
              </a:ext>
            </a:extLst>
          </p:cNvPr>
          <p:cNvSpPr txBox="1"/>
          <p:nvPr/>
        </p:nvSpPr>
        <p:spPr>
          <a:xfrm>
            <a:off x="3951612" y="2706291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912AA-B039-2929-40C9-E346B7588DDA}"/>
              </a:ext>
            </a:extLst>
          </p:cNvPr>
          <p:cNvSpPr txBox="1"/>
          <p:nvPr/>
        </p:nvSpPr>
        <p:spPr>
          <a:xfrm>
            <a:off x="3951612" y="3513751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adj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9748C-BC43-DD36-9091-F26B88273834}"/>
              </a:ext>
            </a:extLst>
          </p:cNvPr>
          <p:cNvSpPr txBox="1"/>
          <p:nvPr/>
        </p:nvSpPr>
        <p:spPr>
          <a:xfrm>
            <a:off x="3951610" y="4261509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9BC3A-6725-58AD-8DE5-632C8225EB19}"/>
              </a:ext>
            </a:extLst>
          </p:cNvPr>
          <p:cNvSpPr txBox="1"/>
          <p:nvPr/>
        </p:nvSpPr>
        <p:spPr>
          <a:xfrm>
            <a:off x="5813541" y="1267038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potential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D748AB-6B25-E0F6-B405-823CAAD0E377}"/>
              </a:ext>
            </a:extLst>
          </p:cNvPr>
          <p:cNvSpPr txBox="1"/>
          <p:nvPr/>
        </p:nvSpPr>
        <p:spPr>
          <a:xfrm>
            <a:off x="5813540" y="2000154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criminals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68D548-1CA0-2037-ECE0-F9A50DDA8F87}"/>
              </a:ext>
            </a:extLst>
          </p:cNvPr>
          <p:cNvSpPr txBox="1"/>
          <p:nvPr/>
        </p:nvSpPr>
        <p:spPr>
          <a:xfrm>
            <a:off x="5813542" y="2658839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break down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00112-9335-03FE-B448-C0AA731D2C8C}"/>
              </a:ext>
            </a:extLst>
          </p:cNvPr>
          <p:cNvSpPr txBox="1"/>
          <p:nvPr/>
        </p:nvSpPr>
        <p:spPr>
          <a:xfrm>
            <a:off x="5813542" y="3466299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medical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DFEA1-86B4-7126-0384-37D8F2B83915}"/>
              </a:ext>
            </a:extLst>
          </p:cNvPr>
          <p:cNvSpPr txBox="1"/>
          <p:nvPr/>
        </p:nvSpPr>
        <p:spPr>
          <a:xfrm>
            <a:off x="5813542" y="4273759"/>
            <a:ext cx="287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implement</a:t>
            </a:r>
          </a:p>
        </p:txBody>
      </p:sp>
    </p:spTree>
    <p:extLst>
      <p:ext uri="{BB962C8B-B14F-4D97-AF65-F5344CB8AC3E}">
        <p14:creationId xmlns:p14="http://schemas.microsoft.com/office/powerpoint/2010/main" val="34069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While-reading </a:t>
            </a:r>
          </a:p>
        </p:txBody>
      </p:sp>
    </p:spTree>
    <p:extLst>
      <p:ext uri="{BB962C8B-B14F-4D97-AF65-F5344CB8AC3E}">
        <p14:creationId xmlns:p14="http://schemas.microsoft.com/office/powerpoint/2010/main" val="421316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905246" y="463522"/>
            <a:ext cx="9286753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a. Read the passage about the city of Johannesburg and choose the best title.</a:t>
            </a:r>
          </a:p>
          <a:p>
            <a:pPr marL="514350" indent="-514350">
              <a:buAutoNum type="arabicPeriod"/>
            </a:pPr>
            <a:r>
              <a:rPr lang="en-US" sz="3200" i="1" dirty="0"/>
              <a:t>How the City is Improving</a:t>
            </a:r>
          </a:p>
          <a:p>
            <a:pPr marL="514350" indent="-514350">
              <a:buAutoNum type="arabicPeriod"/>
            </a:pPr>
            <a:r>
              <a:rPr lang="en-US" sz="3200" i="1" dirty="0"/>
              <a:t>The Perfect City</a:t>
            </a:r>
          </a:p>
          <a:p>
            <a:pPr marL="514350" indent="-514350">
              <a:buAutoNum type="arabicPeriod"/>
            </a:pPr>
            <a:r>
              <a:rPr lang="en-US" sz="3200" i="1" dirty="0"/>
              <a:t>How Can We Fix the 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3F22E0-6348-0F46-806A-DC42E72E4AAE}"/>
              </a:ext>
            </a:extLst>
          </p:cNvPr>
          <p:cNvSpPr txBox="1"/>
          <p:nvPr/>
        </p:nvSpPr>
        <p:spPr>
          <a:xfrm>
            <a:off x="0" y="465555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242924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639B0-6AF3-5B0F-AB66-80217054E023}"/>
              </a:ext>
            </a:extLst>
          </p:cNvPr>
          <p:cNvSpPr txBox="1"/>
          <p:nvPr/>
        </p:nvSpPr>
        <p:spPr>
          <a:xfrm>
            <a:off x="345808" y="1341865"/>
            <a:ext cx="1159944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242021"/>
                </a:solidFill>
                <a:effectLst/>
              </a:rPr>
              <a:t>I believe all humans have the right to live in a safe and clean place. However, most cities today have many problems</a:t>
            </a:r>
            <a:br>
              <a:rPr lang="en-US" sz="3600" b="0" i="0" dirty="0">
                <a:solidFill>
                  <a:srgbClr val="242021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that need solutions. Johannesburg, South Africa, is one of these cities. I will explain some of its problems and </a:t>
            </a:r>
            <a:r>
              <a:rPr lang="en-US" sz="3600" b="0" i="0" dirty="0">
                <a:solidFill>
                  <a:srgbClr val="A3248F"/>
                </a:solidFill>
                <a:effectLst/>
              </a:rPr>
              <a:t>potential</a:t>
            </a:r>
            <a:br>
              <a:rPr lang="en-US" sz="3600" b="0" i="0" dirty="0">
                <a:solidFill>
                  <a:srgbClr val="A3248F"/>
                </a:solidFill>
                <a:effectLst/>
              </a:rPr>
            </a:br>
            <a:r>
              <a:rPr lang="en-US" sz="3600" b="0" i="0" dirty="0">
                <a:solidFill>
                  <a:srgbClr val="242021"/>
                </a:solidFill>
                <a:effectLst/>
              </a:rPr>
              <a:t>solutions below.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92E7F-54B3-928C-2F8B-34E9525B7AD8}"/>
              </a:ext>
            </a:extLst>
          </p:cNvPr>
          <p:cNvSpPr txBox="1"/>
          <p:nvPr/>
        </p:nvSpPr>
        <p:spPr>
          <a:xfrm>
            <a:off x="0" y="4635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905246" y="463522"/>
            <a:ext cx="928675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first paragraph to find the main topic.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96565-4D38-0E5E-476F-47BEB486B10C}"/>
              </a:ext>
            </a:extLst>
          </p:cNvPr>
          <p:cNvSpPr txBox="1"/>
          <p:nvPr/>
        </p:nvSpPr>
        <p:spPr>
          <a:xfrm>
            <a:off x="746218" y="4338944"/>
            <a:ext cx="1069956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Johannesburg’s problems and solutions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FE1D49-F010-12C9-8031-998EC31AC6D8}"/>
              </a:ext>
            </a:extLst>
          </p:cNvPr>
          <p:cNvCxnSpPr>
            <a:cxnSpLocks/>
          </p:cNvCxnSpPr>
          <p:nvPr/>
        </p:nvCxnSpPr>
        <p:spPr>
          <a:xfrm flipH="1">
            <a:off x="456703" y="3001987"/>
            <a:ext cx="374986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D45986-8285-E506-9350-99E1E569E7CB}"/>
              </a:ext>
            </a:extLst>
          </p:cNvPr>
          <p:cNvCxnSpPr>
            <a:cxnSpLocks/>
          </p:cNvCxnSpPr>
          <p:nvPr/>
        </p:nvCxnSpPr>
        <p:spPr>
          <a:xfrm flipH="1">
            <a:off x="3854986" y="2448127"/>
            <a:ext cx="792804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AC7007-BD3E-519B-D5BD-64CFF01D8A5F}"/>
              </a:ext>
            </a:extLst>
          </p:cNvPr>
          <p:cNvCxnSpPr>
            <a:cxnSpLocks/>
          </p:cNvCxnSpPr>
          <p:nvPr/>
        </p:nvCxnSpPr>
        <p:spPr>
          <a:xfrm flipH="1">
            <a:off x="2730129" y="3572984"/>
            <a:ext cx="905289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1F72DE-7900-1550-767F-62B4A5ACCB7A}"/>
              </a:ext>
            </a:extLst>
          </p:cNvPr>
          <p:cNvCxnSpPr>
            <a:cxnSpLocks/>
          </p:cNvCxnSpPr>
          <p:nvPr/>
        </p:nvCxnSpPr>
        <p:spPr>
          <a:xfrm flipH="1">
            <a:off x="456703" y="4066470"/>
            <a:ext cx="299769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A8283B-F152-9B38-F194-F17EEE9E36E7}"/>
              </a:ext>
            </a:extLst>
          </p:cNvPr>
          <p:cNvCxnSpPr>
            <a:cxnSpLocks/>
          </p:cNvCxnSpPr>
          <p:nvPr/>
        </p:nvCxnSpPr>
        <p:spPr>
          <a:xfrm flipH="1">
            <a:off x="4464557" y="2977745"/>
            <a:ext cx="263292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639B0-6AF3-5B0F-AB66-80217054E023}"/>
              </a:ext>
            </a:extLst>
          </p:cNvPr>
          <p:cNvSpPr txBox="1"/>
          <p:nvPr/>
        </p:nvSpPr>
        <p:spPr>
          <a:xfrm>
            <a:off x="397397" y="1798306"/>
            <a:ext cx="11693002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A big problem is that crime is high in the city. There are so many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criminals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that life for normal people is beginning to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break down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They may move away from the city.  For this reason, the  </a:t>
            </a:r>
            <a:r>
              <a:rPr lang="en-US" sz="3200" dirty="0">
                <a:solidFill>
                  <a:srgbClr val="242021"/>
                </a:solidFill>
              </a:rPr>
              <a:t>government should provide more police officers on the street.</a:t>
            </a:r>
          </a:p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Another problem is that the population is rising quickly. It might make more people homeless. Having more homeless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people can cause many problems. The government should build more apartments around the city.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92E7F-54B3-928C-2F8B-34E9525B7AD8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997842" y="463522"/>
            <a:ext cx="909255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other paragraphs to find problems and solutions mentioned in the first paragraph.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7C0834-F4E5-E977-CEA6-9D93EC0FE154}"/>
              </a:ext>
            </a:extLst>
          </p:cNvPr>
          <p:cNvCxnSpPr>
            <a:cxnSpLocks/>
          </p:cNvCxnSpPr>
          <p:nvPr/>
        </p:nvCxnSpPr>
        <p:spPr>
          <a:xfrm flipH="1">
            <a:off x="544749" y="3737582"/>
            <a:ext cx="7931594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89DECA-5BD0-1AF7-13DA-9B8F1E7CC41A}"/>
              </a:ext>
            </a:extLst>
          </p:cNvPr>
          <p:cNvCxnSpPr>
            <a:cxnSpLocks/>
          </p:cNvCxnSpPr>
          <p:nvPr/>
        </p:nvCxnSpPr>
        <p:spPr>
          <a:xfrm flipH="1">
            <a:off x="456703" y="2273955"/>
            <a:ext cx="740324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2ADB1-94B4-5468-054F-DA58995E7134}"/>
              </a:ext>
            </a:extLst>
          </p:cNvPr>
          <p:cNvCxnSpPr>
            <a:cxnSpLocks/>
          </p:cNvCxnSpPr>
          <p:nvPr/>
        </p:nvCxnSpPr>
        <p:spPr>
          <a:xfrm flipH="1">
            <a:off x="397397" y="4240641"/>
            <a:ext cx="989323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869EBC-2AEC-3267-61E2-5BEC31D85D47}"/>
              </a:ext>
            </a:extLst>
          </p:cNvPr>
          <p:cNvCxnSpPr>
            <a:cxnSpLocks/>
          </p:cNvCxnSpPr>
          <p:nvPr/>
        </p:nvCxnSpPr>
        <p:spPr>
          <a:xfrm flipH="1">
            <a:off x="6284686" y="5196268"/>
            <a:ext cx="5667829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2A3EC-A74F-186B-ED2D-CE21FFAD08BF}"/>
              </a:ext>
            </a:extLst>
          </p:cNvPr>
          <p:cNvCxnSpPr>
            <a:cxnSpLocks/>
          </p:cNvCxnSpPr>
          <p:nvPr/>
        </p:nvCxnSpPr>
        <p:spPr>
          <a:xfrm flipH="1">
            <a:off x="456703" y="5735990"/>
            <a:ext cx="4521697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4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639B0-6AF3-5B0F-AB66-80217054E023}"/>
              </a:ext>
            </a:extLst>
          </p:cNvPr>
          <p:cNvSpPr txBox="1"/>
          <p:nvPr/>
        </p:nvSpPr>
        <p:spPr>
          <a:xfrm>
            <a:off x="397397" y="1798306"/>
            <a:ext cx="11693002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The final problem is that air pollution is getting worse. Because of this, more people will need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medical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help. This could make hospitals very busy. To improve this, the government should ask people to ride bicycles more and use cars less.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92E7F-54B3-928C-2F8B-34E9525B7AD8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997842" y="463522"/>
            <a:ext cx="909255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other paragraphs to find problems and solutions mentioned in the first paragraph.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7C0834-F4E5-E977-CEA6-9D93EC0FE154}"/>
              </a:ext>
            </a:extLst>
          </p:cNvPr>
          <p:cNvCxnSpPr>
            <a:cxnSpLocks/>
          </p:cNvCxnSpPr>
          <p:nvPr/>
        </p:nvCxnSpPr>
        <p:spPr>
          <a:xfrm flipH="1">
            <a:off x="2359035" y="3283858"/>
            <a:ext cx="9353994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89DECA-5BD0-1AF7-13DA-9B8F1E7CC41A}"/>
              </a:ext>
            </a:extLst>
          </p:cNvPr>
          <p:cNvCxnSpPr>
            <a:cxnSpLocks/>
          </p:cNvCxnSpPr>
          <p:nvPr/>
        </p:nvCxnSpPr>
        <p:spPr>
          <a:xfrm flipH="1">
            <a:off x="571568" y="2288470"/>
            <a:ext cx="881917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C9BD3-321C-C8A1-98F4-5F7EE1C71513}"/>
              </a:ext>
            </a:extLst>
          </p:cNvPr>
          <p:cNvCxnSpPr>
            <a:cxnSpLocks/>
          </p:cNvCxnSpPr>
          <p:nvPr/>
        </p:nvCxnSpPr>
        <p:spPr>
          <a:xfrm flipH="1">
            <a:off x="456703" y="3752097"/>
            <a:ext cx="5087754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F6B182F-9816-2FB1-DD60-22316A6C83E6}"/>
              </a:ext>
            </a:extLst>
          </p:cNvPr>
          <p:cNvSpPr txBox="1"/>
          <p:nvPr/>
        </p:nvSpPr>
        <p:spPr>
          <a:xfrm>
            <a:off x="397397" y="4511286"/>
            <a:ext cx="558549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Johannesburg’s problems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1ABEA-3613-E349-A173-DD3BB376AAC3}"/>
              </a:ext>
            </a:extLst>
          </p:cNvPr>
          <p:cNvSpPr txBox="1"/>
          <p:nvPr/>
        </p:nvSpPr>
        <p:spPr>
          <a:xfrm>
            <a:off x="6757642" y="4538561"/>
            <a:ext cx="495538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sym typeface="Wingdings" panose="05000000000000000000" pitchFamily="2" charset="2"/>
              </a:rPr>
              <a:t> its solutions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C0C827F-9F69-7447-9212-C9F73C9C04F7}"/>
              </a:ext>
            </a:extLst>
          </p:cNvPr>
          <p:cNvSpPr/>
          <p:nvPr/>
        </p:nvSpPr>
        <p:spPr>
          <a:xfrm>
            <a:off x="1451429" y="2288470"/>
            <a:ext cx="186996" cy="225770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E288C0-6AD2-05E4-AEF2-339B05DDCBC7}"/>
              </a:ext>
            </a:extLst>
          </p:cNvPr>
          <p:cNvSpPr/>
          <p:nvPr/>
        </p:nvSpPr>
        <p:spPr>
          <a:xfrm>
            <a:off x="8868227" y="3283858"/>
            <a:ext cx="186996" cy="1262317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2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A639B0-6AF3-5B0F-AB66-80217054E023}"/>
              </a:ext>
            </a:extLst>
          </p:cNvPr>
          <p:cNvSpPr txBox="1"/>
          <p:nvPr/>
        </p:nvSpPr>
        <p:spPr>
          <a:xfrm>
            <a:off x="397397" y="1798306"/>
            <a:ext cx="11693002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To conclude, the number of criminals, the population growth, and air pollution are problems in Johannesburg. However, there are solutions the government can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implement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They should train more police officers, build more apartments, and ask people to ride bicycles instead of using cars.</a:t>
            </a:r>
            <a:r>
              <a:rPr lang="en-US" sz="32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92E7F-54B3-928C-2F8B-34E9525B7AD8}"/>
              </a:ext>
            </a:extLst>
          </p:cNvPr>
          <p:cNvSpPr txBox="1"/>
          <p:nvPr/>
        </p:nvSpPr>
        <p:spPr>
          <a:xfrm>
            <a:off x="0" y="535379"/>
            <a:ext cx="2569029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569030" y="463522"/>
            <a:ext cx="9521370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last paragraph which restates the topic in the first paragraph and/or main ideas in other paragraphs.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7C0834-F4E5-E977-CEA6-9D93EC0FE154}"/>
              </a:ext>
            </a:extLst>
          </p:cNvPr>
          <p:cNvCxnSpPr>
            <a:cxnSpLocks/>
          </p:cNvCxnSpPr>
          <p:nvPr/>
        </p:nvCxnSpPr>
        <p:spPr>
          <a:xfrm flipH="1">
            <a:off x="638629" y="3327035"/>
            <a:ext cx="10174514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32ADB1-94B4-5468-054F-DA58995E7134}"/>
              </a:ext>
            </a:extLst>
          </p:cNvPr>
          <p:cNvCxnSpPr>
            <a:cxnSpLocks/>
          </p:cNvCxnSpPr>
          <p:nvPr/>
        </p:nvCxnSpPr>
        <p:spPr>
          <a:xfrm flipH="1">
            <a:off x="2714171" y="2310241"/>
            <a:ext cx="899885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6C9BD3-321C-C8A1-98F4-5F7EE1C71513}"/>
              </a:ext>
            </a:extLst>
          </p:cNvPr>
          <p:cNvCxnSpPr>
            <a:cxnSpLocks/>
          </p:cNvCxnSpPr>
          <p:nvPr/>
        </p:nvCxnSpPr>
        <p:spPr>
          <a:xfrm flipH="1">
            <a:off x="456703" y="3752097"/>
            <a:ext cx="10501583" cy="0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61919E-D225-F4E8-8A7A-DA4F5BF6EF3A}"/>
              </a:ext>
            </a:extLst>
          </p:cNvPr>
          <p:cNvCxnSpPr>
            <a:cxnSpLocks/>
          </p:cNvCxnSpPr>
          <p:nvPr/>
        </p:nvCxnSpPr>
        <p:spPr>
          <a:xfrm flipH="1">
            <a:off x="456703" y="2767441"/>
            <a:ext cx="65024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C83DC0-8A95-6956-E127-51EF371EB1D7}"/>
              </a:ext>
            </a:extLst>
          </p:cNvPr>
          <p:cNvSpPr txBox="1"/>
          <p:nvPr/>
        </p:nvSpPr>
        <p:spPr>
          <a:xfrm>
            <a:off x="345809" y="4546178"/>
            <a:ext cx="6069505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Johannesburg’s problems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0F69E-DA4F-45C7-9216-D226A5011114}"/>
              </a:ext>
            </a:extLst>
          </p:cNvPr>
          <p:cNvSpPr txBox="1"/>
          <p:nvPr/>
        </p:nvSpPr>
        <p:spPr>
          <a:xfrm>
            <a:off x="6705600" y="4564181"/>
            <a:ext cx="538479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sym typeface="Wingdings" panose="05000000000000000000" pitchFamily="2" charset="2"/>
              </a:rPr>
              <a:t> its solutions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607AD8B-4251-70AD-B597-55BF2BFC22A4}"/>
              </a:ext>
            </a:extLst>
          </p:cNvPr>
          <p:cNvSpPr/>
          <p:nvPr/>
        </p:nvSpPr>
        <p:spPr>
          <a:xfrm>
            <a:off x="1451429" y="2767441"/>
            <a:ext cx="203200" cy="177873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5DE9764-66B4-8B6F-9BF8-444A1105E9CA}"/>
              </a:ext>
            </a:extLst>
          </p:cNvPr>
          <p:cNvSpPr/>
          <p:nvPr/>
        </p:nvSpPr>
        <p:spPr>
          <a:xfrm>
            <a:off x="8868227" y="3752097"/>
            <a:ext cx="203200" cy="79407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B4068C-3EEE-23D3-3F89-8CABE035E4A5}"/>
              </a:ext>
            </a:extLst>
          </p:cNvPr>
          <p:cNvCxnSpPr>
            <a:cxnSpLocks/>
          </p:cNvCxnSpPr>
          <p:nvPr/>
        </p:nvCxnSpPr>
        <p:spPr>
          <a:xfrm flipH="1" flipV="1">
            <a:off x="10435771" y="2767441"/>
            <a:ext cx="1517241" cy="14668"/>
          </a:xfrm>
          <a:prstGeom prst="line">
            <a:avLst/>
          </a:prstGeom>
          <a:ln w="38100" cmpd="sng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CF4EC9-69EC-3F08-2B51-1F5170D098CD}"/>
              </a:ext>
            </a:extLst>
          </p:cNvPr>
          <p:cNvSpPr/>
          <p:nvPr/>
        </p:nvSpPr>
        <p:spPr>
          <a:xfrm>
            <a:off x="2905246" y="463522"/>
            <a:ext cx="9286753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a. Read the passage about the city of Johannesburg and choose the best title.</a:t>
            </a:r>
          </a:p>
          <a:p>
            <a:pPr marL="514350" indent="-514350">
              <a:buAutoNum type="arabicPeriod"/>
            </a:pPr>
            <a:r>
              <a:rPr lang="en-US" sz="3200" i="1" dirty="0"/>
              <a:t>How the City is Improving</a:t>
            </a:r>
          </a:p>
          <a:p>
            <a:pPr marL="514350" indent="-514350">
              <a:buAutoNum type="arabicPeriod"/>
            </a:pPr>
            <a:r>
              <a:rPr lang="en-US" sz="3200" i="1" dirty="0"/>
              <a:t>The Perfect City</a:t>
            </a:r>
          </a:p>
          <a:p>
            <a:pPr marL="514350" indent="-514350">
              <a:buAutoNum type="arabicPeriod"/>
            </a:pPr>
            <a:r>
              <a:rPr lang="en-US" sz="3200" i="1" dirty="0"/>
              <a:t>How Can We Fix the City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312CEDB-5C01-B062-C91A-E12289FF69CB}"/>
              </a:ext>
            </a:extLst>
          </p:cNvPr>
          <p:cNvSpPr/>
          <p:nvPr/>
        </p:nvSpPr>
        <p:spPr>
          <a:xfrm>
            <a:off x="2905246" y="2510971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03FE6-6A37-826E-01B9-E5EC6AD7F556}"/>
              </a:ext>
            </a:extLst>
          </p:cNvPr>
          <p:cNvSpPr txBox="1"/>
          <p:nvPr/>
        </p:nvSpPr>
        <p:spPr>
          <a:xfrm>
            <a:off x="0" y="465555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While-reading</a:t>
            </a:r>
          </a:p>
        </p:txBody>
      </p:sp>
    </p:spTree>
    <p:extLst>
      <p:ext uri="{BB962C8B-B14F-4D97-AF65-F5344CB8AC3E}">
        <p14:creationId xmlns:p14="http://schemas.microsoft.com/office/powerpoint/2010/main" val="30460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B2198-DBA9-A195-98A2-4C47CC8E4B25}"/>
              </a:ext>
            </a:extLst>
          </p:cNvPr>
          <p:cNvSpPr txBox="1"/>
          <p:nvPr/>
        </p:nvSpPr>
        <p:spPr>
          <a:xfrm>
            <a:off x="0" y="47732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Pre-reading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067A3-6F91-2BCD-321D-87730813304E}"/>
              </a:ext>
            </a:extLst>
          </p:cNvPr>
          <p:cNvSpPr txBox="1"/>
          <p:nvPr/>
        </p:nvSpPr>
        <p:spPr>
          <a:xfrm>
            <a:off x="341086" y="1062097"/>
            <a:ext cx="11730614" cy="5186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The word 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They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in paragraph 2 refers to _______________.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	A. cities 		B. people living in Johannesburg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242021"/>
                </a:solidFill>
              </a:rPr>
              <a:t>	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C. criminals 	D. the government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2. What does the writer say people may not be able to do because of criminals?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	A. move away 	B. live normal lives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242021"/>
                </a:solidFill>
              </a:rPr>
              <a:t>	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C. rob people 	D. raise children safely</a:t>
            </a:r>
            <a:endParaRPr lang="en-US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AF0A5D-D996-DAB1-2D8A-6057029FE166}"/>
              </a:ext>
            </a:extLst>
          </p:cNvPr>
          <p:cNvSpPr/>
          <p:nvPr/>
        </p:nvSpPr>
        <p:spPr>
          <a:xfrm>
            <a:off x="2905246" y="477322"/>
            <a:ext cx="91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and underline the key words.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82BB5F-5AB1-82BC-265B-BA3AEA6C0085}"/>
              </a:ext>
            </a:extLst>
          </p:cNvPr>
          <p:cNvCxnSpPr>
            <a:cxnSpLocks/>
          </p:cNvCxnSpPr>
          <p:nvPr/>
        </p:nvCxnSpPr>
        <p:spPr>
          <a:xfrm flipH="1">
            <a:off x="5196117" y="3871665"/>
            <a:ext cx="654594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A20559-7A57-851C-030B-DB596C876E81}"/>
              </a:ext>
            </a:extLst>
          </p:cNvPr>
          <p:cNvCxnSpPr>
            <a:cxnSpLocks/>
          </p:cNvCxnSpPr>
          <p:nvPr/>
        </p:nvCxnSpPr>
        <p:spPr>
          <a:xfrm flipH="1">
            <a:off x="566059" y="4608243"/>
            <a:ext cx="128196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067A3-6F91-2BCD-321D-87730813304E}"/>
              </a:ext>
            </a:extLst>
          </p:cNvPr>
          <p:cNvSpPr txBox="1"/>
          <p:nvPr/>
        </p:nvSpPr>
        <p:spPr>
          <a:xfrm>
            <a:off x="341086" y="475050"/>
            <a:ext cx="11509828" cy="5962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3. Which of the following is true about Johannesburg?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There won't be enough homes for people in the future.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B. There aren't enough jobs for people.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Johannesburg doesn't have any homeless people anymore.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D. There aren't many apartment buildings in Johannesburg now.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4. Which of the following is NOT true according to paragraph 4?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Air pollution isn't so bad in Johannesburg right now.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B. Encouraging people to ride bicycles more would help.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People will get sick if things continue.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D. Air pollution is getting worse in Johannesburg.</a:t>
            </a:r>
            <a:endParaRPr lang="en-US" sz="32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2E1A7E-D142-05BC-D301-65A70D4527CB}"/>
              </a:ext>
            </a:extLst>
          </p:cNvPr>
          <p:cNvCxnSpPr>
            <a:cxnSpLocks/>
          </p:cNvCxnSpPr>
          <p:nvPr/>
        </p:nvCxnSpPr>
        <p:spPr>
          <a:xfrm flipH="1">
            <a:off x="4992916" y="1041378"/>
            <a:ext cx="40059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C28D35F-74D7-465F-D22A-877C378CE9F8}"/>
              </a:ext>
            </a:extLst>
          </p:cNvPr>
          <p:cNvCxnSpPr>
            <a:cxnSpLocks/>
          </p:cNvCxnSpPr>
          <p:nvPr/>
        </p:nvCxnSpPr>
        <p:spPr>
          <a:xfrm flipH="1">
            <a:off x="1857831" y="1621950"/>
            <a:ext cx="402045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A5BFA3-4FE8-7D07-284F-7F744567DC02}"/>
              </a:ext>
            </a:extLst>
          </p:cNvPr>
          <p:cNvCxnSpPr>
            <a:cxnSpLocks/>
          </p:cNvCxnSpPr>
          <p:nvPr/>
        </p:nvCxnSpPr>
        <p:spPr>
          <a:xfrm flipH="1">
            <a:off x="7866745" y="1621950"/>
            <a:ext cx="195942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C9E96D-E002-48AF-5DB5-423C212D7838}"/>
              </a:ext>
            </a:extLst>
          </p:cNvPr>
          <p:cNvCxnSpPr>
            <a:cxnSpLocks/>
          </p:cNvCxnSpPr>
          <p:nvPr/>
        </p:nvCxnSpPr>
        <p:spPr>
          <a:xfrm flipH="1">
            <a:off x="1857831" y="2217036"/>
            <a:ext cx="301896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8ACEAF-DE2F-E3C7-A3AA-D4595E9B9E65}"/>
              </a:ext>
            </a:extLst>
          </p:cNvPr>
          <p:cNvCxnSpPr>
            <a:cxnSpLocks/>
          </p:cNvCxnSpPr>
          <p:nvPr/>
        </p:nvCxnSpPr>
        <p:spPr>
          <a:xfrm flipH="1">
            <a:off x="3258460" y="2804864"/>
            <a:ext cx="704668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0D3D35-3067-7B1D-4414-E0BC22CFD231}"/>
              </a:ext>
            </a:extLst>
          </p:cNvPr>
          <p:cNvCxnSpPr>
            <a:cxnSpLocks/>
          </p:cNvCxnSpPr>
          <p:nvPr/>
        </p:nvCxnSpPr>
        <p:spPr>
          <a:xfrm flipH="1">
            <a:off x="2032003" y="3396321"/>
            <a:ext cx="531222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34FEF11-04EC-AC5B-3745-8F1630A7B858}"/>
              </a:ext>
            </a:extLst>
          </p:cNvPr>
          <p:cNvCxnSpPr>
            <a:cxnSpLocks/>
          </p:cNvCxnSpPr>
          <p:nvPr/>
        </p:nvCxnSpPr>
        <p:spPr>
          <a:xfrm flipH="1">
            <a:off x="10036631" y="3396321"/>
            <a:ext cx="106679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8AA1D4-7E70-65B0-4F8C-A846C8AA682B}"/>
              </a:ext>
            </a:extLst>
          </p:cNvPr>
          <p:cNvCxnSpPr>
            <a:cxnSpLocks/>
          </p:cNvCxnSpPr>
          <p:nvPr/>
        </p:nvCxnSpPr>
        <p:spPr>
          <a:xfrm flipH="1">
            <a:off x="4992916" y="3966007"/>
            <a:ext cx="155302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CEDFA9-202A-9631-BF23-C67B7FE0515E}"/>
              </a:ext>
            </a:extLst>
          </p:cNvPr>
          <p:cNvCxnSpPr>
            <a:cxnSpLocks/>
          </p:cNvCxnSpPr>
          <p:nvPr/>
        </p:nvCxnSpPr>
        <p:spPr>
          <a:xfrm flipH="1">
            <a:off x="8737605" y="3966007"/>
            <a:ext cx="195942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5A06F2-1505-FE61-8533-E1BB40F2E5CB}"/>
              </a:ext>
            </a:extLst>
          </p:cNvPr>
          <p:cNvCxnSpPr>
            <a:cxnSpLocks/>
          </p:cNvCxnSpPr>
          <p:nvPr/>
        </p:nvCxnSpPr>
        <p:spPr>
          <a:xfrm flipH="1">
            <a:off x="1052290" y="4532065"/>
            <a:ext cx="382451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DB5F59-22EC-4649-F32A-141D29D514B0}"/>
              </a:ext>
            </a:extLst>
          </p:cNvPr>
          <p:cNvCxnSpPr>
            <a:cxnSpLocks/>
          </p:cNvCxnSpPr>
          <p:nvPr/>
        </p:nvCxnSpPr>
        <p:spPr>
          <a:xfrm flipH="1">
            <a:off x="878118" y="5083607"/>
            <a:ext cx="668382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B146112-48B9-4FE1-91DE-D88792E39F94}"/>
              </a:ext>
            </a:extLst>
          </p:cNvPr>
          <p:cNvCxnSpPr>
            <a:cxnSpLocks/>
          </p:cNvCxnSpPr>
          <p:nvPr/>
        </p:nvCxnSpPr>
        <p:spPr>
          <a:xfrm flipH="1">
            <a:off x="878118" y="6252007"/>
            <a:ext cx="469536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57A901-0431-B5EA-2EC9-F0DA73F5CE8F}"/>
              </a:ext>
            </a:extLst>
          </p:cNvPr>
          <p:cNvCxnSpPr>
            <a:cxnSpLocks/>
          </p:cNvCxnSpPr>
          <p:nvPr/>
        </p:nvCxnSpPr>
        <p:spPr>
          <a:xfrm flipH="1">
            <a:off x="2859319" y="5714979"/>
            <a:ext cx="382451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C067A3-6F91-2BCD-321D-87730813304E}"/>
              </a:ext>
            </a:extLst>
          </p:cNvPr>
          <p:cNvSpPr txBox="1"/>
          <p:nvPr/>
        </p:nvSpPr>
        <p:spPr>
          <a:xfrm>
            <a:off x="341086" y="895965"/>
            <a:ext cx="11509828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5. Which of the following can you infer from the passage?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Johannesburg will improve by itself.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B. Johannesburg is becoming a nice place to live.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The government are making a lot of improvements.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D. The government has a lot of work to do.</a:t>
            </a:r>
            <a:r>
              <a:rPr lang="en-US" sz="3200" dirty="0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3AA58B-E7A7-711F-EBB0-1FC105E9CFD1}"/>
              </a:ext>
            </a:extLst>
          </p:cNvPr>
          <p:cNvCxnSpPr>
            <a:cxnSpLocks/>
          </p:cNvCxnSpPr>
          <p:nvPr/>
        </p:nvCxnSpPr>
        <p:spPr>
          <a:xfrm flipH="1">
            <a:off x="754745" y="1563893"/>
            <a:ext cx="40059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C7F0AA-D822-0E06-3964-35586551883E}"/>
              </a:ext>
            </a:extLst>
          </p:cNvPr>
          <p:cNvCxnSpPr>
            <a:cxnSpLocks/>
          </p:cNvCxnSpPr>
          <p:nvPr/>
        </p:nvCxnSpPr>
        <p:spPr>
          <a:xfrm flipH="1">
            <a:off x="5892802" y="1563893"/>
            <a:ext cx="40059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7B660A-B5DD-49F5-F2F7-F4DC9445AB90}"/>
              </a:ext>
            </a:extLst>
          </p:cNvPr>
          <p:cNvCxnSpPr>
            <a:cxnSpLocks/>
          </p:cNvCxnSpPr>
          <p:nvPr/>
        </p:nvCxnSpPr>
        <p:spPr>
          <a:xfrm flipH="1">
            <a:off x="3947886" y="2275093"/>
            <a:ext cx="267062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B55448-2C8C-DC35-6CF9-E18E85A133F3}"/>
              </a:ext>
            </a:extLst>
          </p:cNvPr>
          <p:cNvCxnSpPr>
            <a:cxnSpLocks/>
          </p:cNvCxnSpPr>
          <p:nvPr/>
        </p:nvCxnSpPr>
        <p:spPr>
          <a:xfrm flipH="1">
            <a:off x="3585030" y="3029835"/>
            <a:ext cx="4586513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24BCA2-4AE7-C260-83EA-E5041CFE6412}"/>
              </a:ext>
            </a:extLst>
          </p:cNvPr>
          <p:cNvCxnSpPr>
            <a:cxnSpLocks/>
          </p:cNvCxnSpPr>
          <p:nvPr/>
        </p:nvCxnSpPr>
        <p:spPr>
          <a:xfrm flipH="1">
            <a:off x="1582059" y="3726521"/>
            <a:ext cx="764902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F053AA-E94D-296E-8806-D4CEFAFF1D46}"/>
              </a:ext>
            </a:extLst>
          </p:cNvPr>
          <p:cNvCxnSpPr>
            <a:cxnSpLocks/>
          </p:cNvCxnSpPr>
          <p:nvPr/>
        </p:nvCxnSpPr>
        <p:spPr>
          <a:xfrm flipH="1">
            <a:off x="1727202" y="4466750"/>
            <a:ext cx="56315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6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A91471-5D35-05DE-BAE5-86E675E30BE5}"/>
              </a:ext>
            </a:extLst>
          </p:cNvPr>
          <p:cNvSpPr txBox="1"/>
          <p:nvPr/>
        </p:nvSpPr>
        <p:spPr>
          <a:xfrm>
            <a:off x="59308" y="50582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8BF9A-EECA-560B-CB5D-48F5B81083A1}"/>
              </a:ext>
            </a:extLst>
          </p:cNvPr>
          <p:cNvSpPr/>
          <p:nvPr/>
        </p:nvSpPr>
        <p:spPr>
          <a:xfrm>
            <a:off x="2905247" y="505829"/>
            <a:ext cx="91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Now, read and choose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C3EF-9F85-9550-018F-BAD166366F66}"/>
              </a:ext>
            </a:extLst>
          </p:cNvPr>
          <p:cNvSpPr txBox="1"/>
          <p:nvPr/>
        </p:nvSpPr>
        <p:spPr>
          <a:xfrm>
            <a:off x="377371" y="1369332"/>
            <a:ext cx="11694330" cy="1961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The word </a:t>
            </a:r>
            <a:r>
              <a:rPr lang="en-US" sz="3200" b="1" i="0" u="sng" dirty="0">
                <a:solidFill>
                  <a:srgbClr val="0070C0"/>
                </a:solidFill>
                <a:effectLst/>
              </a:rPr>
              <a:t>They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in paragraph 2 refers to ___________.</a:t>
            </a:r>
          </a:p>
          <a:p>
            <a:pPr marL="514350" indent="-514350">
              <a:lnSpc>
                <a:spcPct val="130000"/>
              </a:lnSpc>
              <a:buAutoNum type="alphaU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cities 		B. people living in Johannesburg </a:t>
            </a:r>
          </a:p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C. criminals 	D. the government</a:t>
            </a:r>
            <a:endParaRPr lang="en-US" sz="3200" b="0" i="0" u="none" strike="noStrike" baseline="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1888F-C60F-334A-5608-780FA41E5A50}"/>
              </a:ext>
            </a:extLst>
          </p:cNvPr>
          <p:cNvSpPr txBox="1"/>
          <p:nvPr/>
        </p:nvSpPr>
        <p:spPr>
          <a:xfrm>
            <a:off x="491358" y="3609238"/>
            <a:ext cx="1120928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A big problem is that crime is high in the city. There are so many </a:t>
            </a:r>
            <a:r>
              <a:rPr lang="en-US" sz="3200" dirty="0">
                <a:solidFill>
                  <a:srgbClr val="A3248F"/>
                </a:solidFill>
              </a:rPr>
              <a:t>criminals </a:t>
            </a:r>
            <a:r>
              <a:rPr lang="en-US" sz="3200" dirty="0">
                <a:solidFill>
                  <a:srgbClr val="242021"/>
                </a:solidFill>
              </a:rPr>
              <a:t>that life for normal people is beginning to </a:t>
            </a:r>
            <a:r>
              <a:rPr lang="en-US" sz="3200" dirty="0">
                <a:solidFill>
                  <a:srgbClr val="A3248F"/>
                </a:solidFill>
              </a:rPr>
              <a:t>break down</a:t>
            </a:r>
            <a:r>
              <a:rPr lang="en-US" sz="3200" dirty="0">
                <a:solidFill>
                  <a:srgbClr val="242021"/>
                </a:solidFill>
              </a:rPr>
              <a:t>. </a:t>
            </a:r>
            <a:r>
              <a:rPr lang="en-US" sz="3200" b="1" u="sng" dirty="0">
                <a:solidFill>
                  <a:srgbClr val="242021"/>
                </a:solidFill>
              </a:rPr>
              <a:t>They</a:t>
            </a:r>
            <a:r>
              <a:rPr lang="en-US" sz="3200" dirty="0">
                <a:solidFill>
                  <a:srgbClr val="242021"/>
                </a:solidFill>
              </a:rPr>
              <a:t> may move away from the city.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F89E3B-D3D3-C328-EEDC-AE59904A1492}"/>
              </a:ext>
            </a:extLst>
          </p:cNvPr>
          <p:cNvSpPr/>
          <p:nvPr/>
        </p:nvSpPr>
        <p:spPr>
          <a:xfrm>
            <a:off x="3056168" y="2169173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583CD-DA90-4D13-EB3F-6B455123F5B9}"/>
              </a:ext>
            </a:extLst>
          </p:cNvPr>
          <p:cNvCxnSpPr>
            <a:cxnSpLocks/>
          </p:cNvCxnSpPr>
          <p:nvPr/>
        </p:nvCxnSpPr>
        <p:spPr>
          <a:xfrm flipH="1">
            <a:off x="5225145" y="4626407"/>
            <a:ext cx="128196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F0B723-A22A-9CFA-1614-4B828076CE43}"/>
              </a:ext>
            </a:extLst>
          </p:cNvPr>
          <p:cNvCxnSpPr>
            <a:cxnSpLocks/>
          </p:cNvCxnSpPr>
          <p:nvPr/>
        </p:nvCxnSpPr>
        <p:spPr>
          <a:xfrm flipH="1">
            <a:off x="2293259" y="5133347"/>
            <a:ext cx="406870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37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A91471-5D35-05DE-BAE5-86E675E30BE5}"/>
              </a:ext>
            </a:extLst>
          </p:cNvPr>
          <p:cNvSpPr txBox="1"/>
          <p:nvPr/>
        </p:nvSpPr>
        <p:spPr>
          <a:xfrm>
            <a:off x="59308" y="50582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8BF9A-EECA-560B-CB5D-48F5B81083A1}"/>
              </a:ext>
            </a:extLst>
          </p:cNvPr>
          <p:cNvSpPr/>
          <p:nvPr/>
        </p:nvSpPr>
        <p:spPr>
          <a:xfrm>
            <a:off x="2905247" y="505829"/>
            <a:ext cx="91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Now, read and choose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C3EF-9F85-9550-018F-BAD166366F66}"/>
              </a:ext>
            </a:extLst>
          </p:cNvPr>
          <p:cNvSpPr txBox="1"/>
          <p:nvPr/>
        </p:nvSpPr>
        <p:spPr>
          <a:xfrm>
            <a:off x="225390" y="1369332"/>
            <a:ext cx="11846311" cy="260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2. What does the writer say people may not be able to do because of criminals?</a:t>
            </a:r>
          </a:p>
          <a:p>
            <a:pPr marL="514350" indent="-514350">
              <a:lnSpc>
                <a:spcPct val="130000"/>
              </a:lnSpc>
              <a:buAutoNum type="alphaUcPeriod"/>
            </a:pPr>
            <a:r>
              <a:rPr lang="en-US" sz="3200" dirty="0">
                <a:solidFill>
                  <a:srgbClr val="242021"/>
                </a:solidFill>
              </a:rPr>
              <a:t>m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ove away		B. live normal lives</a:t>
            </a:r>
          </a:p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C. </a:t>
            </a:r>
            <a:r>
              <a:rPr lang="en-US" sz="3200" dirty="0">
                <a:solidFill>
                  <a:srgbClr val="242021"/>
                </a:solidFill>
              </a:rPr>
              <a:t>r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ob people 		D. raise children safely</a:t>
            </a:r>
            <a:endParaRPr lang="en-US" sz="3200" b="0" i="0" u="none" strike="noStrike" baseline="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1888F-C60F-334A-5608-780FA41E5A50}"/>
              </a:ext>
            </a:extLst>
          </p:cNvPr>
          <p:cNvSpPr txBox="1"/>
          <p:nvPr/>
        </p:nvSpPr>
        <p:spPr>
          <a:xfrm>
            <a:off x="356019" y="4249413"/>
            <a:ext cx="1120928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A big problem is that crime is high in the city. There are so many </a:t>
            </a:r>
            <a:r>
              <a:rPr lang="en-US" sz="3200" dirty="0">
                <a:solidFill>
                  <a:srgbClr val="A3248F"/>
                </a:solidFill>
              </a:rPr>
              <a:t>criminals </a:t>
            </a:r>
            <a:r>
              <a:rPr lang="en-US" sz="3200" dirty="0">
                <a:solidFill>
                  <a:srgbClr val="242021"/>
                </a:solidFill>
              </a:rPr>
              <a:t>that life for normal people is beginning to </a:t>
            </a:r>
            <a:r>
              <a:rPr lang="en-US" sz="3200" dirty="0">
                <a:solidFill>
                  <a:srgbClr val="A3248F"/>
                </a:solidFill>
              </a:rPr>
              <a:t>break down</a:t>
            </a:r>
            <a:r>
              <a:rPr lang="en-US" sz="3200" dirty="0">
                <a:solidFill>
                  <a:srgbClr val="242021"/>
                </a:solidFill>
              </a:rPr>
              <a:t>. </a:t>
            </a:r>
            <a:r>
              <a:rPr lang="en-US" sz="3200" b="1" u="sng" dirty="0">
                <a:solidFill>
                  <a:srgbClr val="242021"/>
                </a:solidFill>
              </a:rPr>
              <a:t>They</a:t>
            </a:r>
            <a:r>
              <a:rPr lang="en-US" sz="3200" dirty="0">
                <a:solidFill>
                  <a:srgbClr val="242021"/>
                </a:solidFill>
              </a:rPr>
              <a:t> may move away from the city.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F89E3B-D3D3-C328-EEDC-AE59904A1492}"/>
              </a:ext>
            </a:extLst>
          </p:cNvPr>
          <p:cNvSpPr/>
          <p:nvPr/>
        </p:nvSpPr>
        <p:spPr>
          <a:xfrm>
            <a:off x="3763046" y="2748822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583CD-DA90-4D13-EB3F-6B455123F5B9}"/>
              </a:ext>
            </a:extLst>
          </p:cNvPr>
          <p:cNvCxnSpPr>
            <a:cxnSpLocks/>
          </p:cNvCxnSpPr>
          <p:nvPr/>
        </p:nvCxnSpPr>
        <p:spPr>
          <a:xfrm flipH="1">
            <a:off x="2843903" y="5194959"/>
            <a:ext cx="353687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F0B723-A22A-9CFA-1614-4B828076CE43}"/>
              </a:ext>
            </a:extLst>
          </p:cNvPr>
          <p:cNvCxnSpPr>
            <a:cxnSpLocks/>
          </p:cNvCxnSpPr>
          <p:nvPr/>
        </p:nvCxnSpPr>
        <p:spPr>
          <a:xfrm flipH="1">
            <a:off x="6826007" y="5194959"/>
            <a:ext cx="406870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C15F32-4E9B-D012-0D1B-FE5BF6550FEB}"/>
              </a:ext>
            </a:extLst>
          </p:cNvPr>
          <p:cNvCxnSpPr>
            <a:cxnSpLocks/>
          </p:cNvCxnSpPr>
          <p:nvPr/>
        </p:nvCxnSpPr>
        <p:spPr>
          <a:xfrm flipH="1">
            <a:off x="4978643" y="1950904"/>
            <a:ext cx="658665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66D9C4-EA0A-3F7C-4F72-72CA059D45C4}"/>
              </a:ext>
            </a:extLst>
          </p:cNvPr>
          <p:cNvCxnSpPr>
            <a:cxnSpLocks/>
          </p:cNvCxnSpPr>
          <p:nvPr/>
        </p:nvCxnSpPr>
        <p:spPr>
          <a:xfrm flipH="1">
            <a:off x="356019" y="2589532"/>
            <a:ext cx="142923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0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A91471-5D35-05DE-BAE5-86E675E30BE5}"/>
              </a:ext>
            </a:extLst>
          </p:cNvPr>
          <p:cNvSpPr txBox="1"/>
          <p:nvPr/>
        </p:nvSpPr>
        <p:spPr>
          <a:xfrm>
            <a:off x="59308" y="50582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8BF9A-EECA-560B-CB5D-48F5B81083A1}"/>
              </a:ext>
            </a:extLst>
          </p:cNvPr>
          <p:cNvSpPr/>
          <p:nvPr/>
        </p:nvSpPr>
        <p:spPr>
          <a:xfrm>
            <a:off x="2905247" y="505829"/>
            <a:ext cx="91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b. Now, read and choose the correct answers.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6C3EF-9F85-9550-018F-BAD166366F66}"/>
              </a:ext>
            </a:extLst>
          </p:cNvPr>
          <p:cNvSpPr txBox="1"/>
          <p:nvPr/>
        </p:nvSpPr>
        <p:spPr>
          <a:xfrm>
            <a:off x="225390" y="1149871"/>
            <a:ext cx="11846311" cy="3241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3. Which of the following is </a:t>
            </a:r>
            <a:r>
              <a:rPr lang="en-US" sz="3200" b="0" i="0" dirty="0">
                <a:solidFill>
                  <a:srgbClr val="0070C0"/>
                </a:solidFill>
                <a:effectLst/>
                <a:highlight>
                  <a:srgbClr val="FFFF00"/>
                </a:highlight>
              </a:rPr>
              <a:t>true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about Johannesburg?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There won't be enough homes for people in the future.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B. There aren't enough jobs for people.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Johannesburg doesn't have any homeless people anymore.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D. There aren't many apartment buildings in Johannesburg now.</a:t>
            </a:r>
            <a:r>
              <a:rPr lang="en-US" sz="3200" dirty="0"/>
              <a:t> </a:t>
            </a:r>
            <a:endParaRPr lang="en-US" sz="3200" b="0" i="0" u="none" strike="noStrike" baseline="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1888F-C60F-334A-5608-780FA41E5A50}"/>
              </a:ext>
            </a:extLst>
          </p:cNvPr>
          <p:cNvSpPr txBox="1"/>
          <p:nvPr/>
        </p:nvSpPr>
        <p:spPr>
          <a:xfrm>
            <a:off x="360119" y="4563024"/>
            <a:ext cx="1157685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</a:rPr>
              <a:t>Another problem is that the population is rising quickly. It might make more people homeless. Having more homeless people can cause many problems. </a:t>
            </a:r>
            <a:endParaRPr lang="en-US" sz="3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F89E3B-D3D3-C328-EEDC-AE59904A1492}"/>
              </a:ext>
            </a:extLst>
          </p:cNvPr>
          <p:cNvSpPr/>
          <p:nvPr/>
        </p:nvSpPr>
        <p:spPr>
          <a:xfrm>
            <a:off x="231295" y="1934276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C583CD-DA90-4D13-EB3F-6B455123F5B9}"/>
              </a:ext>
            </a:extLst>
          </p:cNvPr>
          <p:cNvCxnSpPr>
            <a:cxnSpLocks/>
          </p:cNvCxnSpPr>
          <p:nvPr/>
        </p:nvCxnSpPr>
        <p:spPr>
          <a:xfrm flipH="1">
            <a:off x="5268929" y="5071475"/>
            <a:ext cx="428147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F0B723-A22A-9CFA-1614-4B828076CE43}"/>
              </a:ext>
            </a:extLst>
          </p:cNvPr>
          <p:cNvCxnSpPr>
            <a:cxnSpLocks/>
          </p:cNvCxnSpPr>
          <p:nvPr/>
        </p:nvCxnSpPr>
        <p:spPr>
          <a:xfrm flipH="1">
            <a:off x="541565" y="5550446"/>
            <a:ext cx="472736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86B9AA-5637-2971-DDF1-B86EA9B8D054}"/>
              </a:ext>
            </a:extLst>
          </p:cNvPr>
          <p:cNvCxnSpPr>
            <a:cxnSpLocks/>
          </p:cNvCxnSpPr>
          <p:nvPr/>
        </p:nvCxnSpPr>
        <p:spPr>
          <a:xfrm flipH="1">
            <a:off x="1937901" y="2396561"/>
            <a:ext cx="3896842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19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B28118-A45E-F56F-12E3-7E11DC392FA2}"/>
              </a:ext>
            </a:extLst>
          </p:cNvPr>
          <p:cNvSpPr txBox="1"/>
          <p:nvPr/>
        </p:nvSpPr>
        <p:spPr>
          <a:xfrm>
            <a:off x="378699" y="505829"/>
            <a:ext cx="11509828" cy="300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4. Which of the following is </a:t>
            </a:r>
            <a:r>
              <a:rPr lang="en-US" sz="3200" b="0" i="0" dirty="0">
                <a:solidFill>
                  <a:srgbClr val="0070C0"/>
                </a:solidFill>
                <a:effectLst/>
                <a:highlight>
                  <a:srgbClr val="FFFF00"/>
                </a:highlight>
              </a:rPr>
              <a:t>NOT true 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according to paragraph 4?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Air pollution isn't so bad in Johannesburg right now.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B. Encouraging people to ride bicycles more would help.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People will get sick if things continue.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D. Air pollution is getting worse in Johannesburg.</a:t>
            </a:r>
            <a:endParaRPr lang="en-US" sz="32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F55401-405C-B92E-2E6F-BCB0B05727AD}"/>
              </a:ext>
            </a:extLst>
          </p:cNvPr>
          <p:cNvSpPr/>
          <p:nvPr/>
        </p:nvSpPr>
        <p:spPr>
          <a:xfrm>
            <a:off x="378699" y="1189844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78522-4CBD-3E43-2C43-408366C26D69}"/>
              </a:ext>
            </a:extLst>
          </p:cNvPr>
          <p:cNvSpPr txBox="1"/>
          <p:nvPr/>
        </p:nvSpPr>
        <p:spPr>
          <a:xfrm>
            <a:off x="378699" y="3898182"/>
            <a:ext cx="11693002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The final problem is that air pollution is getting worse. Because of this, more people will need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medical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help. This could make hospitals very busy. To improve this, the government should ask people to ride bicycles more and use cars less.</a:t>
            </a:r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A15CC5-98E1-8E5F-578A-E82F20B14F77}"/>
              </a:ext>
            </a:extLst>
          </p:cNvPr>
          <p:cNvCxnSpPr>
            <a:cxnSpLocks/>
          </p:cNvCxnSpPr>
          <p:nvPr/>
        </p:nvCxnSpPr>
        <p:spPr>
          <a:xfrm flipH="1">
            <a:off x="4508430" y="4389302"/>
            <a:ext cx="479522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B0D4CB-9EAD-1DB8-9C12-C7374231769F}"/>
              </a:ext>
            </a:extLst>
          </p:cNvPr>
          <p:cNvCxnSpPr>
            <a:cxnSpLocks/>
          </p:cNvCxnSpPr>
          <p:nvPr/>
        </p:nvCxnSpPr>
        <p:spPr>
          <a:xfrm flipH="1">
            <a:off x="2953656" y="1667912"/>
            <a:ext cx="4795227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9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B28118-A45E-F56F-12E3-7E11DC392FA2}"/>
              </a:ext>
            </a:extLst>
          </p:cNvPr>
          <p:cNvSpPr txBox="1"/>
          <p:nvPr/>
        </p:nvSpPr>
        <p:spPr>
          <a:xfrm>
            <a:off x="561873" y="469546"/>
            <a:ext cx="11509828" cy="300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5. Which of the following can you </a:t>
            </a:r>
            <a:r>
              <a:rPr lang="en-US" sz="3200" b="0" i="0" dirty="0">
                <a:solidFill>
                  <a:srgbClr val="0070C0"/>
                </a:solidFill>
                <a:effectLst/>
                <a:highlight>
                  <a:srgbClr val="FFFF00"/>
                </a:highlight>
              </a:rPr>
              <a:t>infer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from the passage?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A. Johannesburg will improve by itself. </a:t>
            </a:r>
          </a:p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B. Johannesburg is becoming a nice place to live.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C. The government are making a lot of improvements. </a:t>
            </a:r>
          </a:p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D. The government has a lot of work to do.</a:t>
            </a:r>
            <a:r>
              <a:rPr lang="en-US" sz="3200" dirty="0"/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F55401-405C-B92E-2E6F-BCB0B05727AD}"/>
              </a:ext>
            </a:extLst>
          </p:cNvPr>
          <p:cNvSpPr/>
          <p:nvPr/>
        </p:nvSpPr>
        <p:spPr>
          <a:xfrm>
            <a:off x="527466" y="2970068"/>
            <a:ext cx="520125" cy="507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A15CC5-98E1-8E5F-578A-E82F20B14F77}"/>
              </a:ext>
            </a:extLst>
          </p:cNvPr>
          <p:cNvCxnSpPr>
            <a:cxnSpLocks/>
          </p:cNvCxnSpPr>
          <p:nvPr/>
        </p:nvCxnSpPr>
        <p:spPr>
          <a:xfrm flipH="1">
            <a:off x="2017485" y="3332816"/>
            <a:ext cx="558800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55A6EC0-C6AD-B1A0-573F-778CBE90C99C}"/>
              </a:ext>
            </a:extLst>
          </p:cNvPr>
          <p:cNvSpPr txBox="1"/>
          <p:nvPr/>
        </p:nvSpPr>
        <p:spPr>
          <a:xfrm>
            <a:off x="249499" y="3725572"/>
            <a:ext cx="1169300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Par.5: However, there are solutions the government can </a:t>
            </a:r>
            <a:r>
              <a:rPr lang="en-US" sz="3200" b="0" i="0" dirty="0">
                <a:solidFill>
                  <a:srgbClr val="A3248F"/>
                </a:solidFill>
                <a:effectLst/>
              </a:rPr>
              <a:t>implement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They should train more police officers, build more apartments, and ask people to ride bicycles instead of using cars.</a:t>
            </a:r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68EE50-A64A-7A30-E7C2-71E18E8EF6C7}"/>
              </a:ext>
            </a:extLst>
          </p:cNvPr>
          <p:cNvCxnSpPr>
            <a:cxnSpLocks/>
          </p:cNvCxnSpPr>
          <p:nvPr/>
        </p:nvCxnSpPr>
        <p:spPr>
          <a:xfrm flipH="1">
            <a:off x="4709885" y="4222389"/>
            <a:ext cx="701765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33AB481-B4EE-3C14-8FF4-5F901CE110A5}"/>
              </a:ext>
            </a:extLst>
          </p:cNvPr>
          <p:cNvCxnSpPr>
            <a:cxnSpLocks/>
          </p:cNvCxnSpPr>
          <p:nvPr/>
        </p:nvCxnSpPr>
        <p:spPr>
          <a:xfrm flipH="1">
            <a:off x="249499" y="4708617"/>
            <a:ext cx="1147804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B25F1-49FE-CB0C-7473-E05095659559}"/>
              </a:ext>
            </a:extLst>
          </p:cNvPr>
          <p:cNvCxnSpPr>
            <a:cxnSpLocks/>
          </p:cNvCxnSpPr>
          <p:nvPr/>
        </p:nvCxnSpPr>
        <p:spPr>
          <a:xfrm flipH="1">
            <a:off x="283027" y="5173075"/>
            <a:ext cx="7815944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1931D-E525-53B7-51AB-C829B3B4AE20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613B13-17FE-8C56-ABB7-9310BB3D3834}"/>
              </a:ext>
            </a:extLst>
          </p:cNvPr>
          <p:cNvSpPr/>
          <p:nvPr/>
        </p:nvSpPr>
        <p:spPr>
          <a:xfrm>
            <a:off x="2905247" y="505829"/>
            <a:ext cx="916645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c. Listen and read.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3C2CD-0575-56CA-DB7F-A4D072576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561" y="481979"/>
            <a:ext cx="885825" cy="638175"/>
          </a:xfrm>
          <a:prstGeom prst="rect">
            <a:avLst/>
          </a:prstGeom>
        </p:spPr>
      </p:pic>
      <p:pic>
        <p:nvPicPr>
          <p:cNvPr id="10" name="CD2 TRACK 24">
            <a:hlinkClick r:id="" action="ppaction://media"/>
            <a:extLst>
              <a:ext uri="{FF2B5EF4-FFF2-40B4-BE49-F238E27FC236}">
                <a16:creationId xmlns:a16="http://schemas.microsoft.com/office/drawing/2014/main" id="{CD732A18-BCF1-E6C7-B8E0-0092DDEDD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697" y="566280"/>
            <a:ext cx="487363" cy="4873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66F0CC-3274-D361-8461-59C3F2C88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13" y="1455732"/>
            <a:ext cx="11853987" cy="44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082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63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</p:spTree>
    <p:extLst>
      <p:ext uri="{BB962C8B-B14F-4D97-AF65-F5344CB8AC3E}">
        <p14:creationId xmlns:p14="http://schemas.microsoft.com/office/powerpoint/2010/main" val="320121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practice reading for the main idea and details.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practice listening for the main idea and specific information.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C0D27-EDF5-22C8-8558-3342904B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212134F-C31E-573F-AE80-C3CABFAF3FFC}"/>
              </a:ext>
            </a:extLst>
          </p:cNvPr>
          <p:cNvSpPr txBox="1"/>
          <p:nvPr/>
        </p:nvSpPr>
        <p:spPr>
          <a:xfrm>
            <a:off x="0" y="535379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Post-reading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F588AF-2E9C-C752-72AA-AB1F212604CA}"/>
              </a:ext>
            </a:extLst>
          </p:cNvPr>
          <p:cNvSpPr/>
          <p:nvPr/>
        </p:nvSpPr>
        <p:spPr>
          <a:xfrm>
            <a:off x="126459" y="1235403"/>
            <a:ext cx="1193583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d. In pairs: Which problem do you think is the worst? Why? What other solutions to the problem can you think of?</a:t>
            </a:r>
          </a:p>
        </p:txBody>
      </p:sp>
      <p:sp>
        <p:nvSpPr>
          <p:cNvPr id="7" name="Rounded Rectangular Callout 5">
            <a:extLst>
              <a:ext uri="{FF2B5EF4-FFF2-40B4-BE49-F238E27FC236}">
                <a16:creationId xmlns:a16="http://schemas.microsoft.com/office/drawing/2014/main" id="{2B6141DF-35F0-6E9B-C371-B92A20507930}"/>
              </a:ext>
            </a:extLst>
          </p:cNvPr>
          <p:cNvSpPr/>
          <p:nvPr/>
        </p:nvSpPr>
        <p:spPr>
          <a:xfrm>
            <a:off x="1027979" y="2666831"/>
            <a:ext cx="10324288" cy="3112532"/>
          </a:xfrm>
          <a:prstGeom prst="wedgeRoundRectCallout">
            <a:avLst>
              <a:gd name="adj1" fmla="val -38866"/>
              <a:gd name="adj2" fmla="val 6162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00B050"/>
                </a:solidFill>
                <a:effectLst/>
              </a:rPr>
              <a:t>I think </a:t>
            </a:r>
            <a:r>
              <a:rPr lang="en-US" sz="3200" dirty="0">
                <a:solidFill>
                  <a:srgbClr val="00B050"/>
                </a:solidFill>
              </a:rPr>
              <a:t>air pollution is the worst because more people need medical help. This could overwhelm hospitals and cause a lack of healthcare resources. To improve this, we have to plant trees and create green spaces. Encouraging people to use renewable energy sources or reduce energy consumption could also help.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3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263F6-E6DF-4AD8-93D3-958FCB4AD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112" y="590550"/>
            <a:ext cx="5057775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FA195-E84F-5BD1-DAE1-2A5E695E27E0}"/>
              </a:ext>
            </a:extLst>
          </p:cNvPr>
          <p:cNvSpPr/>
          <p:nvPr/>
        </p:nvSpPr>
        <p:spPr>
          <a:xfrm>
            <a:off x="189099" y="1262420"/>
            <a:ext cx="3879025" cy="353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Look at the picture. Predict how the principal helps Jenny.</a:t>
            </a:r>
          </a:p>
          <a:p>
            <a:r>
              <a:rPr lang="en-US" sz="3200" i="1" dirty="0"/>
              <a:t>1. He buys her a new bicycle.</a:t>
            </a:r>
          </a:p>
          <a:p>
            <a:r>
              <a:rPr lang="en-US" sz="3200" i="1" dirty="0"/>
              <a:t>2. He lets her use his daughter’s bicycle.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31AE4-33C5-3CBD-897E-D7B928722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88" y="683921"/>
            <a:ext cx="7765813" cy="50637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91279-1232-4DFC-A70B-9DC48FCFF8B7}"/>
              </a:ext>
            </a:extLst>
          </p:cNvPr>
          <p:cNvSpPr txBox="1"/>
          <p:nvPr/>
        </p:nvSpPr>
        <p:spPr>
          <a:xfrm>
            <a:off x="0" y="47574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FD03F-245D-9F45-94E5-5555A09EF94E}"/>
              </a:ext>
            </a:extLst>
          </p:cNvPr>
          <p:cNvSpPr txBox="1"/>
          <p:nvPr/>
        </p:nvSpPr>
        <p:spPr>
          <a:xfrm>
            <a:off x="2556588" y="475743"/>
            <a:ext cx="200608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WB-P42</a:t>
            </a:r>
          </a:p>
        </p:txBody>
      </p:sp>
    </p:spTree>
    <p:extLst>
      <p:ext uri="{BB962C8B-B14F-4D97-AF65-F5344CB8AC3E}">
        <p14:creationId xmlns:p14="http://schemas.microsoft.com/office/powerpoint/2010/main" val="1054760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475744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6C121-F578-5712-9461-498681B8F552}"/>
              </a:ext>
            </a:extLst>
          </p:cNvPr>
          <p:cNvSpPr/>
          <p:nvPr/>
        </p:nvSpPr>
        <p:spPr>
          <a:xfrm>
            <a:off x="468775" y="1218693"/>
            <a:ext cx="1123323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a. Listen to the conversation between Jenny and her school principle. How does the principal help Jenny?</a:t>
            </a:r>
            <a:endParaRPr lang="en-US" sz="3600" i="1" dirty="0"/>
          </a:p>
          <a:p>
            <a:pPr marL="742950" indent="-742950">
              <a:buAutoNum type="arabicPeriod"/>
            </a:pPr>
            <a:r>
              <a:rPr lang="en-US" sz="3600" i="1" dirty="0"/>
              <a:t>He buys her a new bicycle.</a:t>
            </a:r>
          </a:p>
          <a:p>
            <a:pPr marL="742950" indent="-742950">
              <a:buAutoNum type="arabicPeriod"/>
            </a:pPr>
            <a:r>
              <a:rPr lang="en-US" sz="3600" i="1" dirty="0"/>
              <a:t>He lets her use his daughter’s bicycle.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4896F36-6DF2-312F-BF35-93E46DC2D8E5}"/>
              </a:ext>
            </a:extLst>
          </p:cNvPr>
          <p:cNvCxnSpPr>
            <a:cxnSpLocks/>
          </p:cNvCxnSpPr>
          <p:nvPr/>
        </p:nvCxnSpPr>
        <p:spPr>
          <a:xfrm flipH="1">
            <a:off x="7568704" y="1720406"/>
            <a:ext cx="381049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FD526F-9B86-96B6-8D79-7FD71889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991" y="3429000"/>
            <a:ext cx="4551266" cy="29676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7EC30-707C-7D01-7EFF-11D7ADF24917}"/>
              </a:ext>
            </a:extLst>
          </p:cNvPr>
          <p:cNvCxnSpPr>
            <a:cxnSpLocks/>
          </p:cNvCxnSpPr>
          <p:nvPr/>
        </p:nvCxnSpPr>
        <p:spPr>
          <a:xfrm flipH="1">
            <a:off x="468775" y="2293720"/>
            <a:ext cx="1809968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676EB51-7DCC-7AD0-9A80-3FCEDB0139CD}"/>
              </a:ext>
            </a:extLst>
          </p:cNvPr>
          <p:cNvSpPr txBox="1"/>
          <p:nvPr/>
        </p:nvSpPr>
        <p:spPr>
          <a:xfrm>
            <a:off x="2905246" y="475743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WB-P42</a:t>
            </a:r>
          </a:p>
        </p:txBody>
      </p:sp>
    </p:spTree>
    <p:extLst>
      <p:ext uri="{BB962C8B-B14F-4D97-AF65-F5344CB8AC3E}">
        <p14:creationId xmlns:p14="http://schemas.microsoft.com/office/powerpoint/2010/main" val="36162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87341-8A44-04DF-B6F1-3D95FD24B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1B8B8D-9215-FD68-60ED-1D45A712428D}"/>
              </a:ext>
            </a:extLst>
          </p:cNvPr>
          <p:cNvSpPr/>
          <p:nvPr/>
        </p:nvSpPr>
        <p:spPr>
          <a:xfrm>
            <a:off x="512863" y="3215160"/>
            <a:ext cx="11577537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Mr. Lê: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Actually,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I have an extra bicycle at home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because my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daughter went to university.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Would you like to use hers until you can buy one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Jenny: Yes, please. Thank you!</a:t>
            </a:r>
            <a:br>
              <a:rPr lang="en-US" sz="3200" dirty="0"/>
            </a:br>
            <a:r>
              <a:rPr lang="en-US" sz="3200" dirty="0"/>
              <a:t>Mr. Lê: No problem. </a:t>
            </a:r>
            <a:r>
              <a:rPr lang="en-US" sz="3200" dirty="0">
                <a:solidFill>
                  <a:srgbClr val="FF0000"/>
                </a:solidFill>
              </a:rPr>
              <a:t>I'll bring it to school tomorrow</a:t>
            </a:r>
            <a:r>
              <a:rPr lang="en-US" sz="3200" dirty="0"/>
              <a:t>. Then, you can cycle to school on Monday.</a:t>
            </a:r>
            <a:endParaRPr lang="en-US" sz="32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D35AE3-BC04-A560-552B-8BEFCC44ED4E}"/>
              </a:ext>
            </a:extLst>
          </p:cNvPr>
          <p:cNvSpPr/>
          <p:nvPr/>
        </p:nvSpPr>
        <p:spPr>
          <a:xfrm>
            <a:off x="512863" y="1120676"/>
            <a:ext cx="1157753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a. Listen to the conversation between Jenny and her school principle. How does the principal help Jenny?</a:t>
            </a:r>
            <a:endParaRPr lang="en-US" sz="3200" i="1" dirty="0"/>
          </a:p>
          <a:p>
            <a:pPr marL="742950" indent="-742950">
              <a:buAutoNum type="arabicPeriod"/>
            </a:pPr>
            <a:r>
              <a:rPr lang="en-US" sz="3200" i="1" dirty="0"/>
              <a:t>He buys her a new bicycle.</a:t>
            </a:r>
          </a:p>
          <a:p>
            <a:pPr marL="742950" indent="-742950">
              <a:buAutoNum type="arabicPeriod"/>
            </a:pPr>
            <a:r>
              <a:rPr lang="en-US" sz="3200" i="1" dirty="0"/>
              <a:t>He lets her use his daughter’s bicycle.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0CC47F-AA61-AEA7-5556-1813C8E775DD}"/>
              </a:ext>
            </a:extLst>
          </p:cNvPr>
          <p:cNvSpPr txBox="1"/>
          <p:nvPr/>
        </p:nvSpPr>
        <p:spPr>
          <a:xfrm>
            <a:off x="0" y="468002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A6980FA-3357-E91C-074D-2741F6F0C22F}"/>
              </a:ext>
            </a:extLst>
          </p:cNvPr>
          <p:cNvSpPr/>
          <p:nvPr/>
        </p:nvSpPr>
        <p:spPr>
          <a:xfrm>
            <a:off x="387848" y="2649103"/>
            <a:ext cx="628151" cy="696962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RACK 15">
            <a:hlinkClick r:id="" action="ppaction://media"/>
            <a:extLst>
              <a:ext uri="{FF2B5EF4-FFF2-40B4-BE49-F238E27FC236}">
                <a16:creationId xmlns:a16="http://schemas.microsoft.com/office/drawing/2014/main" id="{DC788346-C92A-4562-9B38-BE7A34140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4189" y="505040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3D6662-512A-CD24-88BD-9EC6E1BB4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547" y="505040"/>
            <a:ext cx="7048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77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While-listening </a:t>
            </a:r>
          </a:p>
        </p:txBody>
      </p:sp>
    </p:spTree>
    <p:extLst>
      <p:ext uri="{BB962C8B-B14F-4D97-AF65-F5344CB8AC3E}">
        <p14:creationId xmlns:p14="http://schemas.microsoft.com/office/powerpoint/2010/main" val="30592968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493486" y="1907124"/>
            <a:ext cx="11698514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Jenny had to ____________ to school.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Jenny was late for school because her mom's car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Mr. Lê says Jenny should think about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The government is going to implement new bike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Jenny can start cycling to school on ____________.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540002" y="475907"/>
            <a:ext cx="965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etc.?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1" y="490903"/>
            <a:ext cx="25400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797643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493486" y="1907124"/>
            <a:ext cx="11698514" cy="3709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Jenny had to ____________ to school.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2. Jenny was late for school because her mom's car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3. Mr. Lê says Jenny should think about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4. The government is going to implement new bike ____________.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5. Jenny can start cycling to school on ____________.</a:t>
            </a:r>
            <a:r>
              <a:rPr lang="en-US" sz="32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540002" y="475907"/>
            <a:ext cx="965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etc.?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1" y="490903"/>
            <a:ext cx="2540000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26B93F-6D99-AD49-B311-2275BC3530D0}"/>
              </a:ext>
            </a:extLst>
          </p:cNvPr>
          <p:cNvSpPr/>
          <p:nvPr/>
        </p:nvSpPr>
        <p:spPr>
          <a:xfrm>
            <a:off x="3831775" y="2061405"/>
            <a:ext cx="2859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14DBA-7841-4E21-E456-AB1C7BC0C758}"/>
              </a:ext>
            </a:extLst>
          </p:cNvPr>
          <p:cNvSpPr/>
          <p:nvPr/>
        </p:nvSpPr>
        <p:spPr>
          <a:xfrm>
            <a:off x="9753600" y="2782669"/>
            <a:ext cx="2612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5D34D-791B-6B22-D6A3-D081709DC9CD}"/>
              </a:ext>
            </a:extLst>
          </p:cNvPr>
          <p:cNvSpPr/>
          <p:nvPr/>
        </p:nvSpPr>
        <p:spPr>
          <a:xfrm>
            <a:off x="7366001" y="3553240"/>
            <a:ext cx="412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V-</a:t>
            </a:r>
            <a:r>
              <a:rPr lang="en-US" sz="3600" b="1" dirty="0" err="1">
                <a:solidFill>
                  <a:srgbClr val="FF0000"/>
                </a:solidFill>
              </a:rPr>
              <a:t>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2D9D8-5157-F73F-2EDB-98EF8CDD6DDF}"/>
              </a:ext>
            </a:extLst>
          </p:cNvPr>
          <p:cNvSpPr/>
          <p:nvPr/>
        </p:nvSpPr>
        <p:spPr>
          <a:xfrm>
            <a:off x="9593946" y="4260446"/>
            <a:ext cx="2293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DC44E-D73C-47DF-AD4F-423B4556E2A3}"/>
              </a:ext>
            </a:extLst>
          </p:cNvPr>
          <p:cNvSpPr/>
          <p:nvPr/>
        </p:nvSpPr>
        <p:spPr>
          <a:xfrm>
            <a:off x="7137403" y="4916407"/>
            <a:ext cx="2293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Noun </a:t>
            </a:r>
          </a:p>
        </p:txBody>
      </p:sp>
    </p:spTree>
    <p:extLst>
      <p:ext uri="{BB962C8B-B14F-4D97-AF65-F5344CB8AC3E}">
        <p14:creationId xmlns:p14="http://schemas.microsoft.com/office/powerpoint/2010/main" val="23916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6F2D2D-96BD-F973-9CFE-D4202FEFEE3D}"/>
              </a:ext>
            </a:extLst>
          </p:cNvPr>
          <p:cNvSpPr txBox="1"/>
          <p:nvPr/>
        </p:nvSpPr>
        <p:spPr>
          <a:xfrm>
            <a:off x="319314" y="1090674"/>
            <a:ext cx="11698514" cy="93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Jenny had to ____________ to school</a:t>
            </a:r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3E64FF-464F-4D76-FD1A-390B22211D5F}"/>
              </a:ext>
            </a:extLst>
          </p:cNvPr>
          <p:cNvSpPr/>
          <p:nvPr/>
        </p:nvSpPr>
        <p:spPr>
          <a:xfrm>
            <a:off x="2989942" y="475907"/>
            <a:ext cx="920205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b. Now listen and fill in the blanks.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230BD-FE90-A353-4999-B398618CE264}"/>
              </a:ext>
            </a:extLst>
          </p:cNvPr>
          <p:cNvSpPr txBox="1"/>
          <p:nvPr/>
        </p:nvSpPr>
        <p:spPr>
          <a:xfrm>
            <a:off x="0" y="490903"/>
            <a:ext cx="2989941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26B93F-6D99-AD49-B311-2275BC3530D0}"/>
              </a:ext>
            </a:extLst>
          </p:cNvPr>
          <p:cNvSpPr/>
          <p:nvPr/>
        </p:nvSpPr>
        <p:spPr>
          <a:xfrm>
            <a:off x="3497944" y="990839"/>
            <a:ext cx="2859311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run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14DBA-7841-4E21-E456-AB1C7BC0C758}"/>
              </a:ext>
            </a:extLst>
          </p:cNvPr>
          <p:cNvSpPr/>
          <p:nvPr/>
        </p:nvSpPr>
        <p:spPr>
          <a:xfrm>
            <a:off x="8984344" y="1966219"/>
            <a:ext cx="2960914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broke down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5D34D-791B-6B22-D6A3-D081709DC9CD}"/>
              </a:ext>
            </a:extLst>
          </p:cNvPr>
          <p:cNvSpPr/>
          <p:nvPr/>
        </p:nvSpPr>
        <p:spPr>
          <a:xfrm>
            <a:off x="7050318" y="2921384"/>
            <a:ext cx="4129312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cycling to school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2D9D8-5157-F73F-2EDB-98EF8CDD6DDF}"/>
              </a:ext>
            </a:extLst>
          </p:cNvPr>
          <p:cNvSpPr/>
          <p:nvPr/>
        </p:nvSpPr>
        <p:spPr>
          <a:xfrm>
            <a:off x="9256485" y="3891095"/>
            <a:ext cx="2293254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lanes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DC44E-D73C-47DF-AD4F-423B4556E2A3}"/>
              </a:ext>
            </a:extLst>
          </p:cNvPr>
          <p:cNvSpPr/>
          <p:nvPr/>
        </p:nvSpPr>
        <p:spPr>
          <a:xfrm>
            <a:off x="6884333" y="4722103"/>
            <a:ext cx="2293254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Monday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0BE37-762C-C1AD-71E5-7294091DF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192" y="445915"/>
            <a:ext cx="704850" cy="523875"/>
          </a:xfrm>
          <a:prstGeom prst="rect">
            <a:avLst/>
          </a:prstGeom>
        </p:spPr>
      </p:pic>
      <p:pic>
        <p:nvPicPr>
          <p:cNvPr id="12" name="TRACK 15">
            <a:hlinkClick r:id="" action="ppaction://media"/>
            <a:extLst>
              <a:ext uri="{FF2B5EF4-FFF2-40B4-BE49-F238E27FC236}">
                <a16:creationId xmlns:a16="http://schemas.microsoft.com/office/drawing/2014/main" id="{9D7E665E-B97B-9DA2-7150-C9E0FD86A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438" y="503476"/>
            <a:ext cx="487363" cy="487363"/>
          </a:xfrm>
          <a:prstGeom prst="rect">
            <a:avLst/>
          </a:prstGeom>
        </p:spPr>
      </p:pic>
      <p:pic>
        <p:nvPicPr>
          <p:cNvPr id="13" name="TRACK 15">
            <a:hlinkClick r:id="" action="ppaction://media"/>
            <a:extLst>
              <a:ext uri="{FF2B5EF4-FFF2-40B4-BE49-F238E27FC236}">
                <a16:creationId xmlns:a16="http://schemas.microsoft.com/office/drawing/2014/main" id="{48CAA5B5-CC72-D77A-B51C-A7351D2D42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297" end="618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9983" y="1482724"/>
            <a:ext cx="487363" cy="487363"/>
          </a:xfrm>
          <a:prstGeom prst="rect">
            <a:avLst/>
          </a:prstGeom>
        </p:spPr>
      </p:pic>
      <p:pic>
        <p:nvPicPr>
          <p:cNvPr id="14" name="TRACK 15">
            <a:hlinkClick r:id="" action="ppaction://media"/>
            <a:extLst>
              <a:ext uri="{FF2B5EF4-FFF2-40B4-BE49-F238E27FC236}">
                <a16:creationId xmlns:a16="http://schemas.microsoft.com/office/drawing/2014/main" id="{61202E7B-DCA5-4BCA-04B8-B42870D9D8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569" end="492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9739" y="2442256"/>
            <a:ext cx="487363" cy="487363"/>
          </a:xfrm>
          <a:prstGeom prst="rect">
            <a:avLst/>
          </a:prstGeom>
        </p:spPr>
      </p:pic>
      <p:pic>
        <p:nvPicPr>
          <p:cNvPr id="15" name="TRACK 15">
            <a:hlinkClick r:id="" action="ppaction://media"/>
            <a:extLst>
              <a:ext uri="{FF2B5EF4-FFF2-40B4-BE49-F238E27FC236}">
                <a16:creationId xmlns:a16="http://schemas.microsoft.com/office/drawing/2014/main" id="{FA502E07-805E-4A70-9BA6-92DE57F8BE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4675" end="433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33640" y="3396234"/>
            <a:ext cx="487363" cy="487363"/>
          </a:xfrm>
          <a:prstGeom prst="rect">
            <a:avLst/>
          </a:prstGeom>
        </p:spPr>
      </p:pic>
      <p:pic>
        <p:nvPicPr>
          <p:cNvPr id="16" name="TRACK 15">
            <a:hlinkClick r:id="" action="ppaction://media"/>
            <a:extLst>
              <a:ext uri="{FF2B5EF4-FFF2-40B4-BE49-F238E27FC236}">
                <a16:creationId xmlns:a16="http://schemas.microsoft.com/office/drawing/2014/main" id="{756E5F02-140B-A902-04E1-52849FB44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705" end="316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1567" y="4376143"/>
            <a:ext cx="487363" cy="4873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EECF56-55E5-6887-224E-73119755DB3C}"/>
              </a:ext>
            </a:extLst>
          </p:cNvPr>
          <p:cNvSpPr txBox="1"/>
          <p:nvPr/>
        </p:nvSpPr>
        <p:spPr>
          <a:xfrm>
            <a:off x="319314" y="5157109"/>
            <a:ext cx="11619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Jenny can start cycling to school on ____________.</a:t>
            </a:r>
            <a:r>
              <a:rPr lang="en-US" sz="3200" dirty="0"/>
              <a:t> </a:t>
            </a:r>
          </a:p>
        </p:txBody>
      </p:sp>
      <p:pic>
        <p:nvPicPr>
          <p:cNvPr id="21" name="TRACK 15">
            <a:hlinkClick r:id="" action="ppaction://media"/>
            <a:extLst>
              <a:ext uri="{FF2B5EF4-FFF2-40B4-BE49-F238E27FC236}">
                <a16:creationId xmlns:a16="http://schemas.microsoft.com/office/drawing/2014/main" id="{73C23D9D-9277-E144-9C6B-C3FCB55F75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0792" end="40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0075" y="5240268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7351B6-98E4-5027-F1D4-4A0505D5A676}"/>
              </a:ext>
            </a:extLst>
          </p:cNvPr>
          <p:cNvSpPr txBox="1"/>
          <p:nvPr/>
        </p:nvSpPr>
        <p:spPr>
          <a:xfrm>
            <a:off x="343662" y="4315306"/>
            <a:ext cx="11206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The government is going to implement new bike ____________.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8C2987-2CC3-C0A2-78E6-8AD1CD996FE8}"/>
              </a:ext>
            </a:extLst>
          </p:cNvPr>
          <p:cNvSpPr txBox="1"/>
          <p:nvPr/>
        </p:nvSpPr>
        <p:spPr>
          <a:xfrm>
            <a:off x="343663" y="3396234"/>
            <a:ext cx="10289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Mr. Lê says Jenny should think about _________________</a:t>
            </a:r>
            <a:endParaRPr lang="en-US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5302B4-1C2F-1EED-7729-0A6F25870D30}"/>
              </a:ext>
            </a:extLst>
          </p:cNvPr>
          <p:cNvSpPr txBox="1"/>
          <p:nvPr/>
        </p:nvSpPr>
        <p:spPr>
          <a:xfrm>
            <a:off x="343661" y="2415606"/>
            <a:ext cx="11338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Jenny was late for school because her mom's car ____________.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93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7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par>
              <p:cTn id="43"/>
            </p:par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9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9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7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4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238539" y="511243"/>
            <a:ext cx="11848231" cy="5654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sng" dirty="0">
                <a:solidFill>
                  <a:srgbClr val="242021"/>
                </a:solidFill>
                <a:effectLst/>
              </a:rPr>
              <a:t>Script:</a:t>
            </a:r>
          </a:p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Mr. Lê: Good morning, Jenny.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Jenny: Good morning, Mr. Lê. I'm sorry I'm late. I had to run to school.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You don't look well. Do you need any help?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Jenny: I'm fine, thank you. My mom's car broke down.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I'm sorry to hear that, but please be on time.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Jenny: Yes, Mr. Lê.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You should think about cycling to school. It's good for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you, and you might get to school faster.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85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50157" y="527885"/>
            <a:ext cx="11491686" cy="5802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Jenny: That's a great idea. However, it's quite dangerous to cycle on the city roads.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Well, the government is just about to implement new bike lanes around the city. They will open on Monday.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Jenny: Oh, really? That's great. But there's another problem. I don't have a bicycle. I'll need to save money to buy one.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Actually, I have an extra bicycle at home because my daughter went to university. Would you like to use hers until you can buy one?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10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F3B535-BE17-75B7-B5C0-B9D3A0652938}"/>
              </a:ext>
            </a:extLst>
          </p:cNvPr>
          <p:cNvSpPr txBox="1"/>
          <p:nvPr/>
        </p:nvSpPr>
        <p:spPr>
          <a:xfrm>
            <a:off x="362857" y="859587"/>
            <a:ext cx="11680371" cy="3007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Jenny: Yes, please. Thank you!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No problem. I'll bring it to school tomorrow. Then, you can cycle to school on Monday.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Jenny: Thanks! Have a great day, Mr. Lê.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Mr. Lê: Now, off to class, please!</a:t>
            </a:r>
            <a:endParaRPr lang="en-US" sz="3200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51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Post-reading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43424-AC3A-8E57-F1FD-4A9F45F5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590550"/>
            <a:ext cx="47625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9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1BB08-2315-CBB9-5082-D2D1C5A6F555}"/>
              </a:ext>
            </a:extLst>
          </p:cNvPr>
          <p:cNvSpPr txBox="1"/>
          <p:nvPr/>
        </p:nvSpPr>
        <p:spPr>
          <a:xfrm>
            <a:off x="0" y="462198"/>
            <a:ext cx="2905246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B93340-E47A-7ABA-9DD0-48025C6BFAE4}"/>
              </a:ext>
            </a:extLst>
          </p:cNvPr>
          <p:cNvSpPr/>
          <p:nvPr/>
        </p:nvSpPr>
        <p:spPr>
          <a:xfrm>
            <a:off x="2905245" y="462198"/>
            <a:ext cx="92867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In pairs: Do you cycle to school? Why?/Why not?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74A70121-62F6-BDA4-AE6C-9674E377686D}"/>
              </a:ext>
            </a:extLst>
          </p:cNvPr>
          <p:cNvSpPr/>
          <p:nvPr/>
        </p:nvSpPr>
        <p:spPr>
          <a:xfrm>
            <a:off x="1711868" y="2061348"/>
            <a:ext cx="7412254" cy="2011890"/>
          </a:xfrm>
          <a:prstGeom prst="wedgeRoundRectCallout">
            <a:avLst>
              <a:gd name="adj1" fmla="val -54172"/>
              <a:gd name="adj2" fmla="val 79881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00B050"/>
                </a:solidFill>
                <a:effectLst/>
              </a:rPr>
              <a:t>I don’t cycle to school because it’s quite dangerous to cycle on the city roads. </a:t>
            </a:r>
            <a:endParaRPr lang="en-US" sz="3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559" y="1276476"/>
            <a:ext cx="1110176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Reading: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Reading for the main idea and specific information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</a:rPr>
              <a:t>Listening: 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</a:rPr>
              <a:t>-    Listening for the main idea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Do Reading in WB page 42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(Writing &amp; Speaking – page 73 -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AA7FC-A640-58A8-7D50-05DCAACDC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0" y="1233714"/>
            <a:ext cx="11941799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CEFA5-30D6-369D-23E1-A1E5188E919E}"/>
              </a:ext>
            </a:extLst>
          </p:cNvPr>
          <p:cNvSpPr/>
          <p:nvPr/>
        </p:nvSpPr>
        <p:spPr>
          <a:xfrm>
            <a:off x="331996" y="1279611"/>
            <a:ext cx="11860004" cy="50783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>
                <a:solidFill>
                  <a:srgbClr val="0070C0"/>
                </a:solidFill>
              </a:rPr>
              <a:t>Some of the good things about living in a city: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lots of entertainment and recreational activities such as cinemas, theaters, museums, parks, etc.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Enjoying various food and drinks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Having good healthcare services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Good education: Many universities, colleges, English centers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Easy to find part-time jobs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31996" y="459108"/>
            <a:ext cx="11818294" cy="64633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Suggested answers: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0B70855-65EC-A9C8-20E9-3DEF3769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5CEFA5-30D6-369D-23E1-A1E5188E919E}"/>
              </a:ext>
            </a:extLst>
          </p:cNvPr>
          <p:cNvSpPr/>
          <p:nvPr/>
        </p:nvSpPr>
        <p:spPr>
          <a:xfrm>
            <a:off x="331996" y="1279611"/>
            <a:ext cx="11860004" cy="397031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kern="0" dirty="0">
                <a:solidFill>
                  <a:srgbClr val="0070C0"/>
                </a:solidFill>
              </a:rPr>
              <a:t>Some of the bad things about living in a city: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Noise pollution, air pollution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Traffic jams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High cost of living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Social concerns: crime, accidents</a:t>
            </a:r>
          </a:p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i="1" kern="0" dirty="0">
                <a:solidFill>
                  <a:srgbClr val="FF0000"/>
                </a:solidFill>
              </a:rPr>
              <a:t>Stressful, busy lifestyle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658762"/>
            <a:ext cx="4692613" cy="14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</p:spTree>
    <p:extLst>
      <p:ext uri="{BB962C8B-B14F-4D97-AF65-F5344CB8AC3E}">
        <p14:creationId xmlns:p14="http://schemas.microsoft.com/office/powerpoint/2010/main" val="2404916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Words>2273</Words>
  <Application>Microsoft Office PowerPoint</Application>
  <PresentationFormat>Widescreen</PresentationFormat>
  <Paragraphs>191</Paragraphs>
  <Slides>49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459</cp:revision>
  <dcterms:created xsi:type="dcterms:W3CDTF">2023-02-01T04:45:54Z</dcterms:created>
  <dcterms:modified xsi:type="dcterms:W3CDTF">2024-05-27T04:04:07Z</dcterms:modified>
</cp:coreProperties>
</file>