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47"/>
  </p:notesMasterIdLst>
  <p:sldIdLst>
    <p:sldId id="256" r:id="rId3"/>
    <p:sldId id="259" r:id="rId4"/>
    <p:sldId id="267" r:id="rId5"/>
    <p:sldId id="269" r:id="rId6"/>
    <p:sldId id="303" r:id="rId7"/>
    <p:sldId id="893" r:id="rId8"/>
    <p:sldId id="302" r:id="rId9"/>
    <p:sldId id="910" r:id="rId10"/>
    <p:sldId id="316" r:id="rId11"/>
    <p:sldId id="911" r:id="rId12"/>
    <p:sldId id="892" r:id="rId13"/>
    <p:sldId id="321" r:id="rId14"/>
    <p:sldId id="845" r:id="rId15"/>
    <p:sldId id="844" r:id="rId16"/>
    <p:sldId id="846" r:id="rId17"/>
    <p:sldId id="847" r:id="rId18"/>
    <p:sldId id="848" r:id="rId19"/>
    <p:sldId id="849" r:id="rId20"/>
    <p:sldId id="912" r:id="rId21"/>
    <p:sldId id="313" r:id="rId22"/>
    <p:sldId id="913" r:id="rId23"/>
    <p:sldId id="914" r:id="rId24"/>
    <p:sldId id="856" r:id="rId25"/>
    <p:sldId id="915" r:id="rId26"/>
    <p:sldId id="916" r:id="rId27"/>
    <p:sldId id="852" r:id="rId28"/>
    <p:sldId id="917" r:id="rId29"/>
    <p:sldId id="919" r:id="rId30"/>
    <p:sldId id="920" r:id="rId31"/>
    <p:sldId id="924" r:id="rId32"/>
    <p:sldId id="918" r:id="rId33"/>
    <p:sldId id="921" r:id="rId34"/>
    <p:sldId id="922" r:id="rId35"/>
    <p:sldId id="923" r:id="rId36"/>
    <p:sldId id="315" r:id="rId37"/>
    <p:sldId id="867" r:id="rId38"/>
    <p:sldId id="925" r:id="rId39"/>
    <p:sldId id="926" r:id="rId40"/>
    <p:sldId id="294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23C69061-20DC-4C3D-9F08-A60B13793BA3}"/>
    <pc:docChg chg="modSld">
      <pc:chgData name="Phan Van Rieu (Hugo)" userId="032e726b-b6b7-45df-b0ca-e82fb010a48a" providerId="ADAL" clId="{23C69061-20DC-4C3D-9F08-A60B13793BA3}" dt="2024-05-27T04:03:37.807" v="5" actId="20577"/>
      <pc:docMkLst>
        <pc:docMk/>
      </pc:docMkLst>
      <pc:sldChg chg="modSp mod">
        <pc:chgData name="Phan Van Rieu (Hugo)" userId="032e726b-b6b7-45df-b0ca-e82fb010a48a" providerId="ADAL" clId="{23C69061-20DC-4C3D-9F08-A60B13793BA3}" dt="2024-05-27T04:03:37.807" v="5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23C69061-20DC-4C3D-9F08-A60B13793BA3}" dt="2024-05-27T04:03:37.807" v="5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">
        <pc:chgData name="Phan Van Rieu (Hugo)" userId="032e726b-b6b7-45df-b0ca-e82fb010a48a" providerId="ADAL" clId="{23C69061-20DC-4C3D-9F08-A60B13793BA3}" dt="2024-05-18T09:35:36.420" v="3" actId="20577"/>
        <pc:sldMkLst>
          <pc:docMk/>
          <pc:sldMk cId="4125832061" sldId="299"/>
        </pc:sldMkLst>
        <pc:spChg chg="mod">
          <ac:chgData name="Phan Van Rieu (Hugo)" userId="032e726b-b6b7-45df-b0ca-e82fb010a48a" providerId="ADAL" clId="{23C69061-20DC-4C3D-9F08-A60B13793BA3}" dt="2024-05-18T09:35:36.420" v="3" actId="20577"/>
          <ac:spMkLst>
            <pc:docMk/>
            <pc:sldMk cId="4125832061" sldId="29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82743" y="71082"/>
            <a:ext cx="314448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789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7: Urban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7: Urban life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68 &amp; 69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E4087-C4F1-ABEA-555A-5EDD52D4C2F6}"/>
              </a:ext>
            </a:extLst>
          </p:cNvPr>
          <p:cNvSpPr txBox="1"/>
          <p:nvPr/>
        </p:nvSpPr>
        <p:spPr>
          <a:xfrm>
            <a:off x="337352" y="2125769"/>
            <a:ext cx="1165011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6. _________: make someone come somewhere or take part in something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7. _________: become a higher amount or number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8. _________: control or be </a:t>
            </a:r>
            <a:r>
              <a:rPr lang="en-US" sz="3600" b="0" i="0" dirty="0">
                <a:solidFill>
                  <a:srgbClr val="A3248F"/>
                </a:solidFill>
                <a:effectLst/>
              </a:rPr>
              <a:t>in charge of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something or somebody</a:t>
            </a:r>
            <a:r>
              <a:rPr lang="en-US" sz="36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9525E-B4AC-7D3D-1EE1-6E5710422D3C}"/>
              </a:ext>
            </a:extLst>
          </p:cNvPr>
          <p:cNvSpPr txBox="1"/>
          <p:nvPr/>
        </p:nvSpPr>
        <p:spPr>
          <a:xfrm>
            <a:off x="337352" y="450738"/>
            <a:ext cx="1184079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 and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7B07C-113D-07E7-52CF-397B55ED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62" y="979509"/>
            <a:ext cx="714375" cy="590550"/>
          </a:xfrm>
          <a:prstGeom prst="rect">
            <a:avLst/>
          </a:prstGeom>
        </p:spPr>
      </p:pic>
      <p:pic>
        <p:nvPicPr>
          <p:cNvPr id="4" name="CD2 TRACK 18">
            <a:hlinkClick r:id="" action="ppaction://media"/>
            <a:extLst>
              <a:ext uri="{FF2B5EF4-FFF2-40B4-BE49-F238E27FC236}">
                <a16:creationId xmlns:a16="http://schemas.microsoft.com/office/drawing/2014/main" id="{0FBC7CB1-AF0F-4451-9AA5-8FB1CD85A5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9983" y="1097069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D8492-41F7-26FD-DE0B-D8DF02A06D0D}"/>
              </a:ext>
            </a:extLst>
          </p:cNvPr>
          <p:cNvSpPr txBox="1"/>
          <p:nvPr/>
        </p:nvSpPr>
        <p:spPr>
          <a:xfrm>
            <a:off x="878529" y="2332773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attract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E122F-08FF-9635-42A2-502AC8CDB0D6}"/>
              </a:ext>
            </a:extLst>
          </p:cNvPr>
          <p:cNvSpPr txBox="1"/>
          <p:nvPr/>
        </p:nvSpPr>
        <p:spPr>
          <a:xfrm>
            <a:off x="878529" y="3986835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E0ECB-C273-FF0D-3B3C-05B9678CD8D0}"/>
              </a:ext>
            </a:extLst>
          </p:cNvPr>
          <p:cNvSpPr txBox="1"/>
          <p:nvPr/>
        </p:nvSpPr>
        <p:spPr>
          <a:xfrm>
            <a:off x="878529" y="481386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4542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88230"/>
            <a:ext cx="11402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attract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əˈtrækt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thu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hút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homeless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hoʊmləs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vô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gia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cư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owner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(n) /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oʊnər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congested </a:t>
            </a:r>
            <a:r>
              <a:rPr lang="en-US" sz="3600" dirty="0"/>
              <a:t>(adj) / </a:t>
            </a:r>
            <a:r>
              <a:rPr lang="en-US" sz="3600" dirty="0" err="1">
                <a:solidFill>
                  <a:srgbClr val="FF0000"/>
                </a:solidFill>
              </a:rPr>
              <a:t>kənˈdʒestɪd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tắc</a:t>
            </a:r>
            <a:r>
              <a:rPr lang="en-US" sz="3600" dirty="0"/>
              <a:t> </a:t>
            </a:r>
            <a:r>
              <a:rPr lang="en-US" sz="3600" dirty="0" err="1"/>
              <a:t>nghẽn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6768" y="173994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drop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drɑːp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giảm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xuống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61667" y="115127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crop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krɑːp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/ </a:t>
            </a:r>
            <a:r>
              <a:rPr lang="en-US" sz="3600" dirty="0" err="1"/>
              <a:t>vụ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rise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raɪz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tăng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lên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direct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daɪˈrekt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/>
              <a:t>/ </a:t>
            </a:r>
            <a:r>
              <a:rPr lang="en-US" sz="3600" dirty="0" err="1">
                <a:solidFill>
                  <a:srgbClr val="FF0000"/>
                </a:solidFill>
              </a:rPr>
              <a:t>dɪˈrekt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chỉ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huy</a:t>
            </a:r>
            <a:r>
              <a:rPr lang="en-US" sz="3600" dirty="0">
                <a:cs typeface="Calibri" panose="020F0502020204030204" pitchFamily="34" charset="0"/>
              </a:rPr>
              <a:t>, </a:t>
            </a:r>
            <a:r>
              <a:rPr lang="en-US" sz="3600" dirty="0" err="1">
                <a:cs typeface="Calibri" panose="020F0502020204030204" pitchFamily="34" charset="0"/>
              </a:rPr>
              <a:t>điều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khiển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6F4F57F-5C10-1575-2F04-40C714AB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059" y="5833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crop">
            <a:hlinkClick r:id="" action="ppaction://media"/>
            <a:extLst>
              <a:ext uri="{FF2B5EF4-FFF2-40B4-BE49-F238E27FC236}">
                <a16:creationId xmlns:a16="http://schemas.microsoft.com/office/drawing/2014/main" id="{C96850C2-A4DF-1B57-327C-7D9E2A343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8" y="1195665"/>
            <a:ext cx="487363" cy="487363"/>
          </a:xfrm>
          <a:prstGeom prst="rect">
            <a:avLst/>
          </a:prstGeom>
        </p:spPr>
      </p:pic>
      <p:pic>
        <p:nvPicPr>
          <p:cNvPr id="4" name="drop">
            <a:hlinkClick r:id="" action="ppaction://media"/>
            <a:extLst>
              <a:ext uri="{FF2B5EF4-FFF2-40B4-BE49-F238E27FC236}">
                <a16:creationId xmlns:a16="http://schemas.microsoft.com/office/drawing/2014/main" id="{0294A92E-9584-0AAC-DED4-C578193269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7" y="1814576"/>
            <a:ext cx="487363" cy="487363"/>
          </a:xfrm>
          <a:prstGeom prst="rect">
            <a:avLst/>
          </a:prstGeom>
        </p:spPr>
      </p:pic>
      <p:pic>
        <p:nvPicPr>
          <p:cNvPr id="5" name="congested">
            <a:hlinkClick r:id="" action="ppaction://media"/>
            <a:extLst>
              <a:ext uri="{FF2B5EF4-FFF2-40B4-BE49-F238E27FC236}">
                <a16:creationId xmlns:a16="http://schemas.microsoft.com/office/drawing/2014/main" id="{A7F36D8D-F77C-A7E7-FD89-E98FD200E6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6" y="2429141"/>
            <a:ext cx="487363" cy="487363"/>
          </a:xfrm>
          <a:prstGeom prst="rect">
            <a:avLst/>
          </a:prstGeom>
        </p:spPr>
      </p:pic>
      <p:pic>
        <p:nvPicPr>
          <p:cNvPr id="6" name="owner">
            <a:hlinkClick r:id="" action="ppaction://media"/>
            <a:extLst>
              <a:ext uri="{FF2B5EF4-FFF2-40B4-BE49-F238E27FC236}">
                <a16:creationId xmlns:a16="http://schemas.microsoft.com/office/drawing/2014/main" id="{C0622FBA-D3FF-E41D-813C-D5B1618C7B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4017" y="3165551"/>
            <a:ext cx="487363" cy="487363"/>
          </a:xfrm>
          <a:prstGeom prst="rect">
            <a:avLst/>
          </a:prstGeom>
        </p:spPr>
      </p:pic>
      <p:pic>
        <p:nvPicPr>
          <p:cNvPr id="8" name="homeless">
            <a:hlinkClick r:id="" action="ppaction://media"/>
            <a:extLst>
              <a:ext uri="{FF2B5EF4-FFF2-40B4-BE49-F238E27FC236}">
                <a16:creationId xmlns:a16="http://schemas.microsoft.com/office/drawing/2014/main" id="{A0F3BC5C-5F15-5A73-C249-D1479EAD27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82836" y="3781119"/>
            <a:ext cx="487363" cy="487363"/>
          </a:xfrm>
          <a:prstGeom prst="rect">
            <a:avLst/>
          </a:prstGeom>
        </p:spPr>
      </p:pic>
      <p:pic>
        <p:nvPicPr>
          <p:cNvPr id="15" name="attract">
            <a:hlinkClick r:id="" action="ppaction://media"/>
            <a:extLst>
              <a:ext uri="{FF2B5EF4-FFF2-40B4-BE49-F238E27FC236}">
                <a16:creationId xmlns:a16="http://schemas.microsoft.com/office/drawing/2014/main" id="{12F73908-DB53-DBBC-FF15-8C75E4739E6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83387" y="4441588"/>
            <a:ext cx="487363" cy="487363"/>
          </a:xfrm>
          <a:prstGeom prst="rect">
            <a:avLst/>
          </a:prstGeom>
        </p:spPr>
      </p:pic>
      <p:pic>
        <p:nvPicPr>
          <p:cNvPr id="18" name="rise">
            <a:hlinkClick r:id="" action="ppaction://media"/>
            <a:extLst>
              <a:ext uri="{FF2B5EF4-FFF2-40B4-BE49-F238E27FC236}">
                <a16:creationId xmlns:a16="http://schemas.microsoft.com/office/drawing/2014/main" id="{483D8FFE-5164-1FE5-5A4A-0C56A181B07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73465" y="5121244"/>
            <a:ext cx="487363" cy="487363"/>
          </a:xfrm>
          <a:prstGeom prst="rect">
            <a:avLst/>
          </a:prstGeom>
        </p:spPr>
      </p:pic>
      <p:pic>
        <p:nvPicPr>
          <p:cNvPr id="19" name="direct">
            <a:hlinkClick r:id="" action="ppaction://media"/>
            <a:extLst>
              <a:ext uri="{FF2B5EF4-FFF2-40B4-BE49-F238E27FC236}">
                <a16:creationId xmlns:a16="http://schemas.microsoft.com/office/drawing/2014/main" id="{28809F02-4B03-7335-DC84-8290A53966E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57649" y="5805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522514" y="496161"/>
            <a:ext cx="11650948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b. In pairs: Use the new words to talk about changes in your area.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Young school girl explaining">
            <a:extLst>
              <a:ext uri="{FF2B5EF4-FFF2-40B4-BE49-F238E27FC236}">
                <a16:creationId xmlns:a16="http://schemas.microsoft.com/office/drawing/2014/main" id="{8A82E359-4B94-22FD-CA70-4B60559E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453036" y="3503515"/>
            <a:ext cx="1720426" cy="2819936"/>
          </a:xfrm>
          <a:prstGeom prst="rect">
            <a:avLst/>
          </a:prstGeom>
        </p:spPr>
      </p:pic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419018" y="2948244"/>
            <a:ext cx="2607385" cy="33982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DF8D2E5-A6E9-FE68-9967-3F4EDFEC90CA}"/>
              </a:ext>
            </a:extLst>
          </p:cNvPr>
          <p:cNvSpPr/>
          <p:nvPr/>
        </p:nvSpPr>
        <p:spPr>
          <a:xfrm>
            <a:off x="752757" y="1858414"/>
            <a:ext cx="6766560" cy="1390235"/>
          </a:xfrm>
          <a:prstGeom prst="wedgeRoundRectCallout">
            <a:avLst>
              <a:gd name="adj1" fmla="val -33446"/>
              <a:gd name="adj2" fmla="val 6907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There are lots of new store </a:t>
            </a:r>
            <a:r>
              <a:rPr lang="en-US" sz="3200" dirty="0">
                <a:solidFill>
                  <a:srgbClr val="FF0000"/>
                </a:solidFill>
              </a:rPr>
              <a:t>owners.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DBF64D-6E8B-C268-BF5E-854FD5B49A96}"/>
              </a:ext>
            </a:extLst>
          </p:cNvPr>
          <p:cNvSpPr/>
          <p:nvPr/>
        </p:nvSpPr>
        <p:spPr>
          <a:xfrm>
            <a:off x="4925960" y="3372185"/>
            <a:ext cx="5527075" cy="1390235"/>
          </a:xfrm>
          <a:prstGeom prst="wedgeRoundRectCallout">
            <a:avLst>
              <a:gd name="adj1" fmla="val 49114"/>
              <a:gd name="adj2" fmla="val 8039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The population here is </a:t>
            </a:r>
            <a:r>
              <a:rPr lang="en-US" sz="3200" dirty="0">
                <a:solidFill>
                  <a:srgbClr val="FF0000"/>
                </a:solidFill>
              </a:rPr>
              <a:t>rising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731E0-7955-5CE9-AA68-030C6EEF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E520C6-A653-97A4-E3A6-9872061FB504}"/>
              </a:ext>
            </a:extLst>
          </p:cNvPr>
          <p:cNvSpPr txBox="1"/>
          <p:nvPr/>
        </p:nvSpPr>
        <p:spPr>
          <a:xfrm>
            <a:off x="8999908" y="547257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EE4A1-C611-5F7E-0F82-FCFA48EB49B7}"/>
              </a:ext>
            </a:extLst>
          </p:cNvPr>
          <p:cNvSpPr txBox="1"/>
          <p:nvPr/>
        </p:nvSpPr>
        <p:spPr>
          <a:xfrm>
            <a:off x="9678" y="5506653"/>
            <a:ext cx="1218232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D0D0D"/>
                </a:solidFill>
                <a:latin typeface="Söhne"/>
              </a:rPr>
              <a:t>1.</a:t>
            </a:r>
            <a:r>
              <a:rPr lang="en-US" sz="3600" b="0" i="1" dirty="0">
                <a:solidFill>
                  <a:srgbClr val="0D0D0D"/>
                </a:solidFill>
                <a:effectLst/>
              </a:rPr>
              <a:t> </a:t>
            </a:r>
            <a:r>
              <a:rPr lang="en-US" sz="3200" i="1" dirty="0"/>
              <a:t>The streets are getting more </a:t>
            </a:r>
            <a:r>
              <a:rPr lang="en-US" sz="3200" b="1" i="1" dirty="0">
                <a:solidFill>
                  <a:srgbClr val="FF0000"/>
                </a:solidFill>
              </a:rPr>
              <a:t>congested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.</a:t>
            </a:r>
            <a:endParaRPr lang="en-US" sz="36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14A8D-11F1-62C9-1D45-0FE8DEC6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4" y="839644"/>
            <a:ext cx="6985894" cy="44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CEE90E-50F8-3C33-DC36-ACA4DEE33929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E9A3A-BD47-DD96-623A-417A4CD49C10}"/>
              </a:ext>
            </a:extLst>
          </p:cNvPr>
          <p:cNvSpPr txBox="1"/>
          <p:nvPr/>
        </p:nvSpPr>
        <p:spPr>
          <a:xfrm>
            <a:off x="0" y="5378553"/>
            <a:ext cx="121823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/>
              <a:t>2. The farmers are trying to grow new </a:t>
            </a:r>
            <a:r>
              <a:rPr lang="en-US" sz="3200" i="1" dirty="0">
                <a:solidFill>
                  <a:srgbClr val="FF0000"/>
                </a:solidFill>
              </a:rPr>
              <a:t>crops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12151-1902-7212-D6A0-8229B4F1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623888"/>
            <a:ext cx="6140018" cy="4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E4BFB-00AF-F37B-0B95-58723437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13EC9-B95A-CE68-65CF-05153A44B387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7CB85-C10D-7F6F-EFC7-A77E55856BBE}"/>
              </a:ext>
            </a:extLst>
          </p:cNvPr>
          <p:cNvSpPr txBox="1"/>
          <p:nvPr/>
        </p:nvSpPr>
        <p:spPr>
          <a:xfrm>
            <a:off x="0" y="5161213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 3. </a:t>
            </a:r>
            <a:r>
              <a:rPr lang="en-US" sz="3200" i="1" dirty="0"/>
              <a:t>The government is trying to </a:t>
            </a:r>
            <a:r>
              <a:rPr lang="en-US" sz="3200" i="1" dirty="0">
                <a:solidFill>
                  <a:srgbClr val="FF0000"/>
                </a:solidFill>
              </a:rPr>
              <a:t>attract</a:t>
            </a:r>
            <a:r>
              <a:rPr lang="en-US" sz="3200" i="1" dirty="0"/>
              <a:t> people to my district by building more shopping malls and apartments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2FA88-5F80-27F6-1FB7-8B1D5F3D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652462"/>
            <a:ext cx="8333080" cy="43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5728-0E87-19DC-4079-847F265A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8B3976-FF95-CD1E-CF65-CFC8C91E7082}"/>
              </a:ext>
            </a:extLst>
          </p:cNvPr>
          <p:cNvSpPr txBox="1"/>
          <p:nvPr/>
        </p:nvSpPr>
        <p:spPr>
          <a:xfrm>
            <a:off x="8990230" y="540728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5A1BD-3B0B-D89F-2C44-C1A04F1DE0DB}"/>
              </a:ext>
            </a:extLst>
          </p:cNvPr>
          <p:cNvSpPr txBox="1"/>
          <p:nvPr/>
        </p:nvSpPr>
        <p:spPr>
          <a:xfrm>
            <a:off x="0" y="5326694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4. </a:t>
            </a:r>
            <a:r>
              <a:rPr lang="en-US" sz="3200" i="1" dirty="0"/>
              <a:t>The police officer helps </a:t>
            </a:r>
            <a:r>
              <a:rPr lang="en-US" sz="3200" i="1" dirty="0">
                <a:solidFill>
                  <a:srgbClr val="FF0000"/>
                </a:solidFill>
              </a:rPr>
              <a:t>direct</a:t>
            </a:r>
            <a:r>
              <a:rPr lang="en-US" sz="3200" i="1" dirty="0"/>
              <a:t> vehicles and pedestrians, improving safety on the streets</a:t>
            </a:r>
            <a:r>
              <a:rPr lang="en-US" sz="3200" b="0" i="1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22282-191B-ED7D-E3DC-B8CB1D0F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40728"/>
            <a:ext cx="7085230" cy="46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5CE4A-150E-816E-5CCF-697E9AD0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BBC94E-5E51-DC78-0D8D-31A5905A6CD1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59E1E-367F-6E81-B38E-1016031EDDBC}"/>
              </a:ext>
            </a:extLst>
          </p:cNvPr>
          <p:cNvSpPr txBox="1"/>
          <p:nvPr/>
        </p:nvSpPr>
        <p:spPr>
          <a:xfrm>
            <a:off x="0" y="5161213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5. Government should </a:t>
            </a:r>
            <a:r>
              <a:rPr lang="en-US" sz="3200" i="1" dirty="0"/>
              <a:t>provide affordable housing to reduce the number of </a:t>
            </a:r>
            <a:r>
              <a:rPr lang="en-US" sz="3200" i="1" dirty="0">
                <a:solidFill>
                  <a:srgbClr val="FF0000"/>
                </a:solidFill>
              </a:rPr>
              <a:t>homeless</a:t>
            </a:r>
            <a:r>
              <a:rPr lang="en-US" sz="3200" i="1" dirty="0"/>
              <a:t> people in the city.</a:t>
            </a:r>
            <a:endParaRPr lang="en-US" sz="3200" b="0" i="1" dirty="0">
              <a:solidFill>
                <a:srgbClr val="0D0D0D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FA77-ECC0-5C2C-CA3C-C8406126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65" y="495254"/>
            <a:ext cx="7020527" cy="46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D702-0478-AE2F-1F37-04F3EE2A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674FB-A9F6-8EB8-3BC4-E5F74E1E7A8C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03D1A-9F21-C5EE-60BB-30BC6E0B4552}"/>
              </a:ext>
            </a:extLst>
          </p:cNvPr>
          <p:cNvSpPr txBox="1"/>
          <p:nvPr/>
        </p:nvSpPr>
        <p:spPr>
          <a:xfrm>
            <a:off x="0" y="4987958"/>
            <a:ext cx="1218232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0D0D0D"/>
                </a:solidFill>
                <a:effectLst/>
              </a:rPr>
              <a:t>6. With the use of </a:t>
            </a:r>
            <a:r>
              <a:rPr lang="en-US" sz="3200" i="1" dirty="0"/>
              <a:t>efficient public transport, traffic congestion </a:t>
            </a:r>
            <a:r>
              <a:rPr lang="en-US" sz="3200" i="1" dirty="0">
                <a:solidFill>
                  <a:srgbClr val="FF0000"/>
                </a:solidFill>
              </a:rPr>
              <a:t>dropped</a:t>
            </a:r>
            <a:r>
              <a:rPr lang="en-US" sz="3200" i="1" dirty="0"/>
              <a:t> significantly in the city center</a:t>
            </a:r>
            <a:r>
              <a:rPr lang="en-US" sz="3200" b="0" i="1" dirty="0">
                <a:solidFill>
                  <a:srgbClr val="0D0D0D"/>
                </a:solidFill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0C08D-21B0-8BF6-E991-8CB99316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91" y="544730"/>
            <a:ext cx="6666067" cy="43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263F6-E6DF-4AD8-93D3-958FCB4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590550"/>
            <a:ext cx="50577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4773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189474"/>
            <a:ext cx="1123323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groups of 4: Brainstorming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Brainstorm common problems that cities may face in the future. Think about potential solutions or consequences for each problem.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Share your ideas with the class.</a:t>
            </a:r>
            <a:endParaRPr lang="en-US" sz="3600" i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E5223F-DCA9-985D-1472-D4353B967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46695"/>
              </p:ext>
            </p:extLst>
          </p:nvPr>
        </p:nvGraphicFramePr>
        <p:xfrm>
          <a:off x="468775" y="4155638"/>
          <a:ext cx="112332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196">
                  <a:extLst>
                    <a:ext uri="{9D8B030D-6E8A-4147-A177-3AD203B41FA5}">
                      <a16:colId xmlns:a16="http://schemas.microsoft.com/office/drawing/2014/main" val="939251997"/>
                    </a:ext>
                  </a:extLst>
                </a:gridCol>
                <a:gridCol w="4180115">
                  <a:extLst>
                    <a:ext uri="{9D8B030D-6E8A-4147-A177-3AD203B41FA5}">
                      <a16:colId xmlns:a16="http://schemas.microsoft.com/office/drawing/2014/main" val="1471679289"/>
                    </a:ext>
                  </a:extLst>
                </a:gridCol>
                <a:gridCol w="3486919">
                  <a:extLst>
                    <a:ext uri="{9D8B030D-6E8A-4147-A177-3AD203B41FA5}">
                      <a16:colId xmlns:a16="http://schemas.microsoft.com/office/drawing/2014/main" val="3814725987"/>
                    </a:ext>
                  </a:extLst>
                </a:gridCol>
              </a:tblGrid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Problems in 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Consequences of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Solutions to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397175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93047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43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5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9386A6-370F-20A5-33D6-9A63AAA40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490708"/>
              </p:ext>
            </p:extLst>
          </p:nvPr>
        </p:nvGraphicFramePr>
        <p:xfrm>
          <a:off x="331996" y="1064892"/>
          <a:ext cx="11818294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690">
                  <a:extLst>
                    <a:ext uri="{9D8B030D-6E8A-4147-A177-3AD203B41FA5}">
                      <a16:colId xmlns:a16="http://schemas.microsoft.com/office/drawing/2014/main" val="939251997"/>
                    </a:ext>
                  </a:extLst>
                </a:gridCol>
                <a:gridCol w="3135085">
                  <a:extLst>
                    <a:ext uri="{9D8B030D-6E8A-4147-A177-3AD203B41FA5}">
                      <a16:colId xmlns:a16="http://schemas.microsoft.com/office/drawing/2014/main" val="1471679289"/>
                    </a:ext>
                  </a:extLst>
                </a:gridCol>
                <a:gridCol w="5778519">
                  <a:extLst>
                    <a:ext uri="{9D8B030D-6E8A-4147-A177-3AD203B41FA5}">
                      <a16:colId xmlns:a16="http://schemas.microsoft.com/office/drawing/2014/main" val="3814725987"/>
                    </a:ext>
                  </a:extLst>
                </a:gridCol>
              </a:tblGrid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Problems in 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Consequences of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Solutions to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397175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Traffic jam/congestion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Late for school/work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Ban cars in the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93047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Littering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More trash cans</a:t>
                      </a:r>
                    </a:p>
                    <a:p>
                      <a:r>
                        <a:rPr lang="en-US" sz="3200" dirty="0"/>
                        <a:t>Volunteering clean-up campaign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430869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Population is rising.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Lack of housing</a:t>
                      </a:r>
                    </a:p>
                    <a:p>
                      <a:r>
                        <a:rPr lang="en-US" sz="3200" dirty="0"/>
                        <a:t>Expensive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Build more affordable houses</a:t>
                      </a:r>
                    </a:p>
                    <a:p>
                      <a:r>
                        <a:rPr lang="en-US" sz="3200" dirty="0"/>
                        <a:t>1-2 children in a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804392"/>
                  </a:ext>
                </a:extLst>
              </a:tr>
              <a:tr h="529368">
                <a:tc>
                  <a:txBody>
                    <a:bodyPr/>
                    <a:lstStyle/>
                    <a:p>
                      <a:r>
                        <a:rPr lang="en-US" sz="3200" dirty="0"/>
                        <a:t>Population is dropping.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Not enough people to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Encourage families to have more children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4710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27D2D08-299B-EAB7-D5BF-557FDA4EA750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</p:spTree>
    <p:extLst>
      <p:ext uri="{BB962C8B-B14F-4D97-AF65-F5344CB8AC3E}">
        <p14:creationId xmlns:p14="http://schemas.microsoft.com/office/powerpoint/2010/main" val="12882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218693"/>
            <a:ext cx="1123323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Listen to two students talking about their presentation. What are they mainly talking about?</a:t>
            </a:r>
          </a:p>
          <a:p>
            <a:pPr marL="742950" indent="-742950">
              <a:buAutoNum type="arabicPeriod"/>
            </a:pPr>
            <a:r>
              <a:rPr lang="en-US" sz="3600" i="1" dirty="0"/>
              <a:t>Solutions to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What will happen because of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Causes of problems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AB549-DA26-C4A1-8A7A-07F5A7451E93}"/>
              </a:ext>
            </a:extLst>
          </p:cNvPr>
          <p:cNvCxnSpPr>
            <a:cxnSpLocks/>
          </p:cNvCxnSpPr>
          <p:nvPr/>
        </p:nvCxnSpPr>
        <p:spPr>
          <a:xfrm flipH="1">
            <a:off x="2648360" y="1734611"/>
            <a:ext cx="254113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96F36-6DF2-312F-BF35-93E46DC2D8E5}"/>
              </a:ext>
            </a:extLst>
          </p:cNvPr>
          <p:cNvCxnSpPr>
            <a:cxnSpLocks/>
          </p:cNvCxnSpPr>
          <p:nvPr/>
        </p:nvCxnSpPr>
        <p:spPr>
          <a:xfrm flipH="1">
            <a:off x="7888018" y="1734920"/>
            <a:ext cx="320089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D06672-2FE6-023E-387E-39AD49AF9BB9}"/>
              </a:ext>
            </a:extLst>
          </p:cNvPr>
          <p:cNvCxnSpPr>
            <a:cxnSpLocks/>
          </p:cNvCxnSpPr>
          <p:nvPr/>
        </p:nvCxnSpPr>
        <p:spPr>
          <a:xfrm flipH="1">
            <a:off x="1377790" y="3429000"/>
            <a:ext cx="712758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E0B9058-4A51-A6EA-624E-CDD6C7E8CAB2}"/>
              </a:ext>
            </a:extLst>
          </p:cNvPr>
          <p:cNvSpPr/>
          <p:nvPr/>
        </p:nvSpPr>
        <p:spPr>
          <a:xfrm>
            <a:off x="5272241" y="3455721"/>
            <a:ext cx="319315" cy="15784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A4372C-1745-8266-982A-A4FCB2121FA3}"/>
              </a:ext>
            </a:extLst>
          </p:cNvPr>
          <p:cNvSpPr/>
          <p:nvPr/>
        </p:nvSpPr>
        <p:spPr>
          <a:xfrm>
            <a:off x="2263730" y="5128763"/>
            <a:ext cx="535569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Consequences of problems </a:t>
            </a:r>
            <a:endParaRPr lang="en-US" sz="36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224EE3-2911-8070-99AA-D800A08C4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457" y="3505616"/>
            <a:ext cx="4329786" cy="28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3AD9E-F6DB-FF06-36A9-539175AB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71" y="683922"/>
            <a:ext cx="8304868" cy="5490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3FA195-E84F-5BD1-DAE1-2A5E695E27E0}"/>
              </a:ext>
            </a:extLst>
          </p:cNvPr>
          <p:cNvSpPr/>
          <p:nvPr/>
        </p:nvSpPr>
        <p:spPr>
          <a:xfrm>
            <a:off x="156961" y="683922"/>
            <a:ext cx="3428068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Look at the picture.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1. What is it?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2. What can you see?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3. What problems can you predict?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4. What are two students talking about in their presentation?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05476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C3F42-C8DB-BDBE-4C3B-AC2D866A5668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BFA3C-52F7-C8F4-697C-EFEEB64701F5}"/>
              </a:ext>
            </a:extLst>
          </p:cNvPr>
          <p:cNvSpPr/>
          <p:nvPr/>
        </p:nvSpPr>
        <p:spPr>
          <a:xfrm>
            <a:off x="331996" y="1382134"/>
            <a:ext cx="342806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1. What can you see?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2. What problems can you predict?</a:t>
            </a:r>
          </a:p>
          <a:p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 dirty="0">
                <a:solidFill>
                  <a:srgbClr val="0070C0"/>
                </a:solidFill>
              </a:rPr>
              <a:t>3. What are two students talking about in their presentation?</a:t>
            </a: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E3ED5-78A1-DE67-B458-DF5D29E39D05}"/>
              </a:ext>
            </a:extLst>
          </p:cNvPr>
          <p:cNvSpPr txBox="1"/>
          <p:nvPr/>
        </p:nvSpPr>
        <p:spPr>
          <a:xfrm>
            <a:off x="3957692" y="1366441"/>
            <a:ext cx="81925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Shopping mall, closed stores, no shoppers, empty seating areas,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AAA7A-7712-C865-66B4-DEA4E0403FCC}"/>
              </a:ext>
            </a:extLst>
          </p:cNvPr>
          <p:cNvSpPr txBox="1"/>
          <p:nvPr/>
        </p:nvSpPr>
        <p:spPr>
          <a:xfrm>
            <a:off x="3957692" y="2443659"/>
            <a:ext cx="81925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Economic decline, increase in online shopping, population decline, development of other shopping centers, aging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DC6E0-5F7E-F7DF-880A-FBD78D3868BC}"/>
              </a:ext>
            </a:extLst>
          </p:cNvPr>
          <p:cNvSpPr txBox="1"/>
          <p:nvPr/>
        </p:nvSpPr>
        <p:spPr>
          <a:xfrm>
            <a:off x="3999402" y="4121954"/>
            <a:ext cx="8192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Students’ answers.</a:t>
            </a:r>
          </a:p>
        </p:txBody>
      </p:sp>
    </p:spTree>
    <p:extLst>
      <p:ext uri="{BB962C8B-B14F-4D97-AF65-F5344CB8AC3E}">
        <p14:creationId xmlns:p14="http://schemas.microsoft.com/office/powerpoint/2010/main" val="1496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While-listening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218693"/>
            <a:ext cx="1123323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Listen to two students talking about their presentation. What are they mainly talking about?</a:t>
            </a:r>
          </a:p>
          <a:p>
            <a:pPr marL="742950" indent="-742950">
              <a:buAutoNum type="arabicPeriod"/>
            </a:pPr>
            <a:r>
              <a:rPr lang="en-US" sz="3600" i="1" dirty="0"/>
              <a:t>Solutions to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What will happen because of problems</a:t>
            </a:r>
          </a:p>
          <a:p>
            <a:pPr marL="742950" indent="-742950">
              <a:buAutoNum type="arabicPeriod"/>
            </a:pPr>
            <a:r>
              <a:rPr lang="en-US" sz="3600" i="1" dirty="0"/>
              <a:t>Causes of problems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AB549-DA26-C4A1-8A7A-07F5A7451E93}"/>
              </a:ext>
            </a:extLst>
          </p:cNvPr>
          <p:cNvCxnSpPr>
            <a:cxnSpLocks/>
          </p:cNvCxnSpPr>
          <p:nvPr/>
        </p:nvCxnSpPr>
        <p:spPr>
          <a:xfrm flipH="1">
            <a:off x="2648360" y="1734611"/>
            <a:ext cx="254113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96F36-6DF2-312F-BF35-93E46DC2D8E5}"/>
              </a:ext>
            </a:extLst>
          </p:cNvPr>
          <p:cNvCxnSpPr>
            <a:cxnSpLocks/>
          </p:cNvCxnSpPr>
          <p:nvPr/>
        </p:nvCxnSpPr>
        <p:spPr>
          <a:xfrm flipH="1">
            <a:off x="7888018" y="1734920"/>
            <a:ext cx="320089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D06672-2FE6-023E-387E-39AD49AF9BB9}"/>
              </a:ext>
            </a:extLst>
          </p:cNvPr>
          <p:cNvCxnSpPr>
            <a:cxnSpLocks/>
          </p:cNvCxnSpPr>
          <p:nvPr/>
        </p:nvCxnSpPr>
        <p:spPr>
          <a:xfrm flipH="1">
            <a:off x="1377790" y="3429000"/>
            <a:ext cx="712758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E0B9058-4A51-A6EA-624E-CDD6C7E8CAB2}"/>
              </a:ext>
            </a:extLst>
          </p:cNvPr>
          <p:cNvSpPr/>
          <p:nvPr/>
        </p:nvSpPr>
        <p:spPr>
          <a:xfrm>
            <a:off x="5272241" y="3455721"/>
            <a:ext cx="319315" cy="15784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A4372C-1745-8266-982A-A4FCB2121FA3}"/>
              </a:ext>
            </a:extLst>
          </p:cNvPr>
          <p:cNvSpPr/>
          <p:nvPr/>
        </p:nvSpPr>
        <p:spPr>
          <a:xfrm>
            <a:off x="2263730" y="5128763"/>
            <a:ext cx="535569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Consequences of problems </a:t>
            </a:r>
            <a:endParaRPr lang="en-US" sz="36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224EE3-2911-8070-99AA-D800A08C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457" y="3505616"/>
            <a:ext cx="4329786" cy="2862321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A6980FA-3357-E91C-074D-2741F6F0C22F}"/>
              </a:ext>
            </a:extLst>
          </p:cNvPr>
          <p:cNvSpPr/>
          <p:nvPr/>
        </p:nvSpPr>
        <p:spPr>
          <a:xfrm>
            <a:off x="348232" y="2877153"/>
            <a:ext cx="748403" cy="748403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A2170-A727-40CE-28FD-16E3695F5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184" y="539806"/>
            <a:ext cx="839489" cy="629617"/>
          </a:xfrm>
          <a:prstGeom prst="rect">
            <a:avLst/>
          </a:prstGeom>
        </p:spPr>
      </p:pic>
      <p:pic>
        <p:nvPicPr>
          <p:cNvPr id="7" name="CD2 TRACK 19">
            <a:hlinkClick r:id="" action="ppaction://media"/>
            <a:extLst>
              <a:ext uri="{FF2B5EF4-FFF2-40B4-BE49-F238E27FC236}">
                <a16:creationId xmlns:a16="http://schemas.microsoft.com/office/drawing/2014/main" id="{26887B8E-EC90-20C9-DD5F-79A4C906D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583" y="584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493486" y="1907124"/>
            <a:ext cx="11698514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Joe thinks that there won't be enough 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Joe doesn't understand why 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People are __________________________________ too much.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Too many store owners are _____________________________.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Lily thinks that the government will need to ________________ to the area.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540002" y="475907"/>
            <a:ext cx="965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etc.?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1" y="490903"/>
            <a:ext cx="25400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97643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493486" y="1907124"/>
            <a:ext cx="11698514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Joe thinks that there won't be enough 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Joe doesn't understand why 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People are __________________________________ too much.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Too many store owners are _____________________________.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Lily thinks that the government will need to ________________ to the area.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540002" y="475907"/>
            <a:ext cx="965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etc.?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1" y="490903"/>
            <a:ext cx="25400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EC7AF-4229-3151-437D-190A20ED9EB9}"/>
              </a:ext>
            </a:extLst>
          </p:cNvPr>
          <p:cNvSpPr/>
          <p:nvPr/>
        </p:nvSpPr>
        <p:spPr>
          <a:xfrm>
            <a:off x="7366002" y="2061405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 / noun phrase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39EF6-FAD9-BEED-7422-DD40BF5D10EE}"/>
              </a:ext>
            </a:extLst>
          </p:cNvPr>
          <p:cNvSpPr/>
          <p:nvPr/>
        </p:nvSpPr>
        <p:spPr>
          <a:xfrm>
            <a:off x="5907317" y="2782669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clause (S + 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E5A30A-71AF-5CF3-0F07-C1BD33B7D518}"/>
              </a:ext>
            </a:extLst>
          </p:cNvPr>
          <p:cNvSpPr/>
          <p:nvPr/>
        </p:nvSpPr>
        <p:spPr>
          <a:xfrm>
            <a:off x="4031344" y="3506080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V-</a:t>
            </a:r>
            <a:r>
              <a:rPr lang="en-US" sz="3600" b="1" dirty="0" err="1">
                <a:solidFill>
                  <a:srgbClr val="FF0000"/>
                </a:solidFill>
              </a:rPr>
              <a:t>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6AE7D-2D87-22FB-BEBA-359E0759F8D4}"/>
              </a:ext>
            </a:extLst>
          </p:cNvPr>
          <p:cNvSpPr/>
          <p:nvPr/>
        </p:nvSpPr>
        <p:spPr>
          <a:xfrm>
            <a:off x="6096000" y="4229491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V-</a:t>
            </a:r>
            <a:r>
              <a:rPr lang="en-US" sz="3600" b="1" dirty="0" err="1">
                <a:solidFill>
                  <a:srgbClr val="FF0000"/>
                </a:solidFill>
              </a:rPr>
              <a:t>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E5CD5-3BEF-806F-4641-F0856D096A31}"/>
              </a:ext>
            </a:extLst>
          </p:cNvPr>
          <p:cNvSpPr/>
          <p:nvPr/>
        </p:nvSpPr>
        <p:spPr>
          <a:xfrm>
            <a:off x="8741230" y="4969148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16652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5398" y="394692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en-US" sz="3600" i="1" dirty="0">
                <a:solidFill>
                  <a:srgbClr val="0070C0"/>
                </a:solidFill>
              </a:rPr>
              <a:t>new words to describe problems in cities and their future impacts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>
                <a:solidFill>
                  <a:schemeClr val="accent1">
                    <a:lumMod val="75000"/>
                  </a:schemeClr>
                </a:solidFill>
              </a:rPr>
              <a:t>listen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for the main idea and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A71CF8-9823-5104-EF57-375E44896EB2}"/>
              </a:ext>
            </a:extLst>
          </p:cNvPr>
          <p:cNvSpPr/>
          <p:nvPr/>
        </p:nvSpPr>
        <p:spPr>
          <a:xfrm>
            <a:off x="2905247" y="448222"/>
            <a:ext cx="92867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b. now, listen and fill in the blanks.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DE23F-FC87-6D4C-254D-FDDAE022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040" y="485428"/>
            <a:ext cx="810186" cy="588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77811-AD6B-B78D-BDF2-4D53A6B97919}"/>
              </a:ext>
            </a:extLst>
          </p:cNvPr>
          <p:cNvSpPr txBox="1"/>
          <p:nvPr/>
        </p:nvSpPr>
        <p:spPr>
          <a:xfrm>
            <a:off x="0" y="48910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575E0D14-B474-B468-1CCA-7835FA547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839" y="538936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A8297-3D32-5058-B5E3-54874D49FB6C}"/>
              </a:ext>
            </a:extLst>
          </p:cNvPr>
          <p:cNvSpPr txBox="1"/>
          <p:nvPr/>
        </p:nvSpPr>
        <p:spPr>
          <a:xfrm>
            <a:off x="246743" y="1480764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Joe thinks that there won't be enough ____________________.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23498-A63D-02E0-920E-68EC5CDCA949}"/>
              </a:ext>
            </a:extLst>
          </p:cNvPr>
          <p:cNvSpPr/>
          <p:nvPr/>
        </p:nvSpPr>
        <p:spPr>
          <a:xfrm>
            <a:off x="7351488" y="1611462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people to 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734BFB-A1C9-153B-105E-5DFF6EAF7813}"/>
              </a:ext>
            </a:extLst>
          </p:cNvPr>
          <p:cNvSpPr/>
          <p:nvPr/>
        </p:nvSpPr>
        <p:spPr>
          <a:xfrm>
            <a:off x="5778956" y="3090518"/>
            <a:ext cx="4963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(some) school will close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81D51-88B1-0933-838E-CFCC06808CCE}"/>
              </a:ext>
            </a:extLst>
          </p:cNvPr>
          <p:cNvSpPr/>
          <p:nvPr/>
        </p:nvSpPr>
        <p:spPr>
          <a:xfrm>
            <a:off x="3714300" y="4811174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littering in the parks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1F6CA-E1B5-091F-84C1-86563A9D09D6}"/>
              </a:ext>
            </a:extLst>
          </p:cNvPr>
          <p:cNvSpPr txBox="1"/>
          <p:nvPr/>
        </p:nvSpPr>
        <p:spPr>
          <a:xfrm>
            <a:off x="246743" y="3115392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Joe doesn't understand why ____________________________.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D9BBA-7A11-AA72-C97E-80504F4D5EE6}"/>
              </a:ext>
            </a:extLst>
          </p:cNvPr>
          <p:cNvSpPr txBox="1"/>
          <p:nvPr/>
        </p:nvSpPr>
        <p:spPr>
          <a:xfrm>
            <a:off x="246743" y="4702811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People are __________________________________ too much.</a:t>
            </a:r>
            <a:endParaRPr lang="en-US" sz="3200" dirty="0"/>
          </a:p>
        </p:txBody>
      </p:sp>
      <p:pic>
        <p:nvPicPr>
          <p:cNvPr id="14" name="CD2 TRACK 19">
            <a:hlinkClick r:id="" action="ppaction://media"/>
            <a:extLst>
              <a:ext uri="{FF2B5EF4-FFF2-40B4-BE49-F238E27FC236}">
                <a16:creationId xmlns:a16="http://schemas.microsoft.com/office/drawing/2014/main" id="{BCF3843F-F4D4-6D8D-40E9-C8308594C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49" end="70863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118" y="1683596"/>
            <a:ext cx="487363" cy="487363"/>
          </a:xfrm>
          <a:prstGeom prst="rect">
            <a:avLst/>
          </a:prstGeom>
        </p:spPr>
      </p:pic>
      <p:pic>
        <p:nvPicPr>
          <p:cNvPr id="15" name="CD2 TRACK 19">
            <a:hlinkClick r:id="" action="ppaction://media"/>
            <a:extLst>
              <a:ext uri="{FF2B5EF4-FFF2-40B4-BE49-F238E27FC236}">
                <a16:creationId xmlns:a16="http://schemas.microsoft.com/office/drawing/2014/main" id="{59B865E4-CAA3-27C7-91A5-CA2BA28DC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024" end="55593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5687" y="3205790"/>
            <a:ext cx="487363" cy="487363"/>
          </a:xfrm>
          <a:prstGeom prst="rect">
            <a:avLst/>
          </a:prstGeom>
        </p:spPr>
      </p:pic>
      <p:pic>
        <p:nvPicPr>
          <p:cNvPr id="16" name="CD2 TRACK 19">
            <a:hlinkClick r:id="" action="ppaction://media"/>
            <a:extLst>
              <a:ext uri="{FF2B5EF4-FFF2-40B4-BE49-F238E27FC236}">
                <a16:creationId xmlns:a16="http://schemas.microsoft.com/office/drawing/2014/main" id="{FDEC59F5-C40F-CB59-2FAE-A914E88016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038" end="43640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180" y="5002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3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A71CF8-9823-5104-EF57-375E44896EB2}"/>
              </a:ext>
            </a:extLst>
          </p:cNvPr>
          <p:cNvSpPr/>
          <p:nvPr/>
        </p:nvSpPr>
        <p:spPr>
          <a:xfrm>
            <a:off x="2905247" y="448222"/>
            <a:ext cx="92867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b. now, listen and fill in the blanks.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DE23F-FC87-6D4C-254D-FDDAE022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040" y="485428"/>
            <a:ext cx="810186" cy="588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77811-AD6B-B78D-BDF2-4D53A6B97919}"/>
              </a:ext>
            </a:extLst>
          </p:cNvPr>
          <p:cNvSpPr txBox="1"/>
          <p:nvPr/>
        </p:nvSpPr>
        <p:spPr>
          <a:xfrm>
            <a:off x="0" y="48910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CD2 TRACK 19">
            <a:hlinkClick r:id="" action="ppaction://media"/>
            <a:extLst>
              <a:ext uri="{FF2B5EF4-FFF2-40B4-BE49-F238E27FC236}">
                <a16:creationId xmlns:a16="http://schemas.microsoft.com/office/drawing/2014/main" id="{575E0D14-B474-B468-1CCA-7835FA547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839" y="538936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7A8297-3D32-5058-B5E3-54874D49FB6C}"/>
              </a:ext>
            </a:extLst>
          </p:cNvPr>
          <p:cNvSpPr txBox="1"/>
          <p:nvPr/>
        </p:nvSpPr>
        <p:spPr>
          <a:xfrm>
            <a:off x="246743" y="1494798"/>
            <a:ext cx="1169851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Too many store owners are _____________________________.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4C16F-8E51-E33D-EE55-B9F20FFCF2D9}"/>
              </a:ext>
            </a:extLst>
          </p:cNvPr>
          <p:cNvSpPr/>
          <p:nvPr/>
        </p:nvSpPr>
        <p:spPr>
          <a:xfrm>
            <a:off x="5677354" y="1646427"/>
            <a:ext cx="506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closing their businesses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C817DE-10C6-751D-975F-42EE354B6E6B}"/>
              </a:ext>
            </a:extLst>
          </p:cNvPr>
          <p:cNvSpPr/>
          <p:nvPr/>
        </p:nvSpPr>
        <p:spPr>
          <a:xfrm>
            <a:off x="504946" y="3800905"/>
            <a:ext cx="5591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attract more businesses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E42C7-6CFF-0BE9-738C-8441DDF698B1}"/>
              </a:ext>
            </a:extLst>
          </p:cNvPr>
          <p:cNvSpPr txBox="1"/>
          <p:nvPr/>
        </p:nvSpPr>
        <p:spPr>
          <a:xfrm>
            <a:off x="246743" y="2953878"/>
            <a:ext cx="11698514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Lily thinks that the government will need to __________________________ to the area.</a:t>
            </a:r>
            <a:r>
              <a:rPr lang="en-US" sz="3200" dirty="0"/>
              <a:t> </a:t>
            </a:r>
          </a:p>
        </p:txBody>
      </p:sp>
      <p:pic>
        <p:nvPicPr>
          <p:cNvPr id="14" name="CD2 TRACK 19">
            <a:hlinkClick r:id="" action="ppaction://media"/>
            <a:extLst>
              <a:ext uri="{FF2B5EF4-FFF2-40B4-BE49-F238E27FC236}">
                <a16:creationId xmlns:a16="http://schemas.microsoft.com/office/drawing/2014/main" id="{0173A089-088C-0AD6-8923-FD353DA68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010" end="19162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838" y="1511991"/>
            <a:ext cx="487363" cy="487363"/>
          </a:xfrm>
          <a:prstGeom prst="rect">
            <a:avLst/>
          </a:prstGeom>
        </p:spPr>
      </p:pic>
      <p:pic>
        <p:nvPicPr>
          <p:cNvPr id="15" name="CD2 TRACK 19">
            <a:hlinkClick r:id="" action="ppaction://media"/>
            <a:extLst>
              <a:ext uri="{FF2B5EF4-FFF2-40B4-BE49-F238E27FC236}">
                <a16:creationId xmlns:a16="http://schemas.microsoft.com/office/drawing/2014/main" id="{B080A218-5010-DDFA-9866-F93E5CE94E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6895" end="13457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6800" y="3313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435427" y="511243"/>
            <a:ext cx="11651343" cy="571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sng" dirty="0">
                <a:solidFill>
                  <a:srgbClr val="242021"/>
                </a:solidFill>
                <a:effectLst/>
                <a:latin typeface="Calibri (body)"/>
              </a:rPr>
              <a:t>Script:</a:t>
            </a:r>
          </a:p>
          <a:p>
            <a:pPr>
              <a:lnSpc>
                <a:spcPct val="13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Joe: We need to plan our class presentation on the future of our city, Lily.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OK. The first problem is that the population is dropping.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Joe: Yeah, it's dropping so quickly that there won't be enough people to work at local businesses.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I agree. I also think it's such a big problem that some schools will close.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Joe: Sorry, can you explain that? I don't understand.</a:t>
            </a:r>
            <a:r>
              <a:rPr lang="en-US" sz="3200" dirty="0"/>
              <a:t> 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85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50157" y="527885"/>
            <a:ext cx="11491686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Lily: Well, if there aren't many people living here, fewer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kids will go to schools, and some of them will need to close. </a:t>
            </a:r>
          </a:p>
          <a:p>
            <a:pPr>
              <a:lnSpc>
                <a:spcPct val="13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Joe: Oh. Yeah. We should talk about that.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OK, Joe. Next. People are littering in the parks too much.</a:t>
            </a:r>
          </a:p>
          <a:p>
            <a:pPr>
              <a:lnSpc>
                <a:spcPct val="13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Joe: Hmm. Yeah, they're littering so much that the government will have to put more bins in the parks.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Yeah, that would help. I think they'll also have to organize a clean-up.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Joe: Good idea. Let's talk about that.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10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62857" y="859587"/>
            <a:ext cx="11680371" cy="478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Lily: OK. </a:t>
            </a:r>
          </a:p>
          <a:p>
            <a:pPr>
              <a:lnSpc>
                <a:spcPct val="120000"/>
              </a:lnSpc>
            </a:pPr>
            <a:r>
              <a:rPr lang="en-US" sz="3200" b="0" dirty="0">
                <a:solidFill>
                  <a:srgbClr val="242021"/>
                </a:solidFill>
                <a:effectLst/>
              </a:rPr>
              <a:t>Joe: Last one. Too many store owners are closing their businesses.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I think there's such a decrease in stores that the government will need to attract more businesses to the area.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Joe: Yeah. If they don't, people will have to travel a long way to get food and other things. That will make the streets become more congested. </a:t>
            </a:r>
            <a:br>
              <a:rPr lang="en-US" sz="3200" b="0" dirty="0">
                <a:solidFill>
                  <a:srgbClr val="242021"/>
                </a:solidFill>
                <a:effectLst/>
              </a:rPr>
            </a:br>
            <a:r>
              <a:rPr lang="en-US" sz="3200" b="0" dirty="0">
                <a:solidFill>
                  <a:srgbClr val="242021"/>
                </a:solidFill>
                <a:effectLst/>
              </a:rPr>
              <a:t>Lily: Exactly!</a:t>
            </a:r>
            <a:r>
              <a:rPr lang="en-US" sz="3200" dirty="0"/>
              <a:t>  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51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43424-AC3A-8E57-F1FD-4A9F45F5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90550"/>
            <a:ext cx="4762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2134F-C31E-573F-AE80-C3CABFAF3FFC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588AF-2E9C-C752-72AA-AB1F212604CA}"/>
              </a:ext>
            </a:extLst>
          </p:cNvPr>
          <p:cNvSpPr/>
          <p:nvPr/>
        </p:nvSpPr>
        <p:spPr>
          <a:xfrm>
            <a:off x="2905245" y="462198"/>
            <a:ext cx="928675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c. Read the Conversation Skill box, then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3E9C9-AC24-5177-BCFA-9E2A1A1E5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8" y="1693986"/>
            <a:ext cx="11443063" cy="4701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4251F-72CD-FE04-34E5-61FB642AE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49192"/>
            <a:ext cx="733425" cy="571500"/>
          </a:xfrm>
          <a:prstGeom prst="rect">
            <a:avLst/>
          </a:prstGeom>
        </p:spPr>
      </p:pic>
      <p:pic>
        <p:nvPicPr>
          <p:cNvPr id="10" name="CD2 TRACK 20">
            <a:hlinkClick r:id="" action="ppaction://media"/>
            <a:extLst>
              <a:ext uri="{FF2B5EF4-FFF2-40B4-BE49-F238E27FC236}">
                <a16:creationId xmlns:a16="http://schemas.microsoft.com/office/drawing/2014/main" id="{8A0821A0-1CA6-2F5E-8BE6-98B423084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31" y="10469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2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2134F-C31E-573F-AE80-C3CABFAF3FFC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588AF-2E9C-C752-72AA-AB1F212604CA}"/>
              </a:ext>
            </a:extLst>
          </p:cNvPr>
          <p:cNvSpPr/>
          <p:nvPr/>
        </p:nvSpPr>
        <p:spPr>
          <a:xfrm>
            <a:off x="2905245" y="462198"/>
            <a:ext cx="928675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d. Listen the conversation again and circle the phrase that you hear.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3E9C9-AC24-5177-BCFA-9E2A1A1E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8" y="1693986"/>
            <a:ext cx="11443063" cy="4701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0A465E-27CC-F768-7186-0BA2C4809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563" y="1022746"/>
            <a:ext cx="810186" cy="588451"/>
          </a:xfrm>
          <a:prstGeom prst="rect">
            <a:avLst/>
          </a:prstGeom>
        </p:spPr>
      </p:pic>
      <p:pic>
        <p:nvPicPr>
          <p:cNvPr id="3" name="CD2 TRACK 19">
            <a:hlinkClick r:id="" action="ppaction://media"/>
            <a:extLst>
              <a:ext uri="{FF2B5EF4-FFF2-40B4-BE49-F238E27FC236}">
                <a16:creationId xmlns:a16="http://schemas.microsoft.com/office/drawing/2014/main" id="{D206195E-B0D1-4730-E113-4EDC0072F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5362" y="1076254"/>
            <a:ext cx="487363" cy="487363"/>
          </a:xfrm>
          <a:prstGeom prst="rect">
            <a:avLst/>
          </a:prstGeom>
        </p:spPr>
      </p:pic>
      <p:pic>
        <p:nvPicPr>
          <p:cNvPr id="4" name="CD2 TRACK 19">
            <a:hlinkClick r:id="" action="ppaction://media"/>
            <a:extLst>
              <a:ext uri="{FF2B5EF4-FFF2-40B4-BE49-F238E27FC236}">
                <a16:creationId xmlns:a16="http://schemas.microsoft.com/office/drawing/2014/main" id="{6A7C23BB-6391-5F73-0FA5-25B127B32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024" end="62368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3935" y="4787702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6EF84D-9D29-4F7F-6250-BF90FE42AF16}"/>
              </a:ext>
            </a:extLst>
          </p:cNvPr>
          <p:cNvSpPr/>
          <p:nvPr/>
        </p:nvSpPr>
        <p:spPr>
          <a:xfrm>
            <a:off x="1290752" y="5339602"/>
            <a:ext cx="9261424" cy="5080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BB08-2315-CBB9-5082-D2D1C5A6F555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93340-E47A-7ABA-9DD0-48025C6BFAE4}"/>
              </a:ext>
            </a:extLst>
          </p:cNvPr>
          <p:cNvSpPr/>
          <p:nvPr/>
        </p:nvSpPr>
        <p:spPr>
          <a:xfrm>
            <a:off x="2905245" y="462198"/>
            <a:ext cx="928675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e. In pairs: Which problem that Lily and Joe discuss do you think is the biggest? Why?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1652233" y="2420962"/>
            <a:ext cx="9148631" cy="2730508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I think the biggest problem may be population decline in their city. It’s dropping so quickly that there won’t be enough people to work and some schools will close.</a:t>
            </a:r>
            <a:endParaRPr lang="en-US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1. rise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2. drop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3.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homeless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4. owner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5. attract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6. direct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7.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crop</a:t>
            </a:r>
            <a:b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8.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congested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Using new words to describe problems in cities and their future impacts.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Reading: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Listening for the main idea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>
                <a:solidFill>
                  <a:schemeClr val="accent1">
                    <a:lumMod val="75000"/>
                  </a:schemeClr>
                </a:solidFill>
              </a:rPr>
              <a:t>Do Vocabulary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and Listening in WB page 40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Make sentences using the new words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pages 69 &amp; 70 -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F0D62-B77D-90B8-C104-BDB56449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46" y="528918"/>
            <a:ext cx="11079707" cy="58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CEFA5-30D6-369D-23E1-A1E5188E919E}"/>
              </a:ext>
            </a:extLst>
          </p:cNvPr>
          <p:cNvSpPr/>
          <p:nvPr/>
        </p:nvSpPr>
        <p:spPr>
          <a:xfrm>
            <a:off x="331996" y="1279611"/>
            <a:ext cx="11860004" cy="397031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1. Buildings or flats are under construction because population in cities is rising.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2. There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are many vehicles driving through the crosswalk because there is no traffic light.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 police officer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 helping a student cross the road at the crosswalk.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3. The river will be polluted with trash such as plastic bottles and face masks, and someone is helping to collect them.</a:t>
            </a:r>
          </a:p>
        </p:txBody>
      </p:sp>
    </p:spTree>
    <p:extLst>
      <p:ext uri="{BB962C8B-B14F-4D97-AF65-F5344CB8AC3E}">
        <p14:creationId xmlns:p14="http://schemas.microsoft.com/office/powerpoint/2010/main" val="1838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354EF-999A-AFCD-91C3-68EC4555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" y="454251"/>
            <a:ext cx="327660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F9978-46C4-9843-344F-6C1D0331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" y="1625927"/>
            <a:ext cx="11872686" cy="4585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38C33-9AAC-FF7C-6053-0DC1217D30F0}"/>
              </a:ext>
            </a:extLst>
          </p:cNvPr>
          <p:cNvSpPr txBox="1"/>
          <p:nvPr/>
        </p:nvSpPr>
        <p:spPr>
          <a:xfrm>
            <a:off x="3380014" y="564801"/>
            <a:ext cx="881198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421834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E4087-C4F1-ABEA-555A-5EDD52D4C2F6}"/>
              </a:ext>
            </a:extLst>
          </p:cNvPr>
          <p:cNvSpPr txBox="1"/>
          <p:nvPr/>
        </p:nvSpPr>
        <p:spPr>
          <a:xfrm>
            <a:off x="337352" y="1958401"/>
            <a:ext cx="1165011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___________: a plant that farmers grow for food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2. ___________: become a lower amount or number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3. ___________: crowded or full of traffic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4. ___________: someone who owns something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5. ___________: having no home and living on the streets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9525E-B4AC-7D3D-1EE1-6E5710422D3C}"/>
              </a:ext>
            </a:extLst>
          </p:cNvPr>
          <p:cNvSpPr txBox="1"/>
          <p:nvPr/>
        </p:nvSpPr>
        <p:spPr>
          <a:xfrm>
            <a:off x="337352" y="450738"/>
            <a:ext cx="1184079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70C0"/>
                </a:solidFill>
                <a:effectLst/>
              </a:rPr>
              <a:t>a. </a:t>
            </a:r>
            <a:r>
              <a:rPr lang="en-US" sz="3600" dirty="0">
                <a:solidFill>
                  <a:srgbClr val="0070C0"/>
                </a:solidFill>
              </a:rPr>
              <a:t>Look at the pictures and fill in the blanks.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Listen and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7B07C-113D-07E7-52CF-397B55ED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406" y="969276"/>
            <a:ext cx="714375" cy="590550"/>
          </a:xfrm>
          <a:prstGeom prst="rect">
            <a:avLst/>
          </a:prstGeom>
        </p:spPr>
      </p:pic>
      <p:pic>
        <p:nvPicPr>
          <p:cNvPr id="7" name="CD2 TRACK 18">
            <a:hlinkClick r:id="" action="ppaction://media"/>
            <a:extLst>
              <a:ext uri="{FF2B5EF4-FFF2-40B4-BE49-F238E27FC236}">
                <a16:creationId xmlns:a16="http://schemas.microsoft.com/office/drawing/2014/main" id="{6ABE2D69-51ED-9364-2C40-8469ACD3E2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6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1072463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54956-AA57-717C-70FF-54FE0C118718}"/>
              </a:ext>
            </a:extLst>
          </p:cNvPr>
          <p:cNvSpPr txBox="1"/>
          <p:nvPr/>
        </p:nvSpPr>
        <p:spPr>
          <a:xfrm>
            <a:off x="907558" y="217311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crop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1B75E-E615-2777-4D1A-560E72D3A369}"/>
              </a:ext>
            </a:extLst>
          </p:cNvPr>
          <p:cNvSpPr txBox="1"/>
          <p:nvPr/>
        </p:nvSpPr>
        <p:spPr>
          <a:xfrm>
            <a:off x="907558" y="2974526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drop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86522-70B3-C453-1CA4-A5B43286FA49}"/>
              </a:ext>
            </a:extLst>
          </p:cNvPr>
          <p:cNvSpPr txBox="1"/>
          <p:nvPr/>
        </p:nvSpPr>
        <p:spPr>
          <a:xfrm>
            <a:off x="907557" y="3804062"/>
            <a:ext cx="2082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congested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2BC9A-9156-9724-2F0B-C27281B2F88D}"/>
              </a:ext>
            </a:extLst>
          </p:cNvPr>
          <p:cNvSpPr txBox="1"/>
          <p:nvPr/>
        </p:nvSpPr>
        <p:spPr>
          <a:xfrm>
            <a:off x="907558" y="4633598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owner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7DD6D3-1F00-B93F-631A-B2E2909F025C}"/>
              </a:ext>
            </a:extLst>
          </p:cNvPr>
          <p:cNvSpPr txBox="1"/>
          <p:nvPr/>
        </p:nvSpPr>
        <p:spPr>
          <a:xfrm>
            <a:off x="907558" y="5473530"/>
            <a:ext cx="195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homeless</a:t>
            </a:r>
          </a:p>
        </p:txBody>
      </p:sp>
    </p:spTree>
    <p:extLst>
      <p:ext uri="{BB962C8B-B14F-4D97-AF65-F5344CB8AC3E}">
        <p14:creationId xmlns:p14="http://schemas.microsoft.com/office/powerpoint/2010/main" val="16691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1549</Words>
  <Application>Microsoft Office PowerPoint</Application>
  <PresentationFormat>Widescreen</PresentationFormat>
  <Paragraphs>169</Paragraphs>
  <Slides>44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(body)</vt:lpstr>
      <vt:lpstr>Calibri Light</vt:lpstr>
      <vt:lpstr>Söhne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420</cp:revision>
  <dcterms:created xsi:type="dcterms:W3CDTF">2023-02-01T04:45:54Z</dcterms:created>
  <dcterms:modified xsi:type="dcterms:W3CDTF">2024-05-27T04:03:39Z</dcterms:modified>
</cp:coreProperties>
</file>