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9" r:id="rId3"/>
    <p:sldId id="267" r:id="rId4"/>
    <p:sldId id="269" r:id="rId5"/>
    <p:sldId id="912" r:id="rId6"/>
    <p:sldId id="1025" r:id="rId7"/>
    <p:sldId id="1026" r:id="rId8"/>
    <p:sldId id="1034" r:id="rId9"/>
    <p:sldId id="1036" r:id="rId10"/>
    <p:sldId id="1035" r:id="rId11"/>
    <p:sldId id="999" r:id="rId12"/>
    <p:sldId id="1038" r:id="rId13"/>
    <p:sldId id="1039" r:id="rId14"/>
    <p:sldId id="1040" r:id="rId15"/>
    <p:sldId id="918" r:id="rId16"/>
    <p:sldId id="1037" r:id="rId17"/>
    <p:sldId id="946" r:id="rId18"/>
    <p:sldId id="1041" r:id="rId19"/>
    <p:sldId id="1042" r:id="rId20"/>
    <p:sldId id="1043" r:id="rId21"/>
    <p:sldId id="1044" r:id="rId22"/>
    <p:sldId id="1045" r:id="rId23"/>
    <p:sldId id="967" r:id="rId24"/>
    <p:sldId id="1046" r:id="rId25"/>
    <p:sldId id="1047" r:id="rId26"/>
    <p:sldId id="1054" r:id="rId27"/>
    <p:sldId id="1048" r:id="rId28"/>
    <p:sldId id="1049" r:id="rId29"/>
    <p:sldId id="1051" r:id="rId30"/>
    <p:sldId id="1055" r:id="rId31"/>
    <p:sldId id="1056" r:id="rId32"/>
    <p:sldId id="927" r:id="rId33"/>
    <p:sldId id="1012" r:id="rId34"/>
    <p:sldId id="1058" r:id="rId35"/>
    <p:sldId id="1057" r:id="rId36"/>
    <p:sldId id="1061" r:id="rId37"/>
    <p:sldId id="1059" r:id="rId38"/>
    <p:sldId id="1060" r:id="rId39"/>
    <p:sldId id="1008" r:id="rId40"/>
    <p:sldId id="1062" r:id="rId41"/>
    <p:sldId id="1063" r:id="rId42"/>
    <p:sldId id="294" r:id="rId43"/>
    <p:sldId id="1064" r:id="rId44"/>
    <p:sldId id="296" r:id="rId45"/>
    <p:sldId id="298" r:id="rId46"/>
    <p:sldId id="299" r:id="rId47"/>
    <p:sldId id="30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CCEC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CDA9EB41-1D26-4ED9-A3B0-DE1E8400FEC2}"/>
    <pc:docChg chg="modSld">
      <pc:chgData name="Phan Van Rieu (Hugo)" userId="032e726b-b6b7-45df-b0ca-e82fb010a48a" providerId="ADAL" clId="{CDA9EB41-1D26-4ED9-A3B0-DE1E8400FEC2}" dt="2024-05-27T02:06:42.461" v="9" actId="14100"/>
      <pc:docMkLst>
        <pc:docMk/>
      </pc:docMkLst>
      <pc:sldChg chg="modSp mod">
        <pc:chgData name="Phan Van Rieu (Hugo)" userId="032e726b-b6b7-45df-b0ca-e82fb010a48a" providerId="ADAL" clId="{CDA9EB41-1D26-4ED9-A3B0-DE1E8400FEC2}" dt="2024-05-27T02:05:16.287" v="1" actId="20577"/>
        <pc:sldMkLst>
          <pc:docMk/>
          <pc:sldMk cId="1872779487" sldId="269"/>
        </pc:sldMkLst>
        <pc:spChg chg="mod">
          <ac:chgData name="Phan Van Rieu (Hugo)" userId="032e726b-b6b7-45df-b0ca-e82fb010a48a" providerId="ADAL" clId="{CDA9EB41-1D26-4ED9-A3B0-DE1E8400FEC2}" dt="2024-05-27T02:05:16.287" v="1" actId="20577"/>
          <ac:spMkLst>
            <pc:docMk/>
            <pc:sldMk cId="1872779487" sldId="269"/>
            <ac:spMk id="7" creationId="{BA386DE9-345A-400C-B2BB-B32B155C2C38}"/>
          </ac:spMkLst>
        </pc:spChg>
      </pc:sldChg>
      <pc:sldChg chg="modSp mod">
        <pc:chgData name="Phan Van Rieu (Hugo)" userId="032e726b-b6b7-45df-b0ca-e82fb010a48a" providerId="ADAL" clId="{CDA9EB41-1D26-4ED9-A3B0-DE1E8400FEC2}" dt="2024-05-27T02:06:42.461" v="9" actId="14100"/>
        <pc:sldMkLst>
          <pc:docMk/>
          <pc:sldMk cId="2752694071" sldId="1048"/>
        </pc:sldMkLst>
        <pc:picChg chg="mod modCrop">
          <ac:chgData name="Phan Van Rieu (Hugo)" userId="032e726b-b6b7-45df-b0ca-e82fb010a48a" providerId="ADAL" clId="{CDA9EB41-1D26-4ED9-A3B0-DE1E8400FEC2}" dt="2024-05-27T02:06:42.461" v="9" actId="14100"/>
          <ac:picMkLst>
            <pc:docMk/>
            <pc:sldMk cId="2752694071" sldId="1048"/>
            <ac:picMk id="3" creationId="{BD0CDCBF-7F9C-B230-DC39-D54E09E6E223}"/>
          </ac:picMkLst>
        </pc:picChg>
        <pc:picChg chg="mod modCrop">
          <ac:chgData name="Phan Van Rieu (Hugo)" userId="032e726b-b6b7-45df-b0ca-e82fb010a48a" providerId="ADAL" clId="{CDA9EB41-1D26-4ED9-A3B0-DE1E8400FEC2}" dt="2024-05-27T02:06:42.461" v="9" actId="14100"/>
          <ac:picMkLst>
            <pc:docMk/>
            <pc:sldMk cId="2752694071" sldId="1048"/>
            <ac:picMk id="6" creationId="{1F7EB86D-5F8E-1128-BACD-60C9722F2A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212667" y="71082"/>
            <a:ext cx="3814564"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2.3: Pronunciation &amp; Speaking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45964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6: Natural Wonders</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380075" y="3429000"/>
            <a:ext cx="6517758" cy="1508105"/>
          </a:xfrm>
          <a:prstGeom prst="rect">
            <a:avLst/>
          </a:prstGeom>
          <a:noFill/>
        </p:spPr>
        <p:txBody>
          <a:bodyPr wrap="square" rtlCol="0">
            <a:spAutoFit/>
          </a:bodyPr>
          <a:lstStyle/>
          <a:p>
            <a:pPr lvl="0" algn="ctr"/>
            <a:r>
              <a:rPr lang="en-US" sz="3200" b="1" dirty="0">
                <a:solidFill>
                  <a:srgbClr val="0070C0"/>
                </a:solidFill>
              </a:rPr>
              <a:t>Unit 6: Natural Wonders</a:t>
            </a:r>
            <a:endParaRPr lang="en-US" sz="2000" b="1" dirty="0">
              <a:solidFill>
                <a:srgbClr val="0070C0"/>
              </a:solidFill>
            </a:endParaRPr>
          </a:p>
          <a:p>
            <a:pPr lvl="0" algn="ctr"/>
            <a:r>
              <a:rPr lang="en-US" sz="2800" b="1" dirty="0">
                <a:solidFill>
                  <a:srgbClr val="00B050"/>
                </a:solidFill>
              </a:rPr>
              <a:t>Lesson 2.3: Pronunciation &amp; Speaking</a:t>
            </a:r>
            <a:endParaRPr lang="en-US" sz="2800" dirty="0">
              <a:solidFill>
                <a:prstClr val="black"/>
              </a:solidFill>
            </a:endParaRP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60 &amp; 61</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35DA5-09AE-129A-CCEC-C6BD3AD9C563}"/>
              </a:ext>
            </a:extLst>
          </p:cNvPr>
          <p:cNvSpPr txBox="1"/>
          <p:nvPr/>
        </p:nvSpPr>
        <p:spPr>
          <a:xfrm>
            <a:off x="3613249" y="1685632"/>
            <a:ext cx="8200060" cy="4161460"/>
          </a:xfrm>
          <a:prstGeom prst="rect">
            <a:avLst/>
          </a:prstGeom>
          <a:solidFill>
            <a:schemeClr val="accent6">
              <a:lumMod val="20000"/>
              <a:lumOff val="80000"/>
            </a:schemeClr>
          </a:solidFill>
        </p:spPr>
        <p:txBody>
          <a:bodyPr wrap="square">
            <a:spAutoFit/>
          </a:bodyPr>
          <a:lstStyle/>
          <a:p>
            <a:pPr algn="l">
              <a:lnSpc>
                <a:spcPct val="150000"/>
              </a:lnSpc>
            </a:pPr>
            <a:r>
              <a:rPr lang="en-US" sz="3600" b="0" i="0" dirty="0">
                <a:solidFill>
                  <a:srgbClr val="0D0D0D"/>
                </a:solidFill>
                <a:effectLst/>
              </a:rPr>
              <a:t>7. The government put more trash cans in national parks, but </a:t>
            </a:r>
            <a:r>
              <a:rPr lang="en-US" sz="3600" b="0" i="0" u="sng" dirty="0">
                <a:solidFill>
                  <a:srgbClr val="FF0000"/>
                </a:solidFill>
                <a:effectLst/>
              </a:rPr>
              <a:t>people still litter</a:t>
            </a:r>
            <a:r>
              <a:rPr lang="en-US" sz="3600" b="0" i="0" dirty="0">
                <a:solidFill>
                  <a:srgbClr val="0D0D0D"/>
                </a:solidFill>
                <a:effectLst/>
              </a:rPr>
              <a:t>.</a:t>
            </a:r>
            <a:endParaRPr lang="en-US" sz="3600" dirty="0">
              <a:solidFill>
                <a:srgbClr val="0D0D0D"/>
              </a:solidFill>
            </a:endParaRPr>
          </a:p>
          <a:p>
            <a:pPr algn="l">
              <a:lnSpc>
                <a:spcPct val="150000"/>
              </a:lnSpc>
            </a:pPr>
            <a:r>
              <a:rPr lang="en-US" sz="3600" b="0" i="0" dirty="0">
                <a:solidFill>
                  <a:srgbClr val="0D0D0D"/>
                </a:solidFill>
                <a:effectLst/>
              </a:rPr>
              <a:t>8. It’s a good idea to fine people who litter in national parks, but </a:t>
            </a:r>
            <a:r>
              <a:rPr lang="en-US" sz="3600" b="0" i="0" u="sng" dirty="0">
                <a:solidFill>
                  <a:srgbClr val="FF0000"/>
                </a:solidFill>
                <a:effectLst/>
              </a:rPr>
              <a:t>rangers are too busy to do it</a:t>
            </a:r>
            <a:r>
              <a:rPr lang="en-US" sz="3600" b="0" i="0" dirty="0">
                <a:solidFill>
                  <a:srgbClr val="0D0D0D"/>
                </a:solidFill>
                <a:effectLst/>
              </a:rPr>
              <a:t>.</a:t>
            </a:r>
          </a:p>
        </p:txBody>
      </p:sp>
      <p:pic>
        <p:nvPicPr>
          <p:cNvPr id="4" name="Picture 3">
            <a:extLst>
              <a:ext uri="{FF2B5EF4-FFF2-40B4-BE49-F238E27FC236}">
                <a16:creationId xmlns:a16="http://schemas.microsoft.com/office/drawing/2014/main" id="{1C4F6CE9-05B9-2915-890C-11973A1E1286}"/>
              </a:ext>
            </a:extLst>
          </p:cNvPr>
          <p:cNvPicPr>
            <a:picLocks noChangeAspect="1"/>
          </p:cNvPicPr>
          <p:nvPr/>
        </p:nvPicPr>
        <p:blipFill>
          <a:blip r:embed="rId2"/>
          <a:stretch>
            <a:fillRect/>
          </a:stretch>
        </p:blipFill>
        <p:spPr>
          <a:xfrm>
            <a:off x="0" y="2417998"/>
            <a:ext cx="3545457" cy="1970214"/>
          </a:xfrm>
          <a:prstGeom prst="rect">
            <a:avLst/>
          </a:prstGeom>
        </p:spPr>
      </p:pic>
      <p:sp>
        <p:nvSpPr>
          <p:cNvPr id="2" name="TextBox 1">
            <a:extLst>
              <a:ext uri="{FF2B5EF4-FFF2-40B4-BE49-F238E27FC236}">
                <a16:creationId xmlns:a16="http://schemas.microsoft.com/office/drawing/2014/main" id="{562B83CE-E9CD-4D83-7A6F-58424B549277}"/>
              </a:ext>
            </a:extLst>
          </p:cNvPr>
          <p:cNvSpPr txBox="1"/>
          <p:nvPr/>
        </p:nvSpPr>
        <p:spPr>
          <a:xfrm>
            <a:off x="100026" y="1294820"/>
            <a:ext cx="3345403" cy="584775"/>
          </a:xfrm>
          <a:prstGeom prst="rect">
            <a:avLst/>
          </a:prstGeom>
          <a:noFill/>
        </p:spPr>
        <p:txBody>
          <a:bodyPr wrap="none" rtlCol="0">
            <a:spAutoFit/>
          </a:bodyPr>
          <a:lstStyle/>
          <a:p>
            <a:r>
              <a:rPr lang="en-US" sz="3200" dirty="0">
                <a:highlight>
                  <a:srgbClr val="F3C1FF"/>
                </a:highlight>
              </a:rPr>
              <a:t>Suggested answers</a:t>
            </a:r>
          </a:p>
        </p:txBody>
      </p:sp>
    </p:spTree>
    <p:extLst>
      <p:ext uri="{BB962C8B-B14F-4D97-AF65-F5344CB8AC3E}">
        <p14:creationId xmlns:p14="http://schemas.microsoft.com/office/powerpoint/2010/main" val="31760791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A8F210-E72F-D481-58E4-2ED6B74FF180}"/>
              </a:ext>
            </a:extLst>
          </p:cNvPr>
          <p:cNvSpPr txBox="1"/>
          <p:nvPr/>
        </p:nvSpPr>
        <p:spPr>
          <a:xfrm>
            <a:off x="247072" y="729710"/>
            <a:ext cx="8462818" cy="646331"/>
          </a:xfrm>
          <a:prstGeom prst="rect">
            <a:avLst/>
          </a:prstGeom>
          <a:noFill/>
        </p:spPr>
        <p:txBody>
          <a:bodyPr wrap="square">
            <a:spAutoFit/>
          </a:bodyPr>
          <a:lstStyle/>
          <a:p>
            <a:r>
              <a:rPr lang="en-US" sz="3600" dirty="0"/>
              <a:t>In pairs – Practice saying these sentences.</a:t>
            </a:r>
          </a:p>
        </p:txBody>
      </p:sp>
      <p:sp>
        <p:nvSpPr>
          <p:cNvPr id="6" name="TextBox 5">
            <a:extLst>
              <a:ext uri="{FF2B5EF4-FFF2-40B4-BE49-F238E27FC236}">
                <a16:creationId xmlns:a16="http://schemas.microsoft.com/office/drawing/2014/main" id="{EB4B589F-425C-D54A-267F-D8727A2C2D5A}"/>
              </a:ext>
            </a:extLst>
          </p:cNvPr>
          <p:cNvSpPr txBox="1"/>
          <p:nvPr/>
        </p:nvSpPr>
        <p:spPr>
          <a:xfrm>
            <a:off x="322120" y="1505350"/>
            <a:ext cx="11381508" cy="4540345"/>
          </a:xfrm>
          <a:prstGeom prst="rect">
            <a:avLst/>
          </a:prstGeom>
          <a:solidFill>
            <a:schemeClr val="accent6">
              <a:lumMod val="20000"/>
              <a:lumOff val="80000"/>
            </a:schemeClr>
          </a:solidFill>
        </p:spPr>
        <p:txBody>
          <a:bodyPr wrap="square">
            <a:spAutoFit/>
          </a:bodyPr>
          <a:lstStyle/>
          <a:p>
            <a:pPr algn="just">
              <a:lnSpc>
                <a:spcPct val="150000"/>
              </a:lnSpc>
              <a:buFont typeface="+mj-lt"/>
              <a:buAutoNum type="arabicPeriod"/>
            </a:pPr>
            <a:r>
              <a:rPr lang="en-US" sz="3600" i="0" dirty="0">
                <a:solidFill>
                  <a:srgbClr val="0D0D0D"/>
                </a:solidFill>
                <a:effectLst/>
              </a:rPr>
              <a:t> </a:t>
            </a:r>
            <a:r>
              <a:rPr lang="en-US" sz="3200" i="0" dirty="0">
                <a:solidFill>
                  <a:srgbClr val="0D0D0D"/>
                </a:solidFill>
                <a:effectLst/>
              </a:rPr>
              <a:t>I like you a lot, but </a:t>
            </a:r>
            <a:r>
              <a:rPr lang="en-US" sz="3200" i="0" u="sng" dirty="0">
                <a:solidFill>
                  <a:srgbClr val="FF0000"/>
                </a:solidFill>
                <a:effectLst/>
              </a:rPr>
              <a:t>I don’t love you</a:t>
            </a:r>
            <a:r>
              <a:rPr lang="en-US" sz="3200" i="0" dirty="0">
                <a:solidFill>
                  <a:srgbClr val="0D0D0D"/>
                </a:solidFill>
                <a:effectLst/>
              </a:rPr>
              <a:t>.</a:t>
            </a:r>
          </a:p>
          <a:p>
            <a:pPr algn="just">
              <a:lnSpc>
                <a:spcPct val="150000"/>
              </a:lnSpc>
              <a:buFont typeface="+mj-lt"/>
              <a:buAutoNum type="arabicPeriod"/>
            </a:pPr>
            <a:r>
              <a:rPr lang="en-US" sz="3200" i="0" dirty="0">
                <a:solidFill>
                  <a:srgbClr val="0D0D0D"/>
                </a:solidFill>
                <a:effectLst/>
              </a:rPr>
              <a:t> People know that plastic bags can harm the environment, but</a:t>
            </a:r>
            <a:r>
              <a:rPr lang="en-US" sz="3200" dirty="0">
                <a:solidFill>
                  <a:srgbClr val="0D0D0D"/>
                </a:solidFill>
              </a:rPr>
              <a:t> </a:t>
            </a:r>
            <a:r>
              <a:rPr lang="en-US" sz="3200" i="0" u="sng" dirty="0">
                <a:solidFill>
                  <a:srgbClr val="FF0000"/>
                </a:solidFill>
                <a:effectLst/>
              </a:rPr>
              <a:t>they still use them daily</a:t>
            </a:r>
            <a:r>
              <a:rPr lang="en-US" sz="3200" i="0" dirty="0">
                <a:solidFill>
                  <a:srgbClr val="0D0D0D"/>
                </a:solidFill>
                <a:effectLst/>
              </a:rPr>
              <a:t>.</a:t>
            </a:r>
          </a:p>
          <a:p>
            <a:pPr algn="just">
              <a:lnSpc>
                <a:spcPct val="150000"/>
              </a:lnSpc>
              <a:buFont typeface="+mj-lt"/>
              <a:buAutoNum type="arabicPeriod"/>
            </a:pPr>
            <a:r>
              <a:rPr lang="en-US" sz="3200" dirty="0">
                <a:solidFill>
                  <a:srgbClr val="0D0D0D"/>
                </a:solidFill>
              </a:rPr>
              <a:t> People know that they shouldn’t disturb animals</a:t>
            </a:r>
            <a:r>
              <a:rPr lang="en-US" sz="3200" i="0" dirty="0">
                <a:solidFill>
                  <a:srgbClr val="0D0D0D"/>
                </a:solidFill>
                <a:effectLst/>
              </a:rPr>
              <a:t> , but</a:t>
            </a:r>
            <a:r>
              <a:rPr lang="en-US" sz="3200" dirty="0">
                <a:solidFill>
                  <a:srgbClr val="0D0D0D"/>
                </a:solidFill>
              </a:rPr>
              <a:t> </a:t>
            </a:r>
            <a:r>
              <a:rPr lang="en-US" sz="3200" i="0" u="sng" dirty="0">
                <a:solidFill>
                  <a:srgbClr val="FF0000"/>
                </a:solidFill>
                <a:effectLst/>
              </a:rPr>
              <a:t>they still feed them</a:t>
            </a:r>
            <a:r>
              <a:rPr lang="en-US" sz="3200" i="0" dirty="0">
                <a:solidFill>
                  <a:srgbClr val="0D0D0D"/>
                </a:solidFill>
                <a:effectLst/>
              </a:rPr>
              <a:t>.</a:t>
            </a:r>
          </a:p>
          <a:p>
            <a:pPr algn="just">
              <a:lnSpc>
                <a:spcPct val="150000"/>
              </a:lnSpc>
              <a:buFont typeface="+mj-lt"/>
              <a:buAutoNum type="arabicPeriod"/>
            </a:pPr>
            <a:r>
              <a:rPr lang="en-US" sz="3200" dirty="0">
                <a:solidFill>
                  <a:srgbClr val="0D0D0D"/>
                </a:solidFill>
              </a:rPr>
              <a:t> </a:t>
            </a:r>
            <a:r>
              <a:rPr lang="en-US" sz="3200" i="0" dirty="0">
                <a:solidFill>
                  <a:srgbClr val="0D0D0D"/>
                </a:solidFill>
                <a:effectLst/>
              </a:rPr>
              <a:t>It’s a great idea,  but </a:t>
            </a:r>
            <a:r>
              <a:rPr lang="en-US" sz="3200" i="0" u="sng" dirty="0">
                <a:solidFill>
                  <a:srgbClr val="FF0000"/>
                </a:solidFill>
                <a:effectLst/>
              </a:rPr>
              <a:t>not many people like it</a:t>
            </a:r>
            <a:r>
              <a:rPr lang="en-US" sz="3200" i="0" dirty="0">
                <a:solidFill>
                  <a:srgbClr val="0D0D0D"/>
                </a:solidFill>
                <a:effectLst/>
              </a:rPr>
              <a:t>.</a:t>
            </a:r>
          </a:p>
        </p:txBody>
      </p:sp>
    </p:spTree>
    <p:extLst>
      <p:ext uri="{BB962C8B-B14F-4D97-AF65-F5344CB8AC3E}">
        <p14:creationId xmlns:p14="http://schemas.microsoft.com/office/powerpoint/2010/main" val="3390514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A8F210-E72F-D481-58E4-2ED6B74FF180}"/>
              </a:ext>
            </a:extLst>
          </p:cNvPr>
          <p:cNvSpPr txBox="1"/>
          <p:nvPr/>
        </p:nvSpPr>
        <p:spPr>
          <a:xfrm>
            <a:off x="80818" y="489366"/>
            <a:ext cx="8462818" cy="646331"/>
          </a:xfrm>
          <a:prstGeom prst="rect">
            <a:avLst/>
          </a:prstGeom>
          <a:noFill/>
        </p:spPr>
        <p:txBody>
          <a:bodyPr wrap="square">
            <a:spAutoFit/>
          </a:bodyPr>
          <a:lstStyle/>
          <a:p>
            <a:r>
              <a:rPr lang="en-US" sz="3600" dirty="0"/>
              <a:t>In pairs – Practice saying these sentences.</a:t>
            </a:r>
          </a:p>
        </p:txBody>
      </p:sp>
      <p:sp>
        <p:nvSpPr>
          <p:cNvPr id="2" name="TextBox 1">
            <a:extLst>
              <a:ext uri="{FF2B5EF4-FFF2-40B4-BE49-F238E27FC236}">
                <a16:creationId xmlns:a16="http://schemas.microsoft.com/office/drawing/2014/main" id="{1E3E598B-23FC-3501-27A8-EA05EE5FEE9D}"/>
              </a:ext>
            </a:extLst>
          </p:cNvPr>
          <p:cNvSpPr txBox="1"/>
          <p:nvPr/>
        </p:nvSpPr>
        <p:spPr>
          <a:xfrm>
            <a:off x="184074" y="1135697"/>
            <a:ext cx="11676070" cy="5186676"/>
          </a:xfrm>
          <a:prstGeom prst="rect">
            <a:avLst/>
          </a:prstGeom>
          <a:solidFill>
            <a:schemeClr val="accent6">
              <a:lumMod val="20000"/>
              <a:lumOff val="80000"/>
            </a:schemeClr>
          </a:solidFill>
        </p:spPr>
        <p:txBody>
          <a:bodyPr wrap="square">
            <a:spAutoFit/>
          </a:bodyPr>
          <a:lstStyle/>
          <a:p>
            <a:pPr algn="just">
              <a:lnSpc>
                <a:spcPct val="150000"/>
              </a:lnSpc>
            </a:pPr>
            <a:r>
              <a:rPr lang="en-US" sz="3200" b="0" i="0" dirty="0">
                <a:solidFill>
                  <a:srgbClr val="0D0D0D"/>
                </a:solidFill>
                <a:effectLst/>
              </a:rPr>
              <a:t>5. Smoking is not good for people’s health, but </a:t>
            </a:r>
            <a:r>
              <a:rPr lang="en-US" sz="3200" b="0" i="0" u="sng" dirty="0">
                <a:solidFill>
                  <a:srgbClr val="FF0000"/>
                </a:solidFill>
                <a:effectLst/>
              </a:rPr>
              <a:t>a lot of people still smoke</a:t>
            </a:r>
            <a:r>
              <a:rPr lang="en-US" sz="3200" b="0" i="0" dirty="0">
                <a:solidFill>
                  <a:srgbClr val="FF0000"/>
                </a:solidFill>
                <a:effectLst/>
              </a:rPr>
              <a:t>.</a:t>
            </a:r>
          </a:p>
          <a:p>
            <a:pPr algn="just">
              <a:lnSpc>
                <a:spcPct val="150000"/>
              </a:lnSpc>
            </a:pPr>
            <a:r>
              <a:rPr lang="en-US" sz="3200" b="0" i="0" dirty="0">
                <a:solidFill>
                  <a:srgbClr val="0D0D0D"/>
                </a:solidFill>
                <a:effectLst/>
              </a:rPr>
              <a:t>6. Cheating is not a good thing, but </a:t>
            </a:r>
            <a:r>
              <a:rPr lang="en-US" sz="3200" b="0" i="0" u="sng" dirty="0">
                <a:solidFill>
                  <a:srgbClr val="FF0000"/>
                </a:solidFill>
                <a:effectLst/>
              </a:rPr>
              <a:t>many students </a:t>
            </a:r>
            <a:r>
              <a:rPr lang="en-US" sz="3200" u="sng" dirty="0">
                <a:solidFill>
                  <a:srgbClr val="FF0000"/>
                </a:solidFill>
              </a:rPr>
              <a:t>often </a:t>
            </a:r>
            <a:r>
              <a:rPr lang="en-US" sz="3200" b="0" i="0" u="sng" dirty="0">
                <a:solidFill>
                  <a:srgbClr val="FF0000"/>
                </a:solidFill>
                <a:effectLst/>
              </a:rPr>
              <a:t>do it</a:t>
            </a:r>
            <a:r>
              <a:rPr lang="en-US" sz="3200" b="0" i="0" dirty="0">
                <a:solidFill>
                  <a:srgbClr val="0D0D0D"/>
                </a:solidFill>
                <a:effectLst/>
              </a:rPr>
              <a:t>.</a:t>
            </a:r>
          </a:p>
          <a:p>
            <a:pPr algn="just">
              <a:lnSpc>
                <a:spcPct val="150000"/>
              </a:lnSpc>
            </a:pPr>
            <a:r>
              <a:rPr lang="en-US" sz="3200" b="0" i="0" dirty="0">
                <a:solidFill>
                  <a:srgbClr val="0D0D0D"/>
                </a:solidFill>
                <a:effectLst/>
              </a:rPr>
              <a:t>7. The government put more trash cans in national parks, but </a:t>
            </a:r>
            <a:r>
              <a:rPr lang="en-US" sz="3200" b="0" i="0" u="sng" dirty="0">
                <a:solidFill>
                  <a:srgbClr val="FF0000"/>
                </a:solidFill>
                <a:effectLst/>
              </a:rPr>
              <a:t>people still litter</a:t>
            </a:r>
            <a:r>
              <a:rPr lang="en-US" sz="3200" b="0" i="0" dirty="0">
                <a:solidFill>
                  <a:srgbClr val="0D0D0D"/>
                </a:solidFill>
                <a:effectLst/>
              </a:rPr>
              <a:t>.</a:t>
            </a:r>
            <a:endParaRPr lang="en-US" sz="3200" dirty="0">
              <a:solidFill>
                <a:srgbClr val="0D0D0D"/>
              </a:solidFill>
            </a:endParaRPr>
          </a:p>
          <a:p>
            <a:pPr algn="just">
              <a:lnSpc>
                <a:spcPct val="150000"/>
              </a:lnSpc>
            </a:pPr>
            <a:r>
              <a:rPr lang="en-US" sz="3200" b="0" i="0" dirty="0">
                <a:solidFill>
                  <a:srgbClr val="0D0D0D"/>
                </a:solidFill>
                <a:effectLst/>
              </a:rPr>
              <a:t>8. It’s a good idea to fine people who litter in national parks, but </a:t>
            </a:r>
            <a:r>
              <a:rPr lang="en-US" sz="3200" b="0" i="0" u="sng" dirty="0">
                <a:solidFill>
                  <a:srgbClr val="FF0000"/>
                </a:solidFill>
                <a:effectLst/>
              </a:rPr>
              <a:t>rangers are too busy to do it</a:t>
            </a:r>
            <a:r>
              <a:rPr lang="en-US" sz="3200" b="0" i="0" dirty="0">
                <a:solidFill>
                  <a:srgbClr val="0D0D0D"/>
                </a:solidFill>
                <a:effectLst/>
              </a:rPr>
              <a:t>.</a:t>
            </a:r>
          </a:p>
        </p:txBody>
      </p:sp>
    </p:spTree>
    <p:extLst>
      <p:ext uri="{BB962C8B-B14F-4D97-AF65-F5344CB8AC3E}">
        <p14:creationId xmlns:p14="http://schemas.microsoft.com/office/powerpoint/2010/main" val="157335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A8F210-E72F-D481-58E4-2ED6B74FF180}"/>
              </a:ext>
            </a:extLst>
          </p:cNvPr>
          <p:cNvSpPr txBox="1"/>
          <p:nvPr/>
        </p:nvSpPr>
        <p:spPr>
          <a:xfrm>
            <a:off x="182418" y="554219"/>
            <a:ext cx="8961582" cy="584775"/>
          </a:xfrm>
          <a:prstGeom prst="rect">
            <a:avLst/>
          </a:prstGeom>
          <a:noFill/>
        </p:spPr>
        <p:txBody>
          <a:bodyPr wrap="square">
            <a:spAutoFit/>
          </a:bodyPr>
          <a:lstStyle/>
          <a:p>
            <a:r>
              <a:rPr lang="en-US" sz="3200" dirty="0"/>
              <a:t>Look at these sentences and answer some questions.</a:t>
            </a:r>
          </a:p>
        </p:txBody>
      </p:sp>
      <p:sp>
        <p:nvSpPr>
          <p:cNvPr id="6" name="TextBox 5">
            <a:extLst>
              <a:ext uri="{FF2B5EF4-FFF2-40B4-BE49-F238E27FC236}">
                <a16:creationId xmlns:a16="http://schemas.microsoft.com/office/drawing/2014/main" id="{EB4B589F-425C-D54A-267F-D8727A2C2D5A}"/>
              </a:ext>
            </a:extLst>
          </p:cNvPr>
          <p:cNvSpPr txBox="1"/>
          <p:nvPr/>
        </p:nvSpPr>
        <p:spPr>
          <a:xfrm>
            <a:off x="303646" y="1200550"/>
            <a:ext cx="11381508" cy="2970685"/>
          </a:xfrm>
          <a:prstGeom prst="rect">
            <a:avLst/>
          </a:prstGeom>
          <a:solidFill>
            <a:schemeClr val="accent6">
              <a:lumMod val="20000"/>
              <a:lumOff val="80000"/>
            </a:schemeClr>
          </a:solidFill>
        </p:spPr>
        <p:txBody>
          <a:bodyPr wrap="square">
            <a:spAutoFit/>
          </a:bodyPr>
          <a:lstStyle/>
          <a:p>
            <a:pPr marL="457200" indent="-457200" algn="just">
              <a:lnSpc>
                <a:spcPct val="150000"/>
              </a:lnSpc>
              <a:buFont typeface="Wingdings" panose="05000000000000000000" pitchFamily="2" charset="2"/>
              <a:buChar char="ü"/>
            </a:pPr>
            <a:r>
              <a:rPr lang="en-US" sz="3200" i="0" dirty="0">
                <a:solidFill>
                  <a:srgbClr val="0D0D0D"/>
                </a:solidFill>
                <a:effectLst/>
              </a:rPr>
              <a:t>People know that plastic bags can harm the environment, but</a:t>
            </a:r>
            <a:r>
              <a:rPr lang="en-US" sz="3200" dirty="0">
                <a:solidFill>
                  <a:srgbClr val="0D0D0D"/>
                </a:solidFill>
              </a:rPr>
              <a:t> </a:t>
            </a:r>
            <a:r>
              <a:rPr lang="en-US" sz="3200" i="0" u="sng" dirty="0">
                <a:solidFill>
                  <a:srgbClr val="FF0000"/>
                </a:solidFill>
                <a:effectLst/>
              </a:rPr>
              <a:t>they still use them daily</a:t>
            </a:r>
            <a:r>
              <a:rPr lang="en-US" sz="3200" i="0" dirty="0">
                <a:solidFill>
                  <a:srgbClr val="0D0D0D"/>
                </a:solidFill>
                <a:effectLst/>
              </a:rPr>
              <a:t>.</a:t>
            </a:r>
          </a:p>
          <a:p>
            <a:pPr marL="457200" indent="-457200" algn="just">
              <a:lnSpc>
                <a:spcPct val="150000"/>
              </a:lnSpc>
              <a:buFont typeface="Wingdings" panose="05000000000000000000" pitchFamily="2" charset="2"/>
              <a:buChar char="ü"/>
            </a:pPr>
            <a:r>
              <a:rPr lang="en-US" sz="3200" dirty="0">
                <a:solidFill>
                  <a:srgbClr val="0D0D0D"/>
                </a:solidFill>
              </a:rPr>
              <a:t>People know that they shouldn’t disturb animals</a:t>
            </a:r>
            <a:r>
              <a:rPr lang="en-US" sz="3200" i="0" dirty="0">
                <a:solidFill>
                  <a:srgbClr val="0D0D0D"/>
                </a:solidFill>
                <a:effectLst/>
              </a:rPr>
              <a:t> , but</a:t>
            </a:r>
            <a:r>
              <a:rPr lang="en-US" sz="3200" dirty="0">
                <a:solidFill>
                  <a:srgbClr val="0D0D0D"/>
                </a:solidFill>
              </a:rPr>
              <a:t> </a:t>
            </a:r>
            <a:r>
              <a:rPr lang="en-US" sz="3200" i="0" u="sng" dirty="0">
                <a:solidFill>
                  <a:srgbClr val="FF0000"/>
                </a:solidFill>
                <a:effectLst/>
              </a:rPr>
              <a:t>they still feed them</a:t>
            </a:r>
            <a:r>
              <a:rPr lang="en-US" sz="3200" i="0" dirty="0">
                <a:solidFill>
                  <a:srgbClr val="0D0D0D"/>
                </a:solidFill>
                <a:effectLst/>
              </a:rPr>
              <a:t>.</a:t>
            </a:r>
          </a:p>
        </p:txBody>
      </p:sp>
      <p:sp>
        <p:nvSpPr>
          <p:cNvPr id="2" name="TextBox 1">
            <a:extLst>
              <a:ext uri="{FF2B5EF4-FFF2-40B4-BE49-F238E27FC236}">
                <a16:creationId xmlns:a16="http://schemas.microsoft.com/office/drawing/2014/main" id="{D34CB372-7B04-3288-0D27-5290CC2FCF4E}"/>
              </a:ext>
            </a:extLst>
          </p:cNvPr>
          <p:cNvSpPr txBox="1"/>
          <p:nvPr/>
        </p:nvSpPr>
        <p:spPr>
          <a:xfrm>
            <a:off x="532245" y="4457121"/>
            <a:ext cx="11127510" cy="1200329"/>
          </a:xfrm>
          <a:prstGeom prst="rect">
            <a:avLst/>
          </a:prstGeom>
          <a:noFill/>
        </p:spPr>
        <p:txBody>
          <a:bodyPr wrap="square">
            <a:spAutoFit/>
          </a:bodyPr>
          <a:lstStyle/>
          <a:p>
            <a:r>
              <a:rPr lang="en-US" sz="3600" dirty="0"/>
              <a:t>Look at the second part of these sentences, do they give you the </a:t>
            </a:r>
            <a:r>
              <a:rPr lang="en-US" sz="3600" dirty="0">
                <a:highlight>
                  <a:srgbClr val="FFFF00"/>
                </a:highlight>
              </a:rPr>
              <a:t>same</a:t>
            </a:r>
            <a:r>
              <a:rPr lang="en-US" sz="3600" dirty="0"/>
              <a:t> or </a:t>
            </a:r>
            <a:r>
              <a:rPr lang="en-US" sz="3600" dirty="0">
                <a:highlight>
                  <a:srgbClr val="FFFF00"/>
                </a:highlight>
              </a:rPr>
              <a:t>contrasting ideas</a:t>
            </a:r>
            <a:r>
              <a:rPr lang="en-US" sz="3600" dirty="0"/>
              <a:t> with the first part? </a:t>
            </a:r>
          </a:p>
        </p:txBody>
      </p:sp>
    </p:spTree>
    <p:extLst>
      <p:ext uri="{BB962C8B-B14F-4D97-AF65-F5344CB8AC3E}">
        <p14:creationId xmlns:p14="http://schemas.microsoft.com/office/powerpoint/2010/main" val="305277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A8F210-E72F-D481-58E4-2ED6B74FF180}"/>
              </a:ext>
            </a:extLst>
          </p:cNvPr>
          <p:cNvSpPr txBox="1"/>
          <p:nvPr/>
        </p:nvSpPr>
        <p:spPr>
          <a:xfrm>
            <a:off x="182418" y="554219"/>
            <a:ext cx="8961582" cy="584775"/>
          </a:xfrm>
          <a:prstGeom prst="rect">
            <a:avLst/>
          </a:prstGeom>
          <a:noFill/>
        </p:spPr>
        <p:txBody>
          <a:bodyPr wrap="square">
            <a:spAutoFit/>
          </a:bodyPr>
          <a:lstStyle/>
          <a:p>
            <a:r>
              <a:rPr lang="en-US" sz="3200" dirty="0"/>
              <a:t>Look at these sentences and answer some questions.</a:t>
            </a:r>
          </a:p>
        </p:txBody>
      </p:sp>
      <p:sp>
        <p:nvSpPr>
          <p:cNvPr id="6" name="TextBox 5">
            <a:extLst>
              <a:ext uri="{FF2B5EF4-FFF2-40B4-BE49-F238E27FC236}">
                <a16:creationId xmlns:a16="http://schemas.microsoft.com/office/drawing/2014/main" id="{EB4B589F-425C-D54A-267F-D8727A2C2D5A}"/>
              </a:ext>
            </a:extLst>
          </p:cNvPr>
          <p:cNvSpPr txBox="1"/>
          <p:nvPr/>
        </p:nvSpPr>
        <p:spPr>
          <a:xfrm>
            <a:off x="303646" y="1200550"/>
            <a:ext cx="11381508" cy="2970685"/>
          </a:xfrm>
          <a:prstGeom prst="rect">
            <a:avLst/>
          </a:prstGeom>
          <a:solidFill>
            <a:schemeClr val="accent6">
              <a:lumMod val="20000"/>
              <a:lumOff val="80000"/>
            </a:schemeClr>
          </a:solidFill>
        </p:spPr>
        <p:txBody>
          <a:bodyPr wrap="square">
            <a:spAutoFit/>
          </a:bodyPr>
          <a:lstStyle/>
          <a:p>
            <a:pPr marL="457200" indent="-457200" algn="just">
              <a:lnSpc>
                <a:spcPct val="150000"/>
              </a:lnSpc>
              <a:buFont typeface="Wingdings" panose="05000000000000000000" pitchFamily="2" charset="2"/>
              <a:buChar char="ü"/>
            </a:pPr>
            <a:r>
              <a:rPr lang="en-US" sz="3200" i="0" dirty="0">
                <a:solidFill>
                  <a:srgbClr val="0D0D0D"/>
                </a:solidFill>
                <a:effectLst/>
              </a:rPr>
              <a:t>People know that plastic bags can harm the environment, but</a:t>
            </a:r>
            <a:r>
              <a:rPr lang="en-US" sz="3200" dirty="0">
                <a:solidFill>
                  <a:srgbClr val="0D0D0D"/>
                </a:solidFill>
              </a:rPr>
              <a:t> </a:t>
            </a:r>
            <a:r>
              <a:rPr lang="en-US" sz="3200" i="0" u="sng" dirty="0">
                <a:solidFill>
                  <a:srgbClr val="FF0000"/>
                </a:solidFill>
                <a:effectLst/>
              </a:rPr>
              <a:t>they still use them daily</a:t>
            </a:r>
            <a:r>
              <a:rPr lang="en-US" sz="3200" i="0" dirty="0">
                <a:solidFill>
                  <a:srgbClr val="0D0D0D"/>
                </a:solidFill>
                <a:effectLst/>
              </a:rPr>
              <a:t>.</a:t>
            </a:r>
          </a:p>
          <a:p>
            <a:pPr marL="457200" indent="-457200" algn="just">
              <a:lnSpc>
                <a:spcPct val="150000"/>
              </a:lnSpc>
              <a:buFont typeface="Wingdings" panose="05000000000000000000" pitchFamily="2" charset="2"/>
              <a:buChar char="ü"/>
            </a:pPr>
            <a:r>
              <a:rPr lang="en-US" sz="3200" dirty="0">
                <a:solidFill>
                  <a:srgbClr val="0D0D0D"/>
                </a:solidFill>
              </a:rPr>
              <a:t>People know that they shouldn’t disturb animals</a:t>
            </a:r>
            <a:r>
              <a:rPr lang="en-US" sz="3200" i="0" dirty="0">
                <a:solidFill>
                  <a:srgbClr val="0D0D0D"/>
                </a:solidFill>
                <a:effectLst/>
              </a:rPr>
              <a:t> , but</a:t>
            </a:r>
            <a:r>
              <a:rPr lang="en-US" sz="3200" dirty="0">
                <a:solidFill>
                  <a:srgbClr val="0D0D0D"/>
                </a:solidFill>
              </a:rPr>
              <a:t> </a:t>
            </a:r>
            <a:r>
              <a:rPr lang="en-US" sz="3200" i="0" u="sng" dirty="0">
                <a:solidFill>
                  <a:srgbClr val="FF0000"/>
                </a:solidFill>
                <a:effectLst/>
              </a:rPr>
              <a:t>they still feed them</a:t>
            </a:r>
            <a:r>
              <a:rPr lang="en-US" sz="3200" i="0" dirty="0">
                <a:solidFill>
                  <a:srgbClr val="0D0D0D"/>
                </a:solidFill>
                <a:effectLst/>
              </a:rPr>
              <a:t>.</a:t>
            </a:r>
          </a:p>
        </p:txBody>
      </p:sp>
      <p:sp>
        <p:nvSpPr>
          <p:cNvPr id="2" name="TextBox 1">
            <a:extLst>
              <a:ext uri="{FF2B5EF4-FFF2-40B4-BE49-F238E27FC236}">
                <a16:creationId xmlns:a16="http://schemas.microsoft.com/office/drawing/2014/main" id="{D34CB372-7B04-3288-0D27-5290CC2FCF4E}"/>
              </a:ext>
            </a:extLst>
          </p:cNvPr>
          <p:cNvSpPr txBox="1"/>
          <p:nvPr/>
        </p:nvSpPr>
        <p:spPr>
          <a:xfrm>
            <a:off x="532245" y="4457121"/>
            <a:ext cx="11127510" cy="1200329"/>
          </a:xfrm>
          <a:prstGeom prst="rect">
            <a:avLst/>
          </a:prstGeom>
          <a:noFill/>
        </p:spPr>
        <p:txBody>
          <a:bodyPr wrap="square">
            <a:spAutoFit/>
          </a:bodyPr>
          <a:lstStyle/>
          <a:p>
            <a:pPr algn="just"/>
            <a:r>
              <a:rPr lang="en-US" sz="3600" dirty="0">
                <a:solidFill>
                  <a:srgbClr val="FF0000"/>
                </a:solidFill>
              </a:rPr>
              <a:t>The second part of these sentences give the </a:t>
            </a:r>
            <a:r>
              <a:rPr lang="en-US" sz="3600" dirty="0">
                <a:solidFill>
                  <a:srgbClr val="FF0000"/>
                </a:solidFill>
                <a:highlight>
                  <a:srgbClr val="FFFF00"/>
                </a:highlight>
              </a:rPr>
              <a:t>contrasting ideas</a:t>
            </a:r>
            <a:r>
              <a:rPr lang="en-US" sz="3600" dirty="0">
                <a:solidFill>
                  <a:srgbClr val="FF0000"/>
                </a:solidFill>
              </a:rPr>
              <a:t> with the first part.</a:t>
            </a:r>
          </a:p>
        </p:txBody>
      </p:sp>
      <p:sp>
        <p:nvSpPr>
          <p:cNvPr id="3" name="TextBox 2">
            <a:extLst>
              <a:ext uri="{FF2B5EF4-FFF2-40B4-BE49-F238E27FC236}">
                <a16:creationId xmlns:a16="http://schemas.microsoft.com/office/drawing/2014/main" id="{E5CE90D2-F228-9B76-8A2A-43B0AC41132C}"/>
              </a:ext>
            </a:extLst>
          </p:cNvPr>
          <p:cNvSpPr txBox="1"/>
          <p:nvPr/>
        </p:nvSpPr>
        <p:spPr>
          <a:xfrm>
            <a:off x="10255599" y="523440"/>
            <a:ext cx="1632755" cy="646331"/>
          </a:xfrm>
          <a:prstGeom prst="rect">
            <a:avLst/>
          </a:prstGeom>
          <a:noFill/>
        </p:spPr>
        <p:txBody>
          <a:bodyPr wrap="none" rtlCol="0">
            <a:spAutoFit/>
          </a:bodyPr>
          <a:lstStyle/>
          <a:p>
            <a:r>
              <a:rPr lang="en-US" sz="3600" b="1" dirty="0">
                <a:highlight>
                  <a:srgbClr val="00FF00"/>
                </a:highlight>
              </a:rPr>
              <a:t>Answer</a:t>
            </a:r>
          </a:p>
        </p:txBody>
      </p:sp>
    </p:spTree>
    <p:extLst>
      <p:ext uri="{BB962C8B-B14F-4D97-AF65-F5344CB8AC3E}">
        <p14:creationId xmlns:p14="http://schemas.microsoft.com/office/powerpoint/2010/main" val="28816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Pronunciation</a:t>
            </a:r>
          </a:p>
        </p:txBody>
      </p:sp>
    </p:spTree>
    <p:extLst>
      <p:ext uri="{BB962C8B-B14F-4D97-AF65-F5344CB8AC3E}">
        <p14:creationId xmlns:p14="http://schemas.microsoft.com/office/powerpoint/2010/main" val="404944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67076-3D1D-C919-1712-FC75BD91D571}"/>
              </a:ext>
            </a:extLst>
          </p:cNvPr>
          <p:cNvPicPr>
            <a:picLocks noChangeAspect="1"/>
          </p:cNvPicPr>
          <p:nvPr/>
        </p:nvPicPr>
        <p:blipFill>
          <a:blip r:embed="rId2"/>
          <a:stretch>
            <a:fillRect/>
          </a:stretch>
        </p:blipFill>
        <p:spPr>
          <a:xfrm>
            <a:off x="0" y="600473"/>
            <a:ext cx="4461164" cy="783258"/>
          </a:xfrm>
          <a:prstGeom prst="rect">
            <a:avLst/>
          </a:prstGeom>
        </p:spPr>
      </p:pic>
      <p:sp>
        <p:nvSpPr>
          <p:cNvPr id="7" name="TextBox 6">
            <a:extLst>
              <a:ext uri="{FF2B5EF4-FFF2-40B4-BE49-F238E27FC236}">
                <a16:creationId xmlns:a16="http://schemas.microsoft.com/office/drawing/2014/main" id="{364AC815-0FC2-3E94-3347-D91DAADE200E}"/>
              </a:ext>
            </a:extLst>
          </p:cNvPr>
          <p:cNvSpPr txBox="1"/>
          <p:nvPr/>
        </p:nvSpPr>
        <p:spPr>
          <a:xfrm>
            <a:off x="3852657" y="1624429"/>
            <a:ext cx="4017879" cy="830997"/>
          </a:xfrm>
          <a:prstGeom prst="rect">
            <a:avLst/>
          </a:prstGeom>
          <a:noFill/>
        </p:spPr>
        <p:txBody>
          <a:bodyPr wrap="square" rtlCol="0">
            <a:spAutoFit/>
          </a:bodyPr>
          <a:lstStyle/>
          <a:p>
            <a:pPr algn="ctr"/>
            <a:r>
              <a:rPr lang="en-US" sz="4800" b="1" dirty="0">
                <a:highlight>
                  <a:srgbClr val="00FF00"/>
                </a:highlight>
              </a:rPr>
              <a:t>INTONATION</a:t>
            </a:r>
          </a:p>
        </p:txBody>
      </p:sp>
      <p:pic>
        <p:nvPicPr>
          <p:cNvPr id="11" name="Picture 10">
            <a:extLst>
              <a:ext uri="{FF2B5EF4-FFF2-40B4-BE49-F238E27FC236}">
                <a16:creationId xmlns:a16="http://schemas.microsoft.com/office/drawing/2014/main" id="{E79F866F-B541-4732-A84C-568A275278BE}"/>
              </a:ext>
            </a:extLst>
          </p:cNvPr>
          <p:cNvPicPr>
            <a:picLocks noChangeAspect="1"/>
          </p:cNvPicPr>
          <p:nvPr/>
        </p:nvPicPr>
        <p:blipFill rotWithShape="1">
          <a:blip r:embed="rId3"/>
          <a:srcRect l="4218"/>
          <a:stretch/>
        </p:blipFill>
        <p:spPr>
          <a:xfrm>
            <a:off x="411083" y="2659900"/>
            <a:ext cx="11369834" cy="2138363"/>
          </a:xfrm>
          <a:prstGeom prst="rect">
            <a:avLst/>
          </a:prstGeom>
        </p:spPr>
      </p:pic>
    </p:spTree>
    <p:extLst>
      <p:ext uri="{BB962C8B-B14F-4D97-AF65-F5344CB8AC3E}">
        <p14:creationId xmlns:p14="http://schemas.microsoft.com/office/powerpoint/2010/main" val="3371013265"/>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0" y="921237"/>
            <a:ext cx="1467389" cy="646331"/>
          </a:xfrm>
          <a:prstGeom prst="rect">
            <a:avLst/>
          </a:prstGeom>
          <a:noFill/>
        </p:spPr>
        <p:txBody>
          <a:bodyPr wrap="none" rtlCol="0">
            <a:spAutoFit/>
          </a:bodyPr>
          <a:lstStyle/>
          <a:p>
            <a:r>
              <a:rPr lang="en-US" sz="3600" b="1" dirty="0">
                <a:highlight>
                  <a:srgbClr val="00FF00"/>
                </a:highlight>
              </a:rPr>
              <a:t>Task a.</a:t>
            </a:r>
          </a:p>
        </p:txBody>
      </p:sp>
      <p:pic>
        <p:nvPicPr>
          <p:cNvPr id="4" name="Picture 3">
            <a:extLst>
              <a:ext uri="{FF2B5EF4-FFF2-40B4-BE49-F238E27FC236}">
                <a16:creationId xmlns:a16="http://schemas.microsoft.com/office/drawing/2014/main" id="{68B6556E-5AC5-ABC1-1B6E-9A343F840B4B}"/>
              </a:ext>
            </a:extLst>
          </p:cNvPr>
          <p:cNvPicPr>
            <a:picLocks noChangeAspect="1"/>
          </p:cNvPicPr>
          <p:nvPr/>
        </p:nvPicPr>
        <p:blipFill>
          <a:blip r:embed="rId4"/>
          <a:stretch>
            <a:fillRect/>
          </a:stretch>
        </p:blipFill>
        <p:spPr>
          <a:xfrm>
            <a:off x="1467389" y="938918"/>
            <a:ext cx="9039225" cy="1257300"/>
          </a:xfrm>
          <a:prstGeom prst="rect">
            <a:avLst/>
          </a:prstGeom>
        </p:spPr>
      </p:pic>
      <p:pic>
        <p:nvPicPr>
          <p:cNvPr id="5" name="CD2 TRACK 10">
            <a:hlinkClick r:id="" action="ppaction://media"/>
            <a:extLst>
              <a:ext uri="{FF2B5EF4-FFF2-40B4-BE49-F238E27FC236}">
                <a16:creationId xmlns:a16="http://schemas.microsoft.com/office/drawing/2014/main" id="{6D359DF7-EDC1-5E6A-33AB-15D5BDB661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6614" y="1669664"/>
            <a:ext cx="487363" cy="487363"/>
          </a:xfrm>
          <a:prstGeom prst="rect">
            <a:avLst/>
          </a:prstGeom>
        </p:spPr>
      </p:pic>
      <p:sp>
        <p:nvSpPr>
          <p:cNvPr id="10" name="TextBox 9">
            <a:extLst>
              <a:ext uri="{FF2B5EF4-FFF2-40B4-BE49-F238E27FC236}">
                <a16:creationId xmlns:a16="http://schemas.microsoft.com/office/drawing/2014/main" id="{9E48A046-2C12-177E-89D5-3EEDAEC7969D}"/>
              </a:ext>
            </a:extLst>
          </p:cNvPr>
          <p:cNvSpPr txBox="1"/>
          <p:nvPr/>
        </p:nvSpPr>
        <p:spPr>
          <a:xfrm>
            <a:off x="341745" y="2647373"/>
            <a:ext cx="11379200" cy="2308324"/>
          </a:xfrm>
          <a:prstGeom prst="rect">
            <a:avLst/>
          </a:prstGeom>
          <a:noFill/>
        </p:spPr>
        <p:txBody>
          <a:bodyPr wrap="square">
            <a:spAutoFit/>
          </a:bodyPr>
          <a:lstStyle/>
          <a:p>
            <a:pPr marL="342900" indent="-342900" algn="just">
              <a:buFont typeface="+mj-lt"/>
              <a:buAutoNum type="arabicPeriod"/>
            </a:pPr>
            <a:r>
              <a:rPr lang="en-US" sz="3600" dirty="0"/>
              <a:t> That's not a </a:t>
            </a:r>
            <a:r>
              <a:rPr lang="en-US" sz="3600" u="sng" dirty="0"/>
              <a:t>bad idea</a:t>
            </a:r>
            <a:r>
              <a:rPr lang="en-US" sz="3600" dirty="0"/>
              <a:t>, but </a:t>
            </a:r>
            <a:r>
              <a:rPr lang="en-US" sz="3600" u="sng" dirty="0"/>
              <a:t>I think the police are too busy to work</a:t>
            </a:r>
            <a:r>
              <a:rPr lang="en-US" sz="3600" dirty="0"/>
              <a:t> </a:t>
            </a:r>
            <a:r>
              <a:rPr lang="en-US" sz="3600" u="sng" dirty="0"/>
              <a:t>in the national park</a:t>
            </a:r>
            <a:r>
              <a:rPr lang="en-US" sz="3600" dirty="0"/>
              <a:t>. </a:t>
            </a:r>
          </a:p>
          <a:p>
            <a:pPr marL="342900" indent="-342900" algn="just">
              <a:buFont typeface="+mj-lt"/>
              <a:buAutoNum type="arabicPeriod"/>
            </a:pPr>
            <a:r>
              <a:rPr lang="en-US" sz="3600" dirty="0"/>
              <a:t> I understand what </a:t>
            </a:r>
            <a:r>
              <a:rPr lang="en-US" sz="3600" u="sng" dirty="0"/>
              <a:t>you're saying</a:t>
            </a:r>
            <a:r>
              <a:rPr lang="en-US" sz="3600" dirty="0"/>
              <a:t>, but </a:t>
            </a:r>
            <a:r>
              <a:rPr lang="en-US" sz="3600" u="sng" dirty="0"/>
              <a:t>people already litter here</a:t>
            </a:r>
            <a:r>
              <a:rPr lang="en-US" sz="3600" dirty="0"/>
              <a:t>.</a:t>
            </a:r>
          </a:p>
        </p:txBody>
      </p:sp>
    </p:spTree>
    <p:extLst>
      <p:ext uri="{BB962C8B-B14F-4D97-AF65-F5344CB8AC3E}">
        <p14:creationId xmlns:p14="http://schemas.microsoft.com/office/powerpoint/2010/main" val="12215971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9608" fill="hold"/>
                                        <p:tgtEl>
                                          <p:spTgt spid="5"/>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0" y="921237"/>
            <a:ext cx="1488228" cy="646331"/>
          </a:xfrm>
          <a:prstGeom prst="rect">
            <a:avLst/>
          </a:prstGeom>
          <a:noFill/>
        </p:spPr>
        <p:txBody>
          <a:bodyPr wrap="none" rtlCol="0">
            <a:spAutoFit/>
          </a:bodyPr>
          <a:lstStyle/>
          <a:p>
            <a:r>
              <a:rPr lang="en-US" sz="3600" b="1" dirty="0">
                <a:highlight>
                  <a:srgbClr val="00FF00"/>
                </a:highlight>
              </a:rPr>
              <a:t>Task b.</a:t>
            </a:r>
          </a:p>
        </p:txBody>
      </p:sp>
      <p:pic>
        <p:nvPicPr>
          <p:cNvPr id="3" name="Picture 2">
            <a:extLst>
              <a:ext uri="{FF2B5EF4-FFF2-40B4-BE49-F238E27FC236}">
                <a16:creationId xmlns:a16="http://schemas.microsoft.com/office/drawing/2014/main" id="{1D74B5FF-36DB-21A5-1AE4-2A74E64A25AB}"/>
              </a:ext>
            </a:extLst>
          </p:cNvPr>
          <p:cNvPicPr>
            <a:picLocks noChangeAspect="1"/>
          </p:cNvPicPr>
          <p:nvPr/>
        </p:nvPicPr>
        <p:blipFill rotWithShape="1">
          <a:blip r:embed="rId4"/>
          <a:srcRect t="6614"/>
          <a:stretch/>
        </p:blipFill>
        <p:spPr>
          <a:xfrm>
            <a:off x="1514475" y="960013"/>
            <a:ext cx="9163050" cy="1147457"/>
          </a:xfrm>
          <a:prstGeom prst="rect">
            <a:avLst/>
          </a:prstGeom>
        </p:spPr>
      </p:pic>
      <p:pic>
        <p:nvPicPr>
          <p:cNvPr id="7" name="CD2 TRACK 11">
            <a:hlinkClick r:id="" action="ppaction://media"/>
            <a:extLst>
              <a:ext uri="{FF2B5EF4-FFF2-40B4-BE49-F238E27FC236}">
                <a16:creationId xmlns:a16="http://schemas.microsoft.com/office/drawing/2014/main" id="{BB97C8F8-1251-5BDC-9273-085078195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7962" y="1569877"/>
            <a:ext cx="487363" cy="487363"/>
          </a:xfrm>
          <a:prstGeom prst="rect">
            <a:avLst/>
          </a:prstGeom>
        </p:spPr>
      </p:pic>
      <p:pic>
        <p:nvPicPr>
          <p:cNvPr id="9" name="Picture 8">
            <a:extLst>
              <a:ext uri="{FF2B5EF4-FFF2-40B4-BE49-F238E27FC236}">
                <a16:creationId xmlns:a16="http://schemas.microsoft.com/office/drawing/2014/main" id="{00BBAEFF-6178-E0CE-2456-1F445A7A5938}"/>
              </a:ext>
            </a:extLst>
          </p:cNvPr>
          <p:cNvPicPr>
            <a:picLocks noChangeAspect="1"/>
          </p:cNvPicPr>
          <p:nvPr/>
        </p:nvPicPr>
        <p:blipFill rotWithShape="1">
          <a:blip r:embed="rId6"/>
          <a:srcRect b="48089"/>
          <a:stretch/>
        </p:blipFill>
        <p:spPr>
          <a:xfrm>
            <a:off x="520524" y="2510203"/>
            <a:ext cx="11105185" cy="646331"/>
          </a:xfrm>
          <a:prstGeom prst="rect">
            <a:avLst/>
          </a:prstGeom>
        </p:spPr>
      </p:pic>
      <p:pic>
        <p:nvPicPr>
          <p:cNvPr id="13" name="Picture 12">
            <a:extLst>
              <a:ext uri="{FF2B5EF4-FFF2-40B4-BE49-F238E27FC236}">
                <a16:creationId xmlns:a16="http://schemas.microsoft.com/office/drawing/2014/main" id="{1D9328D6-DFFA-DBF7-58F9-27C139FF145D}"/>
              </a:ext>
            </a:extLst>
          </p:cNvPr>
          <p:cNvPicPr>
            <a:picLocks noChangeAspect="1"/>
          </p:cNvPicPr>
          <p:nvPr/>
        </p:nvPicPr>
        <p:blipFill rotWithShape="1">
          <a:blip r:embed="rId6"/>
          <a:srcRect t="48699" b="-610"/>
          <a:stretch/>
        </p:blipFill>
        <p:spPr>
          <a:xfrm>
            <a:off x="403801" y="3544566"/>
            <a:ext cx="11105185" cy="646331"/>
          </a:xfrm>
          <a:prstGeom prst="rect">
            <a:avLst/>
          </a:prstGeom>
        </p:spPr>
      </p:pic>
    </p:spTree>
    <p:extLst>
      <p:ext uri="{BB962C8B-B14F-4D97-AF65-F5344CB8AC3E}">
        <p14:creationId xmlns:p14="http://schemas.microsoft.com/office/powerpoint/2010/main" val="16533242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4952" fill="hold"/>
                                        <p:tgtEl>
                                          <p:spTgt spid="7"/>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0" y="921237"/>
            <a:ext cx="1488228" cy="646331"/>
          </a:xfrm>
          <a:prstGeom prst="rect">
            <a:avLst/>
          </a:prstGeom>
          <a:noFill/>
        </p:spPr>
        <p:txBody>
          <a:bodyPr wrap="none" rtlCol="0">
            <a:spAutoFit/>
          </a:bodyPr>
          <a:lstStyle/>
          <a:p>
            <a:r>
              <a:rPr lang="en-US" sz="3600" b="1" dirty="0">
                <a:highlight>
                  <a:srgbClr val="00FF00"/>
                </a:highlight>
              </a:rPr>
              <a:t>Task b.</a:t>
            </a:r>
          </a:p>
        </p:txBody>
      </p:sp>
      <p:pic>
        <p:nvPicPr>
          <p:cNvPr id="3" name="Picture 2">
            <a:extLst>
              <a:ext uri="{FF2B5EF4-FFF2-40B4-BE49-F238E27FC236}">
                <a16:creationId xmlns:a16="http://schemas.microsoft.com/office/drawing/2014/main" id="{1D74B5FF-36DB-21A5-1AE4-2A74E64A25AB}"/>
              </a:ext>
            </a:extLst>
          </p:cNvPr>
          <p:cNvPicPr>
            <a:picLocks noChangeAspect="1"/>
          </p:cNvPicPr>
          <p:nvPr/>
        </p:nvPicPr>
        <p:blipFill rotWithShape="1">
          <a:blip r:embed="rId4"/>
          <a:srcRect t="6614"/>
          <a:stretch/>
        </p:blipFill>
        <p:spPr>
          <a:xfrm>
            <a:off x="1491591" y="635304"/>
            <a:ext cx="9163050" cy="1147457"/>
          </a:xfrm>
          <a:prstGeom prst="rect">
            <a:avLst/>
          </a:prstGeom>
        </p:spPr>
      </p:pic>
      <p:pic>
        <p:nvPicPr>
          <p:cNvPr id="7" name="CD2 TRACK 11">
            <a:hlinkClick r:id="" action="ppaction://media"/>
            <a:extLst>
              <a:ext uri="{FF2B5EF4-FFF2-40B4-BE49-F238E27FC236}">
                <a16:creationId xmlns:a16="http://schemas.microsoft.com/office/drawing/2014/main" id="{BB97C8F8-1251-5BDC-9273-085078195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6362" y="1295398"/>
            <a:ext cx="487363" cy="487363"/>
          </a:xfrm>
          <a:prstGeom prst="rect">
            <a:avLst/>
          </a:prstGeom>
        </p:spPr>
      </p:pic>
      <p:pic>
        <p:nvPicPr>
          <p:cNvPr id="9" name="Picture 8">
            <a:extLst>
              <a:ext uri="{FF2B5EF4-FFF2-40B4-BE49-F238E27FC236}">
                <a16:creationId xmlns:a16="http://schemas.microsoft.com/office/drawing/2014/main" id="{00BBAEFF-6178-E0CE-2456-1F445A7A5938}"/>
              </a:ext>
            </a:extLst>
          </p:cNvPr>
          <p:cNvPicPr>
            <a:picLocks noChangeAspect="1"/>
          </p:cNvPicPr>
          <p:nvPr/>
        </p:nvPicPr>
        <p:blipFill rotWithShape="1">
          <a:blip r:embed="rId6"/>
          <a:srcRect b="48089"/>
          <a:stretch/>
        </p:blipFill>
        <p:spPr>
          <a:xfrm>
            <a:off x="520524" y="2510203"/>
            <a:ext cx="11105185" cy="646331"/>
          </a:xfrm>
          <a:prstGeom prst="rect">
            <a:avLst/>
          </a:prstGeom>
        </p:spPr>
      </p:pic>
      <p:pic>
        <p:nvPicPr>
          <p:cNvPr id="13" name="Picture 12">
            <a:extLst>
              <a:ext uri="{FF2B5EF4-FFF2-40B4-BE49-F238E27FC236}">
                <a16:creationId xmlns:a16="http://schemas.microsoft.com/office/drawing/2014/main" id="{1D9328D6-DFFA-DBF7-58F9-27C139FF145D}"/>
              </a:ext>
            </a:extLst>
          </p:cNvPr>
          <p:cNvPicPr>
            <a:picLocks noChangeAspect="1"/>
          </p:cNvPicPr>
          <p:nvPr/>
        </p:nvPicPr>
        <p:blipFill rotWithShape="1">
          <a:blip r:embed="rId6"/>
          <a:srcRect t="48699" b="-610"/>
          <a:stretch/>
        </p:blipFill>
        <p:spPr>
          <a:xfrm>
            <a:off x="403801" y="3544566"/>
            <a:ext cx="11105185" cy="646331"/>
          </a:xfrm>
          <a:prstGeom prst="rect">
            <a:avLst/>
          </a:prstGeom>
        </p:spPr>
      </p:pic>
      <p:sp>
        <p:nvSpPr>
          <p:cNvPr id="41" name="Arrow: Curved Down 40">
            <a:extLst>
              <a:ext uri="{FF2B5EF4-FFF2-40B4-BE49-F238E27FC236}">
                <a16:creationId xmlns:a16="http://schemas.microsoft.com/office/drawing/2014/main" id="{10316D8F-EA74-45D6-DE92-D8390B1E6A93}"/>
              </a:ext>
            </a:extLst>
          </p:cNvPr>
          <p:cNvSpPr/>
          <p:nvPr/>
        </p:nvSpPr>
        <p:spPr>
          <a:xfrm>
            <a:off x="1514475" y="3313433"/>
            <a:ext cx="2263198" cy="282641"/>
          </a:xfrm>
          <a:prstGeom prst="curvedDownArrow">
            <a:avLst>
              <a:gd name="adj1" fmla="val 25000"/>
              <a:gd name="adj2" fmla="val 50000"/>
              <a:gd name="adj3" fmla="val 48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Curved Down 41">
            <a:extLst>
              <a:ext uri="{FF2B5EF4-FFF2-40B4-BE49-F238E27FC236}">
                <a16:creationId xmlns:a16="http://schemas.microsoft.com/office/drawing/2014/main" id="{EB08FB52-D5A7-D970-5307-DD4515AAFDA6}"/>
              </a:ext>
            </a:extLst>
          </p:cNvPr>
          <p:cNvSpPr/>
          <p:nvPr/>
        </p:nvSpPr>
        <p:spPr>
          <a:xfrm>
            <a:off x="7795491" y="2355144"/>
            <a:ext cx="1330036" cy="247129"/>
          </a:xfrm>
          <a:prstGeom prst="curvedDownArrow">
            <a:avLst>
              <a:gd name="adj1" fmla="val 25000"/>
              <a:gd name="adj2" fmla="val 50000"/>
              <a:gd name="adj3" fmla="val 48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Curved Up 42">
            <a:extLst>
              <a:ext uri="{FF2B5EF4-FFF2-40B4-BE49-F238E27FC236}">
                <a16:creationId xmlns:a16="http://schemas.microsoft.com/office/drawing/2014/main" id="{BBED0639-FB45-44C4-C675-FC3FC8DF5237}"/>
              </a:ext>
            </a:extLst>
          </p:cNvPr>
          <p:cNvSpPr/>
          <p:nvPr/>
        </p:nvSpPr>
        <p:spPr>
          <a:xfrm>
            <a:off x="1514475" y="2356818"/>
            <a:ext cx="2050761" cy="24056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Curved Down 45">
            <a:extLst>
              <a:ext uri="{FF2B5EF4-FFF2-40B4-BE49-F238E27FC236}">
                <a16:creationId xmlns:a16="http://schemas.microsoft.com/office/drawing/2014/main" id="{498C4956-3DDF-19BA-B1DE-CD7302DD6774}"/>
              </a:ext>
            </a:extLst>
          </p:cNvPr>
          <p:cNvSpPr/>
          <p:nvPr/>
        </p:nvSpPr>
        <p:spPr>
          <a:xfrm>
            <a:off x="5528201" y="3216837"/>
            <a:ext cx="3417506" cy="277339"/>
          </a:xfrm>
          <a:prstGeom prst="curvedDownArrow">
            <a:avLst>
              <a:gd name="adj1" fmla="val 25000"/>
              <a:gd name="adj2" fmla="val 50000"/>
              <a:gd name="adj3" fmla="val 48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0" name="Straight Connector 49">
            <a:extLst>
              <a:ext uri="{FF2B5EF4-FFF2-40B4-BE49-F238E27FC236}">
                <a16:creationId xmlns:a16="http://schemas.microsoft.com/office/drawing/2014/main" id="{DF6CE3E1-8B62-D967-91C0-74BC29C2E01F}"/>
              </a:ext>
            </a:extLst>
          </p:cNvPr>
          <p:cNvCxnSpPr/>
          <p:nvPr/>
        </p:nvCxnSpPr>
        <p:spPr>
          <a:xfrm flipV="1">
            <a:off x="581891" y="2826511"/>
            <a:ext cx="8635115" cy="668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3391F603-04B6-3D8E-7470-A4147F57CB0A}"/>
              </a:ext>
            </a:extLst>
          </p:cNvPr>
          <p:cNvPicPr>
            <a:picLocks noChangeAspect="1"/>
          </p:cNvPicPr>
          <p:nvPr/>
        </p:nvPicPr>
        <p:blipFill rotWithShape="1">
          <a:blip r:embed="rId7"/>
          <a:srcRect l="4218"/>
          <a:stretch/>
        </p:blipFill>
        <p:spPr>
          <a:xfrm>
            <a:off x="566290" y="4248132"/>
            <a:ext cx="11059419" cy="2079982"/>
          </a:xfrm>
          <a:prstGeom prst="rect">
            <a:avLst/>
          </a:prstGeom>
        </p:spPr>
      </p:pic>
      <p:sp>
        <p:nvSpPr>
          <p:cNvPr id="52" name="Arrow: Curved Down 51">
            <a:extLst>
              <a:ext uri="{FF2B5EF4-FFF2-40B4-BE49-F238E27FC236}">
                <a16:creationId xmlns:a16="http://schemas.microsoft.com/office/drawing/2014/main" id="{0F95DD6C-3FC4-56BF-4D92-2B8324E1FB3C}"/>
              </a:ext>
            </a:extLst>
          </p:cNvPr>
          <p:cNvSpPr/>
          <p:nvPr/>
        </p:nvSpPr>
        <p:spPr>
          <a:xfrm>
            <a:off x="9125527" y="3262972"/>
            <a:ext cx="1551998" cy="238542"/>
          </a:xfrm>
          <a:prstGeom prst="curvedDownArrow">
            <a:avLst>
              <a:gd name="adj1" fmla="val 25000"/>
              <a:gd name="adj2" fmla="val 50000"/>
              <a:gd name="adj3" fmla="val 48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B6B8CB5F-9388-8B2E-6376-3727C48D366D}"/>
              </a:ext>
            </a:extLst>
          </p:cNvPr>
          <p:cNvSpPr/>
          <p:nvPr/>
        </p:nvSpPr>
        <p:spPr>
          <a:xfrm>
            <a:off x="4247639" y="2254079"/>
            <a:ext cx="3417506" cy="311633"/>
          </a:xfrm>
          <a:prstGeom prst="curvedDownArrow">
            <a:avLst>
              <a:gd name="adj1" fmla="val 25000"/>
              <a:gd name="adj2" fmla="val 50000"/>
              <a:gd name="adj3" fmla="val 48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DDB9AEBC-7ECE-61B4-8E33-C1DEDFDC62E7}"/>
              </a:ext>
            </a:extLst>
          </p:cNvPr>
          <p:cNvSpPr txBox="1"/>
          <p:nvPr/>
        </p:nvSpPr>
        <p:spPr>
          <a:xfrm>
            <a:off x="10209418" y="1186820"/>
            <a:ext cx="1632755" cy="646331"/>
          </a:xfrm>
          <a:prstGeom prst="rect">
            <a:avLst/>
          </a:prstGeom>
          <a:noFill/>
        </p:spPr>
        <p:txBody>
          <a:bodyPr wrap="none" rtlCol="0">
            <a:spAutoFit/>
          </a:bodyPr>
          <a:lstStyle/>
          <a:p>
            <a:r>
              <a:rPr lang="en-US" sz="3600" b="1" dirty="0">
                <a:highlight>
                  <a:srgbClr val="00FF00"/>
                </a:highlight>
              </a:rPr>
              <a:t>Answer</a:t>
            </a:r>
          </a:p>
        </p:txBody>
      </p:sp>
    </p:spTree>
    <p:extLst>
      <p:ext uri="{BB962C8B-B14F-4D97-AF65-F5344CB8AC3E}">
        <p14:creationId xmlns:p14="http://schemas.microsoft.com/office/powerpoint/2010/main" val="319939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952" fill="hold"/>
                                        <p:tgtEl>
                                          <p:spTgt spid="7"/>
                                        </p:tgtEl>
                                      </p:cBhvr>
                                    </p:cmd>
                                  </p:childTnLst>
                                </p:cTn>
                              </p:par>
                            </p:childTnLst>
                          </p:cTn>
                        </p:par>
                      </p:childTnLst>
                    </p:cTn>
                  </p:par>
                </p:childTnLst>
              </p:cTn>
              <p:nextCondLst>
                <p:cond evt="onClick" delay="0">
                  <p:tgtEl>
                    <p:spTgt spid="3"/>
                  </p:tgtEl>
                </p:cond>
              </p:nextCondLst>
            </p:seq>
          </p:childTnLst>
        </p:cTn>
      </p:par>
    </p:tnLst>
    <p:bldLst>
      <p:bldP spid="41" grpId="0" animBg="1"/>
      <p:bldP spid="42" grpId="0" animBg="1"/>
      <p:bldP spid="43" grpId="0" animBg="1"/>
      <p:bldP spid="46" grpId="0" animBg="1"/>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14798" y="194027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7906" y="277856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sp>
        <p:nvSpPr>
          <p:cNvPr id="13" name="Rounded Rectangle 12"/>
          <p:cNvSpPr/>
          <p:nvPr/>
        </p:nvSpPr>
        <p:spPr>
          <a:xfrm>
            <a:off x="4811682" y="4502995"/>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24125" y="5352342"/>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11682" y="3587464"/>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0" y="921237"/>
            <a:ext cx="1433726" cy="646331"/>
          </a:xfrm>
          <a:prstGeom prst="rect">
            <a:avLst/>
          </a:prstGeom>
          <a:noFill/>
        </p:spPr>
        <p:txBody>
          <a:bodyPr wrap="none" rtlCol="0">
            <a:spAutoFit/>
          </a:bodyPr>
          <a:lstStyle/>
          <a:p>
            <a:r>
              <a:rPr lang="en-US" sz="3600" b="1" dirty="0">
                <a:highlight>
                  <a:srgbClr val="00FF00"/>
                </a:highlight>
              </a:rPr>
              <a:t>Task c.</a:t>
            </a:r>
          </a:p>
        </p:txBody>
      </p:sp>
      <p:pic>
        <p:nvPicPr>
          <p:cNvPr id="9" name="Picture 8">
            <a:extLst>
              <a:ext uri="{FF2B5EF4-FFF2-40B4-BE49-F238E27FC236}">
                <a16:creationId xmlns:a16="http://schemas.microsoft.com/office/drawing/2014/main" id="{00BBAEFF-6178-E0CE-2456-1F445A7A5938}"/>
              </a:ext>
            </a:extLst>
          </p:cNvPr>
          <p:cNvPicPr>
            <a:picLocks noChangeAspect="1"/>
          </p:cNvPicPr>
          <p:nvPr/>
        </p:nvPicPr>
        <p:blipFill rotWithShape="1">
          <a:blip r:embed="rId2"/>
          <a:srcRect b="48089"/>
          <a:stretch/>
        </p:blipFill>
        <p:spPr>
          <a:xfrm>
            <a:off x="543407" y="4329948"/>
            <a:ext cx="11105185" cy="646331"/>
          </a:xfrm>
          <a:prstGeom prst="rect">
            <a:avLst/>
          </a:prstGeom>
        </p:spPr>
      </p:pic>
      <p:pic>
        <p:nvPicPr>
          <p:cNvPr id="13" name="Picture 12">
            <a:extLst>
              <a:ext uri="{FF2B5EF4-FFF2-40B4-BE49-F238E27FC236}">
                <a16:creationId xmlns:a16="http://schemas.microsoft.com/office/drawing/2014/main" id="{1D9328D6-DFFA-DBF7-58F9-27C139FF145D}"/>
              </a:ext>
            </a:extLst>
          </p:cNvPr>
          <p:cNvPicPr>
            <a:picLocks noChangeAspect="1"/>
          </p:cNvPicPr>
          <p:nvPr/>
        </p:nvPicPr>
        <p:blipFill rotWithShape="1">
          <a:blip r:embed="rId2"/>
          <a:srcRect t="48699" b="-610"/>
          <a:stretch/>
        </p:blipFill>
        <p:spPr>
          <a:xfrm>
            <a:off x="493718" y="5078711"/>
            <a:ext cx="11105185" cy="646331"/>
          </a:xfrm>
          <a:prstGeom prst="rect">
            <a:avLst/>
          </a:prstGeom>
        </p:spPr>
      </p:pic>
      <p:sp>
        <p:nvSpPr>
          <p:cNvPr id="2" name="TextBox 1">
            <a:extLst>
              <a:ext uri="{FF2B5EF4-FFF2-40B4-BE49-F238E27FC236}">
                <a16:creationId xmlns:a16="http://schemas.microsoft.com/office/drawing/2014/main" id="{8BA7BB9F-B796-A1D0-FFC8-2BE41A6AEC93}"/>
              </a:ext>
            </a:extLst>
          </p:cNvPr>
          <p:cNvSpPr txBox="1"/>
          <p:nvPr/>
        </p:nvSpPr>
        <p:spPr>
          <a:xfrm>
            <a:off x="1501386" y="921237"/>
            <a:ext cx="10327523" cy="1200329"/>
          </a:xfrm>
          <a:prstGeom prst="rect">
            <a:avLst/>
          </a:prstGeom>
          <a:noFill/>
        </p:spPr>
        <p:txBody>
          <a:bodyPr wrap="square">
            <a:spAutoFit/>
          </a:bodyPr>
          <a:lstStyle/>
          <a:p>
            <a:r>
              <a:rPr lang="en-US" sz="3600" dirty="0"/>
              <a:t>Read the sentences with the correct </a:t>
            </a:r>
            <a:r>
              <a:rPr lang="en-US" sz="3600" dirty="0">
                <a:highlight>
                  <a:srgbClr val="FFFF00"/>
                </a:highlight>
              </a:rPr>
              <a:t>intonation</a:t>
            </a:r>
            <a:r>
              <a:rPr lang="en-US" sz="3600" dirty="0"/>
              <a:t> to a partner.</a:t>
            </a:r>
          </a:p>
        </p:txBody>
      </p:sp>
      <p:pic>
        <p:nvPicPr>
          <p:cNvPr id="4" name="Picture 3">
            <a:extLst>
              <a:ext uri="{FF2B5EF4-FFF2-40B4-BE49-F238E27FC236}">
                <a16:creationId xmlns:a16="http://schemas.microsoft.com/office/drawing/2014/main" id="{CD9C35F3-0DFF-26AD-C346-8C66F813B3B2}"/>
              </a:ext>
            </a:extLst>
          </p:cNvPr>
          <p:cNvPicPr>
            <a:picLocks noChangeAspect="1"/>
          </p:cNvPicPr>
          <p:nvPr/>
        </p:nvPicPr>
        <p:blipFill rotWithShape="1">
          <a:blip r:embed="rId3"/>
          <a:srcRect l="4218"/>
          <a:stretch/>
        </p:blipFill>
        <p:spPr>
          <a:xfrm>
            <a:off x="716863" y="2121566"/>
            <a:ext cx="11059419" cy="2079982"/>
          </a:xfrm>
          <a:prstGeom prst="rect">
            <a:avLst/>
          </a:prstGeom>
        </p:spPr>
      </p:pic>
    </p:spTree>
    <p:extLst>
      <p:ext uri="{BB962C8B-B14F-4D97-AF65-F5344CB8AC3E}">
        <p14:creationId xmlns:p14="http://schemas.microsoft.com/office/powerpoint/2010/main" val="339383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A8F210-E72F-D481-58E4-2ED6B74FF180}"/>
              </a:ext>
            </a:extLst>
          </p:cNvPr>
          <p:cNvSpPr txBox="1"/>
          <p:nvPr/>
        </p:nvSpPr>
        <p:spPr>
          <a:xfrm>
            <a:off x="1178916" y="712628"/>
            <a:ext cx="11013084" cy="584775"/>
          </a:xfrm>
          <a:prstGeom prst="rect">
            <a:avLst/>
          </a:prstGeom>
          <a:noFill/>
        </p:spPr>
        <p:txBody>
          <a:bodyPr wrap="square">
            <a:spAutoFit/>
          </a:bodyPr>
          <a:lstStyle/>
          <a:p>
            <a:r>
              <a:rPr lang="en-US" sz="3200" dirty="0"/>
              <a:t>In pairs – Practice saying these sentences with correct intonation.</a:t>
            </a:r>
          </a:p>
        </p:txBody>
      </p:sp>
      <p:sp>
        <p:nvSpPr>
          <p:cNvPr id="6" name="TextBox 5">
            <a:extLst>
              <a:ext uri="{FF2B5EF4-FFF2-40B4-BE49-F238E27FC236}">
                <a16:creationId xmlns:a16="http://schemas.microsoft.com/office/drawing/2014/main" id="{EB4B589F-425C-D54A-267F-D8727A2C2D5A}"/>
              </a:ext>
            </a:extLst>
          </p:cNvPr>
          <p:cNvSpPr txBox="1"/>
          <p:nvPr/>
        </p:nvSpPr>
        <p:spPr>
          <a:xfrm>
            <a:off x="322120" y="1505350"/>
            <a:ext cx="11381508" cy="4540345"/>
          </a:xfrm>
          <a:prstGeom prst="rect">
            <a:avLst/>
          </a:prstGeom>
          <a:solidFill>
            <a:schemeClr val="accent6">
              <a:lumMod val="20000"/>
              <a:lumOff val="80000"/>
            </a:schemeClr>
          </a:solidFill>
        </p:spPr>
        <p:txBody>
          <a:bodyPr wrap="square">
            <a:spAutoFit/>
          </a:bodyPr>
          <a:lstStyle/>
          <a:p>
            <a:pPr algn="just">
              <a:lnSpc>
                <a:spcPct val="150000"/>
              </a:lnSpc>
              <a:buFont typeface="+mj-lt"/>
              <a:buAutoNum type="arabicPeriod"/>
            </a:pPr>
            <a:r>
              <a:rPr lang="en-US" sz="3600" i="0" dirty="0">
                <a:solidFill>
                  <a:srgbClr val="0D0D0D"/>
                </a:solidFill>
                <a:effectLst/>
              </a:rPr>
              <a:t> </a:t>
            </a:r>
            <a:r>
              <a:rPr lang="en-US" sz="3200" i="0" dirty="0">
                <a:solidFill>
                  <a:srgbClr val="0D0D0D"/>
                </a:solidFill>
                <a:effectLst/>
              </a:rPr>
              <a:t>I like you a lot, but </a:t>
            </a:r>
            <a:r>
              <a:rPr lang="en-US" sz="3200" i="0" u="sng" dirty="0">
                <a:solidFill>
                  <a:srgbClr val="FF0000"/>
                </a:solidFill>
                <a:effectLst/>
              </a:rPr>
              <a:t>I don’t love you</a:t>
            </a:r>
            <a:r>
              <a:rPr lang="en-US" sz="3200" i="0" dirty="0">
                <a:solidFill>
                  <a:srgbClr val="0D0D0D"/>
                </a:solidFill>
                <a:effectLst/>
              </a:rPr>
              <a:t>.</a:t>
            </a:r>
          </a:p>
          <a:p>
            <a:pPr algn="just">
              <a:lnSpc>
                <a:spcPct val="150000"/>
              </a:lnSpc>
              <a:buFont typeface="+mj-lt"/>
              <a:buAutoNum type="arabicPeriod"/>
            </a:pPr>
            <a:r>
              <a:rPr lang="en-US" sz="3200" i="0" dirty="0">
                <a:solidFill>
                  <a:srgbClr val="0D0D0D"/>
                </a:solidFill>
                <a:effectLst/>
              </a:rPr>
              <a:t> People know that plastic bags can harm the environment, but</a:t>
            </a:r>
            <a:r>
              <a:rPr lang="en-US" sz="3200" dirty="0">
                <a:solidFill>
                  <a:srgbClr val="0D0D0D"/>
                </a:solidFill>
              </a:rPr>
              <a:t> </a:t>
            </a:r>
            <a:r>
              <a:rPr lang="en-US" sz="3200" i="0" u="sng" dirty="0">
                <a:solidFill>
                  <a:srgbClr val="FF0000"/>
                </a:solidFill>
                <a:effectLst/>
              </a:rPr>
              <a:t>they still use them daily</a:t>
            </a:r>
            <a:r>
              <a:rPr lang="en-US" sz="3200" i="0" dirty="0">
                <a:solidFill>
                  <a:srgbClr val="0D0D0D"/>
                </a:solidFill>
                <a:effectLst/>
              </a:rPr>
              <a:t>.</a:t>
            </a:r>
          </a:p>
          <a:p>
            <a:pPr algn="just">
              <a:lnSpc>
                <a:spcPct val="150000"/>
              </a:lnSpc>
              <a:buFont typeface="+mj-lt"/>
              <a:buAutoNum type="arabicPeriod"/>
            </a:pPr>
            <a:r>
              <a:rPr lang="en-US" sz="3200" dirty="0">
                <a:solidFill>
                  <a:srgbClr val="0D0D0D"/>
                </a:solidFill>
              </a:rPr>
              <a:t> People know that they shouldn’t disturb animals</a:t>
            </a:r>
            <a:r>
              <a:rPr lang="en-US" sz="3200" i="0" dirty="0">
                <a:solidFill>
                  <a:srgbClr val="0D0D0D"/>
                </a:solidFill>
                <a:effectLst/>
              </a:rPr>
              <a:t> , but</a:t>
            </a:r>
            <a:r>
              <a:rPr lang="en-US" sz="3200" dirty="0">
                <a:solidFill>
                  <a:srgbClr val="0D0D0D"/>
                </a:solidFill>
              </a:rPr>
              <a:t> </a:t>
            </a:r>
            <a:r>
              <a:rPr lang="en-US" sz="3200" i="0" u="sng" dirty="0">
                <a:solidFill>
                  <a:srgbClr val="FF0000"/>
                </a:solidFill>
                <a:effectLst/>
              </a:rPr>
              <a:t>they still feed them</a:t>
            </a:r>
            <a:r>
              <a:rPr lang="en-US" sz="3200" i="0" dirty="0">
                <a:solidFill>
                  <a:srgbClr val="0D0D0D"/>
                </a:solidFill>
                <a:effectLst/>
              </a:rPr>
              <a:t>.</a:t>
            </a:r>
          </a:p>
          <a:p>
            <a:pPr algn="just">
              <a:lnSpc>
                <a:spcPct val="150000"/>
              </a:lnSpc>
              <a:buFont typeface="+mj-lt"/>
              <a:buAutoNum type="arabicPeriod"/>
            </a:pPr>
            <a:r>
              <a:rPr lang="en-US" sz="3200" dirty="0">
                <a:solidFill>
                  <a:srgbClr val="0D0D0D"/>
                </a:solidFill>
              </a:rPr>
              <a:t> </a:t>
            </a:r>
            <a:r>
              <a:rPr lang="en-US" sz="3200" i="0" dirty="0">
                <a:solidFill>
                  <a:srgbClr val="0D0D0D"/>
                </a:solidFill>
                <a:effectLst/>
              </a:rPr>
              <a:t>It’s a great idea,  but </a:t>
            </a:r>
            <a:r>
              <a:rPr lang="en-US" sz="3200" i="0" u="sng" dirty="0">
                <a:solidFill>
                  <a:srgbClr val="FF0000"/>
                </a:solidFill>
                <a:effectLst/>
              </a:rPr>
              <a:t>not many people like it</a:t>
            </a:r>
            <a:r>
              <a:rPr lang="en-US" sz="3200" i="0" dirty="0">
                <a:solidFill>
                  <a:srgbClr val="0D0D0D"/>
                </a:solidFill>
                <a:effectLst/>
              </a:rPr>
              <a:t>.</a:t>
            </a:r>
          </a:p>
        </p:txBody>
      </p:sp>
      <p:sp>
        <p:nvSpPr>
          <p:cNvPr id="2" name="TextBox 1">
            <a:extLst>
              <a:ext uri="{FF2B5EF4-FFF2-40B4-BE49-F238E27FC236}">
                <a16:creationId xmlns:a16="http://schemas.microsoft.com/office/drawing/2014/main" id="{2F562256-BD60-771A-CAF9-B053C0A44362}"/>
              </a:ext>
            </a:extLst>
          </p:cNvPr>
          <p:cNvSpPr txBox="1"/>
          <p:nvPr/>
        </p:nvSpPr>
        <p:spPr>
          <a:xfrm>
            <a:off x="0" y="651072"/>
            <a:ext cx="1364797" cy="646331"/>
          </a:xfrm>
          <a:prstGeom prst="rect">
            <a:avLst/>
          </a:prstGeom>
          <a:noFill/>
        </p:spPr>
        <p:txBody>
          <a:bodyPr wrap="none" rtlCol="0">
            <a:spAutoFit/>
          </a:bodyPr>
          <a:lstStyle/>
          <a:p>
            <a:r>
              <a:rPr lang="en-US" sz="3600" b="1" dirty="0">
                <a:highlight>
                  <a:srgbClr val="00FF00"/>
                </a:highlight>
              </a:rPr>
              <a:t>Task d</a:t>
            </a:r>
          </a:p>
        </p:txBody>
      </p:sp>
    </p:spTree>
    <p:extLst>
      <p:ext uri="{BB962C8B-B14F-4D97-AF65-F5344CB8AC3E}">
        <p14:creationId xmlns:p14="http://schemas.microsoft.com/office/powerpoint/2010/main" val="280735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3E598B-23FC-3501-27A8-EA05EE5FEE9D}"/>
              </a:ext>
            </a:extLst>
          </p:cNvPr>
          <p:cNvSpPr txBox="1"/>
          <p:nvPr/>
        </p:nvSpPr>
        <p:spPr>
          <a:xfrm>
            <a:off x="461818" y="1135697"/>
            <a:ext cx="11398326" cy="5186676"/>
          </a:xfrm>
          <a:prstGeom prst="rect">
            <a:avLst/>
          </a:prstGeom>
          <a:solidFill>
            <a:schemeClr val="accent6">
              <a:lumMod val="20000"/>
              <a:lumOff val="80000"/>
            </a:schemeClr>
          </a:solidFill>
        </p:spPr>
        <p:txBody>
          <a:bodyPr wrap="square">
            <a:spAutoFit/>
          </a:bodyPr>
          <a:lstStyle/>
          <a:p>
            <a:pPr algn="just">
              <a:lnSpc>
                <a:spcPct val="150000"/>
              </a:lnSpc>
            </a:pPr>
            <a:r>
              <a:rPr lang="en-US" sz="3200" b="0" i="0" dirty="0">
                <a:solidFill>
                  <a:srgbClr val="0D0D0D"/>
                </a:solidFill>
                <a:effectLst/>
              </a:rPr>
              <a:t>5. Smoking is not good for people’s health, but </a:t>
            </a:r>
            <a:r>
              <a:rPr lang="en-US" sz="3200" b="0" i="0" u="sng" dirty="0">
                <a:solidFill>
                  <a:srgbClr val="FF0000"/>
                </a:solidFill>
                <a:effectLst/>
              </a:rPr>
              <a:t>a lot of people still smoke</a:t>
            </a:r>
            <a:r>
              <a:rPr lang="en-US" sz="3200" b="0" i="0" dirty="0">
                <a:solidFill>
                  <a:srgbClr val="FF0000"/>
                </a:solidFill>
                <a:effectLst/>
              </a:rPr>
              <a:t>.</a:t>
            </a:r>
          </a:p>
          <a:p>
            <a:pPr algn="just">
              <a:lnSpc>
                <a:spcPct val="150000"/>
              </a:lnSpc>
            </a:pPr>
            <a:r>
              <a:rPr lang="en-US" sz="3200" b="0" i="0" dirty="0">
                <a:solidFill>
                  <a:srgbClr val="0D0D0D"/>
                </a:solidFill>
                <a:effectLst/>
              </a:rPr>
              <a:t>6. Cheating is not a good thing, but </a:t>
            </a:r>
            <a:r>
              <a:rPr lang="en-US" sz="3200" b="0" i="0" u="sng" dirty="0">
                <a:solidFill>
                  <a:srgbClr val="FF0000"/>
                </a:solidFill>
                <a:effectLst/>
              </a:rPr>
              <a:t>many students </a:t>
            </a:r>
            <a:r>
              <a:rPr lang="en-US" sz="3200" u="sng" dirty="0">
                <a:solidFill>
                  <a:srgbClr val="FF0000"/>
                </a:solidFill>
              </a:rPr>
              <a:t>often </a:t>
            </a:r>
            <a:r>
              <a:rPr lang="en-US" sz="3200" b="0" i="0" u="sng" dirty="0">
                <a:solidFill>
                  <a:srgbClr val="FF0000"/>
                </a:solidFill>
                <a:effectLst/>
              </a:rPr>
              <a:t>do it</a:t>
            </a:r>
            <a:r>
              <a:rPr lang="en-US" sz="3200" b="0" i="0" dirty="0">
                <a:solidFill>
                  <a:srgbClr val="0D0D0D"/>
                </a:solidFill>
                <a:effectLst/>
              </a:rPr>
              <a:t>.</a:t>
            </a:r>
          </a:p>
          <a:p>
            <a:pPr algn="just">
              <a:lnSpc>
                <a:spcPct val="150000"/>
              </a:lnSpc>
            </a:pPr>
            <a:r>
              <a:rPr lang="en-US" sz="3200" b="0" i="0" dirty="0">
                <a:solidFill>
                  <a:srgbClr val="0D0D0D"/>
                </a:solidFill>
                <a:effectLst/>
              </a:rPr>
              <a:t>7. The government put more trash cans in national parks, but </a:t>
            </a:r>
            <a:r>
              <a:rPr lang="en-US" sz="3200" b="0" i="0" u="sng" dirty="0">
                <a:solidFill>
                  <a:srgbClr val="FF0000"/>
                </a:solidFill>
                <a:effectLst/>
              </a:rPr>
              <a:t>people still litter</a:t>
            </a:r>
            <a:r>
              <a:rPr lang="en-US" sz="3200" b="0" i="0" dirty="0">
                <a:solidFill>
                  <a:srgbClr val="0D0D0D"/>
                </a:solidFill>
                <a:effectLst/>
              </a:rPr>
              <a:t>.</a:t>
            </a:r>
            <a:endParaRPr lang="en-US" sz="3200" dirty="0">
              <a:solidFill>
                <a:srgbClr val="0D0D0D"/>
              </a:solidFill>
            </a:endParaRPr>
          </a:p>
          <a:p>
            <a:pPr algn="just">
              <a:lnSpc>
                <a:spcPct val="150000"/>
              </a:lnSpc>
            </a:pPr>
            <a:r>
              <a:rPr lang="en-US" sz="3200" b="0" i="0" dirty="0">
                <a:solidFill>
                  <a:srgbClr val="0D0D0D"/>
                </a:solidFill>
                <a:effectLst/>
              </a:rPr>
              <a:t>8. It’s a good idea to fine people who litter in national parks, but </a:t>
            </a:r>
            <a:r>
              <a:rPr lang="en-US" sz="3200" b="0" i="0" u="sng" dirty="0">
                <a:solidFill>
                  <a:srgbClr val="FF0000"/>
                </a:solidFill>
                <a:effectLst/>
              </a:rPr>
              <a:t>rangers are too busy to do it</a:t>
            </a:r>
            <a:r>
              <a:rPr lang="en-US" sz="3200" b="0" i="0" dirty="0">
                <a:solidFill>
                  <a:srgbClr val="0D0D0D"/>
                </a:solidFill>
                <a:effectLst/>
              </a:rPr>
              <a:t>.</a:t>
            </a:r>
          </a:p>
        </p:txBody>
      </p:sp>
      <p:sp>
        <p:nvSpPr>
          <p:cNvPr id="3" name="TextBox 2">
            <a:extLst>
              <a:ext uri="{FF2B5EF4-FFF2-40B4-BE49-F238E27FC236}">
                <a16:creationId xmlns:a16="http://schemas.microsoft.com/office/drawing/2014/main" id="{E61134CB-30E0-969E-0D76-1E73159D9975}"/>
              </a:ext>
            </a:extLst>
          </p:cNvPr>
          <p:cNvSpPr txBox="1"/>
          <p:nvPr/>
        </p:nvSpPr>
        <p:spPr>
          <a:xfrm>
            <a:off x="-64656" y="581727"/>
            <a:ext cx="1364797" cy="646331"/>
          </a:xfrm>
          <a:prstGeom prst="rect">
            <a:avLst/>
          </a:prstGeom>
          <a:noFill/>
        </p:spPr>
        <p:txBody>
          <a:bodyPr wrap="none" rtlCol="0">
            <a:spAutoFit/>
          </a:bodyPr>
          <a:lstStyle/>
          <a:p>
            <a:r>
              <a:rPr lang="en-US" sz="3600" b="1" dirty="0">
                <a:highlight>
                  <a:srgbClr val="00FF00"/>
                </a:highlight>
              </a:rPr>
              <a:t>Task d</a:t>
            </a:r>
          </a:p>
        </p:txBody>
      </p:sp>
      <p:sp>
        <p:nvSpPr>
          <p:cNvPr id="5" name="TextBox 4">
            <a:extLst>
              <a:ext uri="{FF2B5EF4-FFF2-40B4-BE49-F238E27FC236}">
                <a16:creationId xmlns:a16="http://schemas.microsoft.com/office/drawing/2014/main" id="{4F97D7C7-5F21-30C7-6EF8-71B326EA8F92}"/>
              </a:ext>
            </a:extLst>
          </p:cNvPr>
          <p:cNvSpPr txBox="1"/>
          <p:nvPr/>
        </p:nvSpPr>
        <p:spPr>
          <a:xfrm>
            <a:off x="1178916" y="581727"/>
            <a:ext cx="11013084" cy="584775"/>
          </a:xfrm>
          <a:prstGeom prst="rect">
            <a:avLst/>
          </a:prstGeom>
          <a:noFill/>
        </p:spPr>
        <p:txBody>
          <a:bodyPr wrap="square">
            <a:spAutoFit/>
          </a:bodyPr>
          <a:lstStyle/>
          <a:p>
            <a:r>
              <a:rPr lang="en-US" sz="3200" dirty="0"/>
              <a:t>In pairs – Practice saying these sentences with correct intonation.</a:t>
            </a:r>
          </a:p>
        </p:txBody>
      </p:sp>
    </p:spTree>
    <p:extLst>
      <p:ext uri="{BB962C8B-B14F-4D97-AF65-F5344CB8AC3E}">
        <p14:creationId xmlns:p14="http://schemas.microsoft.com/office/powerpoint/2010/main" val="3998060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E0633D-4CC8-23A4-63FD-431CC2AC6F56}"/>
              </a:ext>
            </a:extLst>
          </p:cNvPr>
          <p:cNvSpPr txBox="1"/>
          <p:nvPr/>
        </p:nvSpPr>
        <p:spPr>
          <a:xfrm>
            <a:off x="76658" y="1704186"/>
            <a:ext cx="1364797" cy="646331"/>
          </a:xfrm>
          <a:prstGeom prst="rect">
            <a:avLst/>
          </a:prstGeom>
          <a:noFill/>
        </p:spPr>
        <p:txBody>
          <a:bodyPr wrap="none" rtlCol="0">
            <a:spAutoFit/>
          </a:bodyPr>
          <a:lstStyle/>
          <a:p>
            <a:r>
              <a:rPr lang="en-US" sz="3600" b="1" dirty="0">
                <a:highlight>
                  <a:srgbClr val="00FF00"/>
                </a:highlight>
              </a:rPr>
              <a:t>Task a</a:t>
            </a:r>
          </a:p>
        </p:txBody>
      </p:sp>
      <p:pic>
        <p:nvPicPr>
          <p:cNvPr id="2" name="Picture 1">
            <a:extLst>
              <a:ext uri="{FF2B5EF4-FFF2-40B4-BE49-F238E27FC236}">
                <a16:creationId xmlns:a16="http://schemas.microsoft.com/office/drawing/2014/main" id="{4366E1E7-334F-F03D-415E-81656EDED9D0}"/>
              </a:ext>
            </a:extLst>
          </p:cNvPr>
          <p:cNvPicPr>
            <a:picLocks noChangeAspect="1"/>
          </p:cNvPicPr>
          <p:nvPr/>
        </p:nvPicPr>
        <p:blipFill>
          <a:blip r:embed="rId2"/>
          <a:stretch>
            <a:fillRect/>
          </a:stretch>
        </p:blipFill>
        <p:spPr>
          <a:xfrm>
            <a:off x="3823414" y="3334717"/>
            <a:ext cx="1894965" cy="3009232"/>
          </a:xfrm>
          <a:prstGeom prst="rect">
            <a:avLst/>
          </a:prstGeom>
        </p:spPr>
      </p:pic>
      <p:pic>
        <p:nvPicPr>
          <p:cNvPr id="5" name="Picture 4">
            <a:extLst>
              <a:ext uri="{FF2B5EF4-FFF2-40B4-BE49-F238E27FC236}">
                <a16:creationId xmlns:a16="http://schemas.microsoft.com/office/drawing/2014/main" id="{A7D6A408-D7E0-34B2-9726-FA2C45814046}"/>
              </a:ext>
            </a:extLst>
          </p:cNvPr>
          <p:cNvPicPr>
            <a:picLocks noChangeAspect="1"/>
          </p:cNvPicPr>
          <p:nvPr/>
        </p:nvPicPr>
        <p:blipFill>
          <a:blip r:embed="rId3"/>
          <a:stretch>
            <a:fillRect/>
          </a:stretch>
        </p:blipFill>
        <p:spPr>
          <a:xfrm>
            <a:off x="6698525" y="3253174"/>
            <a:ext cx="1991553" cy="3172317"/>
          </a:xfrm>
          <a:prstGeom prst="rect">
            <a:avLst/>
          </a:prstGeom>
        </p:spPr>
      </p:pic>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4"/>
          <a:stretch>
            <a:fillRect/>
          </a:stretch>
        </p:blipFill>
        <p:spPr>
          <a:xfrm>
            <a:off x="-15161" y="534642"/>
            <a:ext cx="3838575" cy="981075"/>
          </a:xfrm>
          <a:prstGeom prst="rect">
            <a:avLst/>
          </a:prstGeom>
        </p:spPr>
      </p:pic>
      <p:sp>
        <p:nvSpPr>
          <p:cNvPr id="10" name="TextBox 9">
            <a:extLst>
              <a:ext uri="{FF2B5EF4-FFF2-40B4-BE49-F238E27FC236}">
                <a16:creationId xmlns:a16="http://schemas.microsoft.com/office/drawing/2014/main" id="{F8C85AFE-1E5E-0BC4-8AE9-06BA92B7FB50}"/>
              </a:ext>
            </a:extLst>
          </p:cNvPr>
          <p:cNvSpPr txBox="1"/>
          <p:nvPr/>
        </p:nvSpPr>
        <p:spPr>
          <a:xfrm>
            <a:off x="1441455" y="1565687"/>
            <a:ext cx="10371854" cy="1569660"/>
          </a:xfrm>
          <a:prstGeom prst="rect">
            <a:avLst/>
          </a:prstGeom>
          <a:noFill/>
        </p:spPr>
        <p:txBody>
          <a:bodyPr wrap="square">
            <a:spAutoFit/>
          </a:bodyPr>
          <a:lstStyle/>
          <a:p>
            <a:pPr algn="just"/>
            <a:r>
              <a:rPr lang="en-US" sz="3200" dirty="0"/>
              <a:t>In pairs: Take turns asking and answering about </a:t>
            </a:r>
            <a:r>
              <a:rPr lang="en-US" sz="3200" dirty="0">
                <a:highlight>
                  <a:srgbClr val="FFFF00"/>
                </a:highlight>
              </a:rPr>
              <a:t>how you feel </a:t>
            </a:r>
            <a:r>
              <a:rPr lang="en-US" sz="3200" dirty="0"/>
              <a:t>about the </a:t>
            </a:r>
            <a:r>
              <a:rPr lang="en-US" sz="3200" dirty="0">
                <a:highlight>
                  <a:srgbClr val="FFFF00"/>
                </a:highlight>
              </a:rPr>
              <a:t>actions</a:t>
            </a:r>
            <a:r>
              <a:rPr lang="en-US" sz="3200" dirty="0"/>
              <a:t> and </a:t>
            </a:r>
            <a:r>
              <a:rPr lang="en-US" sz="3200" dirty="0">
                <a:highlight>
                  <a:srgbClr val="FFFF00"/>
                </a:highlight>
              </a:rPr>
              <a:t>suggesting solutions</a:t>
            </a:r>
            <a:r>
              <a:rPr lang="en-US" sz="3200" dirty="0"/>
              <a:t>, then </a:t>
            </a:r>
            <a:r>
              <a:rPr lang="en-US" sz="3200" dirty="0">
                <a:highlight>
                  <a:srgbClr val="FFFF00"/>
                </a:highlight>
              </a:rPr>
              <a:t>politely disagree</a:t>
            </a:r>
            <a:r>
              <a:rPr lang="en-US" sz="3200" dirty="0"/>
              <a:t> and give the </a:t>
            </a:r>
            <a:r>
              <a:rPr lang="en-US" sz="3200" dirty="0">
                <a:highlight>
                  <a:srgbClr val="FFFF00"/>
                </a:highlight>
              </a:rPr>
              <a:t>next solution</a:t>
            </a:r>
            <a:r>
              <a:rPr lang="en-US" sz="3200" dirty="0"/>
              <a:t>.</a:t>
            </a:r>
          </a:p>
        </p:txBody>
      </p:sp>
    </p:spTree>
    <p:extLst>
      <p:ext uri="{BB962C8B-B14F-4D97-AF65-F5344CB8AC3E}">
        <p14:creationId xmlns:p14="http://schemas.microsoft.com/office/powerpoint/2010/main" val="2405022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1967216-CCF1-EA59-6F51-624F762F1114}"/>
              </a:ext>
            </a:extLst>
          </p:cNvPr>
          <p:cNvPicPr>
            <a:picLocks noChangeAspect="1"/>
          </p:cNvPicPr>
          <p:nvPr/>
        </p:nvPicPr>
        <p:blipFill>
          <a:blip r:embed="rId2"/>
          <a:stretch>
            <a:fillRect/>
          </a:stretch>
        </p:blipFill>
        <p:spPr>
          <a:xfrm>
            <a:off x="76658" y="2757854"/>
            <a:ext cx="4062299" cy="2053179"/>
          </a:xfrm>
          <a:prstGeom prst="rect">
            <a:avLst/>
          </a:prstGeom>
        </p:spPr>
      </p:pic>
      <p:sp>
        <p:nvSpPr>
          <p:cNvPr id="4" name="TextBox 3">
            <a:extLst>
              <a:ext uri="{FF2B5EF4-FFF2-40B4-BE49-F238E27FC236}">
                <a16:creationId xmlns:a16="http://schemas.microsoft.com/office/drawing/2014/main" id="{BCE0633D-4CC8-23A4-63FD-431CC2AC6F56}"/>
              </a:ext>
            </a:extLst>
          </p:cNvPr>
          <p:cNvSpPr txBox="1"/>
          <p:nvPr/>
        </p:nvSpPr>
        <p:spPr>
          <a:xfrm>
            <a:off x="76658" y="1704186"/>
            <a:ext cx="1364797" cy="646331"/>
          </a:xfrm>
          <a:prstGeom prst="rect">
            <a:avLst/>
          </a:prstGeom>
          <a:noFill/>
        </p:spPr>
        <p:txBody>
          <a:bodyPr wrap="none" rtlCol="0">
            <a:spAutoFit/>
          </a:bodyPr>
          <a:lstStyle/>
          <a:p>
            <a:r>
              <a:rPr lang="en-US" sz="3600" b="1" dirty="0">
                <a:highlight>
                  <a:srgbClr val="00FF00"/>
                </a:highlight>
              </a:rPr>
              <a:t>Task a</a:t>
            </a:r>
          </a:p>
        </p:txBody>
      </p:sp>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3"/>
          <a:stretch>
            <a:fillRect/>
          </a:stretch>
        </p:blipFill>
        <p:spPr>
          <a:xfrm>
            <a:off x="1" y="472712"/>
            <a:ext cx="3666836" cy="937181"/>
          </a:xfrm>
          <a:prstGeom prst="rect">
            <a:avLst/>
          </a:prstGeom>
        </p:spPr>
      </p:pic>
      <p:sp>
        <p:nvSpPr>
          <p:cNvPr id="10" name="TextBox 9">
            <a:extLst>
              <a:ext uri="{FF2B5EF4-FFF2-40B4-BE49-F238E27FC236}">
                <a16:creationId xmlns:a16="http://schemas.microsoft.com/office/drawing/2014/main" id="{F8C85AFE-1E5E-0BC4-8AE9-06BA92B7FB50}"/>
              </a:ext>
            </a:extLst>
          </p:cNvPr>
          <p:cNvSpPr txBox="1"/>
          <p:nvPr/>
        </p:nvSpPr>
        <p:spPr>
          <a:xfrm>
            <a:off x="1441455" y="1409893"/>
            <a:ext cx="10371854" cy="1569660"/>
          </a:xfrm>
          <a:prstGeom prst="rect">
            <a:avLst/>
          </a:prstGeom>
          <a:noFill/>
        </p:spPr>
        <p:txBody>
          <a:bodyPr wrap="square">
            <a:spAutoFit/>
          </a:bodyPr>
          <a:lstStyle/>
          <a:p>
            <a:pPr algn="just"/>
            <a:r>
              <a:rPr lang="en-US" sz="3200" dirty="0"/>
              <a:t>In pairs: Take turns asking and answering about </a:t>
            </a:r>
            <a:r>
              <a:rPr lang="en-US" sz="3200" dirty="0">
                <a:highlight>
                  <a:srgbClr val="FFFF00"/>
                </a:highlight>
              </a:rPr>
              <a:t>how you feel </a:t>
            </a:r>
            <a:r>
              <a:rPr lang="en-US" sz="3200" dirty="0"/>
              <a:t>about the </a:t>
            </a:r>
            <a:r>
              <a:rPr lang="en-US" sz="3200" dirty="0">
                <a:highlight>
                  <a:srgbClr val="FFFF00"/>
                </a:highlight>
              </a:rPr>
              <a:t>actions</a:t>
            </a:r>
            <a:r>
              <a:rPr lang="en-US" sz="3200" dirty="0"/>
              <a:t> and </a:t>
            </a:r>
            <a:r>
              <a:rPr lang="en-US" sz="3200" dirty="0">
                <a:highlight>
                  <a:srgbClr val="FFFF00"/>
                </a:highlight>
              </a:rPr>
              <a:t>suggesting solutions</a:t>
            </a:r>
            <a:r>
              <a:rPr lang="en-US" sz="3200" dirty="0"/>
              <a:t>, then </a:t>
            </a:r>
            <a:r>
              <a:rPr lang="en-US" sz="3200" dirty="0">
                <a:highlight>
                  <a:srgbClr val="FFFF00"/>
                </a:highlight>
              </a:rPr>
              <a:t>politely disagree</a:t>
            </a:r>
            <a:r>
              <a:rPr lang="en-US" sz="3200" dirty="0"/>
              <a:t> and give the </a:t>
            </a:r>
            <a:r>
              <a:rPr lang="en-US" sz="3200" dirty="0">
                <a:highlight>
                  <a:srgbClr val="FFFF00"/>
                </a:highlight>
              </a:rPr>
              <a:t>next solution</a:t>
            </a:r>
            <a:r>
              <a:rPr lang="en-US" sz="3200" dirty="0"/>
              <a:t>.</a:t>
            </a:r>
          </a:p>
        </p:txBody>
      </p:sp>
      <p:pic>
        <p:nvPicPr>
          <p:cNvPr id="6" name="Picture 5">
            <a:extLst>
              <a:ext uri="{FF2B5EF4-FFF2-40B4-BE49-F238E27FC236}">
                <a16:creationId xmlns:a16="http://schemas.microsoft.com/office/drawing/2014/main" id="{07378CA5-CDB0-7287-8BB7-03402A3680AE}"/>
              </a:ext>
            </a:extLst>
          </p:cNvPr>
          <p:cNvPicPr>
            <a:picLocks noChangeAspect="1"/>
          </p:cNvPicPr>
          <p:nvPr/>
        </p:nvPicPr>
        <p:blipFill>
          <a:blip r:embed="rId4"/>
          <a:stretch>
            <a:fillRect/>
          </a:stretch>
        </p:blipFill>
        <p:spPr>
          <a:xfrm>
            <a:off x="7400055" y="2574235"/>
            <a:ext cx="3753534" cy="1929922"/>
          </a:xfrm>
          <a:prstGeom prst="rect">
            <a:avLst/>
          </a:prstGeom>
        </p:spPr>
      </p:pic>
      <p:pic>
        <p:nvPicPr>
          <p:cNvPr id="12" name="Picture 11">
            <a:extLst>
              <a:ext uri="{FF2B5EF4-FFF2-40B4-BE49-F238E27FC236}">
                <a16:creationId xmlns:a16="http://schemas.microsoft.com/office/drawing/2014/main" id="{38ECB344-3870-0160-9EEF-59A0546A13B1}"/>
              </a:ext>
            </a:extLst>
          </p:cNvPr>
          <p:cNvPicPr>
            <a:picLocks noChangeAspect="1"/>
          </p:cNvPicPr>
          <p:nvPr/>
        </p:nvPicPr>
        <p:blipFill>
          <a:blip r:embed="rId5"/>
          <a:stretch>
            <a:fillRect/>
          </a:stretch>
        </p:blipFill>
        <p:spPr>
          <a:xfrm>
            <a:off x="6167925" y="4504157"/>
            <a:ext cx="5695309" cy="1649361"/>
          </a:xfrm>
          <a:prstGeom prst="rect">
            <a:avLst/>
          </a:prstGeom>
        </p:spPr>
      </p:pic>
      <p:pic>
        <p:nvPicPr>
          <p:cNvPr id="14" name="Picture 13">
            <a:extLst>
              <a:ext uri="{FF2B5EF4-FFF2-40B4-BE49-F238E27FC236}">
                <a16:creationId xmlns:a16="http://schemas.microsoft.com/office/drawing/2014/main" id="{D7C63C29-7377-E49C-50B0-6606B3585770}"/>
              </a:ext>
            </a:extLst>
          </p:cNvPr>
          <p:cNvPicPr>
            <a:picLocks noChangeAspect="1"/>
          </p:cNvPicPr>
          <p:nvPr/>
        </p:nvPicPr>
        <p:blipFill>
          <a:blip r:embed="rId6"/>
          <a:stretch>
            <a:fillRect/>
          </a:stretch>
        </p:blipFill>
        <p:spPr>
          <a:xfrm>
            <a:off x="1707545" y="4815628"/>
            <a:ext cx="3613668" cy="1569660"/>
          </a:xfrm>
          <a:prstGeom prst="rect">
            <a:avLst/>
          </a:prstGeom>
        </p:spPr>
      </p:pic>
      <p:pic>
        <p:nvPicPr>
          <p:cNvPr id="15" name="Picture 14">
            <a:extLst>
              <a:ext uri="{FF2B5EF4-FFF2-40B4-BE49-F238E27FC236}">
                <a16:creationId xmlns:a16="http://schemas.microsoft.com/office/drawing/2014/main" id="{48C41B8D-B97D-6127-F9F4-9C8C8D818A7A}"/>
              </a:ext>
            </a:extLst>
          </p:cNvPr>
          <p:cNvPicPr>
            <a:picLocks noChangeAspect="1"/>
          </p:cNvPicPr>
          <p:nvPr/>
        </p:nvPicPr>
        <p:blipFill>
          <a:blip r:embed="rId7"/>
          <a:stretch>
            <a:fillRect/>
          </a:stretch>
        </p:blipFill>
        <p:spPr>
          <a:xfrm>
            <a:off x="4777027" y="2999612"/>
            <a:ext cx="1913383" cy="1569661"/>
          </a:xfrm>
          <a:prstGeom prst="rect">
            <a:avLst/>
          </a:prstGeom>
        </p:spPr>
      </p:pic>
    </p:spTree>
    <p:extLst>
      <p:ext uri="{BB962C8B-B14F-4D97-AF65-F5344CB8AC3E}">
        <p14:creationId xmlns:p14="http://schemas.microsoft.com/office/powerpoint/2010/main" val="41280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7ECB59C-A6C9-49D4-B3F6-D4E43DAA8BFE}"/>
              </a:ext>
            </a:extLst>
          </p:cNvPr>
          <p:cNvPicPr>
            <a:picLocks noChangeAspect="1"/>
          </p:cNvPicPr>
          <p:nvPr/>
        </p:nvPicPr>
        <p:blipFill rotWithShape="1">
          <a:blip r:embed="rId2"/>
          <a:srcRect t="3540"/>
          <a:stretch/>
        </p:blipFill>
        <p:spPr>
          <a:xfrm>
            <a:off x="1249843" y="1671779"/>
            <a:ext cx="9036531" cy="4384399"/>
          </a:xfrm>
          <a:prstGeom prst="rect">
            <a:avLst/>
          </a:prstGeom>
        </p:spPr>
      </p:pic>
      <p:pic>
        <p:nvPicPr>
          <p:cNvPr id="14" name="Graphic 13" descr="Checkmark with solid fill">
            <a:extLst>
              <a:ext uri="{FF2B5EF4-FFF2-40B4-BE49-F238E27FC236}">
                <a16:creationId xmlns:a16="http://schemas.microsoft.com/office/drawing/2014/main" id="{581589EB-2649-7F76-D53B-E845CF8004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2078" y="3740424"/>
            <a:ext cx="758687" cy="758687"/>
          </a:xfrm>
          <a:prstGeom prst="rect">
            <a:avLst/>
          </a:prstGeom>
        </p:spPr>
      </p:pic>
      <p:pic>
        <p:nvPicPr>
          <p:cNvPr id="17" name="Graphic 16" descr="Checkmark with solid fill">
            <a:extLst>
              <a:ext uri="{FF2B5EF4-FFF2-40B4-BE49-F238E27FC236}">
                <a16:creationId xmlns:a16="http://schemas.microsoft.com/office/drawing/2014/main" id="{1BBC3BC6-FD8F-E528-3AFD-C58F5BF71E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2078" y="4648199"/>
            <a:ext cx="758687" cy="758687"/>
          </a:xfrm>
          <a:prstGeom prst="rect">
            <a:avLst/>
          </a:prstGeom>
        </p:spPr>
      </p:pic>
      <p:sp>
        <p:nvSpPr>
          <p:cNvPr id="19" name="TextBox 18">
            <a:extLst>
              <a:ext uri="{FF2B5EF4-FFF2-40B4-BE49-F238E27FC236}">
                <a16:creationId xmlns:a16="http://schemas.microsoft.com/office/drawing/2014/main" id="{B413E7DD-6E88-5771-AC49-400F6D4F80FA}"/>
              </a:ext>
            </a:extLst>
          </p:cNvPr>
          <p:cNvSpPr txBox="1"/>
          <p:nvPr/>
        </p:nvSpPr>
        <p:spPr>
          <a:xfrm>
            <a:off x="849746" y="1025448"/>
            <a:ext cx="9836727" cy="646331"/>
          </a:xfrm>
          <a:prstGeom prst="rect">
            <a:avLst/>
          </a:prstGeom>
          <a:noFill/>
        </p:spPr>
        <p:txBody>
          <a:bodyPr wrap="square">
            <a:spAutoFit/>
          </a:bodyPr>
          <a:lstStyle/>
          <a:p>
            <a:r>
              <a:rPr lang="en-US" sz="3600" dirty="0">
                <a:highlight>
                  <a:srgbClr val="FFFF00"/>
                </a:highlight>
              </a:rPr>
              <a:t>Remember using these phrases to disagree politely.</a:t>
            </a:r>
          </a:p>
        </p:txBody>
      </p:sp>
    </p:spTree>
    <p:extLst>
      <p:ext uri="{BB962C8B-B14F-4D97-AF65-F5344CB8AC3E}">
        <p14:creationId xmlns:p14="http://schemas.microsoft.com/office/powerpoint/2010/main" val="1943218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2"/>
          <a:stretch>
            <a:fillRect/>
          </a:stretch>
        </p:blipFill>
        <p:spPr>
          <a:xfrm>
            <a:off x="0" y="505058"/>
            <a:ext cx="3592945" cy="918296"/>
          </a:xfrm>
          <a:prstGeom prst="rect">
            <a:avLst/>
          </a:prstGeom>
        </p:spPr>
      </p:pic>
      <p:pic>
        <p:nvPicPr>
          <p:cNvPr id="6" name="Picture 5">
            <a:extLst>
              <a:ext uri="{FF2B5EF4-FFF2-40B4-BE49-F238E27FC236}">
                <a16:creationId xmlns:a16="http://schemas.microsoft.com/office/drawing/2014/main" id="{1F7EB86D-5F8E-1128-BACD-60C9722F2AF0}"/>
              </a:ext>
            </a:extLst>
          </p:cNvPr>
          <p:cNvPicPr>
            <a:picLocks noChangeAspect="1"/>
          </p:cNvPicPr>
          <p:nvPr/>
        </p:nvPicPr>
        <p:blipFill>
          <a:blip r:embed="rId3"/>
          <a:stretch>
            <a:fillRect/>
          </a:stretch>
        </p:blipFill>
        <p:spPr>
          <a:xfrm>
            <a:off x="180109" y="1598844"/>
            <a:ext cx="11831782" cy="2895087"/>
          </a:xfrm>
          <a:prstGeom prst="rect">
            <a:avLst/>
          </a:prstGeom>
        </p:spPr>
      </p:pic>
    </p:spTree>
    <p:extLst>
      <p:ext uri="{BB962C8B-B14F-4D97-AF65-F5344CB8AC3E}">
        <p14:creationId xmlns:p14="http://schemas.microsoft.com/office/powerpoint/2010/main" val="717120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2"/>
          <a:stretch>
            <a:fillRect/>
          </a:stretch>
        </p:blipFill>
        <p:spPr>
          <a:xfrm>
            <a:off x="-15161" y="534642"/>
            <a:ext cx="3838575" cy="981075"/>
          </a:xfrm>
          <a:prstGeom prst="rect">
            <a:avLst/>
          </a:prstGeom>
        </p:spPr>
      </p:pic>
      <p:pic>
        <p:nvPicPr>
          <p:cNvPr id="6" name="Picture 5">
            <a:extLst>
              <a:ext uri="{FF2B5EF4-FFF2-40B4-BE49-F238E27FC236}">
                <a16:creationId xmlns:a16="http://schemas.microsoft.com/office/drawing/2014/main" id="{1F7EB86D-5F8E-1128-BACD-60C9722F2AF0}"/>
              </a:ext>
            </a:extLst>
          </p:cNvPr>
          <p:cNvPicPr>
            <a:picLocks noChangeAspect="1"/>
          </p:cNvPicPr>
          <p:nvPr/>
        </p:nvPicPr>
        <p:blipFill rotWithShape="1">
          <a:blip r:embed="rId3"/>
          <a:srcRect r="13142" b="77381"/>
          <a:stretch/>
        </p:blipFill>
        <p:spPr>
          <a:xfrm>
            <a:off x="180108" y="1737389"/>
            <a:ext cx="12134439" cy="773189"/>
          </a:xfrm>
          <a:prstGeom prst="rect">
            <a:avLst/>
          </a:prstGeom>
        </p:spPr>
      </p:pic>
      <p:pic>
        <p:nvPicPr>
          <p:cNvPr id="3" name="Picture 2">
            <a:extLst>
              <a:ext uri="{FF2B5EF4-FFF2-40B4-BE49-F238E27FC236}">
                <a16:creationId xmlns:a16="http://schemas.microsoft.com/office/drawing/2014/main" id="{BD0CDCBF-7F9C-B230-DC39-D54E09E6E223}"/>
              </a:ext>
            </a:extLst>
          </p:cNvPr>
          <p:cNvPicPr>
            <a:picLocks noChangeAspect="1"/>
          </p:cNvPicPr>
          <p:nvPr/>
        </p:nvPicPr>
        <p:blipFill rotWithShape="1">
          <a:blip r:embed="rId4"/>
          <a:srcRect r="14174"/>
          <a:stretch/>
        </p:blipFill>
        <p:spPr>
          <a:xfrm>
            <a:off x="180109" y="2392217"/>
            <a:ext cx="11990268" cy="2652931"/>
          </a:xfrm>
          <a:prstGeom prst="rect">
            <a:avLst/>
          </a:prstGeom>
        </p:spPr>
      </p:pic>
    </p:spTree>
    <p:extLst>
      <p:ext uri="{BB962C8B-B14F-4D97-AF65-F5344CB8AC3E}">
        <p14:creationId xmlns:p14="http://schemas.microsoft.com/office/powerpoint/2010/main" val="2752694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2"/>
          <a:stretch>
            <a:fillRect/>
          </a:stretch>
        </p:blipFill>
        <p:spPr>
          <a:xfrm>
            <a:off x="-15161" y="534642"/>
            <a:ext cx="3838575" cy="981075"/>
          </a:xfrm>
          <a:prstGeom prst="rect">
            <a:avLst/>
          </a:prstGeom>
        </p:spPr>
      </p:pic>
      <p:pic>
        <p:nvPicPr>
          <p:cNvPr id="6" name="Picture 5">
            <a:extLst>
              <a:ext uri="{FF2B5EF4-FFF2-40B4-BE49-F238E27FC236}">
                <a16:creationId xmlns:a16="http://schemas.microsoft.com/office/drawing/2014/main" id="{1F7EB86D-5F8E-1128-BACD-60C9722F2AF0}"/>
              </a:ext>
            </a:extLst>
          </p:cNvPr>
          <p:cNvPicPr>
            <a:picLocks noChangeAspect="1"/>
          </p:cNvPicPr>
          <p:nvPr/>
        </p:nvPicPr>
        <p:blipFill rotWithShape="1">
          <a:blip r:embed="rId3"/>
          <a:srcRect b="77381"/>
          <a:stretch/>
        </p:blipFill>
        <p:spPr>
          <a:xfrm>
            <a:off x="180109" y="1737390"/>
            <a:ext cx="11831782" cy="654828"/>
          </a:xfrm>
          <a:prstGeom prst="rect">
            <a:avLst/>
          </a:prstGeom>
        </p:spPr>
      </p:pic>
      <p:pic>
        <p:nvPicPr>
          <p:cNvPr id="7" name="Picture 6">
            <a:extLst>
              <a:ext uri="{FF2B5EF4-FFF2-40B4-BE49-F238E27FC236}">
                <a16:creationId xmlns:a16="http://schemas.microsoft.com/office/drawing/2014/main" id="{9EE55926-05F3-BBF7-531F-8EFE53A11ECA}"/>
              </a:ext>
            </a:extLst>
          </p:cNvPr>
          <p:cNvPicPr>
            <a:picLocks noChangeAspect="1"/>
          </p:cNvPicPr>
          <p:nvPr/>
        </p:nvPicPr>
        <p:blipFill>
          <a:blip r:embed="rId4"/>
          <a:stretch>
            <a:fillRect/>
          </a:stretch>
        </p:blipFill>
        <p:spPr>
          <a:xfrm>
            <a:off x="180108" y="2331326"/>
            <a:ext cx="11831783" cy="2264284"/>
          </a:xfrm>
          <a:prstGeom prst="rect">
            <a:avLst/>
          </a:prstGeom>
        </p:spPr>
      </p:pic>
    </p:spTree>
    <p:extLst>
      <p:ext uri="{BB962C8B-B14F-4D97-AF65-F5344CB8AC3E}">
        <p14:creationId xmlns:p14="http://schemas.microsoft.com/office/powerpoint/2010/main" val="913726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2"/>
          <a:stretch>
            <a:fillRect/>
          </a:stretch>
        </p:blipFill>
        <p:spPr>
          <a:xfrm>
            <a:off x="-15161" y="534642"/>
            <a:ext cx="3838575" cy="981075"/>
          </a:xfrm>
          <a:prstGeom prst="rect">
            <a:avLst/>
          </a:prstGeom>
        </p:spPr>
      </p:pic>
      <p:sp>
        <p:nvSpPr>
          <p:cNvPr id="5" name="Speech Bubble: Rectangle with Corners Rounded 4">
            <a:extLst>
              <a:ext uri="{FF2B5EF4-FFF2-40B4-BE49-F238E27FC236}">
                <a16:creationId xmlns:a16="http://schemas.microsoft.com/office/drawing/2014/main" id="{A15DECB8-1904-B5EF-BC53-AD6B24DE0B1B}"/>
              </a:ext>
            </a:extLst>
          </p:cNvPr>
          <p:cNvSpPr/>
          <p:nvPr/>
        </p:nvSpPr>
        <p:spPr>
          <a:xfrm>
            <a:off x="367146" y="1832981"/>
            <a:ext cx="4842163" cy="1077218"/>
          </a:xfrm>
          <a:prstGeom prst="wedgeRoundRectCallout">
            <a:avLst>
              <a:gd name="adj1" fmla="val 40976"/>
              <a:gd name="adj2" fmla="val 77076"/>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I think people should </a:t>
            </a:r>
            <a:r>
              <a:rPr lang="en-US" sz="3200" dirty="0">
                <a:solidFill>
                  <a:schemeClr val="tx1"/>
                </a:solidFill>
                <a:highlight>
                  <a:srgbClr val="FFFF00"/>
                </a:highlight>
              </a:rPr>
              <a:t>stop bringing</a:t>
            </a:r>
            <a:r>
              <a:rPr lang="en-US" sz="3200" dirty="0">
                <a:solidFill>
                  <a:schemeClr val="tx1"/>
                </a:solidFill>
              </a:rPr>
              <a:t> food.</a:t>
            </a:r>
          </a:p>
        </p:txBody>
      </p:sp>
      <p:sp>
        <p:nvSpPr>
          <p:cNvPr id="12" name="Speech Bubble: Rectangle with Corners Rounded 11">
            <a:extLst>
              <a:ext uri="{FF2B5EF4-FFF2-40B4-BE49-F238E27FC236}">
                <a16:creationId xmlns:a16="http://schemas.microsoft.com/office/drawing/2014/main" id="{FD0C946D-37EC-0CF6-1251-5A33CC35938F}"/>
              </a:ext>
            </a:extLst>
          </p:cNvPr>
          <p:cNvSpPr/>
          <p:nvPr/>
        </p:nvSpPr>
        <p:spPr>
          <a:xfrm>
            <a:off x="5571836" y="1616547"/>
            <a:ext cx="6336145" cy="1510086"/>
          </a:xfrm>
          <a:prstGeom prst="wedgeRoundRectCallout">
            <a:avLst>
              <a:gd name="adj1" fmla="val -49737"/>
              <a:gd name="adj2" fmla="val 67044"/>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That's not a bad idea, but I think government should </a:t>
            </a:r>
            <a:r>
              <a:rPr lang="en-US" sz="3200" dirty="0">
                <a:solidFill>
                  <a:schemeClr val="tx1"/>
                </a:solidFill>
                <a:highlight>
                  <a:srgbClr val="FFFF00"/>
                </a:highlight>
              </a:rPr>
              <a:t>consider adding </a:t>
            </a:r>
            <a:r>
              <a:rPr lang="en-US" sz="3200" dirty="0">
                <a:solidFill>
                  <a:schemeClr val="tx1"/>
                </a:solidFill>
              </a:rPr>
              <a:t>more trash cans.</a:t>
            </a:r>
          </a:p>
        </p:txBody>
      </p:sp>
      <p:sp>
        <p:nvSpPr>
          <p:cNvPr id="13" name="TextBox 12">
            <a:extLst>
              <a:ext uri="{FF2B5EF4-FFF2-40B4-BE49-F238E27FC236}">
                <a16:creationId xmlns:a16="http://schemas.microsoft.com/office/drawing/2014/main" id="{E04D4741-7AD9-2844-D842-65575FE65D27}"/>
              </a:ext>
            </a:extLst>
          </p:cNvPr>
          <p:cNvSpPr txBox="1"/>
          <p:nvPr/>
        </p:nvSpPr>
        <p:spPr>
          <a:xfrm>
            <a:off x="8368588" y="656265"/>
            <a:ext cx="3653564" cy="646331"/>
          </a:xfrm>
          <a:prstGeom prst="rect">
            <a:avLst/>
          </a:prstGeom>
          <a:noFill/>
        </p:spPr>
        <p:txBody>
          <a:bodyPr wrap="none" rtlCol="0">
            <a:spAutoFit/>
          </a:bodyPr>
          <a:lstStyle/>
          <a:p>
            <a:r>
              <a:rPr lang="en-US" sz="3600" b="1" dirty="0">
                <a:highlight>
                  <a:srgbClr val="00FF00"/>
                </a:highlight>
              </a:rPr>
              <a:t>Suggested answer</a:t>
            </a:r>
          </a:p>
        </p:txBody>
      </p:sp>
      <p:sp>
        <p:nvSpPr>
          <p:cNvPr id="14" name="Speech Bubble: Rectangle with Corners Rounded 13">
            <a:extLst>
              <a:ext uri="{FF2B5EF4-FFF2-40B4-BE49-F238E27FC236}">
                <a16:creationId xmlns:a16="http://schemas.microsoft.com/office/drawing/2014/main" id="{7BFB4BD6-B19C-2B8B-D8B2-5ABA3AA10ED4}"/>
              </a:ext>
            </a:extLst>
          </p:cNvPr>
          <p:cNvSpPr/>
          <p:nvPr/>
        </p:nvSpPr>
        <p:spPr>
          <a:xfrm>
            <a:off x="136238" y="3705605"/>
            <a:ext cx="6744853" cy="1630035"/>
          </a:xfrm>
          <a:prstGeom prst="wedgeRoundRectCallout">
            <a:avLst>
              <a:gd name="adj1" fmla="val 44327"/>
              <a:gd name="adj2" fmla="val 6628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That’s right. However, I think rangers shouldn’t </a:t>
            </a:r>
            <a:r>
              <a:rPr lang="en-US" sz="3200" dirty="0">
                <a:solidFill>
                  <a:schemeClr val="tx1"/>
                </a:solidFill>
                <a:highlight>
                  <a:srgbClr val="FFFF00"/>
                </a:highlight>
              </a:rPr>
              <a:t>keep letting</a:t>
            </a:r>
            <a:r>
              <a:rPr lang="en-US" sz="3200" dirty="0">
                <a:solidFill>
                  <a:schemeClr val="tx1"/>
                </a:solidFill>
              </a:rPr>
              <a:t> people have picnics in some parts in national parks.</a:t>
            </a:r>
          </a:p>
        </p:txBody>
      </p:sp>
      <p:sp>
        <p:nvSpPr>
          <p:cNvPr id="15" name="Speech Bubble: Rectangle with Corners Rounded 14">
            <a:extLst>
              <a:ext uri="{FF2B5EF4-FFF2-40B4-BE49-F238E27FC236}">
                <a16:creationId xmlns:a16="http://schemas.microsoft.com/office/drawing/2014/main" id="{EFADD626-3C67-39D7-0576-6244DDD8DBE9}"/>
              </a:ext>
            </a:extLst>
          </p:cNvPr>
          <p:cNvSpPr/>
          <p:nvPr/>
        </p:nvSpPr>
        <p:spPr>
          <a:xfrm>
            <a:off x="6966526" y="3576419"/>
            <a:ext cx="5089236" cy="2081889"/>
          </a:xfrm>
          <a:prstGeom prst="wedgeRoundRectCallout">
            <a:avLst>
              <a:gd name="adj1" fmla="val -49737"/>
              <a:gd name="adj2" fmla="val 67044"/>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I understand what you’re saying, but we should fine people who litter heavily. That’s a better solution.</a:t>
            </a:r>
          </a:p>
        </p:txBody>
      </p:sp>
    </p:spTree>
    <p:extLst>
      <p:ext uri="{BB962C8B-B14F-4D97-AF65-F5344CB8AC3E}">
        <p14:creationId xmlns:p14="http://schemas.microsoft.com/office/powerpoint/2010/main" val="9095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5890097"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lvl="0"/>
            <a:endParaRPr lang="en-US" sz="3600" dirty="0">
              <a:solidFill>
                <a:srgbClr val="FF0000"/>
              </a:solidFill>
              <a:ea typeface="Calibri" panose="020F0502020204030204" pitchFamily="34" charset="0"/>
            </a:endParaRPr>
          </a:p>
          <a:p>
            <a:pPr marL="571500" lvl="0" indent="-571500">
              <a:buFont typeface="Wingdings" panose="05000000000000000000" pitchFamily="2" charset="2"/>
              <a:buChar char="q"/>
            </a:pPr>
            <a:r>
              <a:rPr lang="en-US" sz="3600" dirty="0">
                <a:solidFill>
                  <a:srgbClr val="002060"/>
                </a:solidFill>
                <a:ea typeface="Calibri" panose="020F0502020204030204" pitchFamily="34" charset="0"/>
                <a:cs typeface="Times New Roman" panose="02020603050405020304" pitchFamily="18" charset="0"/>
              </a:rPr>
              <a:t>Practice </a:t>
            </a:r>
            <a:r>
              <a:rPr lang="en-US" sz="3600" dirty="0">
                <a:solidFill>
                  <a:srgbClr val="002060"/>
                </a:solidFill>
                <a:highlight>
                  <a:srgbClr val="FFFF00"/>
                </a:highlight>
              </a:rPr>
              <a:t>intonation</a:t>
            </a:r>
            <a:r>
              <a:rPr lang="en-US" sz="3600" dirty="0">
                <a:solidFill>
                  <a:srgbClr val="002060"/>
                </a:solidFill>
              </a:rPr>
              <a:t> for </a:t>
            </a:r>
            <a:r>
              <a:rPr lang="en-US" sz="3600" dirty="0">
                <a:solidFill>
                  <a:srgbClr val="002060"/>
                </a:solidFill>
                <a:highlight>
                  <a:srgbClr val="FFFF00"/>
                </a:highlight>
              </a:rPr>
              <a:t>contrasting sentences</a:t>
            </a:r>
            <a:r>
              <a:rPr lang="en-US" sz="3600" dirty="0">
                <a:solidFill>
                  <a:srgbClr val="002060"/>
                </a:solidFill>
              </a:rPr>
              <a:t>. </a:t>
            </a:r>
          </a:p>
          <a:p>
            <a:pPr marL="571500" indent="-571500">
              <a:buFont typeface="Wingdings" panose="05000000000000000000" pitchFamily="2" charset="2"/>
              <a:buChar char="q"/>
            </a:pPr>
            <a:r>
              <a:rPr lang="en-US" sz="3600" dirty="0">
                <a:solidFill>
                  <a:srgbClr val="002060"/>
                </a:solidFill>
                <a:ea typeface="Calibri" panose="020F0502020204030204" pitchFamily="34" charset="0"/>
              </a:rPr>
              <a:t>Discuss </a:t>
            </a:r>
            <a:r>
              <a:rPr lang="en-US" sz="3600" dirty="0">
                <a:solidFill>
                  <a:srgbClr val="002060"/>
                </a:solidFill>
                <a:highlight>
                  <a:srgbClr val="FFFF00"/>
                </a:highlight>
              </a:rPr>
              <a:t>how to preserve and protect</a:t>
            </a:r>
            <a:r>
              <a:rPr lang="en-US" sz="3600" dirty="0">
                <a:solidFill>
                  <a:srgbClr val="002060"/>
                </a:solidFill>
              </a:rPr>
              <a:t> our natural wonders </a:t>
            </a:r>
            <a:r>
              <a:rPr lang="en-US" sz="3600" dirty="0">
                <a:solidFill>
                  <a:srgbClr val="002060"/>
                </a:solidFill>
                <a:highlight>
                  <a:srgbClr val="FFFF00"/>
                </a:highlight>
              </a:rPr>
              <a:t>(problem-solving)</a:t>
            </a:r>
            <a:endParaRPr lang="en-US" sz="3600" dirty="0">
              <a:solidFill>
                <a:srgbClr val="002060"/>
              </a:solidFill>
              <a:highlight>
                <a:srgbClr val="FFFF00"/>
              </a:highlight>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2"/>
          <a:stretch>
            <a:fillRect/>
          </a:stretch>
        </p:blipFill>
        <p:spPr>
          <a:xfrm>
            <a:off x="-15161" y="534642"/>
            <a:ext cx="3838575" cy="981075"/>
          </a:xfrm>
          <a:prstGeom prst="rect">
            <a:avLst/>
          </a:prstGeom>
        </p:spPr>
      </p:pic>
      <p:sp>
        <p:nvSpPr>
          <p:cNvPr id="5" name="Speech Bubble: Rectangle with Corners Rounded 4">
            <a:extLst>
              <a:ext uri="{FF2B5EF4-FFF2-40B4-BE49-F238E27FC236}">
                <a16:creationId xmlns:a16="http://schemas.microsoft.com/office/drawing/2014/main" id="{A15DECB8-1904-B5EF-BC53-AD6B24DE0B1B}"/>
              </a:ext>
            </a:extLst>
          </p:cNvPr>
          <p:cNvSpPr/>
          <p:nvPr/>
        </p:nvSpPr>
        <p:spPr>
          <a:xfrm>
            <a:off x="284019" y="1616547"/>
            <a:ext cx="4842163" cy="1319414"/>
          </a:xfrm>
          <a:prstGeom prst="wedgeRoundRectCallout">
            <a:avLst>
              <a:gd name="adj1" fmla="val 40976"/>
              <a:gd name="adj2" fmla="val 77076"/>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I don’t </a:t>
            </a:r>
            <a:r>
              <a:rPr lang="en-US" sz="3200" dirty="0">
                <a:solidFill>
                  <a:schemeClr val="tx1"/>
                </a:solidFill>
                <a:highlight>
                  <a:srgbClr val="FFFF00"/>
                </a:highlight>
              </a:rPr>
              <a:t>like having </a:t>
            </a:r>
            <a:r>
              <a:rPr lang="en-US" sz="3200" dirty="0">
                <a:solidFill>
                  <a:schemeClr val="tx1"/>
                </a:solidFill>
              </a:rPr>
              <a:t>group tours. It damages the rock formations in some caves.</a:t>
            </a:r>
          </a:p>
        </p:txBody>
      </p:sp>
      <p:sp>
        <p:nvSpPr>
          <p:cNvPr id="12" name="Speech Bubble: Rectangle with Corners Rounded 11">
            <a:extLst>
              <a:ext uri="{FF2B5EF4-FFF2-40B4-BE49-F238E27FC236}">
                <a16:creationId xmlns:a16="http://schemas.microsoft.com/office/drawing/2014/main" id="{FD0C946D-37EC-0CF6-1251-5A33CC35938F}"/>
              </a:ext>
            </a:extLst>
          </p:cNvPr>
          <p:cNvSpPr/>
          <p:nvPr/>
        </p:nvSpPr>
        <p:spPr>
          <a:xfrm>
            <a:off x="5571836" y="1616547"/>
            <a:ext cx="6336145" cy="1510086"/>
          </a:xfrm>
          <a:prstGeom prst="wedgeRoundRectCallout">
            <a:avLst>
              <a:gd name="adj1" fmla="val -49737"/>
              <a:gd name="adj2" fmla="val 67044"/>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Personally, I think people should </a:t>
            </a:r>
            <a:r>
              <a:rPr lang="en-US" sz="3200" dirty="0">
                <a:solidFill>
                  <a:schemeClr val="tx1"/>
                </a:solidFill>
                <a:highlight>
                  <a:srgbClr val="FFFF00"/>
                </a:highlight>
              </a:rPr>
              <a:t>stop touching</a:t>
            </a:r>
            <a:r>
              <a:rPr lang="en-US" sz="3200" dirty="0">
                <a:solidFill>
                  <a:schemeClr val="tx1"/>
                </a:solidFill>
              </a:rPr>
              <a:t> them and they will get a large fine if they do it.</a:t>
            </a:r>
          </a:p>
        </p:txBody>
      </p:sp>
      <p:sp>
        <p:nvSpPr>
          <p:cNvPr id="13" name="TextBox 12">
            <a:extLst>
              <a:ext uri="{FF2B5EF4-FFF2-40B4-BE49-F238E27FC236}">
                <a16:creationId xmlns:a16="http://schemas.microsoft.com/office/drawing/2014/main" id="{E04D4741-7AD9-2844-D842-65575FE65D27}"/>
              </a:ext>
            </a:extLst>
          </p:cNvPr>
          <p:cNvSpPr txBox="1"/>
          <p:nvPr/>
        </p:nvSpPr>
        <p:spPr>
          <a:xfrm>
            <a:off x="8368588" y="656265"/>
            <a:ext cx="3653564" cy="646331"/>
          </a:xfrm>
          <a:prstGeom prst="rect">
            <a:avLst/>
          </a:prstGeom>
          <a:noFill/>
        </p:spPr>
        <p:txBody>
          <a:bodyPr wrap="none" rtlCol="0">
            <a:spAutoFit/>
          </a:bodyPr>
          <a:lstStyle/>
          <a:p>
            <a:r>
              <a:rPr lang="en-US" sz="3600" b="1" dirty="0">
                <a:highlight>
                  <a:srgbClr val="00FF00"/>
                </a:highlight>
              </a:rPr>
              <a:t>Suggested answer</a:t>
            </a:r>
          </a:p>
        </p:txBody>
      </p:sp>
      <p:sp>
        <p:nvSpPr>
          <p:cNvPr id="14" name="Speech Bubble: Rectangle with Corners Rounded 13">
            <a:extLst>
              <a:ext uri="{FF2B5EF4-FFF2-40B4-BE49-F238E27FC236}">
                <a16:creationId xmlns:a16="http://schemas.microsoft.com/office/drawing/2014/main" id="{7BFB4BD6-B19C-2B8B-D8B2-5ABA3AA10ED4}"/>
              </a:ext>
            </a:extLst>
          </p:cNvPr>
          <p:cNvSpPr/>
          <p:nvPr/>
        </p:nvSpPr>
        <p:spPr>
          <a:xfrm>
            <a:off x="136238" y="3440585"/>
            <a:ext cx="6336145" cy="1895056"/>
          </a:xfrm>
          <a:prstGeom prst="wedgeRoundRectCallout">
            <a:avLst>
              <a:gd name="adj1" fmla="val 44327"/>
              <a:gd name="adj2" fmla="val 6628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I understand what you’re saying, but I think government should </a:t>
            </a:r>
            <a:r>
              <a:rPr lang="en-US" sz="3200" dirty="0">
                <a:solidFill>
                  <a:schemeClr val="tx1"/>
                </a:solidFill>
                <a:highlight>
                  <a:srgbClr val="FFFF00"/>
                </a:highlight>
              </a:rPr>
              <a:t>keep building</a:t>
            </a:r>
            <a:r>
              <a:rPr lang="en-US" sz="3200" dirty="0">
                <a:solidFill>
                  <a:schemeClr val="tx1"/>
                </a:solidFill>
              </a:rPr>
              <a:t> more fences to protect them.</a:t>
            </a:r>
          </a:p>
        </p:txBody>
      </p:sp>
      <p:sp>
        <p:nvSpPr>
          <p:cNvPr id="15" name="Speech Bubble: Rectangle with Corners Rounded 14">
            <a:extLst>
              <a:ext uri="{FF2B5EF4-FFF2-40B4-BE49-F238E27FC236}">
                <a16:creationId xmlns:a16="http://schemas.microsoft.com/office/drawing/2014/main" id="{EFADD626-3C67-39D7-0576-6244DDD8DBE9}"/>
              </a:ext>
            </a:extLst>
          </p:cNvPr>
          <p:cNvSpPr/>
          <p:nvPr/>
        </p:nvSpPr>
        <p:spPr>
          <a:xfrm>
            <a:off x="6788727" y="3576419"/>
            <a:ext cx="5267035" cy="2081889"/>
          </a:xfrm>
          <a:prstGeom prst="wedgeRoundRectCallout">
            <a:avLst>
              <a:gd name="adj1" fmla="val -49737"/>
              <a:gd name="adj2" fmla="val 67044"/>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I totally agree with you. And I think government should </a:t>
            </a:r>
            <a:r>
              <a:rPr lang="en-US" sz="3200" dirty="0">
                <a:solidFill>
                  <a:schemeClr val="tx1"/>
                </a:solidFill>
                <a:highlight>
                  <a:srgbClr val="FFFF00"/>
                </a:highlight>
              </a:rPr>
              <a:t>consider limiting</a:t>
            </a:r>
            <a:r>
              <a:rPr lang="en-US" sz="3200" dirty="0">
                <a:solidFill>
                  <a:schemeClr val="tx1"/>
                </a:solidFill>
              </a:rPr>
              <a:t> tour sizes.</a:t>
            </a:r>
          </a:p>
        </p:txBody>
      </p:sp>
    </p:spTree>
    <p:extLst>
      <p:ext uri="{BB962C8B-B14F-4D97-AF65-F5344CB8AC3E}">
        <p14:creationId xmlns:p14="http://schemas.microsoft.com/office/powerpoint/2010/main" val="98267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482E3C-618A-A34E-D039-F5F2D218AEBA}"/>
              </a:ext>
            </a:extLst>
          </p:cNvPr>
          <p:cNvPicPr>
            <a:picLocks noChangeAspect="1"/>
          </p:cNvPicPr>
          <p:nvPr/>
        </p:nvPicPr>
        <p:blipFill>
          <a:blip r:embed="rId2"/>
          <a:stretch>
            <a:fillRect/>
          </a:stretch>
        </p:blipFill>
        <p:spPr>
          <a:xfrm>
            <a:off x="-15161" y="534642"/>
            <a:ext cx="3838575" cy="981075"/>
          </a:xfrm>
          <a:prstGeom prst="rect">
            <a:avLst/>
          </a:prstGeom>
        </p:spPr>
      </p:pic>
      <p:sp>
        <p:nvSpPr>
          <p:cNvPr id="5" name="Speech Bubble: Rectangle with Corners Rounded 4">
            <a:extLst>
              <a:ext uri="{FF2B5EF4-FFF2-40B4-BE49-F238E27FC236}">
                <a16:creationId xmlns:a16="http://schemas.microsoft.com/office/drawing/2014/main" id="{A15DECB8-1904-B5EF-BC53-AD6B24DE0B1B}"/>
              </a:ext>
            </a:extLst>
          </p:cNvPr>
          <p:cNvSpPr/>
          <p:nvPr/>
        </p:nvSpPr>
        <p:spPr>
          <a:xfrm>
            <a:off x="284019" y="1616547"/>
            <a:ext cx="4888345" cy="1412980"/>
          </a:xfrm>
          <a:prstGeom prst="wedgeRoundRectCallout">
            <a:avLst>
              <a:gd name="adj1" fmla="val 40976"/>
              <a:gd name="adj2" fmla="val 77076"/>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I </a:t>
            </a:r>
            <a:r>
              <a:rPr lang="en-US" sz="3200" dirty="0">
                <a:solidFill>
                  <a:schemeClr val="tx1"/>
                </a:solidFill>
                <a:highlight>
                  <a:srgbClr val="FFFF00"/>
                </a:highlight>
              </a:rPr>
              <a:t>like exploring</a:t>
            </a:r>
            <a:r>
              <a:rPr lang="en-US" sz="3200" dirty="0">
                <a:solidFill>
                  <a:schemeClr val="tx1"/>
                </a:solidFill>
              </a:rPr>
              <a:t> on my own. It disturbs the nature and wild animal.</a:t>
            </a:r>
          </a:p>
        </p:txBody>
      </p:sp>
      <p:sp>
        <p:nvSpPr>
          <p:cNvPr id="12" name="Speech Bubble: Rectangle with Corners Rounded 11">
            <a:extLst>
              <a:ext uri="{FF2B5EF4-FFF2-40B4-BE49-F238E27FC236}">
                <a16:creationId xmlns:a16="http://schemas.microsoft.com/office/drawing/2014/main" id="{FD0C946D-37EC-0CF6-1251-5A33CC35938F}"/>
              </a:ext>
            </a:extLst>
          </p:cNvPr>
          <p:cNvSpPr/>
          <p:nvPr/>
        </p:nvSpPr>
        <p:spPr>
          <a:xfrm>
            <a:off x="6098309" y="1285694"/>
            <a:ext cx="5809672" cy="1988221"/>
          </a:xfrm>
          <a:prstGeom prst="wedgeRoundRectCallout">
            <a:avLst>
              <a:gd name="adj1" fmla="val -44650"/>
              <a:gd name="adj2" fmla="val 66579"/>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For me, I think rangers shouldn’t </a:t>
            </a:r>
            <a:r>
              <a:rPr lang="en-US" sz="3200" dirty="0">
                <a:solidFill>
                  <a:schemeClr val="tx1"/>
                </a:solidFill>
                <a:highlight>
                  <a:srgbClr val="FFFF00"/>
                </a:highlight>
              </a:rPr>
              <a:t>keep letting</a:t>
            </a:r>
            <a:r>
              <a:rPr lang="en-US" sz="3200" dirty="0">
                <a:solidFill>
                  <a:schemeClr val="tx1"/>
                </a:solidFill>
              </a:rPr>
              <a:t> people exploring on their own. It’s dangerous sometimes.</a:t>
            </a:r>
          </a:p>
        </p:txBody>
      </p:sp>
      <p:sp>
        <p:nvSpPr>
          <p:cNvPr id="13" name="TextBox 12">
            <a:extLst>
              <a:ext uri="{FF2B5EF4-FFF2-40B4-BE49-F238E27FC236}">
                <a16:creationId xmlns:a16="http://schemas.microsoft.com/office/drawing/2014/main" id="{E04D4741-7AD9-2844-D842-65575FE65D27}"/>
              </a:ext>
            </a:extLst>
          </p:cNvPr>
          <p:cNvSpPr txBox="1"/>
          <p:nvPr/>
        </p:nvSpPr>
        <p:spPr>
          <a:xfrm>
            <a:off x="8368588" y="656265"/>
            <a:ext cx="3653564" cy="646331"/>
          </a:xfrm>
          <a:prstGeom prst="rect">
            <a:avLst/>
          </a:prstGeom>
          <a:noFill/>
        </p:spPr>
        <p:txBody>
          <a:bodyPr wrap="none" rtlCol="0">
            <a:spAutoFit/>
          </a:bodyPr>
          <a:lstStyle/>
          <a:p>
            <a:r>
              <a:rPr lang="en-US" sz="3600" b="1" dirty="0">
                <a:highlight>
                  <a:srgbClr val="00FF00"/>
                </a:highlight>
              </a:rPr>
              <a:t>Suggested answer</a:t>
            </a:r>
          </a:p>
        </p:txBody>
      </p:sp>
      <p:sp>
        <p:nvSpPr>
          <p:cNvPr id="14" name="Speech Bubble: Rectangle with Corners Rounded 13">
            <a:extLst>
              <a:ext uri="{FF2B5EF4-FFF2-40B4-BE49-F238E27FC236}">
                <a16:creationId xmlns:a16="http://schemas.microsoft.com/office/drawing/2014/main" id="{7BFB4BD6-B19C-2B8B-D8B2-5ABA3AA10ED4}"/>
              </a:ext>
            </a:extLst>
          </p:cNvPr>
          <p:cNvSpPr/>
          <p:nvPr/>
        </p:nvSpPr>
        <p:spPr>
          <a:xfrm>
            <a:off x="136238" y="3440585"/>
            <a:ext cx="6061363" cy="1895056"/>
          </a:xfrm>
          <a:prstGeom prst="wedgeRoundRectCallout">
            <a:avLst>
              <a:gd name="adj1" fmla="val 44327"/>
              <a:gd name="adj2" fmla="val 6628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That’s not a bad idea, but I think people should </a:t>
            </a:r>
            <a:r>
              <a:rPr lang="en-US" sz="3200" dirty="0">
                <a:solidFill>
                  <a:schemeClr val="tx1"/>
                </a:solidFill>
                <a:highlight>
                  <a:srgbClr val="FFFF00"/>
                </a:highlight>
              </a:rPr>
              <a:t>stop going</a:t>
            </a:r>
            <a:r>
              <a:rPr lang="en-US" sz="3200" dirty="0">
                <a:solidFill>
                  <a:schemeClr val="tx1"/>
                </a:solidFill>
              </a:rPr>
              <a:t> off paths which is safer for them.</a:t>
            </a:r>
          </a:p>
        </p:txBody>
      </p:sp>
      <p:sp>
        <p:nvSpPr>
          <p:cNvPr id="15" name="Speech Bubble: Rectangle with Corners Rounded 14">
            <a:extLst>
              <a:ext uri="{FF2B5EF4-FFF2-40B4-BE49-F238E27FC236}">
                <a16:creationId xmlns:a16="http://schemas.microsoft.com/office/drawing/2014/main" id="{EFADD626-3C67-39D7-0576-6244DDD8DBE9}"/>
              </a:ext>
            </a:extLst>
          </p:cNvPr>
          <p:cNvSpPr/>
          <p:nvPr/>
        </p:nvSpPr>
        <p:spPr>
          <a:xfrm>
            <a:off x="6622474" y="3687256"/>
            <a:ext cx="4980708" cy="2081889"/>
          </a:xfrm>
          <a:prstGeom prst="wedgeRoundRectCallout">
            <a:avLst>
              <a:gd name="adj1" fmla="val -49737"/>
              <a:gd name="adj2" fmla="val 67044"/>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That’s right. And I think government should </a:t>
            </a:r>
            <a:r>
              <a:rPr lang="en-US" sz="3200" dirty="0">
                <a:solidFill>
                  <a:schemeClr val="tx1"/>
                </a:solidFill>
                <a:highlight>
                  <a:srgbClr val="FFFF00"/>
                </a:highlight>
              </a:rPr>
              <a:t>consider fining</a:t>
            </a:r>
            <a:r>
              <a:rPr lang="en-US" sz="3200" dirty="0">
                <a:solidFill>
                  <a:schemeClr val="tx1"/>
                </a:solidFill>
              </a:rPr>
              <a:t> people who disturb wildlife.</a:t>
            </a:r>
          </a:p>
        </p:txBody>
      </p:sp>
    </p:spTree>
    <p:extLst>
      <p:ext uri="{BB962C8B-B14F-4D97-AF65-F5344CB8AC3E}">
        <p14:creationId xmlns:p14="http://schemas.microsoft.com/office/powerpoint/2010/main" val="85395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67134" y="4143638"/>
            <a:ext cx="3267732" cy="830997"/>
          </a:xfrm>
          <a:prstGeom prst="rect">
            <a:avLst/>
          </a:prstGeom>
          <a:noFill/>
        </p:spPr>
        <p:txBody>
          <a:bodyPr wrap="square" rtlCol="0">
            <a:spAutoFit/>
          </a:bodyPr>
          <a:lstStyle/>
          <a:p>
            <a:pPr algn="ctr"/>
            <a:r>
              <a:rPr lang="en-US" sz="4800" dirty="0">
                <a:solidFill>
                  <a:schemeClr val="bg1"/>
                </a:solidFill>
              </a:rPr>
              <a:t>Speaking </a:t>
            </a:r>
          </a:p>
        </p:txBody>
      </p:sp>
    </p:spTree>
    <p:extLst>
      <p:ext uri="{BB962C8B-B14F-4D97-AF65-F5344CB8AC3E}">
        <p14:creationId xmlns:p14="http://schemas.microsoft.com/office/powerpoint/2010/main" val="780914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BA7187-F973-79ED-448E-51DED4CABED1}"/>
              </a:ext>
            </a:extLst>
          </p:cNvPr>
          <p:cNvPicPr>
            <a:picLocks noChangeAspect="1"/>
          </p:cNvPicPr>
          <p:nvPr/>
        </p:nvPicPr>
        <p:blipFill>
          <a:blip r:embed="rId2"/>
          <a:stretch>
            <a:fillRect/>
          </a:stretch>
        </p:blipFill>
        <p:spPr>
          <a:xfrm>
            <a:off x="8566698" y="502665"/>
            <a:ext cx="3484593" cy="999137"/>
          </a:xfrm>
          <a:prstGeom prst="rect">
            <a:avLst/>
          </a:prstGeom>
        </p:spPr>
      </p:pic>
      <p:pic>
        <p:nvPicPr>
          <p:cNvPr id="6" name="Picture 5">
            <a:extLst>
              <a:ext uri="{FF2B5EF4-FFF2-40B4-BE49-F238E27FC236}">
                <a16:creationId xmlns:a16="http://schemas.microsoft.com/office/drawing/2014/main" id="{AF2A5F81-E2EA-30ED-1B15-AD5EC1E9231B}"/>
              </a:ext>
            </a:extLst>
          </p:cNvPr>
          <p:cNvPicPr>
            <a:picLocks noChangeAspect="1"/>
          </p:cNvPicPr>
          <p:nvPr/>
        </p:nvPicPr>
        <p:blipFill>
          <a:blip r:embed="rId3"/>
          <a:stretch>
            <a:fillRect/>
          </a:stretch>
        </p:blipFill>
        <p:spPr>
          <a:xfrm>
            <a:off x="140709" y="602289"/>
            <a:ext cx="8069013" cy="677235"/>
          </a:xfrm>
          <a:prstGeom prst="rect">
            <a:avLst/>
          </a:prstGeom>
        </p:spPr>
      </p:pic>
      <p:pic>
        <p:nvPicPr>
          <p:cNvPr id="11" name="Picture 10">
            <a:extLst>
              <a:ext uri="{FF2B5EF4-FFF2-40B4-BE49-F238E27FC236}">
                <a16:creationId xmlns:a16="http://schemas.microsoft.com/office/drawing/2014/main" id="{AE484021-1CE5-0891-3FF0-E09675A110DC}"/>
              </a:ext>
            </a:extLst>
          </p:cNvPr>
          <p:cNvPicPr>
            <a:picLocks noChangeAspect="1"/>
          </p:cNvPicPr>
          <p:nvPr/>
        </p:nvPicPr>
        <p:blipFill>
          <a:blip r:embed="rId4"/>
          <a:stretch>
            <a:fillRect/>
          </a:stretch>
        </p:blipFill>
        <p:spPr>
          <a:xfrm>
            <a:off x="200743" y="2504493"/>
            <a:ext cx="5235437" cy="3855032"/>
          </a:xfrm>
          <a:prstGeom prst="rect">
            <a:avLst/>
          </a:prstGeom>
        </p:spPr>
      </p:pic>
      <p:pic>
        <p:nvPicPr>
          <p:cNvPr id="15" name="Picture 14">
            <a:extLst>
              <a:ext uri="{FF2B5EF4-FFF2-40B4-BE49-F238E27FC236}">
                <a16:creationId xmlns:a16="http://schemas.microsoft.com/office/drawing/2014/main" id="{11065562-AD4B-2F6B-7B77-25905AE5541C}"/>
              </a:ext>
            </a:extLst>
          </p:cNvPr>
          <p:cNvPicPr>
            <a:picLocks noChangeAspect="1"/>
          </p:cNvPicPr>
          <p:nvPr/>
        </p:nvPicPr>
        <p:blipFill>
          <a:blip r:embed="rId5"/>
          <a:stretch>
            <a:fillRect/>
          </a:stretch>
        </p:blipFill>
        <p:spPr>
          <a:xfrm>
            <a:off x="6617257" y="2504493"/>
            <a:ext cx="5147886" cy="3786187"/>
          </a:xfrm>
          <a:prstGeom prst="rect">
            <a:avLst/>
          </a:prstGeom>
        </p:spPr>
      </p:pic>
      <p:sp>
        <p:nvSpPr>
          <p:cNvPr id="16" name="TextBox 15">
            <a:extLst>
              <a:ext uri="{FF2B5EF4-FFF2-40B4-BE49-F238E27FC236}">
                <a16:creationId xmlns:a16="http://schemas.microsoft.com/office/drawing/2014/main" id="{7A3C87A0-D5C8-797D-8CE5-44DF504FE966}"/>
              </a:ext>
            </a:extLst>
          </p:cNvPr>
          <p:cNvSpPr txBox="1"/>
          <p:nvPr/>
        </p:nvSpPr>
        <p:spPr>
          <a:xfrm>
            <a:off x="96693" y="1279525"/>
            <a:ext cx="1364797" cy="646331"/>
          </a:xfrm>
          <a:prstGeom prst="rect">
            <a:avLst/>
          </a:prstGeom>
          <a:noFill/>
        </p:spPr>
        <p:txBody>
          <a:bodyPr wrap="none" rtlCol="0">
            <a:spAutoFit/>
          </a:bodyPr>
          <a:lstStyle/>
          <a:p>
            <a:r>
              <a:rPr lang="en-US" sz="3600" b="1" dirty="0">
                <a:highlight>
                  <a:srgbClr val="00FF00"/>
                </a:highlight>
              </a:rPr>
              <a:t>Task a</a:t>
            </a:r>
          </a:p>
        </p:txBody>
      </p:sp>
      <p:sp>
        <p:nvSpPr>
          <p:cNvPr id="17" name="TextBox 16">
            <a:extLst>
              <a:ext uri="{FF2B5EF4-FFF2-40B4-BE49-F238E27FC236}">
                <a16:creationId xmlns:a16="http://schemas.microsoft.com/office/drawing/2014/main" id="{01C8A178-2B4D-018C-CF81-818C1C19E6DC}"/>
              </a:ext>
            </a:extLst>
          </p:cNvPr>
          <p:cNvSpPr txBox="1"/>
          <p:nvPr/>
        </p:nvSpPr>
        <p:spPr>
          <a:xfrm>
            <a:off x="1441310" y="1340836"/>
            <a:ext cx="7665746" cy="1077218"/>
          </a:xfrm>
          <a:prstGeom prst="rect">
            <a:avLst/>
          </a:prstGeom>
          <a:noFill/>
        </p:spPr>
        <p:txBody>
          <a:bodyPr wrap="square">
            <a:spAutoFit/>
          </a:bodyPr>
          <a:lstStyle/>
          <a:p>
            <a:pPr algn="just"/>
            <a:r>
              <a:rPr lang="en-US" sz="3200" dirty="0"/>
              <a:t>In pairs: Asking and answering this question </a:t>
            </a:r>
          </a:p>
          <a:p>
            <a:pPr algn="just"/>
            <a:r>
              <a:rPr lang="en-US" sz="3200" dirty="0"/>
              <a:t>“What </a:t>
            </a:r>
            <a:r>
              <a:rPr lang="en-US" sz="3200" dirty="0">
                <a:highlight>
                  <a:srgbClr val="FFFF00"/>
                </a:highlight>
              </a:rPr>
              <a:t>problems</a:t>
            </a:r>
            <a:r>
              <a:rPr lang="en-US" sz="3200" dirty="0"/>
              <a:t> might these wonders have? </a:t>
            </a:r>
          </a:p>
        </p:txBody>
      </p:sp>
    </p:spTree>
    <p:extLst>
      <p:ext uri="{BB962C8B-B14F-4D97-AF65-F5344CB8AC3E}">
        <p14:creationId xmlns:p14="http://schemas.microsoft.com/office/powerpoint/2010/main" val="1435975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DD2ED4-1FC5-BE47-7F0F-10E557FD418F}"/>
              </a:ext>
            </a:extLst>
          </p:cNvPr>
          <p:cNvPicPr>
            <a:picLocks noChangeAspect="1"/>
          </p:cNvPicPr>
          <p:nvPr/>
        </p:nvPicPr>
        <p:blipFill>
          <a:blip r:embed="rId2"/>
          <a:stretch>
            <a:fillRect/>
          </a:stretch>
        </p:blipFill>
        <p:spPr>
          <a:xfrm>
            <a:off x="290916" y="2290100"/>
            <a:ext cx="3420224" cy="1659517"/>
          </a:xfrm>
          <a:prstGeom prst="rect">
            <a:avLst/>
          </a:prstGeom>
        </p:spPr>
      </p:pic>
      <p:pic>
        <p:nvPicPr>
          <p:cNvPr id="6" name="Picture 5">
            <a:extLst>
              <a:ext uri="{FF2B5EF4-FFF2-40B4-BE49-F238E27FC236}">
                <a16:creationId xmlns:a16="http://schemas.microsoft.com/office/drawing/2014/main" id="{AF2A5F81-E2EA-30ED-1B15-AD5EC1E9231B}"/>
              </a:ext>
            </a:extLst>
          </p:cNvPr>
          <p:cNvPicPr>
            <a:picLocks noChangeAspect="1"/>
          </p:cNvPicPr>
          <p:nvPr/>
        </p:nvPicPr>
        <p:blipFill>
          <a:blip r:embed="rId3"/>
          <a:stretch>
            <a:fillRect/>
          </a:stretch>
        </p:blipFill>
        <p:spPr>
          <a:xfrm>
            <a:off x="96693" y="536345"/>
            <a:ext cx="8069013" cy="677235"/>
          </a:xfrm>
          <a:prstGeom prst="rect">
            <a:avLst/>
          </a:prstGeom>
        </p:spPr>
      </p:pic>
      <p:sp>
        <p:nvSpPr>
          <p:cNvPr id="16" name="TextBox 15">
            <a:extLst>
              <a:ext uri="{FF2B5EF4-FFF2-40B4-BE49-F238E27FC236}">
                <a16:creationId xmlns:a16="http://schemas.microsoft.com/office/drawing/2014/main" id="{7A3C87A0-D5C8-797D-8CE5-44DF504FE966}"/>
              </a:ext>
            </a:extLst>
          </p:cNvPr>
          <p:cNvSpPr txBox="1"/>
          <p:nvPr/>
        </p:nvSpPr>
        <p:spPr>
          <a:xfrm>
            <a:off x="59658" y="1265659"/>
            <a:ext cx="1364797" cy="646331"/>
          </a:xfrm>
          <a:prstGeom prst="rect">
            <a:avLst/>
          </a:prstGeom>
          <a:noFill/>
        </p:spPr>
        <p:txBody>
          <a:bodyPr wrap="none" rtlCol="0">
            <a:spAutoFit/>
          </a:bodyPr>
          <a:lstStyle/>
          <a:p>
            <a:r>
              <a:rPr lang="en-US" sz="3600" b="1" dirty="0">
                <a:highlight>
                  <a:srgbClr val="00FF00"/>
                </a:highlight>
              </a:rPr>
              <a:t>Task a</a:t>
            </a:r>
          </a:p>
        </p:txBody>
      </p:sp>
      <p:sp>
        <p:nvSpPr>
          <p:cNvPr id="17" name="TextBox 16">
            <a:extLst>
              <a:ext uri="{FF2B5EF4-FFF2-40B4-BE49-F238E27FC236}">
                <a16:creationId xmlns:a16="http://schemas.microsoft.com/office/drawing/2014/main" id="{01C8A178-2B4D-018C-CF81-818C1C19E6DC}"/>
              </a:ext>
            </a:extLst>
          </p:cNvPr>
          <p:cNvSpPr txBox="1"/>
          <p:nvPr/>
        </p:nvSpPr>
        <p:spPr>
          <a:xfrm>
            <a:off x="1424455" y="1182098"/>
            <a:ext cx="10482835" cy="1077218"/>
          </a:xfrm>
          <a:prstGeom prst="rect">
            <a:avLst/>
          </a:prstGeom>
          <a:noFill/>
        </p:spPr>
        <p:txBody>
          <a:bodyPr wrap="square">
            <a:spAutoFit/>
          </a:bodyPr>
          <a:lstStyle/>
          <a:p>
            <a:pPr algn="just"/>
            <a:r>
              <a:rPr lang="en-US" sz="3200" dirty="0"/>
              <a:t>In pairs: Asking and answering this question “What </a:t>
            </a:r>
            <a:r>
              <a:rPr lang="en-US" sz="3200" dirty="0">
                <a:highlight>
                  <a:srgbClr val="FFFF00"/>
                </a:highlight>
              </a:rPr>
              <a:t>problems</a:t>
            </a:r>
            <a:r>
              <a:rPr lang="en-US" sz="3200" dirty="0"/>
              <a:t> might these wonders have? </a:t>
            </a:r>
          </a:p>
        </p:txBody>
      </p:sp>
      <p:sp>
        <p:nvSpPr>
          <p:cNvPr id="3" name="TextBox 2">
            <a:extLst>
              <a:ext uri="{FF2B5EF4-FFF2-40B4-BE49-F238E27FC236}">
                <a16:creationId xmlns:a16="http://schemas.microsoft.com/office/drawing/2014/main" id="{1ACFBC45-007F-8523-0ED4-DCB0CFF201C6}"/>
              </a:ext>
            </a:extLst>
          </p:cNvPr>
          <p:cNvSpPr txBox="1"/>
          <p:nvPr/>
        </p:nvSpPr>
        <p:spPr>
          <a:xfrm>
            <a:off x="290916" y="3626445"/>
            <a:ext cx="3420224" cy="584775"/>
          </a:xfrm>
          <a:prstGeom prst="rect">
            <a:avLst/>
          </a:prstGeom>
          <a:solidFill>
            <a:schemeClr val="accent3">
              <a:lumMod val="20000"/>
              <a:lumOff val="80000"/>
            </a:schemeClr>
          </a:solidFill>
        </p:spPr>
        <p:txBody>
          <a:bodyPr wrap="square">
            <a:spAutoFit/>
          </a:bodyPr>
          <a:lstStyle/>
          <a:p>
            <a:pPr algn="ctr"/>
            <a:r>
              <a:rPr lang="en-US" sz="3200" dirty="0"/>
              <a:t>playing loud music</a:t>
            </a:r>
          </a:p>
        </p:txBody>
      </p:sp>
      <p:pic>
        <p:nvPicPr>
          <p:cNvPr id="9" name="Picture 8">
            <a:extLst>
              <a:ext uri="{FF2B5EF4-FFF2-40B4-BE49-F238E27FC236}">
                <a16:creationId xmlns:a16="http://schemas.microsoft.com/office/drawing/2014/main" id="{B58D95EE-FCF1-9CB1-84A5-0841083FEB7C}"/>
              </a:ext>
            </a:extLst>
          </p:cNvPr>
          <p:cNvPicPr>
            <a:picLocks noChangeAspect="1"/>
          </p:cNvPicPr>
          <p:nvPr/>
        </p:nvPicPr>
        <p:blipFill>
          <a:blip r:embed="rId4"/>
          <a:stretch>
            <a:fillRect/>
          </a:stretch>
        </p:blipFill>
        <p:spPr>
          <a:xfrm>
            <a:off x="4287223" y="2259316"/>
            <a:ext cx="2957118" cy="1659517"/>
          </a:xfrm>
          <a:prstGeom prst="rect">
            <a:avLst/>
          </a:prstGeom>
        </p:spPr>
      </p:pic>
      <p:pic>
        <p:nvPicPr>
          <p:cNvPr id="12" name="Picture 11">
            <a:extLst>
              <a:ext uri="{FF2B5EF4-FFF2-40B4-BE49-F238E27FC236}">
                <a16:creationId xmlns:a16="http://schemas.microsoft.com/office/drawing/2014/main" id="{C78F591F-CE75-1433-AC06-8DC22CC1697E}"/>
              </a:ext>
            </a:extLst>
          </p:cNvPr>
          <p:cNvPicPr>
            <a:picLocks noChangeAspect="1"/>
          </p:cNvPicPr>
          <p:nvPr/>
        </p:nvPicPr>
        <p:blipFill>
          <a:blip r:embed="rId5"/>
          <a:stretch>
            <a:fillRect/>
          </a:stretch>
        </p:blipFill>
        <p:spPr>
          <a:xfrm>
            <a:off x="7820424" y="2083060"/>
            <a:ext cx="3126018" cy="1763037"/>
          </a:xfrm>
          <a:prstGeom prst="rect">
            <a:avLst/>
          </a:prstGeom>
        </p:spPr>
      </p:pic>
      <p:pic>
        <p:nvPicPr>
          <p:cNvPr id="14" name="Picture 13">
            <a:extLst>
              <a:ext uri="{FF2B5EF4-FFF2-40B4-BE49-F238E27FC236}">
                <a16:creationId xmlns:a16="http://schemas.microsoft.com/office/drawing/2014/main" id="{1D93CD43-F98D-B693-6245-03CD0F953BD7}"/>
              </a:ext>
            </a:extLst>
          </p:cNvPr>
          <p:cNvPicPr>
            <a:picLocks noChangeAspect="1"/>
          </p:cNvPicPr>
          <p:nvPr/>
        </p:nvPicPr>
        <p:blipFill>
          <a:blip r:embed="rId6"/>
          <a:stretch>
            <a:fillRect/>
          </a:stretch>
        </p:blipFill>
        <p:spPr>
          <a:xfrm>
            <a:off x="1706126" y="4371956"/>
            <a:ext cx="2450590" cy="1794109"/>
          </a:xfrm>
          <a:prstGeom prst="rect">
            <a:avLst/>
          </a:prstGeom>
        </p:spPr>
      </p:pic>
      <p:pic>
        <p:nvPicPr>
          <p:cNvPr id="19" name="Picture 18">
            <a:extLst>
              <a:ext uri="{FF2B5EF4-FFF2-40B4-BE49-F238E27FC236}">
                <a16:creationId xmlns:a16="http://schemas.microsoft.com/office/drawing/2014/main" id="{09BDA167-0749-7E2F-8D27-26C8EC2CB5E1}"/>
              </a:ext>
            </a:extLst>
          </p:cNvPr>
          <p:cNvPicPr>
            <a:picLocks noChangeAspect="1"/>
          </p:cNvPicPr>
          <p:nvPr/>
        </p:nvPicPr>
        <p:blipFill>
          <a:blip r:embed="rId7"/>
          <a:stretch>
            <a:fillRect/>
          </a:stretch>
        </p:blipFill>
        <p:spPr>
          <a:xfrm>
            <a:off x="6467330" y="4137200"/>
            <a:ext cx="2793249" cy="1953852"/>
          </a:xfrm>
          <a:prstGeom prst="rect">
            <a:avLst/>
          </a:prstGeom>
        </p:spPr>
      </p:pic>
      <p:sp>
        <p:nvSpPr>
          <p:cNvPr id="2" name="TextBox 1">
            <a:extLst>
              <a:ext uri="{FF2B5EF4-FFF2-40B4-BE49-F238E27FC236}">
                <a16:creationId xmlns:a16="http://schemas.microsoft.com/office/drawing/2014/main" id="{459C03D0-8505-13BD-6A2D-EAA56729220A}"/>
              </a:ext>
            </a:extLst>
          </p:cNvPr>
          <p:cNvSpPr txBox="1"/>
          <p:nvPr/>
        </p:nvSpPr>
        <p:spPr>
          <a:xfrm>
            <a:off x="990548" y="5769869"/>
            <a:ext cx="3881745" cy="584775"/>
          </a:xfrm>
          <a:prstGeom prst="rect">
            <a:avLst/>
          </a:prstGeom>
          <a:solidFill>
            <a:schemeClr val="accent3">
              <a:lumMod val="20000"/>
              <a:lumOff val="80000"/>
            </a:schemeClr>
          </a:solidFill>
        </p:spPr>
        <p:txBody>
          <a:bodyPr wrap="square">
            <a:spAutoFit/>
          </a:bodyPr>
          <a:lstStyle/>
          <a:p>
            <a:pPr algn="ctr"/>
            <a:r>
              <a:rPr lang="en-US" sz="3200" dirty="0"/>
              <a:t>collecting shells/rocks</a:t>
            </a:r>
          </a:p>
        </p:txBody>
      </p:sp>
      <p:sp>
        <p:nvSpPr>
          <p:cNvPr id="4" name="TextBox 3">
            <a:extLst>
              <a:ext uri="{FF2B5EF4-FFF2-40B4-BE49-F238E27FC236}">
                <a16:creationId xmlns:a16="http://schemas.microsoft.com/office/drawing/2014/main" id="{AAF69521-513B-B2C8-333E-06423B44EAB6}"/>
              </a:ext>
            </a:extLst>
          </p:cNvPr>
          <p:cNvSpPr txBox="1"/>
          <p:nvPr/>
        </p:nvSpPr>
        <p:spPr>
          <a:xfrm>
            <a:off x="4623523" y="3511407"/>
            <a:ext cx="2450590" cy="584775"/>
          </a:xfrm>
          <a:prstGeom prst="rect">
            <a:avLst/>
          </a:prstGeom>
          <a:solidFill>
            <a:schemeClr val="accent3">
              <a:lumMod val="20000"/>
              <a:lumOff val="80000"/>
            </a:schemeClr>
          </a:solidFill>
        </p:spPr>
        <p:txBody>
          <a:bodyPr wrap="square">
            <a:spAutoFit/>
          </a:bodyPr>
          <a:lstStyle/>
          <a:p>
            <a:pPr algn="ctr"/>
            <a:r>
              <a:rPr lang="en-US" sz="3200" dirty="0"/>
              <a:t>bringing food</a:t>
            </a:r>
          </a:p>
        </p:txBody>
      </p:sp>
      <p:sp>
        <p:nvSpPr>
          <p:cNvPr id="7" name="TextBox 6">
            <a:extLst>
              <a:ext uri="{FF2B5EF4-FFF2-40B4-BE49-F238E27FC236}">
                <a16:creationId xmlns:a16="http://schemas.microsoft.com/office/drawing/2014/main" id="{F77B4391-BB85-D52A-5BDB-B62A05A2A33B}"/>
              </a:ext>
            </a:extLst>
          </p:cNvPr>
          <p:cNvSpPr txBox="1"/>
          <p:nvPr/>
        </p:nvSpPr>
        <p:spPr>
          <a:xfrm>
            <a:off x="7720934" y="3558306"/>
            <a:ext cx="3225508" cy="584775"/>
          </a:xfrm>
          <a:prstGeom prst="rect">
            <a:avLst/>
          </a:prstGeom>
          <a:solidFill>
            <a:schemeClr val="accent3">
              <a:lumMod val="20000"/>
              <a:lumOff val="80000"/>
            </a:schemeClr>
          </a:solidFill>
        </p:spPr>
        <p:txBody>
          <a:bodyPr wrap="square">
            <a:spAutoFit/>
          </a:bodyPr>
          <a:lstStyle/>
          <a:p>
            <a:pPr algn="ctr"/>
            <a:r>
              <a:rPr lang="en-US" sz="3200" dirty="0"/>
              <a:t>disturbing wildlife</a:t>
            </a:r>
          </a:p>
        </p:txBody>
      </p:sp>
      <p:sp>
        <p:nvSpPr>
          <p:cNvPr id="8" name="TextBox 7">
            <a:extLst>
              <a:ext uri="{FF2B5EF4-FFF2-40B4-BE49-F238E27FC236}">
                <a16:creationId xmlns:a16="http://schemas.microsoft.com/office/drawing/2014/main" id="{1E3F8F9E-027B-2591-D2B0-4FA6F0FFDDFB}"/>
              </a:ext>
            </a:extLst>
          </p:cNvPr>
          <p:cNvSpPr txBox="1"/>
          <p:nvPr/>
        </p:nvSpPr>
        <p:spPr>
          <a:xfrm>
            <a:off x="6467330" y="5743087"/>
            <a:ext cx="2793249" cy="584775"/>
          </a:xfrm>
          <a:prstGeom prst="rect">
            <a:avLst/>
          </a:prstGeom>
          <a:solidFill>
            <a:schemeClr val="accent3">
              <a:lumMod val="20000"/>
              <a:lumOff val="80000"/>
            </a:schemeClr>
          </a:solidFill>
        </p:spPr>
        <p:txBody>
          <a:bodyPr wrap="square">
            <a:spAutoFit/>
          </a:bodyPr>
          <a:lstStyle/>
          <a:p>
            <a:pPr algn="ctr"/>
            <a:r>
              <a:rPr lang="en-US" sz="3200" dirty="0"/>
              <a:t>taking photos</a:t>
            </a:r>
          </a:p>
        </p:txBody>
      </p:sp>
      <p:sp>
        <p:nvSpPr>
          <p:cNvPr id="10" name="TextBox 9">
            <a:extLst>
              <a:ext uri="{FF2B5EF4-FFF2-40B4-BE49-F238E27FC236}">
                <a16:creationId xmlns:a16="http://schemas.microsoft.com/office/drawing/2014/main" id="{65EC6A7D-068B-3B67-B86C-FDE5B5181EE7}"/>
              </a:ext>
            </a:extLst>
          </p:cNvPr>
          <p:cNvSpPr txBox="1"/>
          <p:nvPr/>
        </p:nvSpPr>
        <p:spPr>
          <a:xfrm>
            <a:off x="8441743" y="551796"/>
            <a:ext cx="3653564" cy="646331"/>
          </a:xfrm>
          <a:prstGeom prst="rect">
            <a:avLst/>
          </a:prstGeom>
          <a:noFill/>
        </p:spPr>
        <p:txBody>
          <a:bodyPr wrap="none" rtlCol="0">
            <a:spAutoFit/>
          </a:bodyPr>
          <a:lstStyle/>
          <a:p>
            <a:r>
              <a:rPr lang="en-US" sz="3600" b="1" dirty="0">
                <a:highlight>
                  <a:srgbClr val="00FF00"/>
                </a:highlight>
              </a:rPr>
              <a:t>Suggested answer</a:t>
            </a:r>
          </a:p>
        </p:txBody>
      </p:sp>
    </p:spTree>
    <p:extLst>
      <p:ext uri="{BB962C8B-B14F-4D97-AF65-F5344CB8AC3E}">
        <p14:creationId xmlns:p14="http://schemas.microsoft.com/office/powerpoint/2010/main" val="33226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BA7187-F973-79ED-448E-51DED4CABED1}"/>
              </a:ext>
            </a:extLst>
          </p:cNvPr>
          <p:cNvPicPr>
            <a:picLocks noChangeAspect="1"/>
          </p:cNvPicPr>
          <p:nvPr/>
        </p:nvPicPr>
        <p:blipFill rotWithShape="1">
          <a:blip r:embed="rId2"/>
          <a:srcRect t="3363"/>
          <a:stretch/>
        </p:blipFill>
        <p:spPr>
          <a:xfrm>
            <a:off x="8565851" y="443361"/>
            <a:ext cx="3626149" cy="1004756"/>
          </a:xfrm>
          <a:prstGeom prst="rect">
            <a:avLst/>
          </a:prstGeom>
        </p:spPr>
      </p:pic>
      <p:pic>
        <p:nvPicPr>
          <p:cNvPr id="6" name="Picture 5">
            <a:extLst>
              <a:ext uri="{FF2B5EF4-FFF2-40B4-BE49-F238E27FC236}">
                <a16:creationId xmlns:a16="http://schemas.microsoft.com/office/drawing/2014/main" id="{AF2A5F81-E2EA-30ED-1B15-AD5EC1E9231B}"/>
              </a:ext>
            </a:extLst>
          </p:cNvPr>
          <p:cNvPicPr>
            <a:picLocks noChangeAspect="1"/>
          </p:cNvPicPr>
          <p:nvPr/>
        </p:nvPicPr>
        <p:blipFill>
          <a:blip r:embed="rId3"/>
          <a:stretch>
            <a:fillRect/>
          </a:stretch>
        </p:blipFill>
        <p:spPr>
          <a:xfrm>
            <a:off x="140709" y="602289"/>
            <a:ext cx="8069013" cy="677235"/>
          </a:xfrm>
          <a:prstGeom prst="rect">
            <a:avLst/>
          </a:prstGeom>
        </p:spPr>
      </p:pic>
      <p:pic>
        <p:nvPicPr>
          <p:cNvPr id="11" name="Picture 10">
            <a:extLst>
              <a:ext uri="{FF2B5EF4-FFF2-40B4-BE49-F238E27FC236}">
                <a16:creationId xmlns:a16="http://schemas.microsoft.com/office/drawing/2014/main" id="{AE484021-1CE5-0891-3FF0-E09675A110DC}"/>
              </a:ext>
            </a:extLst>
          </p:cNvPr>
          <p:cNvPicPr>
            <a:picLocks noChangeAspect="1"/>
          </p:cNvPicPr>
          <p:nvPr/>
        </p:nvPicPr>
        <p:blipFill>
          <a:blip r:embed="rId4"/>
          <a:stretch>
            <a:fillRect/>
          </a:stretch>
        </p:blipFill>
        <p:spPr>
          <a:xfrm>
            <a:off x="4151056" y="3068745"/>
            <a:ext cx="3889888" cy="2864258"/>
          </a:xfrm>
          <a:prstGeom prst="rect">
            <a:avLst/>
          </a:prstGeom>
        </p:spPr>
      </p:pic>
      <p:pic>
        <p:nvPicPr>
          <p:cNvPr id="15" name="Picture 14">
            <a:extLst>
              <a:ext uri="{FF2B5EF4-FFF2-40B4-BE49-F238E27FC236}">
                <a16:creationId xmlns:a16="http://schemas.microsoft.com/office/drawing/2014/main" id="{11065562-AD4B-2F6B-7B77-25905AE5541C}"/>
              </a:ext>
            </a:extLst>
          </p:cNvPr>
          <p:cNvPicPr>
            <a:picLocks noChangeAspect="1"/>
          </p:cNvPicPr>
          <p:nvPr/>
        </p:nvPicPr>
        <p:blipFill>
          <a:blip r:embed="rId5"/>
          <a:stretch>
            <a:fillRect/>
          </a:stretch>
        </p:blipFill>
        <p:spPr>
          <a:xfrm>
            <a:off x="8129375" y="3068745"/>
            <a:ext cx="3894387" cy="2864259"/>
          </a:xfrm>
          <a:prstGeom prst="rect">
            <a:avLst/>
          </a:prstGeom>
        </p:spPr>
      </p:pic>
      <p:sp>
        <p:nvSpPr>
          <p:cNvPr id="16" name="TextBox 15">
            <a:extLst>
              <a:ext uri="{FF2B5EF4-FFF2-40B4-BE49-F238E27FC236}">
                <a16:creationId xmlns:a16="http://schemas.microsoft.com/office/drawing/2014/main" id="{7A3C87A0-D5C8-797D-8CE5-44DF504FE966}"/>
              </a:ext>
            </a:extLst>
          </p:cNvPr>
          <p:cNvSpPr txBox="1"/>
          <p:nvPr/>
        </p:nvSpPr>
        <p:spPr>
          <a:xfrm>
            <a:off x="140709" y="1387227"/>
            <a:ext cx="1364797" cy="646331"/>
          </a:xfrm>
          <a:prstGeom prst="rect">
            <a:avLst/>
          </a:prstGeom>
          <a:noFill/>
        </p:spPr>
        <p:txBody>
          <a:bodyPr wrap="none" rtlCol="0">
            <a:spAutoFit/>
          </a:bodyPr>
          <a:lstStyle/>
          <a:p>
            <a:r>
              <a:rPr lang="en-US" sz="3600" b="1" dirty="0">
                <a:highlight>
                  <a:srgbClr val="00FF00"/>
                </a:highlight>
              </a:rPr>
              <a:t>Task b</a:t>
            </a:r>
          </a:p>
        </p:txBody>
      </p:sp>
      <p:sp>
        <p:nvSpPr>
          <p:cNvPr id="3" name="TextBox 2">
            <a:extLst>
              <a:ext uri="{FF2B5EF4-FFF2-40B4-BE49-F238E27FC236}">
                <a16:creationId xmlns:a16="http://schemas.microsoft.com/office/drawing/2014/main" id="{D1A694BC-922F-F090-D645-24C0F68B56E0}"/>
              </a:ext>
            </a:extLst>
          </p:cNvPr>
          <p:cNvSpPr txBox="1"/>
          <p:nvPr/>
        </p:nvSpPr>
        <p:spPr>
          <a:xfrm>
            <a:off x="1485179" y="1396496"/>
            <a:ext cx="10279964" cy="1077218"/>
          </a:xfrm>
          <a:prstGeom prst="rect">
            <a:avLst/>
          </a:prstGeom>
          <a:noFill/>
        </p:spPr>
        <p:txBody>
          <a:bodyPr wrap="square">
            <a:spAutoFit/>
          </a:bodyPr>
          <a:lstStyle/>
          <a:p>
            <a:r>
              <a:rPr lang="en-US" sz="3200" dirty="0"/>
              <a:t>In pairs: Discuss your feelings about the actions below, any possible problems they could cause, and solutions to them.</a:t>
            </a:r>
          </a:p>
        </p:txBody>
      </p:sp>
      <p:pic>
        <p:nvPicPr>
          <p:cNvPr id="7" name="Picture 6">
            <a:extLst>
              <a:ext uri="{FF2B5EF4-FFF2-40B4-BE49-F238E27FC236}">
                <a16:creationId xmlns:a16="http://schemas.microsoft.com/office/drawing/2014/main" id="{3D541FF1-A371-98CC-1C67-E863E09EE2AC}"/>
              </a:ext>
            </a:extLst>
          </p:cNvPr>
          <p:cNvPicPr>
            <a:picLocks noChangeAspect="1"/>
          </p:cNvPicPr>
          <p:nvPr/>
        </p:nvPicPr>
        <p:blipFill>
          <a:blip r:embed="rId6"/>
          <a:stretch>
            <a:fillRect/>
          </a:stretch>
        </p:blipFill>
        <p:spPr>
          <a:xfrm>
            <a:off x="3898937" y="2590686"/>
            <a:ext cx="8124825" cy="1304925"/>
          </a:xfrm>
          <a:prstGeom prst="rect">
            <a:avLst/>
          </a:prstGeom>
        </p:spPr>
      </p:pic>
      <p:pic>
        <p:nvPicPr>
          <p:cNvPr id="4" name="Picture 3">
            <a:extLst>
              <a:ext uri="{FF2B5EF4-FFF2-40B4-BE49-F238E27FC236}">
                <a16:creationId xmlns:a16="http://schemas.microsoft.com/office/drawing/2014/main" id="{78016ED2-2DBA-0A48-6555-52D31A3C74CB}"/>
              </a:ext>
            </a:extLst>
          </p:cNvPr>
          <p:cNvPicPr>
            <a:picLocks noChangeAspect="1"/>
          </p:cNvPicPr>
          <p:nvPr/>
        </p:nvPicPr>
        <p:blipFill>
          <a:blip r:embed="rId7"/>
          <a:stretch>
            <a:fillRect/>
          </a:stretch>
        </p:blipFill>
        <p:spPr>
          <a:xfrm>
            <a:off x="73004" y="2482983"/>
            <a:ext cx="3989621" cy="3802607"/>
          </a:xfrm>
          <a:prstGeom prst="rect">
            <a:avLst/>
          </a:prstGeom>
        </p:spPr>
      </p:pic>
    </p:spTree>
    <p:extLst>
      <p:ext uri="{BB962C8B-B14F-4D97-AF65-F5344CB8AC3E}">
        <p14:creationId xmlns:p14="http://schemas.microsoft.com/office/powerpoint/2010/main" val="239059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BA7187-F973-79ED-448E-51DED4CABED1}"/>
              </a:ext>
            </a:extLst>
          </p:cNvPr>
          <p:cNvPicPr>
            <a:picLocks noChangeAspect="1"/>
          </p:cNvPicPr>
          <p:nvPr/>
        </p:nvPicPr>
        <p:blipFill rotWithShape="1">
          <a:blip r:embed="rId2"/>
          <a:srcRect t="3363"/>
          <a:stretch/>
        </p:blipFill>
        <p:spPr>
          <a:xfrm>
            <a:off x="8565851" y="443361"/>
            <a:ext cx="3626149" cy="1004756"/>
          </a:xfrm>
          <a:prstGeom prst="rect">
            <a:avLst/>
          </a:prstGeom>
        </p:spPr>
      </p:pic>
      <p:pic>
        <p:nvPicPr>
          <p:cNvPr id="6" name="Picture 5">
            <a:extLst>
              <a:ext uri="{FF2B5EF4-FFF2-40B4-BE49-F238E27FC236}">
                <a16:creationId xmlns:a16="http://schemas.microsoft.com/office/drawing/2014/main" id="{AF2A5F81-E2EA-30ED-1B15-AD5EC1E9231B}"/>
              </a:ext>
            </a:extLst>
          </p:cNvPr>
          <p:cNvPicPr>
            <a:picLocks noChangeAspect="1"/>
          </p:cNvPicPr>
          <p:nvPr/>
        </p:nvPicPr>
        <p:blipFill>
          <a:blip r:embed="rId3"/>
          <a:stretch>
            <a:fillRect/>
          </a:stretch>
        </p:blipFill>
        <p:spPr>
          <a:xfrm>
            <a:off x="140709" y="602289"/>
            <a:ext cx="8069013" cy="677235"/>
          </a:xfrm>
          <a:prstGeom prst="rect">
            <a:avLst/>
          </a:prstGeom>
        </p:spPr>
      </p:pic>
      <p:pic>
        <p:nvPicPr>
          <p:cNvPr id="11" name="Picture 10">
            <a:extLst>
              <a:ext uri="{FF2B5EF4-FFF2-40B4-BE49-F238E27FC236}">
                <a16:creationId xmlns:a16="http://schemas.microsoft.com/office/drawing/2014/main" id="{AE484021-1CE5-0891-3FF0-E09675A110DC}"/>
              </a:ext>
            </a:extLst>
          </p:cNvPr>
          <p:cNvPicPr>
            <a:picLocks noChangeAspect="1"/>
          </p:cNvPicPr>
          <p:nvPr/>
        </p:nvPicPr>
        <p:blipFill>
          <a:blip r:embed="rId4"/>
          <a:stretch>
            <a:fillRect/>
          </a:stretch>
        </p:blipFill>
        <p:spPr>
          <a:xfrm>
            <a:off x="4151056" y="3068745"/>
            <a:ext cx="3889888" cy="2864258"/>
          </a:xfrm>
          <a:prstGeom prst="rect">
            <a:avLst/>
          </a:prstGeom>
        </p:spPr>
      </p:pic>
      <p:pic>
        <p:nvPicPr>
          <p:cNvPr id="15" name="Picture 14">
            <a:extLst>
              <a:ext uri="{FF2B5EF4-FFF2-40B4-BE49-F238E27FC236}">
                <a16:creationId xmlns:a16="http://schemas.microsoft.com/office/drawing/2014/main" id="{11065562-AD4B-2F6B-7B77-25905AE5541C}"/>
              </a:ext>
            </a:extLst>
          </p:cNvPr>
          <p:cNvPicPr>
            <a:picLocks noChangeAspect="1"/>
          </p:cNvPicPr>
          <p:nvPr/>
        </p:nvPicPr>
        <p:blipFill>
          <a:blip r:embed="rId5"/>
          <a:stretch>
            <a:fillRect/>
          </a:stretch>
        </p:blipFill>
        <p:spPr>
          <a:xfrm>
            <a:off x="8129375" y="3068745"/>
            <a:ext cx="3894387" cy="2864259"/>
          </a:xfrm>
          <a:prstGeom prst="rect">
            <a:avLst/>
          </a:prstGeom>
        </p:spPr>
      </p:pic>
      <p:sp>
        <p:nvSpPr>
          <p:cNvPr id="16" name="TextBox 15">
            <a:extLst>
              <a:ext uri="{FF2B5EF4-FFF2-40B4-BE49-F238E27FC236}">
                <a16:creationId xmlns:a16="http://schemas.microsoft.com/office/drawing/2014/main" id="{7A3C87A0-D5C8-797D-8CE5-44DF504FE966}"/>
              </a:ext>
            </a:extLst>
          </p:cNvPr>
          <p:cNvSpPr txBox="1"/>
          <p:nvPr/>
        </p:nvSpPr>
        <p:spPr>
          <a:xfrm>
            <a:off x="140709" y="1401402"/>
            <a:ext cx="1310295" cy="646331"/>
          </a:xfrm>
          <a:prstGeom prst="rect">
            <a:avLst/>
          </a:prstGeom>
          <a:noFill/>
        </p:spPr>
        <p:txBody>
          <a:bodyPr wrap="none" rtlCol="0">
            <a:spAutoFit/>
          </a:bodyPr>
          <a:lstStyle/>
          <a:p>
            <a:r>
              <a:rPr lang="en-US" sz="3600" b="1" dirty="0">
                <a:highlight>
                  <a:srgbClr val="00FF00"/>
                </a:highlight>
              </a:rPr>
              <a:t>Task c</a:t>
            </a:r>
          </a:p>
        </p:txBody>
      </p:sp>
      <p:pic>
        <p:nvPicPr>
          <p:cNvPr id="7" name="Picture 6">
            <a:extLst>
              <a:ext uri="{FF2B5EF4-FFF2-40B4-BE49-F238E27FC236}">
                <a16:creationId xmlns:a16="http://schemas.microsoft.com/office/drawing/2014/main" id="{3D541FF1-A371-98CC-1C67-E863E09EE2AC}"/>
              </a:ext>
            </a:extLst>
          </p:cNvPr>
          <p:cNvPicPr>
            <a:picLocks noChangeAspect="1"/>
          </p:cNvPicPr>
          <p:nvPr/>
        </p:nvPicPr>
        <p:blipFill>
          <a:blip r:embed="rId6"/>
          <a:stretch>
            <a:fillRect/>
          </a:stretch>
        </p:blipFill>
        <p:spPr>
          <a:xfrm>
            <a:off x="3978531" y="2541052"/>
            <a:ext cx="8124825" cy="1304925"/>
          </a:xfrm>
          <a:prstGeom prst="rect">
            <a:avLst/>
          </a:prstGeom>
        </p:spPr>
      </p:pic>
      <p:sp>
        <p:nvSpPr>
          <p:cNvPr id="2" name="TextBox 1">
            <a:extLst>
              <a:ext uri="{FF2B5EF4-FFF2-40B4-BE49-F238E27FC236}">
                <a16:creationId xmlns:a16="http://schemas.microsoft.com/office/drawing/2014/main" id="{D7D35843-D644-40EE-61FB-6ED70EDE75A2}"/>
              </a:ext>
            </a:extLst>
          </p:cNvPr>
          <p:cNvSpPr txBox="1"/>
          <p:nvPr/>
        </p:nvSpPr>
        <p:spPr>
          <a:xfrm>
            <a:off x="1451004" y="1432618"/>
            <a:ext cx="9937432" cy="1077218"/>
          </a:xfrm>
          <a:prstGeom prst="rect">
            <a:avLst/>
          </a:prstGeom>
          <a:noFill/>
        </p:spPr>
        <p:txBody>
          <a:bodyPr wrap="square">
            <a:spAutoFit/>
          </a:bodyPr>
          <a:lstStyle/>
          <a:p>
            <a:r>
              <a:rPr lang="en-US" sz="3200" dirty="0"/>
              <a:t>Join another pair. Tell them how you feel about each of the actions, then share the solutions you discussed.</a:t>
            </a:r>
          </a:p>
        </p:txBody>
      </p:sp>
      <p:pic>
        <p:nvPicPr>
          <p:cNvPr id="4" name="Picture 3">
            <a:extLst>
              <a:ext uri="{FF2B5EF4-FFF2-40B4-BE49-F238E27FC236}">
                <a16:creationId xmlns:a16="http://schemas.microsoft.com/office/drawing/2014/main" id="{78016ED2-2DBA-0A48-6555-52D31A3C74CB}"/>
              </a:ext>
            </a:extLst>
          </p:cNvPr>
          <p:cNvPicPr>
            <a:picLocks noChangeAspect="1"/>
          </p:cNvPicPr>
          <p:nvPr/>
        </p:nvPicPr>
        <p:blipFill>
          <a:blip r:embed="rId7"/>
          <a:stretch>
            <a:fillRect/>
          </a:stretch>
        </p:blipFill>
        <p:spPr>
          <a:xfrm>
            <a:off x="73004" y="2482983"/>
            <a:ext cx="3989621" cy="3802607"/>
          </a:xfrm>
          <a:prstGeom prst="rect">
            <a:avLst/>
          </a:prstGeom>
        </p:spPr>
      </p:pic>
    </p:spTree>
    <p:extLst>
      <p:ext uri="{BB962C8B-B14F-4D97-AF65-F5344CB8AC3E}">
        <p14:creationId xmlns:p14="http://schemas.microsoft.com/office/powerpoint/2010/main" val="35981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A15DECB8-1904-B5EF-BC53-AD6B24DE0B1B}"/>
              </a:ext>
            </a:extLst>
          </p:cNvPr>
          <p:cNvSpPr/>
          <p:nvPr/>
        </p:nvSpPr>
        <p:spPr>
          <a:xfrm>
            <a:off x="284019" y="1616547"/>
            <a:ext cx="4888345" cy="1412980"/>
          </a:xfrm>
          <a:prstGeom prst="wedgeRoundRectCallout">
            <a:avLst>
              <a:gd name="adj1" fmla="val 40976"/>
              <a:gd name="adj2" fmla="val 77076"/>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People </a:t>
            </a:r>
            <a:r>
              <a:rPr lang="en-US" sz="3200" dirty="0">
                <a:solidFill>
                  <a:schemeClr val="tx1"/>
                </a:solidFill>
                <a:highlight>
                  <a:srgbClr val="FFFF00"/>
                </a:highlight>
              </a:rPr>
              <a:t>like playing </a:t>
            </a:r>
            <a:r>
              <a:rPr lang="en-US" sz="3200" dirty="0">
                <a:solidFill>
                  <a:schemeClr val="tx1"/>
                </a:solidFill>
              </a:rPr>
              <a:t>loud music. It disturbs wild animal.</a:t>
            </a:r>
          </a:p>
        </p:txBody>
      </p:sp>
      <p:sp>
        <p:nvSpPr>
          <p:cNvPr id="12" name="Speech Bubble: Rectangle with Corners Rounded 11">
            <a:extLst>
              <a:ext uri="{FF2B5EF4-FFF2-40B4-BE49-F238E27FC236}">
                <a16:creationId xmlns:a16="http://schemas.microsoft.com/office/drawing/2014/main" id="{FD0C946D-37EC-0CF6-1251-5A33CC35938F}"/>
              </a:ext>
            </a:extLst>
          </p:cNvPr>
          <p:cNvSpPr/>
          <p:nvPr/>
        </p:nvSpPr>
        <p:spPr>
          <a:xfrm>
            <a:off x="5400355" y="1285694"/>
            <a:ext cx="6507626" cy="1988221"/>
          </a:xfrm>
          <a:prstGeom prst="wedgeRoundRectCallout">
            <a:avLst>
              <a:gd name="adj1" fmla="val -36844"/>
              <a:gd name="adj2" fmla="val 61933"/>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For me, I think government should </a:t>
            </a:r>
            <a:r>
              <a:rPr lang="en-US" sz="3200" dirty="0">
                <a:solidFill>
                  <a:schemeClr val="tx1"/>
                </a:solidFill>
                <a:highlight>
                  <a:srgbClr val="FFFF00"/>
                </a:highlight>
              </a:rPr>
              <a:t>consider fining </a:t>
            </a:r>
            <a:r>
              <a:rPr lang="en-US" sz="3200" dirty="0">
                <a:solidFill>
                  <a:schemeClr val="tx1"/>
                </a:solidFill>
              </a:rPr>
              <a:t>people who play very loud music. People should respect nature and wild animals.</a:t>
            </a:r>
          </a:p>
        </p:txBody>
      </p:sp>
      <p:sp>
        <p:nvSpPr>
          <p:cNvPr id="13" name="TextBox 12">
            <a:extLst>
              <a:ext uri="{FF2B5EF4-FFF2-40B4-BE49-F238E27FC236}">
                <a16:creationId xmlns:a16="http://schemas.microsoft.com/office/drawing/2014/main" id="{E04D4741-7AD9-2844-D842-65575FE65D27}"/>
              </a:ext>
            </a:extLst>
          </p:cNvPr>
          <p:cNvSpPr txBox="1"/>
          <p:nvPr/>
        </p:nvSpPr>
        <p:spPr>
          <a:xfrm>
            <a:off x="8368588" y="656265"/>
            <a:ext cx="3653564" cy="646331"/>
          </a:xfrm>
          <a:prstGeom prst="rect">
            <a:avLst/>
          </a:prstGeom>
          <a:noFill/>
        </p:spPr>
        <p:txBody>
          <a:bodyPr wrap="none" rtlCol="0">
            <a:spAutoFit/>
          </a:bodyPr>
          <a:lstStyle/>
          <a:p>
            <a:r>
              <a:rPr lang="en-US" sz="3600" b="1" dirty="0">
                <a:highlight>
                  <a:srgbClr val="00FF00"/>
                </a:highlight>
              </a:rPr>
              <a:t>Suggested answer</a:t>
            </a:r>
          </a:p>
        </p:txBody>
      </p:sp>
      <p:sp>
        <p:nvSpPr>
          <p:cNvPr id="14" name="Speech Bubble: Rectangle with Corners Rounded 13">
            <a:extLst>
              <a:ext uri="{FF2B5EF4-FFF2-40B4-BE49-F238E27FC236}">
                <a16:creationId xmlns:a16="http://schemas.microsoft.com/office/drawing/2014/main" id="{7BFB4BD6-B19C-2B8B-D8B2-5ABA3AA10ED4}"/>
              </a:ext>
            </a:extLst>
          </p:cNvPr>
          <p:cNvSpPr/>
          <p:nvPr/>
        </p:nvSpPr>
        <p:spPr>
          <a:xfrm>
            <a:off x="284020" y="3584086"/>
            <a:ext cx="5116336" cy="1895056"/>
          </a:xfrm>
          <a:prstGeom prst="wedgeRoundRectCallout">
            <a:avLst>
              <a:gd name="adj1" fmla="val 44327"/>
              <a:gd name="adj2" fmla="val 6628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Moreover, they </a:t>
            </a:r>
            <a:r>
              <a:rPr lang="en-US" sz="3200" dirty="0">
                <a:solidFill>
                  <a:schemeClr val="tx1"/>
                </a:solidFill>
                <a:highlight>
                  <a:srgbClr val="FFFF00"/>
                </a:highlight>
              </a:rPr>
              <a:t>like bringing</a:t>
            </a:r>
            <a:r>
              <a:rPr lang="en-US" sz="3200" dirty="0">
                <a:solidFill>
                  <a:schemeClr val="tx1"/>
                </a:solidFill>
              </a:rPr>
              <a:t> food to national parks. It causes littering.</a:t>
            </a:r>
          </a:p>
        </p:txBody>
      </p:sp>
      <p:sp>
        <p:nvSpPr>
          <p:cNvPr id="15" name="Speech Bubble: Rectangle with Corners Rounded 14">
            <a:extLst>
              <a:ext uri="{FF2B5EF4-FFF2-40B4-BE49-F238E27FC236}">
                <a16:creationId xmlns:a16="http://schemas.microsoft.com/office/drawing/2014/main" id="{EFADD626-3C67-39D7-0576-6244DDD8DBE9}"/>
              </a:ext>
            </a:extLst>
          </p:cNvPr>
          <p:cNvSpPr/>
          <p:nvPr/>
        </p:nvSpPr>
        <p:spPr>
          <a:xfrm>
            <a:off x="5821218" y="3584086"/>
            <a:ext cx="5825838" cy="2325617"/>
          </a:xfrm>
          <a:prstGeom prst="wedgeRoundRectCallout">
            <a:avLst>
              <a:gd name="adj1" fmla="val -54441"/>
              <a:gd name="adj2" fmla="val 61087"/>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That’s right. And I think government should </a:t>
            </a:r>
            <a:r>
              <a:rPr lang="en-US" sz="3200" dirty="0">
                <a:solidFill>
                  <a:schemeClr val="tx1"/>
                </a:solidFill>
                <a:highlight>
                  <a:srgbClr val="FFFF00"/>
                </a:highlight>
              </a:rPr>
              <a:t>consider giving</a:t>
            </a:r>
            <a:r>
              <a:rPr lang="en-US" sz="3200" dirty="0">
                <a:solidFill>
                  <a:schemeClr val="tx1"/>
                </a:solidFill>
              </a:rPr>
              <a:t> more trash cans in these places. People will stop littering.</a:t>
            </a:r>
          </a:p>
        </p:txBody>
      </p:sp>
      <p:pic>
        <p:nvPicPr>
          <p:cNvPr id="2" name="Picture 1">
            <a:extLst>
              <a:ext uri="{FF2B5EF4-FFF2-40B4-BE49-F238E27FC236}">
                <a16:creationId xmlns:a16="http://schemas.microsoft.com/office/drawing/2014/main" id="{0999F9DB-023A-19DB-7B44-E0CBED2A7FD6}"/>
              </a:ext>
            </a:extLst>
          </p:cNvPr>
          <p:cNvPicPr>
            <a:picLocks noChangeAspect="1"/>
          </p:cNvPicPr>
          <p:nvPr/>
        </p:nvPicPr>
        <p:blipFill>
          <a:blip r:embed="rId2"/>
          <a:stretch>
            <a:fillRect/>
          </a:stretch>
        </p:blipFill>
        <p:spPr>
          <a:xfrm>
            <a:off x="71584" y="533735"/>
            <a:ext cx="8069013" cy="677235"/>
          </a:xfrm>
          <a:prstGeom prst="rect">
            <a:avLst/>
          </a:prstGeom>
        </p:spPr>
      </p:pic>
    </p:spTree>
    <p:extLst>
      <p:ext uri="{BB962C8B-B14F-4D97-AF65-F5344CB8AC3E}">
        <p14:creationId xmlns:p14="http://schemas.microsoft.com/office/powerpoint/2010/main" val="129134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A15DECB8-1904-B5EF-BC53-AD6B24DE0B1B}"/>
              </a:ext>
            </a:extLst>
          </p:cNvPr>
          <p:cNvSpPr/>
          <p:nvPr/>
        </p:nvSpPr>
        <p:spPr>
          <a:xfrm>
            <a:off x="284019" y="1210970"/>
            <a:ext cx="5825838" cy="2062944"/>
          </a:xfrm>
          <a:prstGeom prst="wedgeRoundRectCallout">
            <a:avLst>
              <a:gd name="adj1" fmla="val 50647"/>
              <a:gd name="adj2" fmla="val 60510"/>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I </a:t>
            </a:r>
            <a:r>
              <a:rPr lang="en-US" sz="3200" dirty="0">
                <a:solidFill>
                  <a:schemeClr val="tx1"/>
                </a:solidFill>
                <a:highlight>
                  <a:srgbClr val="FFFF00"/>
                </a:highlight>
              </a:rPr>
              <a:t>love seeing</a:t>
            </a:r>
            <a:r>
              <a:rPr lang="en-US" sz="3200" dirty="0">
                <a:solidFill>
                  <a:schemeClr val="tx1"/>
                </a:solidFill>
              </a:rPr>
              <a:t> wildlife and many people  </a:t>
            </a:r>
            <a:r>
              <a:rPr lang="en-US" sz="3200" dirty="0">
                <a:solidFill>
                  <a:schemeClr val="tx1"/>
                </a:solidFill>
                <a:highlight>
                  <a:srgbClr val="FFFF00"/>
                </a:highlight>
              </a:rPr>
              <a:t>love taking</a:t>
            </a:r>
            <a:r>
              <a:rPr lang="en-US" sz="3200" dirty="0">
                <a:solidFill>
                  <a:schemeClr val="tx1"/>
                </a:solidFill>
              </a:rPr>
              <a:t> photos and </a:t>
            </a:r>
            <a:r>
              <a:rPr lang="en-US" sz="3200" dirty="0">
                <a:solidFill>
                  <a:schemeClr val="tx1"/>
                </a:solidFill>
                <a:highlight>
                  <a:srgbClr val="FFFF00"/>
                </a:highlight>
              </a:rPr>
              <a:t>collecting</a:t>
            </a:r>
            <a:r>
              <a:rPr lang="en-US" sz="3200" dirty="0">
                <a:solidFill>
                  <a:schemeClr val="tx1"/>
                </a:solidFill>
              </a:rPr>
              <a:t> shells or rocks. It can disturb and spoil nature.</a:t>
            </a:r>
          </a:p>
        </p:txBody>
      </p:sp>
      <p:sp>
        <p:nvSpPr>
          <p:cNvPr id="12" name="Speech Bubble: Rectangle with Corners Rounded 11">
            <a:extLst>
              <a:ext uri="{FF2B5EF4-FFF2-40B4-BE49-F238E27FC236}">
                <a16:creationId xmlns:a16="http://schemas.microsoft.com/office/drawing/2014/main" id="{FD0C946D-37EC-0CF6-1251-5A33CC35938F}"/>
              </a:ext>
            </a:extLst>
          </p:cNvPr>
          <p:cNvSpPr/>
          <p:nvPr/>
        </p:nvSpPr>
        <p:spPr>
          <a:xfrm>
            <a:off x="6502399" y="1616244"/>
            <a:ext cx="5405582" cy="1567933"/>
          </a:xfrm>
          <a:prstGeom prst="wedgeRoundRectCallout">
            <a:avLst>
              <a:gd name="adj1" fmla="val -36844"/>
              <a:gd name="adj2" fmla="val 61933"/>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Yes, I agree with you. I think rangers should put more signs to let people know. </a:t>
            </a:r>
          </a:p>
        </p:txBody>
      </p:sp>
      <p:sp>
        <p:nvSpPr>
          <p:cNvPr id="13" name="TextBox 12">
            <a:extLst>
              <a:ext uri="{FF2B5EF4-FFF2-40B4-BE49-F238E27FC236}">
                <a16:creationId xmlns:a16="http://schemas.microsoft.com/office/drawing/2014/main" id="{E04D4741-7AD9-2844-D842-65575FE65D27}"/>
              </a:ext>
            </a:extLst>
          </p:cNvPr>
          <p:cNvSpPr txBox="1"/>
          <p:nvPr/>
        </p:nvSpPr>
        <p:spPr>
          <a:xfrm>
            <a:off x="8368588" y="656265"/>
            <a:ext cx="3653564" cy="646331"/>
          </a:xfrm>
          <a:prstGeom prst="rect">
            <a:avLst/>
          </a:prstGeom>
          <a:noFill/>
        </p:spPr>
        <p:txBody>
          <a:bodyPr wrap="none" rtlCol="0">
            <a:spAutoFit/>
          </a:bodyPr>
          <a:lstStyle/>
          <a:p>
            <a:r>
              <a:rPr lang="en-US" sz="3600" b="1" dirty="0">
                <a:highlight>
                  <a:srgbClr val="00FF00"/>
                </a:highlight>
              </a:rPr>
              <a:t>Suggested answer</a:t>
            </a:r>
          </a:p>
        </p:txBody>
      </p:sp>
      <p:sp>
        <p:nvSpPr>
          <p:cNvPr id="14" name="Speech Bubble: Rectangle with Corners Rounded 13">
            <a:extLst>
              <a:ext uri="{FF2B5EF4-FFF2-40B4-BE49-F238E27FC236}">
                <a16:creationId xmlns:a16="http://schemas.microsoft.com/office/drawing/2014/main" id="{7BFB4BD6-B19C-2B8B-D8B2-5ABA3AA10ED4}"/>
              </a:ext>
            </a:extLst>
          </p:cNvPr>
          <p:cNvSpPr/>
          <p:nvPr/>
        </p:nvSpPr>
        <p:spPr>
          <a:xfrm>
            <a:off x="638770" y="3662210"/>
            <a:ext cx="5116336" cy="1895056"/>
          </a:xfrm>
          <a:prstGeom prst="wedgeRoundRectCallout">
            <a:avLst>
              <a:gd name="adj1" fmla="val 44327"/>
              <a:gd name="adj2" fmla="val 66284"/>
              <a:gd name="adj3" fmla="val 1666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I totally agree with you. But I think government should </a:t>
            </a:r>
            <a:r>
              <a:rPr lang="en-US" sz="3200" dirty="0">
                <a:solidFill>
                  <a:schemeClr val="tx1"/>
                </a:solidFill>
                <a:highlight>
                  <a:srgbClr val="FFFF00"/>
                </a:highlight>
              </a:rPr>
              <a:t>consider fining</a:t>
            </a:r>
            <a:r>
              <a:rPr lang="en-US" sz="3200" dirty="0">
                <a:solidFill>
                  <a:schemeClr val="tx1"/>
                </a:solidFill>
              </a:rPr>
              <a:t> people who disturb wildlife.</a:t>
            </a:r>
          </a:p>
        </p:txBody>
      </p:sp>
      <p:sp>
        <p:nvSpPr>
          <p:cNvPr id="15" name="Speech Bubble: Rectangle with Corners Rounded 14">
            <a:extLst>
              <a:ext uri="{FF2B5EF4-FFF2-40B4-BE49-F238E27FC236}">
                <a16:creationId xmlns:a16="http://schemas.microsoft.com/office/drawing/2014/main" id="{EFADD626-3C67-39D7-0576-6244DDD8DBE9}"/>
              </a:ext>
            </a:extLst>
          </p:cNvPr>
          <p:cNvSpPr/>
          <p:nvPr/>
        </p:nvSpPr>
        <p:spPr>
          <a:xfrm>
            <a:off x="5962923" y="3740335"/>
            <a:ext cx="5825838" cy="1738807"/>
          </a:xfrm>
          <a:prstGeom prst="wedgeRoundRectCallout">
            <a:avLst>
              <a:gd name="adj1" fmla="val -54441"/>
              <a:gd name="adj2" fmla="val 61087"/>
              <a:gd name="adj3" fmla="val 1666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Exactly. If government does this, no one will not disturb wildlife anymore.</a:t>
            </a:r>
          </a:p>
        </p:txBody>
      </p:sp>
      <p:pic>
        <p:nvPicPr>
          <p:cNvPr id="2" name="Picture 1">
            <a:extLst>
              <a:ext uri="{FF2B5EF4-FFF2-40B4-BE49-F238E27FC236}">
                <a16:creationId xmlns:a16="http://schemas.microsoft.com/office/drawing/2014/main" id="{0999F9DB-023A-19DB-7B44-E0CBED2A7FD6}"/>
              </a:ext>
            </a:extLst>
          </p:cNvPr>
          <p:cNvPicPr>
            <a:picLocks noChangeAspect="1"/>
          </p:cNvPicPr>
          <p:nvPr/>
        </p:nvPicPr>
        <p:blipFill>
          <a:blip r:embed="rId2"/>
          <a:stretch>
            <a:fillRect/>
          </a:stretch>
        </p:blipFill>
        <p:spPr>
          <a:xfrm>
            <a:off x="71584" y="533735"/>
            <a:ext cx="8069013" cy="677235"/>
          </a:xfrm>
          <a:prstGeom prst="rect">
            <a:avLst/>
          </a:prstGeom>
        </p:spPr>
      </p:pic>
    </p:spTree>
    <p:extLst>
      <p:ext uri="{BB962C8B-B14F-4D97-AF65-F5344CB8AC3E}">
        <p14:creationId xmlns:p14="http://schemas.microsoft.com/office/powerpoint/2010/main" val="15641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ACE94-65AB-CA83-2FE6-90D2949F6DC1}"/>
              </a:ext>
            </a:extLst>
          </p:cNvPr>
          <p:cNvPicPr>
            <a:picLocks noChangeAspect="1"/>
          </p:cNvPicPr>
          <p:nvPr/>
        </p:nvPicPr>
        <p:blipFill>
          <a:blip r:embed="rId2"/>
          <a:stretch>
            <a:fillRect/>
          </a:stretch>
        </p:blipFill>
        <p:spPr>
          <a:xfrm>
            <a:off x="90198" y="701675"/>
            <a:ext cx="2886075" cy="781050"/>
          </a:xfrm>
          <a:prstGeom prst="rect">
            <a:avLst/>
          </a:prstGeom>
        </p:spPr>
      </p:pic>
      <p:pic>
        <p:nvPicPr>
          <p:cNvPr id="5" name="Picture 4">
            <a:extLst>
              <a:ext uri="{FF2B5EF4-FFF2-40B4-BE49-F238E27FC236}">
                <a16:creationId xmlns:a16="http://schemas.microsoft.com/office/drawing/2014/main" id="{79358DC5-DC87-7237-3C2A-7E6AB76E1507}"/>
              </a:ext>
            </a:extLst>
          </p:cNvPr>
          <p:cNvPicPr>
            <a:picLocks noChangeAspect="1"/>
          </p:cNvPicPr>
          <p:nvPr/>
        </p:nvPicPr>
        <p:blipFill>
          <a:blip r:embed="rId3"/>
          <a:stretch>
            <a:fillRect/>
          </a:stretch>
        </p:blipFill>
        <p:spPr>
          <a:xfrm>
            <a:off x="330252" y="2854036"/>
            <a:ext cx="11716223" cy="3162571"/>
          </a:xfrm>
          <a:prstGeom prst="rect">
            <a:avLst/>
          </a:prstGeom>
        </p:spPr>
      </p:pic>
      <p:sp>
        <p:nvSpPr>
          <p:cNvPr id="7" name="TextBox 6">
            <a:extLst>
              <a:ext uri="{FF2B5EF4-FFF2-40B4-BE49-F238E27FC236}">
                <a16:creationId xmlns:a16="http://schemas.microsoft.com/office/drawing/2014/main" id="{603E97F4-9A56-2D90-6EA1-66C9DFC2B155}"/>
              </a:ext>
            </a:extLst>
          </p:cNvPr>
          <p:cNvSpPr txBox="1"/>
          <p:nvPr/>
        </p:nvSpPr>
        <p:spPr>
          <a:xfrm>
            <a:off x="443345" y="1482725"/>
            <a:ext cx="11305308" cy="1200329"/>
          </a:xfrm>
          <a:prstGeom prst="rect">
            <a:avLst/>
          </a:prstGeom>
          <a:noFill/>
        </p:spPr>
        <p:txBody>
          <a:bodyPr wrap="square">
            <a:spAutoFit/>
          </a:bodyPr>
          <a:lstStyle/>
          <a:p>
            <a:pPr algn="just"/>
            <a:r>
              <a:rPr lang="en-US" sz="3600" dirty="0"/>
              <a:t>Write about </a:t>
            </a:r>
            <a:r>
              <a:rPr lang="en-US" sz="3600" dirty="0">
                <a:highlight>
                  <a:srgbClr val="FFFF00"/>
                </a:highlight>
              </a:rPr>
              <a:t>problems</a:t>
            </a:r>
            <a:r>
              <a:rPr lang="en-US" sz="3600" dirty="0"/>
              <a:t> and </a:t>
            </a:r>
            <a:r>
              <a:rPr lang="en-US" sz="3600" dirty="0">
                <a:highlight>
                  <a:srgbClr val="FFFF00"/>
                </a:highlight>
              </a:rPr>
              <a:t>potential solutions</a:t>
            </a:r>
            <a:r>
              <a:rPr lang="en-US" sz="3600" dirty="0"/>
              <a:t> at a natural wonder you know. Write 100 to 120 words.</a:t>
            </a:r>
          </a:p>
        </p:txBody>
      </p:sp>
      <p:sp>
        <p:nvSpPr>
          <p:cNvPr id="8" name="TextBox 7">
            <a:extLst>
              <a:ext uri="{FF2B5EF4-FFF2-40B4-BE49-F238E27FC236}">
                <a16:creationId xmlns:a16="http://schemas.microsoft.com/office/drawing/2014/main" id="{F7DDC9B4-C24C-72F1-9C2B-B8C40F3EC691}"/>
              </a:ext>
            </a:extLst>
          </p:cNvPr>
          <p:cNvSpPr txBox="1"/>
          <p:nvPr/>
        </p:nvSpPr>
        <p:spPr>
          <a:xfrm>
            <a:off x="6440829" y="518227"/>
            <a:ext cx="5660973" cy="646331"/>
          </a:xfrm>
          <a:prstGeom prst="rect">
            <a:avLst/>
          </a:prstGeom>
          <a:noFill/>
        </p:spPr>
        <p:txBody>
          <a:bodyPr wrap="none" rtlCol="0">
            <a:spAutoFit/>
          </a:bodyPr>
          <a:lstStyle/>
          <a:p>
            <a:r>
              <a:rPr lang="en-US" sz="3600" b="1" dirty="0">
                <a:highlight>
                  <a:srgbClr val="F3C1FF"/>
                </a:highlight>
              </a:rPr>
              <a:t>Extra practice - WB - page 35</a:t>
            </a:r>
          </a:p>
        </p:txBody>
      </p:sp>
    </p:spTree>
    <p:extLst>
      <p:ext uri="{BB962C8B-B14F-4D97-AF65-F5344CB8AC3E}">
        <p14:creationId xmlns:p14="http://schemas.microsoft.com/office/powerpoint/2010/main" val="454372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ACE94-65AB-CA83-2FE6-90D2949F6DC1}"/>
              </a:ext>
            </a:extLst>
          </p:cNvPr>
          <p:cNvPicPr>
            <a:picLocks noChangeAspect="1"/>
          </p:cNvPicPr>
          <p:nvPr/>
        </p:nvPicPr>
        <p:blipFill>
          <a:blip r:embed="rId2"/>
          <a:stretch>
            <a:fillRect/>
          </a:stretch>
        </p:blipFill>
        <p:spPr>
          <a:xfrm>
            <a:off x="90198" y="701675"/>
            <a:ext cx="2886075" cy="781050"/>
          </a:xfrm>
          <a:prstGeom prst="rect">
            <a:avLst/>
          </a:prstGeom>
        </p:spPr>
      </p:pic>
      <p:sp>
        <p:nvSpPr>
          <p:cNvPr id="7" name="TextBox 6">
            <a:extLst>
              <a:ext uri="{FF2B5EF4-FFF2-40B4-BE49-F238E27FC236}">
                <a16:creationId xmlns:a16="http://schemas.microsoft.com/office/drawing/2014/main" id="{603E97F4-9A56-2D90-6EA1-66C9DFC2B155}"/>
              </a:ext>
            </a:extLst>
          </p:cNvPr>
          <p:cNvSpPr txBox="1"/>
          <p:nvPr/>
        </p:nvSpPr>
        <p:spPr>
          <a:xfrm>
            <a:off x="443345" y="1482725"/>
            <a:ext cx="11305308" cy="1200329"/>
          </a:xfrm>
          <a:prstGeom prst="rect">
            <a:avLst/>
          </a:prstGeom>
          <a:noFill/>
        </p:spPr>
        <p:txBody>
          <a:bodyPr wrap="square">
            <a:spAutoFit/>
          </a:bodyPr>
          <a:lstStyle/>
          <a:p>
            <a:pPr algn="just"/>
            <a:r>
              <a:rPr lang="en-US" sz="3600" dirty="0"/>
              <a:t>Write about </a:t>
            </a:r>
            <a:r>
              <a:rPr lang="en-US" sz="3600" dirty="0">
                <a:highlight>
                  <a:srgbClr val="FFFF00"/>
                </a:highlight>
              </a:rPr>
              <a:t>problems</a:t>
            </a:r>
            <a:r>
              <a:rPr lang="en-US" sz="3600" dirty="0"/>
              <a:t> and </a:t>
            </a:r>
            <a:r>
              <a:rPr lang="en-US" sz="3600" dirty="0">
                <a:highlight>
                  <a:srgbClr val="FFFF00"/>
                </a:highlight>
              </a:rPr>
              <a:t>potential solutions</a:t>
            </a:r>
            <a:r>
              <a:rPr lang="en-US" sz="3600" dirty="0"/>
              <a:t> at a natural wonder you know. Write 100 to 120 words.</a:t>
            </a:r>
          </a:p>
        </p:txBody>
      </p:sp>
      <p:sp>
        <p:nvSpPr>
          <p:cNvPr id="8" name="TextBox 7">
            <a:extLst>
              <a:ext uri="{FF2B5EF4-FFF2-40B4-BE49-F238E27FC236}">
                <a16:creationId xmlns:a16="http://schemas.microsoft.com/office/drawing/2014/main" id="{F7DDC9B4-C24C-72F1-9C2B-B8C40F3EC691}"/>
              </a:ext>
            </a:extLst>
          </p:cNvPr>
          <p:cNvSpPr txBox="1"/>
          <p:nvPr/>
        </p:nvSpPr>
        <p:spPr>
          <a:xfrm>
            <a:off x="8410671" y="518227"/>
            <a:ext cx="3635804" cy="646331"/>
          </a:xfrm>
          <a:prstGeom prst="rect">
            <a:avLst/>
          </a:prstGeom>
          <a:noFill/>
        </p:spPr>
        <p:txBody>
          <a:bodyPr wrap="none" rtlCol="0">
            <a:spAutoFit/>
          </a:bodyPr>
          <a:lstStyle/>
          <a:p>
            <a:r>
              <a:rPr lang="en-US" sz="3600" b="1" dirty="0">
                <a:highlight>
                  <a:srgbClr val="F3C1FF"/>
                </a:highlight>
              </a:rPr>
              <a:t>Suggested answer</a:t>
            </a:r>
          </a:p>
        </p:txBody>
      </p:sp>
      <p:sp>
        <p:nvSpPr>
          <p:cNvPr id="4" name="TextBox 3">
            <a:extLst>
              <a:ext uri="{FF2B5EF4-FFF2-40B4-BE49-F238E27FC236}">
                <a16:creationId xmlns:a16="http://schemas.microsoft.com/office/drawing/2014/main" id="{2B7EEE59-2EA1-9B30-0014-169E585F02FF}"/>
              </a:ext>
            </a:extLst>
          </p:cNvPr>
          <p:cNvSpPr txBox="1"/>
          <p:nvPr/>
        </p:nvSpPr>
        <p:spPr>
          <a:xfrm>
            <a:off x="443345" y="2740005"/>
            <a:ext cx="11305308" cy="3416320"/>
          </a:xfrm>
          <a:prstGeom prst="rect">
            <a:avLst/>
          </a:prstGeom>
          <a:noFill/>
        </p:spPr>
        <p:txBody>
          <a:bodyPr wrap="square">
            <a:spAutoFit/>
          </a:bodyPr>
          <a:lstStyle/>
          <a:p>
            <a:pPr algn="just"/>
            <a:r>
              <a:rPr lang="en-US" sz="3600" dirty="0">
                <a:solidFill>
                  <a:srgbClr val="FF0000"/>
                </a:solidFill>
              </a:rPr>
              <a:t>The waterfall in my area is beautiful, but people are starting to spoil it. People have picnics by the waterfall quite often. They often leave litter and food waste on the ground. I think the police should consider fining people for littering near the waterfall. People are also jumping into the water from the rocks. </a:t>
            </a:r>
          </a:p>
        </p:txBody>
      </p:sp>
    </p:spTree>
    <p:extLst>
      <p:ext uri="{BB962C8B-B14F-4D97-AF65-F5344CB8AC3E}">
        <p14:creationId xmlns:p14="http://schemas.microsoft.com/office/powerpoint/2010/main" val="1858062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ACE94-65AB-CA83-2FE6-90D2949F6DC1}"/>
              </a:ext>
            </a:extLst>
          </p:cNvPr>
          <p:cNvPicPr>
            <a:picLocks noChangeAspect="1"/>
          </p:cNvPicPr>
          <p:nvPr/>
        </p:nvPicPr>
        <p:blipFill>
          <a:blip r:embed="rId2"/>
          <a:stretch>
            <a:fillRect/>
          </a:stretch>
        </p:blipFill>
        <p:spPr>
          <a:xfrm>
            <a:off x="90198" y="701675"/>
            <a:ext cx="2886075" cy="781050"/>
          </a:xfrm>
          <a:prstGeom prst="rect">
            <a:avLst/>
          </a:prstGeom>
        </p:spPr>
      </p:pic>
      <p:sp>
        <p:nvSpPr>
          <p:cNvPr id="7" name="TextBox 6">
            <a:extLst>
              <a:ext uri="{FF2B5EF4-FFF2-40B4-BE49-F238E27FC236}">
                <a16:creationId xmlns:a16="http://schemas.microsoft.com/office/drawing/2014/main" id="{603E97F4-9A56-2D90-6EA1-66C9DFC2B155}"/>
              </a:ext>
            </a:extLst>
          </p:cNvPr>
          <p:cNvSpPr txBox="1"/>
          <p:nvPr/>
        </p:nvSpPr>
        <p:spPr>
          <a:xfrm>
            <a:off x="443345" y="1482725"/>
            <a:ext cx="11305308" cy="1200329"/>
          </a:xfrm>
          <a:prstGeom prst="rect">
            <a:avLst/>
          </a:prstGeom>
          <a:noFill/>
        </p:spPr>
        <p:txBody>
          <a:bodyPr wrap="square">
            <a:spAutoFit/>
          </a:bodyPr>
          <a:lstStyle/>
          <a:p>
            <a:pPr algn="just"/>
            <a:r>
              <a:rPr lang="en-US" sz="3600" dirty="0"/>
              <a:t>Write about </a:t>
            </a:r>
            <a:r>
              <a:rPr lang="en-US" sz="3600" dirty="0">
                <a:highlight>
                  <a:srgbClr val="FFFF00"/>
                </a:highlight>
              </a:rPr>
              <a:t>problems</a:t>
            </a:r>
            <a:r>
              <a:rPr lang="en-US" sz="3600" dirty="0"/>
              <a:t> and </a:t>
            </a:r>
            <a:r>
              <a:rPr lang="en-US" sz="3600" dirty="0">
                <a:highlight>
                  <a:srgbClr val="FFFF00"/>
                </a:highlight>
              </a:rPr>
              <a:t>potential solutions</a:t>
            </a:r>
            <a:r>
              <a:rPr lang="en-US" sz="3600" dirty="0"/>
              <a:t> at a natural wonder you know. Write 100 to 120 words.</a:t>
            </a:r>
          </a:p>
        </p:txBody>
      </p:sp>
      <p:sp>
        <p:nvSpPr>
          <p:cNvPr id="8" name="TextBox 7">
            <a:extLst>
              <a:ext uri="{FF2B5EF4-FFF2-40B4-BE49-F238E27FC236}">
                <a16:creationId xmlns:a16="http://schemas.microsoft.com/office/drawing/2014/main" id="{F7DDC9B4-C24C-72F1-9C2B-B8C40F3EC691}"/>
              </a:ext>
            </a:extLst>
          </p:cNvPr>
          <p:cNvSpPr txBox="1"/>
          <p:nvPr/>
        </p:nvSpPr>
        <p:spPr>
          <a:xfrm>
            <a:off x="8410671" y="518227"/>
            <a:ext cx="3635804" cy="646331"/>
          </a:xfrm>
          <a:prstGeom prst="rect">
            <a:avLst/>
          </a:prstGeom>
          <a:noFill/>
        </p:spPr>
        <p:txBody>
          <a:bodyPr wrap="none" rtlCol="0">
            <a:spAutoFit/>
          </a:bodyPr>
          <a:lstStyle/>
          <a:p>
            <a:r>
              <a:rPr lang="en-US" sz="3600" b="1" dirty="0">
                <a:highlight>
                  <a:srgbClr val="F3C1FF"/>
                </a:highlight>
              </a:rPr>
              <a:t>Suggested answer</a:t>
            </a:r>
          </a:p>
        </p:txBody>
      </p:sp>
      <p:sp>
        <p:nvSpPr>
          <p:cNvPr id="5" name="TextBox 4">
            <a:extLst>
              <a:ext uri="{FF2B5EF4-FFF2-40B4-BE49-F238E27FC236}">
                <a16:creationId xmlns:a16="http://schemas.microsoft.com/office/drawing/2014/main" id="{FD3981A2-594E-5796-A77B-5E3078068A61}"/>
              </a:ext>
            </a:extLst>
          </p:cNvPr>
          <p:cNvSpPr txBox="1"/>
          <p:nvPr/>
        </p:nvSpPr>
        <p:spPr>
          <a:xfrm>
            <a:off x="443345" y="2683054"/>
            <a:ext cx="11305308" cy="3416320"/>
          </a:xfrm>
          <a:prstGeom prst="rect">
            <a:avLst/>
          </a:prstGeom>
          <a:noFill/>
        </p:spPr>
        <p:txBody>
          <a:bodyPr wrap="square">
            <a:spAutoFit/>
          </a:bodyPr>
          <a:lstStyle/>
          <a:p>
            <a:pPr algn="just"/>
            <a:r>
              <a:rPr lang="en-US" sz="3600" dirty="0">
                <a:solidFill>
                  <a:srgbClr val="FF0000"/>
                </a:solidFill>
              </a:rPr>
              <a:t>It damages the rocks and makes it dangerous for other people. I think we should stop people from jumping off the rocks by putting up a sign. The final problem is people feed the animals. They love feeding the monkeys, but it's not good for the animals. The monkeys get too comfortable with people, and it can cause lots of problems.</a:t>
            </a:r>
          </a:p>
        </p:txBody>
      </p:sp>
    </p:spTree>
    <p:extLst>
      <p:ext uri="{BB962C8B-B14F-4D97-AF65-F5344CB8AC3E}">
        <p14:creationId xmlns:p14="http://schemas.microsoft.com/office/powerpoint/2010/main" val="3580000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67076-3D1D-C919-1712-FC75BD91D571}"/>
              </a:ext>
            </a:extLst>
          </p:cNvPr>
          <p:cNvPicPr>
            <a:picLocks noChangeAspect="1"/>
          </p:cNvPicPr>
          <p:nvPr/>
        </p:nvPicPr>
        <p:blipFill>
          <a:blip r:embed="rId2"/>
          <a:stretch>
            <a:fillRect/>
          </a:stretch>
        </p:blipFill>
        <p:spPr>
          <a:xfrm>
            <a:off x="0" y="600473"/>
            <a:ext cx="4461164" cy="783258"/>
          </a:xfrm>
          <a:prstGeom prst="rect">
            <a:avLst/>
          </a:prstGeom>
        </p:spPr>
      </p:pic>
      <p:sp>
        <p:nvSpPr>
          <p:cNvPr id="7" name="TextBox 6">
            <a:extLst>
              <a:ext uri="{FF2B5EF4-FFF2-40B4-BE49-F238E27FC236}">
                <a16:creationId xmlns:a16="http://schemas.microsoft.com/office/drawing/2014/main" id="{364AC815-0FC2-3E94-3347-D91DAADE200E}"/>
              </a:ext>
            </a:extLst>
          </p:cNvPr>
          <p:cNvSpPr txBox="1"/>
          <p:nvPr/>
        </p:nvSpPr>
        <p:spPr>
          <a:xfrm>
            <a:off x="3852657" y="1624429"/>
            <a:ext cx="4017879" cy="830997"/>
          </a:xfrm>
          <a:prstGeom prst="rect">
            <a:avLst/>
          </a:prstGeom>
          <a:noFill/>
        </p:spPr>
        <p:txBody>
          <a:bodyPr wrap="square" rtlCol="0">
            <a:spAutoFit/>
          </a:bodyPr>
          <a:lstStyle/>
          <a:p>
            <a:pPr algn="ctr"/>
            <a:r>
              <a:rPr lang="en-US" sz="4800" b="1" dirty="0">
                <a:highlight>
                  <a:srgbClr val="00FF00"/>
                </a:highlight>
              </a:rPr>
              <a:t>INTONATION</a:t>
            </a:r>
          </a:p>
        </p:txBody>
      </p:sp>
      <p:pic>
        <p:nvPicPr>
          <p:cNvPr id="11" name="Picture 10">
            <a:extLst>
              <a:ext uri="{FF2B5EF4-FFF2-40B4-BE49-F238E27FC236}">
                <a16:creationId xmlns:a16="http://schemas.microsoft.com/office/drawing/2014/main" id="{E79F866F-B541-4732-A84C-568A275278BE}"/>
              </a:ext>
            </a:extLst>
          </p:cNvPr>
          <p:cNvPicPr>
            <a:picLocks noChangeAspect="1"/>
          </p:cNvPicPr>
          <p:nvPr/>
        </p:nvPicPr>
        <p:blipFill rotWithShape="1">
          <a:blip r:embed="rId3"/>
          <a:srcRect l="4218"/>
          <a:stretch/>
        </p:blipFill>
        <p:spPr>
          <a:xfrm>
            <a:off x="411083" y="2659900"/>
            <a:ext cx="11369834" cy="2138363"/>
          </a:xfrm>
          <a:prstGeom prst="rect">
            <a:avLst/>
          </a:prstGeom>
        </p:spPr>
      </p:pic>
    </p:spTree>
    <p:extLst>
      <p:ext uri="{BB962C8B-B14F-4D97-AF65-F5344CB8AC3E}">
        <p14:creationId xmlns:p14="http://schemas.microsoft.com/office/powerpoint/2010/main" val="3537410094"/>
      </p:ext>
    </p:extLst>
  </p:cSld>
  <p:clrMapOvr>
    <a:masterClrMapping/>
  </p:clrMapOvr>
  <p:transition spd="med">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443519" y="1366604"/>
            <a:ext cx="11101761" cy="471545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Pronunciation</a:t>
            </a:r>
            <a:r>
              <a:rPr lang="en-US" sz="3600" b="1" i="1" dirty="0">
                <a:solidFill>
                  <a:srgbClr val="002060"/>
                </a:solidFill>
              </a:rPr>
              <a:t>:</a:t>
            </a:r>
          </a:p>
          <a:p>
            <a:pPr marL="571500" lvl="0" indent="-571500" algn="just">
              <a:buFont typeface="Wingdings" panose="05000000000000000000" pitchFamily="2" charset="2"/>
              <a:buChar char="Ø"/>
            </a:pPr>
            <a:r>
              <a:rPr lang="en-US" sz="3600" dirty="0">
                <a:solidFill>
                  <a:srgbClr val="002060"/>
                </a:solidFill>
                <a:ea typeface="Calibri" panose="020F0502020204030204" pitchFamily="34" charset="0"/>
                <a:cs typeface="Times New Roman" panose="02020603050405020304" pitchFamily="18" charset="0"/>
              </a:rPr>
              <a:t>Practice </a:t>
            </a:r>
            <a:r>
              <a:rPr lang="en-US" sz="3600" dirty="0">
                <a:solidFill>
                  <a:srgbClr val="002060"/>
                </a:solidFill>
                <a:highlight>
                  <a:srgbClr val="FFFF00"/>
                </a:highlight>
              </a:rPr>
              <a:t>intonation</a:t>
            </a:r>
            <a:r>
              <a:rPr lang="en-US" sz="3600" dirty="0">
                <a:solidFill>
                  <a:srgbClr val="002060"/>
                </a:solidFill>
              </a:rPr>
              <a:t> for </a:t>
            </a:r>
            <a:r>
              <a:rPr lang="en-US" sz="3600" dirty="0">
                <a:solidFill>
                  <a:srgbClr val="002060"/>
                </a:solidFill>
                <a:highlight>
                  <a:srgbClr val="FFFF00"/>
                </a:highlight>
              </a:rPr>
              <a:t>contrasting sentences</a:t>
            </a:r>
            <a:r>
              <a:rPr lang="en-US" sz="3600" dirty="0">
                <a:solidFill>
                  <a:srgbClr val="002060"/>
                </a:solidFill>
              </a:rPr>
              <a:t>. </a:t>
            </a:r>
            <a:endParaRPr lang="en-US" sz="3600" b="1" i="1" dirty="0">
              <a:solidFill>
                <a:srgbClr val="002060"/>
              </a:solidFill>
              <a:highlight>
                <a:srgbClr val="FFFF00"/>
              </a:highlight>
              <a:ea typeface="Calibri" panose="020F0502020204030204" pitchFamily="34" charset="0"/>
            </a:endParaRPr>
          </a:p>
          <a:p>
            <a:pPr algn="just">
              <a:lnSpc>
                <a:spcPct val="150000"/>
              </a:lnSpc>
            </a:pPr>
            <a:r>
              <a:rPr lang="en-US" sz="3600" b="1" i="1" dirty="0">
                <a:solidFill>
                  <a:srgbClr val="002060"/>
                </a:solidFill>
                <a:highlight>
                  <a:srgbClr val="FFFF00"/>
                </a:highlight>
                <a:ea typeface="Calibri" panose="020F0502020204030204" pitchFamily="34" charset="0"/>
              </a:rPr>
              <a:t>Speaking</a:t>
            </a:r>
            <a:r>
              <a:rPr lang="en-US" sz="3600" b="1" i="1" dirty="0">
                <a:solidFill>
                  <a:srgbClr val="002060"/>
                </a:solidFill>
                <a:ea typeface="Calibri" panose="020F0502020204030204" pitchFamily="34" charset="0"/>
              </a:rPr>
              <a:t>:</a:t>
            </a:r>
          </a:p>
          <a:p>
            <a:pPr marL="571500" indent="-571500" algn="just">
              <a:lnSpc>
                <a:spcPct val="150000"/>
              </a:lnSpc>
              <a:buFont typeface="Wingdings" panose="05000000000000000000" pitchFamily="2" charset="2"/>
              <a:buChar char="Ø"/>
            </a:pPr>
            <a:r>
              <a:rPr lang="en-US" sz="3600" dirty="0">
                <a:solidFill>
                  <a:srgbClr val="002060"/>
                </a:solidFill>
                <a:ea typeface="Calibri" panose="020F0502020204030204" pitchFamily="34" charset="0"/>
              </a:rPr>
              <a:t>Discuss </a:t>
            </a:r>
            <a:r>
              <a:rPr lang="en-US" sz="3600" dirty="0">
                <a:solidFill>
                  <a:srgbClr val="002060"/>
                </a:solidFill>
                <a:highlight>
                  <a:srgbClr val="FFFF00"/>
                </a:highlight>
              </a:rPr>
              <a:t>how to preserve and protect</a:t>
            </a:r>
            <a:r>
              <a:rPr lang="en-US" sz="3600" dirty="0">
                <a:solidFill>
                  <a:srgbClr val="002060"/>
                </a:solidFill>
              </a:rPr>
              <a:t> our natural wonders </a:t>
            </a:r>
            <a:r>
              <a:rPr lang="en-US" sz="3600" dirty="0">
                <a:solidFill>
                  <a:srgbClr val="002060"/>
                </a:solidFill>
                <a:highlight>
                  <a:srgbClr val="FFFF00"/>
                </a:highlight>
              </a:rPr>
              <a:t>(problem-solving)</a:t>
            </a:r>
            <a:endParaRPr lang="en-US" sz="3600" dirty="0">
              <a:solidFill>
                <a:srgbClr val="002060"/>
              </a:solidFill>
              <a:highlight>
                <a:srgbClr val="FFFF00"/>
              </a:highlight>
              <a:ea typeface="Times New Roman" panose="02020603050405020304" pitchFamily="18" charset="0"/>
            </a:endParaRPr>
          </a:p>
          <a:p>
            <a:pPr marL="571500" indent="-571500">
              <a:lnSpc>
                <a:spcPct val="150000"/>
              </a:lnSpc>
              <a:buFont typeface="Wingdings" panose="05000000000000000000" pitchFamily="2" charset="2"/>
              <a:buChar char="Ø"/>
            </a:pPr>
            <a:endParaRPr lang="en-US" sz="3600" dirty="0">
              <a:solidFill>
                <a:srgbClr val="002060"/>
              </a:solidFill>
              <a:ea typeface="Calibri" panose="020F0502020204030204" pitchFamily="34" charset="0"/>
            </a:endParaRPr>
          </a:p>
        </p:txBody>
      </p:sp>
    </p:spTree>
    <p:extLst>
      <p:ext uri="{BB962C8B-B14F-4D97-AF65-F5344CB8AC3E}">
        <p14:creationId xmlns:p14="http://schemas.microsoft.com/office/powerpoint/2010/main" val="2781470669"/>
      </p:ext>
    </p:extLst>
  </p:cSld>
  <p:clrMapOvr>
    <a:masterClrMapping/>
  </p:clrMapOvr>
  <p:transition spd="med">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13893" y="1616401"/>
            <a:ext cx="11764213" cy="4161460"/>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Practice saying contrasting sentences in the Pronunciation (SB).</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(Reading - page 62 - SB).</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Do exercise on pages 35 (WB) – Writing.</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8C511-5E68-5BC3-5A88-5E7F5A94D57D}"/>
              </a:ext>
            </a:extLst>
          </p:cNvPr>
          <p:cNvSpPr txBox="1"/>
          <p:nvPr/>
        </p:nvSpPr>
        <p:spPr>
          <a:xfrm>
            <a:off x="6019802" y="573413"/>
            <a:ext cx="6129068" cy="5632311"/>
          </a:xfrm>
          <a:prstGeom prst="rect">
            <a:avLst/>
          </a:prstGeom>
          <a:solidFill>
            <a:schemeClr val="accent2">
              <a:lumMod val="20000"/>
              <a:lumOff val="80000"/>
            </a:schemeClr>
          </a:solidFill>
        </p:spPr>
        <p:txBody>
          <a:bodyPr wrap="square" rtlCol="0">
            <a:spAutoFit/>
          </a:bodyPr>
          <a:lstStyle/>
          <a:p>
            <a:r>
              <a:rPr lang="en-US" sz="3600" dirty="0">
                <a:highlight>
                  <a:srgbClr val="FFFF00"/>
                </a:highlight>
              </a:rPr>
              <a:t>COMPETITION TIME:</a:t>
            </a:r>
          </a:p>
          <a:p>
            <a:pPr marL="285750" indent="-285750">
              <a:buFont typeface="Wingdings" panose="05000000000000000000" pitchFamily="2" charset="2"/>
              <a:buChar char="q"/>
            </a:pPr>
            <a:r>
              <a:rPr lang="en-US" sz="3600" dirty="0"/>
              <a:t>Create groups/teams of 5 students.</a:t>
            </a:r>
          </a:p>
          <a:p>
            <a:pPr marL="285750" indent="-285750">
              <a:buFont typeface="Wingdings" panose="05000000000000000000" pitchFamily="2" charset="2"/>
              <a:buChar char="q"/>
            </a:pPr>
            <a:r>
              <a:rPr lang="en-US" sz="3600" dirty="0"/>
              <a:t>You will be given incomplete sentences.</a:t>
            </a:r>
          </a:p>
          <a:p>
            <a:pPr marL="285750" indent="-285750">
              <a:buFont typeface="Wingdings" panose="05000000000000000000" pitchFamily="2" charset="2"/>
              <a:buChar char="q"/>
            </a:pPr>
            <a:r>
              <a:rPr lang="en-US" sz="3600" dirty="0"/>
              <a:t>You have to complete the sentences with your ideas.</a:t>
            </a:r>
          </a:p>
          <a:p>
            <a:pPr marL="285750" indent="-285750">
              <a:buFont typeface="Wingdings" panose="05000000000000000000" pitchFamily="2" charset="2"/>
              <a:buChar char="q"/>
            </a:pPr>
            <a:r>
              <a:rPr lang="en-US" sz="3600" dirty="0"/>
              <a:t>The team(s) with the most similar correct answers win(s).</a:t>
            </a:r>
          </a:p>
          <a:p>
            <a:pPr marL="285750" indent="-285750">
              <a:buFont typeface="Wingdings" panose="05000000000000000000" pitchFamily="2" charset="2"/>
              <a:buChar char="q"/>
            </a:pPr>
            <a:r>
              <a:rPr lang="en-US" sz="3600" dirty="0"/>
              <a:t>Time limit: 5 minutes</a:t>
            </a:r>
          </a:p>
        </p:txBody>
      </p:sp>
      <p:sp>
        <p:nvSpPr>
          <p:cNvPr id="6" name="TextBox 5">
            <a:extLst>
              <a:ext uri="{FF2B5EF4-FFF2-40B4-BE49-F238E27FC236}">
                <a16:creationId xmlns:a16="http://schemas.microsoft.com/office/drawing/2014/main" id="{503F7D8D-1C23-6EF4-B439-92101ECD564E}"/>
              </a:ext>
            </a:extLst>
          </p:cNvPr>
          <p:cNvSpPr txBox="1"/>
          <p:nvPr/>
        </p:nvSpPr>
        <p:spPr>
          <a:xfrm>
            <a:off x="60385" y="3142708"/>
            <a:ext cx="5860124" cy="1569660"/>
          </a:xfrm>
          <a:prstGeom prst="rect">
            <a:avLst/>
          </a:prstGeom>
          <a:solidFill>
            <a:schemeClr val="accent6">
              <a:lumMod val="20000"/>
              <a:lumOff val="80000"/>
            </a:schemeClr>
          </a:solidFill>
        </p:spPr>
        <p:txBody>
          <a:bodyPr wrap="square" rtlCol="0">
            <a:spAutoFit/>
          </a:bodyPr>
          <a:lstStyle/>
          <a:p>
            <a:r>
              <a:rPr lang="en-US" sz="3200" dirty="0"/>
              <a:t>Example: </a:t>
            </a:r>
            <a:r>
              <a:rPr lang="en-US" sz="3200" b="0" i="0" dirty="0">
                <a:solidFill>
                  <a:srgbClr val="0D0D0D"/>
                </a:solidFill>
                <a:effectLst/>
              </a:rPr>
              <a:t>I love having picnics at </a:t>
            </a:r>
          </a:p>
          <a:p>
            <a:r>
              <a:rPr lang="en-US" sz="3200" dirty="0">
                <a:solidFill>
                  <a:srgbClr val="0D0D0D"/>
                </a:solidFill>
              </a:rPr>
              <a:t>t</a:t>
            </a:r>
            <a:r>
              <a:rPr lang="en-US" sz="3200" b="0" i="0" dirty="0">
                <a:solidFill>
                  <a:srgbClr val="0D0D0D"/>
                </a:solidFill>
                <a:effectLst/>
              </a:rPr>
              <a:t>he beach</a:t>
            </a:r>
            <a:r>
              <a:rPr lang="en-US" sz="3200" dirty="0">
                <a:solidFill>
                  <a:srgbClr val="0D0D0D"/>
                </a:solidFill>
              </a:rPr>
              <a:t>, </a:t>
            </a:r>
            <a:r>
              <a:rPr lang="en-US" sz="3200" dirty="0">
                <a:solidFill>
                  <a:srgbClr val="0D0D0D"/>
                </a:solidFill>
                <a:highlight>
                  <a:srgbClr val="F3C1FF"/>
                </a:highlight>
              </a:rPr>
              <a:t>but ………</a:t>
            </a:r>
            <a:endParaRPr lang="en-US" sz="3200" dirty="0">
              <a:highlight>
                <a:srgbClr val="F3C1FF"/>
              </a:highlight>
            </a:endParaRPr>
          </a:p>
          <a:p>
            <a:endParaRPr lang="en-US" sz="3200" dirty="0"/>
          </a:p>
        </p:txBody>
      </p:sp>
      <p:sp>
        <p:nvSpPr>
          <p:cNvPr id="8" name="TextBox 7">
            <a:extLst>
              <a:ext uri="{FF2B5EF4-FFF2-40B4-BE49-F238E27FC236}">
                <a16:creationId xmlns:a16="http://schemas.microsoft.com/office/drawing/2014/main" id="{50EF9DA7-EAFF-76B2-1AEE-B1505EB11CC4}"/>
              </a:ext>
            </a:extLst>
          </p:cNvPr>
          <p:cNvSpPr txBox="1"/>
          <p:nvPr/>
        </p:nvSpPr>
        <p:spPr>
          <a:xfrm>
            <a:off x="43130" y="4475417"/>
            <a:ext cx="5877379" cy="1077218"/>
          </a:xfrm>
          <a:prstGeom prst="rect">
            <a:avLst/>
          </a:prstGeom>
          <a:solidFill>
            <a:schemeClr val="accent6">
              <a:lumMod val="20000"/>
              <a:lumOff val="80000"/>
            </a:schemeClr>
          </a:solidFill>
        </p:spPr>
        <p:txBody>
          <a:bodyPr wrap="square">
            <a:spAutoFit/>
          </a:bodyPr>
          <a:lstStyle/>
          <a:p>
            <a:r>
              <a:rPr lang="en-US" sz="3200" b="0" i="0" dirty="0">
                <a:solidFill>
                  <a:srgbClr val="0D0D0D"/>
                </a:solidFill>
                <a:effectLst/>
              </a:rPr>
              <a:t>"</a:t>
            </a:r>
            <a:r>
              <a:rPr lang="en-US" sz="3200" dirty="0">
                <a:solidFill>
                  <a:srgbClr val="0D0D0D"/>
                </a:solidFill>
              </a:rPr>
              <a:t>I love having picnics at the beach, </a:t>
            </a:r>
            <a:r>
              <a:rPr lang="en-US" sz="3200" dirty="0">
                <a:solidFill>
                  <a:srgbClr val="0D0D0D"/>
                </a:solidFill>
                <a:highlight>
                  <a:srgbClr val="F3C1FF"/>
                </a:highlight>
              </a:rPr>
              <a:t>but they can cause littering </a:t>
            </a:r>
            <a:r>
              <a:rPr lang="en-US" sz="3200" b="0" i="0" dirty="0">
                <a:solidFill>
                  <a:srgbClr val="0D0D0D"/>
                </a:solidFill>
                <a:effectLst/>
              </a:rPr>
              <a:t>"</a:t>
            </a:r>
          </a:p>
        </p:txBody>
      </p:sp>
      <p:pic>
        <p:nvPicPr>
          <p:cNvPr id="10" name="Picture 9">
            <a:extLst>
              <a:ext uri="{FF2B5EF4-FFF2-40B4-BE49-F238E27FC236}">
                <a16:creationId xmlns:a16="http://schemas.microsoft.com/office/drawing/2014/main" id="{C5C2AA98-5B11-BF6B-7D35-FE49E8114A3D}"/>
              </a:ext>
            </a:extLst>
          </p:cNvPr>
          <p:cNvPicPr>
            <a:picLocks noChangeAspect="1"/>
          </p:cNvPicPr>
          <p:nvPr/>
        </p:nvPicPr>
        <p:blipFill>
          <a:blip r:embed="rId2"/>
          <a:stretch>
            <a:fillRect/>
          </a:stretch>
        </p:blipFill>
        <p:spPr>
          <a:xfrm>
            <a:off x="60385" y="539033"/>
            <a:ext cx="4473998" cy="2486205"/>
          </a:xfrm>
          <a:prstGeom prst="rect">
            <a:avLst/>
          </a:prstGeom>
        </p:spPr>
      </p:pic>
    </p:spTree>
    <p:extLst>
      <p:ext uri="{BB962C8B-B14F-4D97-AF65-F5344CB8AC3E}">
        <p14:creationId xmlns:p14="http://schemas.microsoft.com/office/powerpoint/2010/main" val="2967527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down)">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barn(inVertical)">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35DA5-09AE-129A-CCEC-C6BD3AD9C563}"/>
              </a:ext>
            </a:extLst>
          </p:cNvPr>
          <p:cNvSpPr txBox="1"/>
          <p:nvPr/>
        </p:nvSpPr>
        <p:spPr>
          <a:xfrm>
            <a:off x="4397557" y="932771"/>
            <a:ext cx="7671759" cy="4992457"/>
          </a:xfrm>
          <a:prstGeom prst="rect">
            <a:avLst/>
          </a:prstGeom>
          <a:solidFill>
            <a:schemeClr val="accent6">
              <a:lumMod val="20000"/>
              <a:lumOff val="80000"/>
            </a:schemeClr>
          </a:solidFill>
        </p:spPr>
        <p:txBody>
          <a:bodyPr wrap="square">
            <a:spAutoFit/>
          </a:bodyPr>
          <a:lstStyle/>
          <a:p>
            <a:pPr algn="l">
              <a:lnSpc>
                <a:spcPct val="150000"/>
              </a:lnSpc>
              <a:buFont typeface="+mj-lt"/>
              <a:buAutoNum type="arabicPeriod"/>
            </a:pPr>
            <a:r>
              <a:rPr lang="en-US" sz="3600" i="0" dirty="0">
                <a:solidFill>
                  <a:srgbClr val="0D0D0D"/>
                </a:solidFill>
                <a:effectLst/>
              </a:rPr>
              <a:t> I like you a lot, but ……….</a:t>
            </a:r>
          </a:p>
          <a:p>
            <a:pPr algn="l">
              <a:lnSpc>
                <a:spcPct val="150000"/>
              </a:lnSpc>
              <a:buFont typeface="+mj-lt"/>
              <a:buAutoNum type="arabicPeriod"/>
            </a:pPr>
            <a:r>
              <a:rPr lang="en-US" sz="3600" i="0" dirty="0">
                <a:solidFill>
                  <a:srgbClr val="0D0D0D"/>
                </a:solidFill>
                <a:effectLst/>
              </a:rPr>
              <a:t> People know that plastic bags can harm the environment , but</a:t>
            </a:r>
            <a:r>
              <a:rPr lang="en-US" sz="3600" dirty="0">
                <a:solidFill>
                  <a:srgbClr val="0D0D0D"/>
                </a:solidFill>
              </a:rPr>
              <a:t> </a:t>
            </a:r>
            <a:r>
              <a:rPr lang="en-US" sz="3600" i="0" dirty="0">
                <a:solidFill>
                  <a:srgbClr val="0D0D0D"/>
                </a:solidFill>
                <a:effectLst/>
              </a:rPr>
              <a:t>………..</a:t>
            </a:r>
          </a:p>
          <a:p>
            <a:pPr algn="l">
              <a:lnSpc>
                <a:spcPct val="150000"/>
              </a:lnSpc>
              <a:buFont typeface="+mj-lt"/>
              <a:buAutoNum type="arabicPeriod"/>
            </a:pPr>
            <a:r>
              <a:rPr lang="en-US" sz="3600" dirty="0">
                <a:solidFill>
                  <a:srgbClr val="0D0D0D"/>
                </a:solidFill>
              </a:rPr>
              <a:t> People know that they shouldn’t disturb animals</a:t>
            </a:r>
            <a:r>
              <a:rPr lang="en-US" sz="3600" i="0" dirty="0">
                <a:solidFill>
                  <a:srgbClr val="0D0D0D"/>
                </a:solidFill>
                <a:effectLst/>
              </a:rPr>
              <a:t> , but</a:t>
            </a:r>
            <a:r>
              <a:rPr lang="en-US" sz="3600" dirty="0">
                <a:solidFill>
                  <a:srgbClr val="0D0D0D"/>
                </a:solidFill>
              </a:rPr>
              <a:t> </a:t>
            </a:r>
            <a:r>
              <a:rPr lang="en-US" sz="3600" i="0" dirty="0">
                <a:solidFill>
                  <a:srgbClr val="0D0D0D"/>
                </a:solidFill>
                <a:effectLst/>
              </a:rPr>
              <a:t>.............</a:t>
            </a:r>
          </a:p>
          <a:p>
            <a:pPr algn="l">
              <a:lnSpc>
                <a:spcPct val="150000"/>
              </a:lnSpc>
              <a:buFont typeface="+mj-lt"/>
              <a:buAutoNum type="arabicPeriod"/>
            </a:pPr>
            <a:r>
              <a:rPr lang="en-US" sz="3600" i="0" dirty="0">
                <a:solidFill>
                  <a:srgbClr val="0D0D0D"/>
                </a:solidFill>
                <a:effectLst/>
              </a:rPr>
              <a:t> It’s a great idea,  but …………</a:t>
            </a:r>
          </a:p>
        </p:txBody>
      </p:sp>
      <p:pic>
        <p:nvPicPr>
          <p:cNvPr id="2" name="Picture 1">
            <a:extLst>
              <a:ext uri="{FF2B5EF4-FFF2-40B4-BE49-F238E27FC236}">
                <a16:creationId xmlns:a16="http://schemas.microsoft.com/office/drawing/2014/main" id="{F0BD947A-3AFE-5DC7-D9A1-BE055841D165}"/>
              </a:ext>
            </a:extLst>
          </p:cNvPr>
          <p:cNvPicPr>
            <a:picLocks noChangeAspect="1"/>
          </p:cNvPicPr>
          <p:nvPr/>
        </p:nvPicPr>
        <p:blipFill>
          <a:blip r:embed="rId2"/>
          <a:stretch>
            <a:fillRect/>
          </a:stretch>
        </p:blipFill>
        <p:spPr>
          <a:xfrm>
            <a:off x="0" y="2009955"/>
            <a:ext cx="4279742" cy="2378257"/>
          </a:xfrm>
          <a:prstGeom prst="rect">
            <a:avLst/>
          </a:prstGeom>
        </p:spPr>
      </p:pic>
    </p:spTree>
    <p:extLst>
      <p:ext uri="{BB962C8B-B14F-4D97-AF65-F5344CB8AC3E}">
        <p14:creationId xmlns:p14="http://schemas.microsoft.com/office/powerpoint/2010/main" val="3138970494"/>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35DA5-09AE-129A-CCEC-C6BD3AD9C563}"/>
              </a:ext>
            </a:extLst>
          </p:cNvPr>
          <p:cNvSpPr txBox="1"/>
          <p:nvPr/>
        </p:nvSpPr>
        <p:spPr>
          <a:xfrm>
            <a:off x="3631722" y="517273"/>
            <a:ext cx="8292423" cy="5823454"/>
          </a:xfrm>
          <a:prstGeom prst="rect">
            <a:avLst/>
          </a:prstGeom>
          <a:solidFill>
            <a:schemeClr val="accent6">
              <a:lumMod val="20000"/>
              <a:lumOff val="80000"/>
            </a:schemeClr>
          </a:solidFill>
        </p:spPr>
        <p:txBody>
          <a:bodyPr wrap="square">
            <a:spAutoFit/>
          </a:bodyPr>
          <a:lstStyle/>
          <a:p>
            <a:pPr algn="l">
              <a:lnSpc>
                <a:spcPct val="150000"/>
              </a:lnSpc>
            </a:pPr>
            <a:r>
              <a:rPr lang="en-US" sz="3600" b="0" i="0" dirty="0">
                <a:solidFill>
                  <a:srgbClr val="0D0D0D"/>
                </a:solidFill>
                <a:effectLst/>
              </a:rPr>
              <a:t>5. Smoking is not good for people’s health, but ……</a:t>
            </a:r>
          </a:p>
          <a:p>
            <a:pPr algn="l">
              <a:lnSpc>
                <a:spcPct val="150000"/>
              </a:lnSpc>
            </a:pPr>
            <a:r>
              <a:rPr lang="en-US" sz="3600" b="0" i="0" dirty="0">
                <a:solidFill>
                  <a:srgbClr val="0D0D0D"/>
                </a:solidFill>
                <a:effectLst/>
              </a:rPr>
              <a:t>6. Cheating is not a good thing, but ………</a:t>
            </a:r>
          </a:p>
          <a:p>
            <a:pPr algn="l">
              <a:lnSpc>
                <a:spcPct val="150000"/>
              </a:lnSpc>
            </a:pPr>
            <a:r>
              <a:rPr lang="en-US" sz="3600" b="0" i="0" dirty="0">
                <a:solidFill>
                  <a:srgbClr val="0D0D0D"/>
                </a:solidFill>
                <a:effectLst/>
              </a:rPr>
              <a:t>7. The government put more trash cans in national parks, but ………………….</a:t>
            </a:r>
            <a:endParaRPr lang="en-US" sz="3600" dirty="0">
              <a:solidFill>
                <a:srgbClr val="0D0D0D"/>
              </a:solidFill>
            </a:endParaRPr>
          </a:p>
          <a:p>
            <a:pPr algn="l">
              <a:lnSpc>
                <a:spcPct val="150000"/>
              </a:lnSpc>
            </a:pPr>
            <a:r>
              <a:rPr lang="en-US" sz="3600" b="0" i="0" dirty="0">
                <a:solidFill>
                  <a:srgbClr val="0D0D0D"/>
                </a:solidFill>
                <a:effectLst/>
              </a:rPr>
              <a:t>8. It’s a good idea to fine people who litter in public places, but ……..</a:t>
            </a:r>
          </a:p>
        </p:txBody>
      </p:sp>
      <p:pic>
        <p:nvPicPr>
          <p:cNvPr id="4" name="Picture 3">
            <a:extLst>
              <a:ext uri="{FF2B5EF4-FFF2-40B4-BE49-F238E27FC236}">
                <a16:creationId xmlns:a16="http://schemas.microsoft.com/office/drawing/2014/main" id="{1C4F6CE9-05B9-2915-890C-11973A1E1286}"/>
              </a:ext>
            </a:extLst>
          </p:cNvPr>
          <p:cNvPicPr>
            <a:picLocks noChangeAspect="1"/>
          </p:cNvPicPr>
          <p:nvPr/>
        </p:nvPicPr>
        <p:blipFill>
          <a:blip r:embed="rId2"/>
          <a:stretch>
            <a:fillRect/>
          </a:stretch>
        </p:blipFill>
        <p:spPr>
          <a:xfrm>
            <a:off x="0" y="2417998"/>
            <a:ext cx="3545457" cy="1970214"/>
          </a:xfrm>
          <a:prstGeom prst="rect">
            <a:avLst/>
          </a:prstGeom>
        </p:spPr>
      </p:pic>
    </p:spTree>
    <p:extLst>
      <p:ext uri="{BB962C8B-B14F-4D97-AF65-F5344CB8AC3E}">
        <p14:creationId xmlns:p14="http://schemas.microsoft.com/office/powerpoint/2010/main" val="2267254718"/>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35DA5-09AE-129A-CCEC-C6BD3AD9C563}"/>
              </a:ext>
            </a:extLst>
          </p:cNvPr>
          <p:cNvSpPr txBox="1"/>
          <p:nvPr/>
        </p:nvSpPr>
        <p:spPr>
          <a:xfrm>
            <a:off x="4279742" y="932771"/>
            <a:ext cx="7789574" cy="4992457"/>
          </a:xfrm>
          <a:prstGeom prst="rect">
            <a:avLst/>
          </a:prstGeom>
          <a:solidFill>
            <a:schemeClr val="accent6">
              <a:lumMod val="20000"/>
              <a:lumOff val="80000"/>
            </a:schemeClr>
          </a:solidFill>
        </p:spPr>
        <p:txBody>
          <a:bodyPr wrap="square">
            <a:spAutoFit/>
          </a:bodyPr>
          <a:lstStyle/>
          <a:p>
            <a:pPr algn="l">
              <a:lnSpc>
                <a:spcPct val="150000"/>
              </a:lnSpc>
              <a:buFont typeface="+mj-lt"/>
              <a:buAutoNum type="arabicPeriod"/>
            </a:pPr>
            <a:r>
              <a:rPr lang="en-US" sz="3600" i="0" dirty="0">
                <a:solidFill>
                  <a:srgbClr val="0D0D0D"/>
                </a:solidFill>
                <a:effectLst/>
              </a:rPr>
              <a:t> I like you a lot, but </a:t>
            </a:r>
            <a:r>
              <a:rPr lang="en-US" sz="3600" i="0" u="sng" dirty="0">
                <a:solidFill>
                  <a:srgbClr val="FF0000"/>
                </a:solidFill>
                <a:effectLst/>
              </a:rPr>
              <a:t>I don’t love you</a:t>
            </a:r>
            <a:r>
              <a:rPr lang="en-US" sz="3600" i="0" dirty="0">
                <a:solidFill>
                  <a:srgbClr val="0D0D0D"/>
                </a:solidFill>
                <a:effectLst/>
              </a:rPr>
              <a:t>.</a:t>
            </a:r>
          </a:p>
          <a:p>
            <a:pPr algn="l">
              <a:lnSpc>
                <a:spcPct val="150000"/>
              </a:lnSpc>
              <a:buFont typeface="+mj-lt"/>
              <a:buAutoNum type="arabicPeriod"/>
            </a:pPr>
            <a:r>
              <a:rPr lang="en-US" sz="3600" i="0" dirty="0">
                <a:solidFill>
                  <a:srgbClr val="0D0D0D"/>
                </a:solidFill>
                <a:effectLst/>
              </a:rPr>
              <a:t> People know that plastic bags can harm the environment , but</a:t>
            </a:r>
            <a:r>
              <a:rPr lang="en-US" sz="3600" dirty="0">
                <a:solidFill>
                  <a:srgbClr val="0D0D0D"/>
                </a:solidFill>
              </a:rPr>
              <a:t> </a:t>
            </a:r>
            <a:r>
              <a:rPr lang="en-US" sz="3600" i="0" u="sng" dirty="0">
                <a:solidFill>
                  <a:srgbClr val="FF0000"/>
                </a:solidFill>
                <a:effectLst/>
              </a:rPr>
              <a:t>they still use them daily</a:t>
            </a:r>
            <a:r>
              <a:rPr lang="en-US" sz="3600" i="0" dirty="0">
                <a:solidFill>
                  <a:srgbClr val="0D0D0D"/>
                </a:solidFill>
                <a:effectLst/>
              </a:rPr>
              <a:t>.</a:t>
            </a:r>
          </a:p>
          <a:p>
            <a:pPr algn="l">
              <a:lnSpc>
                <a:spcPct val="150000"/>
              </a:lnSpc>
              <a:buFont typeface="+mj-lt"/>
              <a:buAutoNum type="arabicPeriod"/>
            </a:pPr>
            <a:r>
              <a:rPr lang="en-US" sz="3600" dirty="0">
                <a:solidFill>
                  <a:srgbClr val="0D0D0D"/>
                </a:solidFill>
              </a:rPr>
              <a:t> People know that they shouldn’t disturb animals</a:t>
            </a:r>
            <a:r>
              <a:rPr lang="en-US" sz="3600" i="0" dirty="0">
                <a:solidFill>
                  <a:srgbClr val="0D0D0D"/>
                </a:solidFill>
                <a:effectLst/>
              </a:rPr>
              <a:t> , but</a:t>
            </a:r>
            <a:r>
              <a:rPr lang="en-US" sz="3600" dirty="0">
                <a:solidFill>
                  <a:srgbClr val="0D0D0D"/>
                </a:solidFill>
              </a:rPr>
              <a:t> </a:t>
            </a:r>
            <a:r>
              <a:rPr lang="en-US" sz="3600" i="0" u="sng" dirty="0">
                <a:solidFill>
                  <a:srgbClr val="FF0000"/>
                </a:solidFill>
                <a:effectLst/>
              </a:rPr>
              <a:t>they still feed them</a:t>
            </a:r>
            <a:r>
              <a:rPr lang="en-US" sz="3600" i="0" dirty="0">
                <a:solidFill>
                  <a:srgbClr val="0D0D0D"/>
                </a:solidFill>
                <a:effectLst/>
              </a:rPr>
              <a:t>.</a:t>
            </a:r>
          </a:p>
        </p:txBody>
      </p:sp>
      <p:pic>
        <p:nvPicPr>
          <p:cNvPr id="2" name="Picture 1">
            <a:extLst>
              <a:ext uri="{FF2B5EF4-FFF2-40B4-BE49-F238E27FC236}">
                <a16:creationId xmlns:a16="http://schemas.microsoft.com/office/drawing/2014/main" id="{F0BD947A-3AFE-5DC7-D9A1-BE055841D165}"/>
              </a:ext>
            </a:extLst>
          </p:cNvPr>
          <p:cNvPicPr>
            <a:picLocks noChangeAspect="1"/>
          </p:cNvPicPr>
          <p:nvPr/>
        </p:nvPicPr>
        <p:blipFill>
          <a:blip r:embed="rId2"/>
          <a:stretch>
            <a:fillRect/>
          </a:stretch>
        </p:blipFill>
        <p:spPr>
          <a:xfrm>
            <a:off x="0" y="2096655"/>
            <a:ext cx="4123723" cy="2291557"/>
          </a:xfrm>
          <a:prstGeom prst="rect">
            <a:avLst/>
          </a:prstGeom>
        </p:spPr>
      </p:pic>
      <p:sp>
        <p:nvSpPr>
          <p:cNvPr id="5" name="TextBox 4">
            <a:extLst>
              <a:ext uri="{FF2B5EF4-FFF2-40B4-BE49-F238E27FC236}">
                <a16:creationId xmlns:a16="http://schemas.microsoft.com/office/drawing/2014/main" id="{FF6F7BAA-65E2-127D-4300-7B8FE8B4B267}"/>
              </a:ext>
            </a:extLst>
          </p:cNvPr>
          <p:cNvSpPr txBox="1"/>
          <p:nvPr/>
        </p:nvSpPr>
        <p:spPr>
          <a:xfrm>
            <a:off x="122684" y="941906"/>
            <a:ext cx="3345403" cy="584775"/>
          </a:xfrm>
          <a:prstGeom prst="rect">
            <a:avLst/>
          </a:prstGeom>
          <a:noFill/>
        </p:spPr>
        <p:txBody>
          <a:bodyPr wrap="none" rtlCol="0">
            <a:spAutoFit/>
          </a:bodyPr>
          <a:lstStyle/>
          <a:p>
            <a:r>
              <a:rPr lang="en-US" sz="3200" dirty="0">
                <a:highlight>
                  <a:srgbClr val="F3C1FF"/>
                </a:highlight>
              </a:rPr>
              <a:t>Suggested answers</a:t>
            </a:r>
          </a:p>
        </p:txBody>
      </p:sp>
    </p:spTree>
    <p:extLst>
      <p:ext uri="{BB962C8B-B14F-4D97-AF65-F5344CB8AC3E}">
        <p14:creationId xmlns:p14="http://schemas.microsoft.com/office/powerpoint/2010/main" val="13036845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35DA5-09AE-129A-CCEC-C6BD3AD9C563}"/>
              </a:ext>
            </a:extLst>
          </p:cNvPr>
          <p:cNvSpPr txBox="1"/>
          <p:nvPr/>
        </p:nvSpPr>
        <p:spPr>
          <a:xfrm>
            <a:off x="3711711" y="906876"/>
            <a:ext cx="8267852" cy="4992457"/>
          </a:xfrm>
          <a:prstGeom prst="rect">
            <a:avLst/>
          </a:prstGeom>
          <a:solidFill>
            <a:schemeClr val="accent6">
              <a:lumMod val="20000"/>
              <a:lumOff val="80000"/>
            </a:schemeClr>
          </a:solidFill>
        </p:spPr>
        <p:txBody>
          <a:bodyPr wrap="square">
            <a:spAutoFit/>
          </a:bodyPr>
          <a:lstStyle/>
          <a:p>
            <a:pPr>
              <a:lnSpc>
                <a:spcPct val="150000"/>
              </a:lnSpc>
            </a:pPr>
            <a:r>
              <a:rPr lang="en-US" sz="3600" dirty="0">
                <a:solidFill>
                  <a:srgbClr val="0D0D0D"/>
                </a:solidFill>
              </a:rPr>
              <a:t>4. </a:t>
            </a:r>
            <a:r>
              <a:rPr lang="en-US" sz="3600" i="0" dirty="0">
                <a:solidFill>
                  <a:srgbClr val="0D0D0D"/>
                </a:solidFill>
                <a:effectLst/>
              </a:rPr>
              <a:t>It’s a great idea,  but </a:t>
            </a:r>
            <a:r>
              <a:rPr lang="en-US" sz="3600" i="0" u="sng" dirty="0">
                <a:solidFill>
                  <a:srgbClr val="FF0000"/>
                </a:solidFill>
                <a:effectLst/>
              </a:rPr>
              <a:t>not many people like it</a:t>
            </a:r>
            <a:r>
              <a:rPr lang="en-US" sz="3600" i="0" dirty="0">
                <a:solidFill>
                  <a:srgbClr val="0D0D0D"/>
                </a:solidFill>
                <a:effectLst/>
              </a:rPr>
              <a:t>.</a:t>
            </a:r>
          </a:p>
          <a:p>
            <a:pPr algn="l">
              <a:lnSpc>
                <a:spcPct val="150000"/>
              </a:lnSpc>
            </a:pPr>
            <a:r>
              <a:rPr lang="en-US" sz="3600" b="0" i="0" dirty="0">
                <a:solidFill>
                  <a:srgbClr val="0D0D0D"/>
                </a:solidFill>
                <a:effectLst/>
              </a:rPr>
              <a:t>5. Smoking is not good for people’s health, but </a:t>
            </a:r>
            <a:r>
              <a:rPr lang="en-US" sz="3600" b="0" i="0" u="sng" dirty="0">
                <a:solidFill>
                  <a:srgbClr val="FF0000"/>
                </a:solidFill>
                <a:effectLst/>
              </a:rPr>
              <a:t>a lot of people still smoke</a:t>
            </a:r>
            <a:r>
              <a:rPr lang="en-US" sz="3600" b="0" i="0" dirty="0">
                <a:solidFill>
                  <a:srgbClr val="FF0000"/>
                </a:solidFill>
                <a:effectLst/>
              </a:rPr>
              <a:t>.</a:t>
            </a:r>
          </a:p>
          <a:p>
            <a:pPr algn="l">
              <a:lnSpc>
                <a:spcPct val="150000"/>
              </a:lnSpc>
            </a:pPr>
            <a:r>
              <a:rPr lang="en-US" sz="3600" b="0" i="0" dirty="0">
                <a:solidFill>
                  <a:srgbClr val="0D0D0D"/>
                </a:solidFill>
                <a:effectLst/>
              </a:rPr>
              <a:t>6. Cheating is not a good thing, but </a:t>
            </a:r>
            <a:r>
              <a:rPr lang="en-US" sz="3600" b="0" i="0" u="sng" dirty="0">
                <a:solidFill>
                  <a:srgbClr val="FF0000"/>
                </a:solidFill>
                <a:effectLst/>
              </a:rPr>
              <a:t>many students </a:t>
            </a:r>
            <a:r>
              <a:rPr lang="en-US" sz="3600" u="sng" dirty="0">
                <a:solidFill>
                  <a:srgbClr val="FF0000"/>
                </a:solidFill>
              </a:rPr>
              <a:t>often </a:t>
            </a:r>
            <a:r>
              <a:rPr lang="en-US" sz="3600" b="0" i="0" u="sng" dirty="0">
                <a:solidFill>
                  <a:srgbClr val="FF0000"/>
                </a:solidFill>
                <a:effectLst/>
              </a:rPr>
              <a:t>do it</a:t>
            </a:r>
            <a:r>
              <a:rPr lang="en-US" sz="3600" b="0" i="0" dirty="0">
                <a:solidFill>
                  <a:srgbClr val="0D0D0D"/>
                </a:solidFill>
                <a:effectLst/>
              </a:rPr>
              <a:t>. </a:t>
            </a:r>
          </a:p>
        </p:txBody>
      </p:sp>
      <p:pic>
        <p:nvPicPr>
          <p:cNvPr id="4" name="Picture 3">
            <a:extLst>
              <a:ext uri="{FF2B5EF4-FFF2-40B4-BE49-F238E27FC236}">
                <a16:creationId xmlns:a16="http://schemas.microsoft.com/office/drawing/2014/main" id="{1C4F6CE9-05B9-2915-890C-11973A1E1286}"/>
              </a:ext>
            </a:extLst>
          </p:cNvPr>
          <p:cNvPicPr>
            <a:picLocks noChangeAspect="1"/>
          </p:cNvPicPr>
          <p:nvPr/>
        </p:nvPicPr>
        <p:blipFill>
          <a:blip r:embed="rId2"/>
          <a:stretch>
            <a:fillRect/>
          </a:stretch>
        </p:blipFill>
        <p:spPr>
          <a:xfrm>
            <a:off x="0" y="2417998"/>
            <a:ext cx="3545457" cy="1970214"/>
          </a:xfrm>
          <a:prstGeom prst="rect">
            <a:avLst/>
          </a:prstGeom>
        </p:spPr>
      </p:pic>
      <p:sp>
        <p:nvSpPr>
          <p:cNvPr id="2" name="TextBox 1">
            <a:extLst>
              <a:ext uri="{FF2B5EF4-FFF2-40B4-BE49-F238E27FC236}">
                <a16:creationId xmlns:a16="http://schemas.microsoft.com/office/drawing/2014/main" id="{562B83CE-E9CD-4D83-7A6F-58424B549277}"/>
              </a:ext>
            </a:extLst>
          </p:cNvPr>
          <p:cNvSpPr txBox="1"/>
          <p:nvPr/>
        </p:nvSpPr>
        <p:spPr>
          <a:xfrm>
            <a:off x="100026" y="1294820"/>
            <a:ext cx="3345403" cy="584775"/>
          </a:xfrm>
          <a:prstGeom prst="rect">
            <a:avLst/>
          </a:prstGeom>
          <a:noFill/>
        </p:spPr>
        <p:txBody>
          <a:bodyPr wrap="none" rtlCol="0">
            <a:spAutoFit/>
          </a:bodyPr>
          <a:lstStyle/>
          <a:p>
            <a:r>
              <a:rPr lang="en-US" sz="3200" dirty="0">
                <a:highlight>
                  <a:srgbClr val="F3C1FF"/>
                </a:highlight>
              </a:rPr>
              <a:t>Suggested answers</a:t>
            </a:r>
          </a:p>
        </p:txBody>
      </p:sp>
    </p:spTree>
    <p:extLst>
      <p:ext uri="{BB962C8B-B14F-4D97-AF65-F5344CB8AC3E}">
        <p14:creationId xmlns:p14="http://schemas.microsoft.com/office/powerpoint/2010/main" val="32355684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1939</TotalTime>
  <Words>1670</Words>
  <Application>Microsoft Office PowerPoint</Application>
  <PresentationFormat>Widescreen</PresentationFormat>
  <Paragraphs>153</Paragraphs>
  <Slides>47</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877</cp:revision>
  <dcterms:created xsi:type="dcterms:W3CDTF">2023-02-01T04:45:54Z</dcterms:created>
  <dcterms:modified xsi:type="dcterms:W3CDTF">2024-05-27T02:06:57Z</dcterms:modified>
</cp:coreProperties>
</file>