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67" r:id="rId4"/>
    <p:sldId id="269" r:id="rId5"/>
    <p:sldId id="912" r:id="rId6"/>
    <p:sldId id="914" r:id="rId7"/>
    <p:sldId id="971" r:id="rId8"/>
    <p:sldId id="972" r:id="rId9"/>
    <p:sldId id="973" r:id="rId10"/>
    <p:sldId id="918" r:id="rId11"/>
    <p:sldId id="974" r:id="rId12"/>
    <p:sldId id="922" r:id="rId13"/>
    <p:sldId id="997" r:id="rId14"/>
    <p:sldId id="925" r:id="rId15"/>
    <p:sldId id="998" r:id="rId16"/>
    <p:sldId id="926" r:id="rId17"/>
    <p:sldId id="957" r:id="rId18"/>
    <p:sldId id="949" r:id="rId19"/>
    <p:sldId id="982" r:id="rId20"/>
    <p:sldId id="999" r:id="rId21"/>
    <p:sldId id="1000" r:id="rId22"/>
    <p:sldId id="983" r:id="rId23"/>
    <p:sldId id="1001" r:id="rId24"/>
    <p:sldId id="1002" r:id="rId25"/>
    <p:sldId id="1003" r:id="rId26"/>
    <p:sldId id="1004" r:id="rId27"/>
    <p:sldId id="956" r:id="rId28"/>
    <p:sldId id="993" r:id="rId29"/>
    <p:sldId id="1007" r:id="rId30"/>
    <p:sldId id="294" r:id="rId31"/>
    <p:sldId id="1005" r:id="rId32"/>
    <p:sldId id="1006" r:id="rId33"/>
    <p:sldId id="296" r:id="rId34"/>
    <p:sldId id="298" r:id="rId35"/>
    <p:sldId id="299" r:id="rId36"/>
    <p:sldId id="30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1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7C5C5E35-1152-4152-AEE5-8256FBEE04E9}"/>
    <pc:docChg chg="modSld modMainMaster">
      <pc:chgData name="Phan Van Rieu (Hugo)" userId="032e726b-b6b7-45df-b0ca-e82fb010a48a" providerId="ADAL" clId="{7C5C5E35-1152-4152-AEE5-8256FBEE04E9}" dt="2024-05-27T04:01:36.856" v="8" actId="20577"/>
      <pc:docMkLst>
        <pc:docMk/>
      </pc:docMkLst>
      <pc:sldChg chg="modSp mod">
        <pc:chgData name="Phan Van Rieu (Hugo)" userId="032e726b-b6b7-45df-b0ca-e82fb010a48a" providerId="ADAL" clId="{7C5C5E35-1152-4152-AEE5-8256FBEE04E9}" dt="2024-05-27T04:01:36.856" v="8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7C5C5E35-1152-4152-AEE5-8256FBEE04E9}" dt="2024-05-27T04:01:36.856" v="8" actId="20577"/>
          <ac:spMkLst>
            <pc:docMk/>
            <pc:sldMk cId="1872779487" sldId="269"/>
            <ac:spMk id="7" creationId="{BA386DE9-345A-400C-B2BB-B32B155C2C38}"/>
          </ac:spMkLst>
        </pc:spChg>
      </pc:sldChg>
      <pc:sldChg chg="modSp mod">
        <pc:chgData name="Phan Van Rieu (Hugo)" userId="032e726b-b6b7-45df-b0ca-e82fb010a48a" providerId="ADAL" clId="{7C5C5E35-1152-4152-AEE5-8256FBEE04E9}" dt="2024-05-14T06:17:22.991" v="6" actId="20577"/>
        <pc:sldMkLst>
          <pc:docMk/>
          <pc:sldMk cId="2637906577" sldId="1007"/>
        </pc:sldMkLst>
        <pc:spChg chg="mod">
          <ac:chgData name="Phan Van Rieu (Hugo)" userId="032e726b-b6b7-45df-b0ca-e82fb010a48a" providerId="ADAL" clId="{7C5C5E35-1152-4152-AEE5-8256FBEE04E9}" dt="2024-05-14T06:17:22.991" v="6" actId="20577"/>
          <ac:spMkLst>
            <pc:docMk/>
            <pc:sldMk cId="2637906577" sldId="1007"/>
            <ac:spMk id="13" creationId="{7537E6E9-C129-4DCB-9D62-02AE27BD4F52}"/>
          </ac:spMkLst>
        </pc:spChg>
      </pc:sldChg>
      <pc:sldMasterChg chg="modSp mod">
        <pc:chgData name="Phan Van Rieu (Hugo)" userId="032e726b-b6b7-45df-b0ca-e82fb010a48a" providerId="ADAL" clId="{7C5C5E35-1152-4152-AEE5-8256FBEE04E9}" dt="2024-05-14T06:15:41.702" v="0" actId="14100"/>
        <pc:sldMasterMkLst>
          <pc:docMk/>
          <pc:sldMasterMk cId="4227081071" sldId="2147483648"/>
        </pc:sldMasterMkLst>
        <pc:spChg chg="mod">
          <ac:chgData name="Phan Van Rieu (Hugo)" userId="032e726b-b6b7-45df-b0ca-e82fb010a48a" providerId="ADAL" clId="{7C5C5E35-1152-4152-AEE5-8256FBEE04E9}" dt="2024-05-14T06:15:41.702" v="0" actId="14100"/>
          <ac:spMkLst>
            <pc:docMk/>
            <pc:sldMasterMk cId="4227081071" sldId="2147483648"/>
            <ac:spMk id="12" creationId="{FE798370-27E2-9F41-A466-FC64C7FFD70A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844709" y="71082"/>
            <a:ext cx="218252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18252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5: Healthy Living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3494" y="342900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5: Healthy Living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2.2: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49 &amp; 50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D7A2B-7DB2-77FD-2509-D3DF43A8DFB7}"/>
              </a:ext>
            </a:extLst>
          </p:cNvPr>
          <p:cNvSpPr txBox="1"/>
          <p:nvPr/>
        </p:nvSpPr>
        <p:spPr>
          <a:xfrm>
            <a:off x="114517" y="1826321"/>
            <a:ext cx="11914727" cy="516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  <a:highlight>
                  <a:srgbClr val="FFFF00"/>
                </a:highlight>
              </a:rPr>
              <a:t> Although </a:t>
            </a:r>
            <a:r>
              <a:rPr lang="en-US" sz="3200" dirty="0">
                <a:solidFill>
                  <a:srgbClr val="0D0D0D"/>
                </a:solidFill>
              </a:rPr>
              <a:t>he knows it's bad for him, he eats a lot of candy. 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 Students still prefer to eat junk food </a:t>
            </a:r>
            <a:r>
              <a:rPr lang="en-US" sz="3200" dirty="0">
                <a:solidFill>
                  <a:srgbClr val="0D0D0D"/>
                </a:solidFill>
                <a:highlight>
                  <a:srgbClr val="FFFF00"/>
                </a:highlight>
              </a:rPr>
              <a:t>though </a:t>
            </a:r>
            <a:r>
              <a:rPr lang="en-US" sz="3200" dirty="0">
                <a:solidFill>
                  <a:srgbClr val="0D0D0D"/>
                </a:solidFill>
              </a:rPr>
              <a:t>they have access to healthy snacks in the</a:t>
            </a:r>
            <a:br>
              <a:rPr lang="en-US" sz="3200" dirty="0">
                <a:solidFill>
                  <a:srgbClr val="0D0D0D"/>
                </a:solidFill>
              </a:rPr>
            </a:br>
            <a:r>
              <a:rPr lang="en-US" sz="3200" dirty="0">
                <a:solidFill>
                  <a:srgbClr val="0D0D0D"/>
                </a:solidFill>
              </a:rPr>
              <a:t>school's cafeteria. </a:t>
            </a:r>
            <a:br>
              <a:rPr lang="en-US" sz="3200" dirty="0">
                <a:solidFill>
                  <a:srgbClr val="0D0D0D"/>
                </a:solidFill>
              </a:rPr>
            </a:br>
            <a:r>
              <a:rPr lang="en-US" sz="3200" dirty="0">
                <a:solidFill>
                  <a:srgbClr val="0D0D0D"/>
                </a:solidFill>
              </a:rPr>
              <a:t>3. </a:t>
            </a:r>
            <a:r>
              <a:rPr lang="en-US" sz="3200" dirty="0">
                <a:solidFill>
                  <a:srgbClr val="0D0D0D"/>
                </a:solidFill>
                <a:highlight>
                  <a:srgbClr val="FFFF00"/>
                </a:highlight>
              </a:rPr>
              <a:t>In spite of </a:t>
            </a:r>
            <a:r>
              <a:rPr lang="en-US" sz="3200" dirty="0">
                <a:solidFill>
                  <a:srgbClr val="0D0D0D"/>
                </a:solidFill>
              </a:rPr>
              <a:t>their harm, many people follow detox diets.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4. Many people don't know how to cook a nourishing meal </a:t>
            </a:r>
            <a:r>
              <a:rPr lang="en-US" sz="3200" dirty="0">
                <a:solidFill>
                  <a:srgbClr val="0D0D0D"/>
                </a:solidFill>
                <a:highlight>
                  <a:srgbClr val="FFFF00"/>
                </a:highlight>
              </a:rPr>
              <a:t>despite </a:t>
            </a:r>
            <a:r>
              <a:rPr lang="en-US" sz="3200" dirty="0">
                <a:solidFill>
                  <a:srgbClr val="0D0D0D"/>
                </a:solidFill>
              </a:rPr>
              <a:t>knowing the importance.</a:t>
            </a:r>
            <a:br>
              <a:rPr lang="en-US" sz="3200" dirty="0">
                <a:solidFill>
                  <a:srgbClr val="0D0D0D"/>
                </a:solidFill>
              </a:rPr>
            </a:br>
            <a:r>
              <a:rPr lang="en-US" sz="3200" dirty="0">
                <a:solidFill>
                  <a:srgbClr val="0D0D0D"/>
                </a:solidFill>
              </a:rPr>
              <a:t>of eating healthily </a:t>
            </a:r>
            <a:endParaRPr lang="en-US" sz="3200" b="0" i="0" dirty="0">
              <a:solidFill>
                <a:srgbClr val="0D0D0D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7C953-8593-2E68-6134-F8C5EF24CF62}"/>
              </a:ext>
            </a:extLst>
          </p:cNvPr>
          <p:cNvSpPr txBox="1"/>
          <p:nvPr/>
        </p:nvSpPr>
        <p:spPr>
          <a:xfrm>
            <a:off x="114517" y="483125"/>
            <a:ext cx="11899684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</a:rPr>
              <a:t>Read and look at the highlighted words. Then complete the structures.</a:t>
            </a:r>
          </a:p>
        </p:txBody>
      </p:sp>
    </p:spTree>
    <p:extLst>
      <p:ext uri="{BB962C8B-B14F-4D97-AF65-F5344CB8AC3E}">
        <p14:creationId xmlns:p14="http://schemas.microsoft.com/office/powerpoint/2010/main" val="545691141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84A08F-D26D-D70B-EA0E-1491319068EF}"/>
              </a:ext>
            </a:extLst>
          </p:cNvPr>
          <p:cNvSpPr txBox="1"/>
          <p:nvPr/>
        </p:nvSpPr>
        <p:spPr>
          <a:xfrm>
            <a:off x="432261" y="4683312"/>
            <a:ext cx="11327476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Main clause + </a:t>
            </a:r>
            <a:r>
              <a:rPr lang="en-US" sz="3600" b="1" dirty="0"/>
              <a:t>although / though + clause.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5468C-6FEA-F15B-2AB8-F6A8885B916E}"/>
              </a:ext>
            </a:extLst>
          </p:cNvPr>
          <p:cNvSpPr txBox="1"/>
          <p:nvPr/>
        </p:nvSpPr>
        <p:spPr>
          <a:xfrm>
            <a:off x="432260" y="2619345"/>
            <a:ext cx="11327477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Although / Though + clause, </a:t>
            </a:r>
            <a:r>
              <a:rPr lang="en-US" sz="3600" dirty="0"/>
              <a:t> main clause.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DB69C-2F11-CB9A-1683-295C4A9DE617}"/>
              </a:ext>
            </a:extLst>
          </p:cNvPr>
          <p:cNvSpPr txBox="1"/>
          <p:nvPr/>
        </p:nvSpPr>
        <p:spPr>
          <a:xfrm>
            <a:off x="390696" y="1812664"/>
            <a:ext cx="1141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en-US" sz="3600" b="1" dirty="0">
                <a:solidFill>
                  <a:srgbClr val="0070C0"/>
                </a:solidFill>
              </a:rPr>
              <a:t>To introduce an idea that contrasts with the main idea.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68133-70B3-869F-C12B-19006CEEC59E}"/>
              </a:ext>
            </a:extLst>
          </p:cNvPr>
          <p:cNvSpPr txBox="1"/>
          <p:nvPr/>
        </p:nvSpPr>
        <p:spPr>
          <a:xfrm>
            <a:off x="432260" y="3291856"/>
            <a:ext cx="11327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Although</a:t>
            </a:r>
            <a:r>
              <a:rPr lang="en-US" sz="3200" dirty="0">
                <a:solidFill>
                  <a:srgbClr val="0D0D0D"/>
                </a:solidFill>
              </a:rPr>
              <a:t> </a:t>
            </a:r>
            <a:r>
              <a:rPr lang="en-US" sz="3200" i="1" dirty="0">
                <a:solidFill>
                  <a:srgbClr val="0D0D0D"/>
                </a:solidFill>
              </a:rPr>
              <a:t>he knows it’s bad for him</a:t>
            </a:r>
            <a:r>
              <a:rPr lang="en-US" sz="3200" dirty="0">
                <a:solidFill>
                  <a:srgbClr val="0D0D0D"/>
                </a:solidFill>
              </a:rPr>
              <a:t>, he eats a lot of junk food.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6E039-A5B8-4F3F-C111-91D114E4212A}"/>
              </a:ext>
            </a:extLst>
          </p:cNvPr>
          <p:cNvSpPr txBox="1"/>
          <p:nvPr/>
        </p:nvSpPr>
        <p:spPr>
          <a:xfrm>
            <a:off x="432260" y="5318887"/>
            <a:ext cx="11327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Students still prefer to eat junk food </a:t>
            </a:r>
            <a:r>
              <a:rPr lang="en-US" sz="3200" dirty="0">
                <a:solidFill>
                  <a:srgbClr val="FF0000"/>
                </a:solidFill>
              </a:rPr>
              <a:t>though</a:t>
            </a:r>
            <a:r>
              <a:rPr lang="en-US" sz="3200" dirty="0"/>
              <a:t> </a:t>
            </a:r>
            <a:r>
              <a:rPr lang="en-US" sz="3200" i="1" dirty="0"/>
              <a:t>they have access to healthy snacks in the school's cafeteria</a:t>
            </a:r>
            <a:r>
              <a:rPr lang="en-US" sz="3200" dirty="0"/>
              <a:t>. </a:t>
            </a:r>
            <a:endParaRPr lang="en-US" sz="3200" dirty="0">
              <a:solidFill>
                <a:srgbClr val="0D0D0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3E30D-D34B-48C8-ADD3-CDD97912F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992" y="495462"/>
            <a:ext cx="6348010" cy="12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9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84A08F-D26D-D70B-EA0E-1491319068EF}"/>
              </a:ext>
            </a:extLst>
          </p:cNvPr>
          <p:cNvSpPr txBox="1"/>
          <p:nvPr/>
        </p:nvSpPr>
        <p:spPr>
          <a:xfrm>
            <a:off x="432261" y="4683312"/>
            <a:ext cx="11327476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Main clause + </a:t>
            </a:r>
            <a:r>
              <a:rPr lang="en-US" sz="3600" b="1" dirty="0"/>
              <a:t>despite / in spite of + N/V-</a:t>
            </a:r>
            <a:r>
              <a:rPr lang="en-US" sz="3600" b="1" dirty="0" err="1"/>
              <a:t>ing</a:t>
            </a:r>
            <a:r>
              <a:rPr lang="en-US" sz="3600" b="1" dirty="0"/>
              <a:t>.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5468C-6FEA-F15B-2AB8-F6A8885B916E}"/>
              </a:ext>
            </a:extLst>
          </p:cNvPr>
          <p:cNvSpPr txBox="1"/>
          <p:nvPr/>
        </p:nvSpPr>
        <p:spPr>
          <a:xfrm>
            <a:off x="432260" y="2619345"/>
            <a:ext cx="11327477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Despite / In spite of + N/V-</a:t>
            </a:r>
            <a:r>
              <a:rPr lang="en-US" sz="3600" b="1" dirty="0" err="1"/>
              <a:t>ing</a:t>
            </a:r>
            <a:r>
              <a:rPr lang="en-US" sz="3600" b="1" dirty="0"/>
              <a:t>, </a:t>
            </a:r>
            <a:r>
              <a:rPr lang="en-US" sz="3600" dirty="0"/>
              <a:t> main clause.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DB69C-2F11-CB9A-1683-295C4A9DE617}"/>
              </a:ext>
            </a:extLst>
          </p:cNvPr>
          <p:cNvSpPr txBox="1"/>
          <p:nvPr/>
        </p:nvSpPr>
        <p:spPr>
          <a:xfrm>
            <a:off x="432260" y="1655226"/>
            <a:ext cx="1141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en-US" sz="3600" b="1" dirty="0">
                <a:solidFill>
                  <a:srgbClr val="0070C0"/>
                </a:solidFill>
              </a:rPr>
              <a:t>To introduce an idea that contrasts with the main idea.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68133-70B3-869F-C12B-19006CEEC59E}"/>
              </a:ext>
            </a:extLst>
          </p:cNvPr>
          <p:cNvSpPr txBox="1"/>
          <p:nvPr/>
        </p:nvSpPr>
        <p:spPr>
          <a:xfrm>
            <a:off x="432260" y="3291856"/>
            <a:ext cx="11327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 spite of </a:t>
            </a:r>
            <a:r>
              <a:rPr lang="en-US" sz="3200" i="1" dirty="0"/>
              <a:t>their harm</a:t>
            </a:r>
            <a:r>
              <a:rPr lang="en-US" sz="3200" dirty="0"/>
              <a:t>, many people follow detox diets.</a:t>
            </a:r>
            <a:endParaRPr lang="en-US" sz="3200" dirty="0">
              <a:solidFill>
                <a:srgbClr val="0D0D0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6E039-A5B8-4F3F-C111-91D114E4212A}"/>
              </a:ext>
            </a:extLst>
          </p:cNvPr>
          <p:cNvSpPr txBox="1"/>
          <p:nvPr/>
        </p:nvSpPr>
        <p:spPr>
          <a:xfrm>
            <a:off x="432260" y="5318887"/>
            <a:ext cx="11327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Many people don't know how to cook a nourishing meal </a:t>
            </a:r>
            <a:r>
              <a:rPr lang="en-US" sz="3200" dirty="0">
                <a:solidFill>
                  <a:srgbClr val="FF0000"/>
                </a:solidFill>
              </a:rPr>
              <a:t>despite </a:t>
            </a:r>
            <a:r>
              <a:rPr lang="en-US" sz="3200" i="1" dirty="0"/>
              <a:t>knowing the importance of eating healthily. </a:t>
            </a:r>
            <a:endParaRPr lang="en-US" sz="3200" i="1" dirty="0">
              <a:solidFill>
                <a:srgbClr val="0D0D0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0DA54-EDF9-4BC8-B0E8-90322323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992" y="495462"/>
            <a:ext cx="6348010" cy="12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C07A28-2267-89BA-C289-A01802BFAAE7}"/>
              </a:ext>
            </a:extLst>
          </p:cNvPr>
          <p:cNvSpPr txBox="1"/>
          <p:nvPr/>
        </p:nvSpPr>
        <p:spPr>
          <a:xfrm>
            <a:off x="1711778" y="379193"/>
            <a:ext cx="10189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Read about adverbial clauses/phrases of concession, then fill in the blank.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65182-2410-47E6-A72F-DF025570F45F}"/>
              </a:ext>
            </a:extLst>
          </p:cNvPr>
          <p:cNvSpPr txBox="1"/>
          <p:nvPr/>
        </p:nvSpPr>
        <p:spPr>
          <a:xfrm>
            <a:off x="290383" y="440749"/>
            <a:ext cx="1421395" cy="58477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Task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4B346-99C2-4F06-ABA4-E879C226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31" y="1579522"/>
            <a:ext cx="7095338" cy="47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3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C07A28-2267-89BA-C289-A01802BFAAE7}"/>
              </a:ext>
            </a:extLst>
          </p:cNvPr>
          <p:cNvSpPr txBox="1"/>
          <p:nvPr/>
        </p:nvSpPr>
        <p:spPr>
          <a:xfrm>
            <a:off x="1711778" y="379193"/>
            <a:ext cx="10189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Read about adverbial clauses/phrases of concession, then fill in the blank.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65182-2410-47E6-A72F-DF025570F45F}"/>
              </a:ext>
            </a:extLst>
          </p:cNvPr>
          <p:cNvSpPr txBox="1"/>
          <p:nvPr/>
        </p:nvSpPr>
        <p:spPr>
          <a:xfrm>
            <a:off x="290383" y="440749"/>
            <a:ext cx="1421395" cy="58477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Task 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A022F-3CBA-4EE9-8BBC-1730CCBAF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478" y="1579522"/>
            <a:ext cx="9193043" cy="47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07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9C202F-8833-3E86-D56C-928C76E5EB00}"/>
              </a:ext>
            </a:extLst>
          </p:cNvPr>
          <p:cNvSpPr txBox="1"/>
          <p:nvPr/>
        </p:nvSpPr>
        <p:spPr>
          <a:xfrm>
            <a:off x="1737223" y="461861"/>
            <a:ext cx="3749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Listen and check. Listen again and repeat.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C4EA6-CF57-4D1E-ABCC-A36BAAE914D4}"/>
              </a:ext>
            </a:extLst>
          </p:cNvPr>
          <p:cNvSpPr txBox="1"/>
          <p:nvPr/>
        </p:nvSpPr>
        <p:spPr>
          <a:xfrm>
            <a:off x="315828" y="444512"/>
            <a:ext cx="1421395" cy="58477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Task 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694813-B3B9-4D23-A7C8-63019473C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401" y="1532435"/>
            <a:ext cx="845893" cy="701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D1E0CE-8328-429C-9CFE-C900D8F2F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471" y="549613"/>
            <a:ext cx="5609497" cy="572083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D614DB3-8239-5C0E-033D-C207AD234551}"/>
              </a:ext>
            </a:extLst>
          </p:cNvPr>
          <p:cNvSpPr/>
          <p:nvPr/>
        </p:nvSpPr>
        <p:spPr>
          <a:xfrm>
            <a:off x="629444" y="4618919"/>
            <a:ext cx="9713913" cy="1428446"/>
          </a:xfrm>
          <a:prstGeom prst="wedgeRoundRectCallout">
            <a:avLst>
              <a:gd name="adj1" fmla="val 21395"/>
              <a:gd name="adj2" fmla="val -75897"/>
              <a:gd name="adj3" fmla="val 16667"/>
            </a:avLst>
          </a:prstGeom>
          <a:solidFill>
            <a:srgbClr val="FFE89D"/>
          </a:solidFill>
          <a:ln>
            <a:solidFill>
              <a:srgbClr val="FFE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________________ doctors suggest teens get eight to ten hours of sleep a night, the average teen gets only seven hours.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250E7-6310-1592-E627-67EAF9FEEBBB}"/>
              </a:ext>
            </a:extLst>
          </p:cNvPr>
          <p:cNvSpPr txBox="1"/>
          <p:nvPr/>
        </p:nvSpPr>
        <p:spPr>
          <a:xfrm>
            <a:off x="1737223" y="4477406"/>
            <a:ext cx="293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Although</a:t>
            </a:r>
          </a:p>
        </p:txBody>
      </p:sp>
      <p:pic>
        <p:nvPicPr>
          <p:cNvPr id="13" name="CD1 TRACK 58">
            <a:hlinkClick r:id="" action="ppaction://media"/>
            <a:extLst>
              <a:ext uri="{FF2B5EF4-FFF2-40B4-BE49-F238E27FC236}">
                <a16:creationId xmlns:a16="http://schemas.microsoft.com/office/drawing/2014/main" id="{3D86E110-448A-4A2A-B4AA-8CCA36613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549" y="3273157"/>
            <a:ext cx="1794125" cy="17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DC7BF-0FC2-5D39-ACB8-6355911C7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8B7521-CFDF-5B60-D76D-66C737FA4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16D22-5488-5F86-52DE-5231DD4661BB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469291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02F9D-E8E2-FD33-3754-C0AF5A8EFF1B}"/>
              </a:ext>
            </a:extLst>
          </p:cNvPr>
          <p:cNvSpPr txBox="1"/>
          <p:nvPr/>
        </p:nvSpPr>
        <p:spPr>
          <a:xfrm>
            <a:off x="1840224" y="483125"/>
            <a:ext cx="10173978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</a:rPr>
              <a:t>Fill in the blanks with </a:t>
            </a:r>
            <a:r>
              <a:rPr lang="en-US" sz="3600" b="0" i="1" dirty="0">
                <a:solidFill>
                  <a:srgbClr val="0070C0"/>
                </a:solidFill>
                <a:effectLst/>
              </a:rPr>
              <a:t>although / though </a:t>
            </a:r>
            <a:r>
              <a:rPr lang="en-US" sz="3600" b="0" dirty="0">
                <a:solidFill>
                  <a:srgbClr val="0070C0"/>
                </a:solidFill>
                <a:effectLst/>
              </a:rPr>
              <a:t>or </a:t>
            </a:r>
            <a:r>
              <a:rPr lang="en-US" sz="3600" b="0" i="1" dirty="0">
                <a:solidFill>
                  <a:srgbClr val="0070C0"/>
                </a:solidFill>
                <a:effectLst/>
              </a:rPr>
              <a:t>despite / in spite of</a:t>
            </a:r>
            <a:endParaRPr lang="en-US" sz="3600" b="0" i="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6E703-3FF5-F5D9-0C0F-05A14014FC8A}"/>
              </a:ext>
            </a:extLst>
          </p:cNvPr>
          <p:cNvSpPr txBox="1"/>
          <p:nvPr/>
        </p:nvSpPr>
        <p:spPr>
          <a:xfrm>
            <a:off x="32444" y="479520"/>
            <a:ext cx="1807779" cy="58477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Task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1E2AC-C353-3D70-A66B-0E9BC70F0023}"/>
              </a:ext>
            </a:extLst>
          </p:cNvPr>
          <p:cNvSpPr txBox="1"/>
          <p:nvPr/>
        </p:nvSpPr>
        <p:spPr>
          <a:xfrm>
            <a:off x="258416" y="1345098"/>
            <a:ext cx="11755785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1. ________________ our school has a cafeteria, students rarely eat there.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2. ________________ too much sugar is bad for our health, most people eat a lot of it.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3. ________________ knowing that smoking is very bad, many people still smoke.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2A29-75DD-E157-FF32-2F2FEDF43218}"/>
              </a:ext>
            </a:extLst>
          </p:cNvPr>
          <p:cNvSpPr txBox="1"/>
          <p:nvPr/>
        </p:nvSpPr>
        <p:spPr>
          <a:xfrm>
            <a:off x="795672" y="1528102"/>
            <a:ext cx="3840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Although / Though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2F686-0D43-5D23-7618-185EC889F5B8}"/>
              </a:ext>
            </a:extLst>
          </p:cNvPr>
          <p:cNvSpPr txBox="1"/>
          <p:nvPr/>
        </p:nvSpPr>
        <p:spPr>
          <a:xfrm>
            <a:off x="699420" y="4802637"/>
            <a:ext cx="3840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Despite / In spite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85E80-0F50-83A9-3105-52E9840AE748}"/>
              </a:ext>
            </a:extLst>
          </p:cNvPr>
          <p:cNvSpPr txBox="1"/>
          <p:nvPr/>
        </p:nvSpPr>
        <p:spPr>
          <a:xfrm>
            <a:off x="824039" y="3194995"/>
            <a:ext cx="3840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Although / Though</a:t>
            </a:r>
          </a:p>
        </p:txBody>
      </p:sp>
    </p:spTree>
    <p:extLst>
      <p:ext uri="{BB962C8B-B14F-4D97-AF65-F5344CB8AC3E}">
        <p14:creationId xmlns:p14="http://schemas.microsoft.com/office/powerpoint/2010/main" val="16178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51E2AC-C353-3D70-A66B-0E9BC70F0023}"/>
              </a:ext>
            </a:extLst>
          </p:cNvPr>
          <p:cNvSpPr txBox="1"/>
          <p:nvPr/>
        </p:nvSpPr>
        <p:spPr>
          <a:xfrm>
            <a:off x="218107" y="531123"/>
            <a:ext cx="11755785" cy="579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</a:rPr>
              <a:t>4. Jack never gains weight ________________ all the junk food he eats.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5. ________________ the need for salt to live, too much can be harmful.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6. I don't like eating ice cream ________________ I do like eating candy.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7. Junk food is still very popular ________________ the health advice from experts.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5EDD9-2FEE-00E5-A53A-8527B57A2EDC}"/>
              </a:ext>
            </a:extLst>
          </p:cNvPr>
          <p:cNvSpPr txBox="1"/>
          <p:nvPr/>
        </p:nvSpPr>
        <p:spPr>
          <a:xfrm>
            <a:off x="5144298" y="629017"/>
            <a:ext cx="4432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despite / in spite 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160C3-A707-47C6-B9F6-91C881D74B5E}"/>
              </a:ext>
            </a:extLst>
          </p:cNvPr>
          <p:cNvSpPr txBox="1"/>
          <p:nvPr/>
        </p:nvSpPr>
        <p:spPr>
          <a:xfrm>
            <a:off x="673898" y="2049807"/>
            <a:ext cx="4432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Despite / In spite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F4482-EB9D-AE07-0654-A298986EC2DA}"/>
              </a:ext>
            </a:extLst>
          </p:cNvPr>
          <p:cNvSpPr txBox="1"/>
          <p:nvPr/>
        </p:nvSpPr>
        <p:spPr>
          <a:xfrm>
            <a:off x="5994532" y="3486880"/>
            <a:ext cx="4288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although / though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9D2DF-09BE-5D51-D9E9-93BE53E8CDA0}"/>
              </a:ext>
            </a:extLst>
          </p:cNvPr>
          <p:cNvSpPr txBox="1"/>
          <p:nvPr/>
        </p:nvSpPr>
        <p:spPr>
          <a:xfrm>
            <a:off x="6190854" y="4927994"/>
            <a:ext cx="4432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despite / in spite of</a:t>
            </a:r>
          </a:p>
        </p:txBody>
      </p:sp>
    </p:spTree>
    <p:extLst>
      <p:ext uri="{BB962C8B-B14F-4D97-AF65-F5344CB8AC3E}">
        <p14:creationId xmlns:p14="http://schemas.microsoft.com/office/powerpoint/2010/main" val="33267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93022" y="149755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96130" y="23358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99239" y="4761788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11682" y="561113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89906" y="31447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F96C0F0-2456-D6F6-B9D3-60CA48E2197C}"/>
              </a:ext>
            </a:extLst>
          </p:cNvPr>
          <p:cNvSpPr/>
          <p:nvPr/>
        </p:nvSpPr>
        <p:spPr>
          <a:xfrm>
            <a:off x="4830869" y="3976689"/>
            <a:ext cx="3256378" cy="6434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02F9D-E8E2-FD33-3754-C0AF5A8EFF1B}"/>
              </a:ext>
            </a:extLst>
          </p:cNvPr>
          <p:cNvSpPr txBox="1"/>
          <p:nvPr/>
        </p:nvSpPr>
        <p:spPr>
          <a:xfrm>
            <a:off x="1840224" y="483125"/>
            <a:ext cx="10173978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</a:rPr>
              <a:t>Fill in the blanks with </a:t>
            </a:r>
            <a:r>
              <a:rPr lang="en-US" sz="3600" b="0" i="1" dirty="0">
                <a:solidFill>
                  <a:srgbClr val="0070C0"/>
                </a:solidFill>
                <a:effectLst/>
              </a:rPr>
              <a:t>although / though </a:t>
            </a:r>
            <a:r>
              <a:rPr lang="en-US" sz="3600" b="0" dirty="0">
                <a:solidFill>
                  <a:srgbClr val="0070C0"/>
                </a:solidFill>
                <a:effectLst/>
              </a:rPr>
              <a:t>or </a:t>
            </a:r>
            <a:r>
              <a:rPr lang="en-US" sz="3600" b="0" i="1" dirty="0">
                <a:solidFill>
                  <a:srgbClr val="0070C0"/>
                </a:solidFill>
                <a:effectLst/>
              </a:rPr>
              <a:t>despite / in spite of</a:t>
            </a:r>
            <a:endParaRPr lang="en-US" sz="3600" b="0" i="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6E703-3FF5-F5D9-0C0F-05A14014FC8A}"/>
              </a:ext>
            </a:extLst>
          </p:cNvPr>
          <p:cNvSpPr txBox="1"/>
          <p:nvPr/>
        </p:nvSpPr>
        <p:spPr>
          <a:xfrm>
            <a:off x="32444" y="479520"/>
            <a:ext cx="1807779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WB – page 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1E2AC-C353-3D70-A66B-0E9BC70F0023}"/>
              </a:ext>
            </a:extLst>
          </p:cNvPr>
          <p:cNvSpPr txBox="1"/>
          <p:nvPr/>
        </p:nvSpPr>
        <p:spPr>
          <a:xfrm>
            <a:off x="258416" y="1345098"/>
            <a:ext cx="11755785" cy="5823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1. _________________ she does a lot of exercise, she isn't healthy because she's addicted to junk food.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2. I don't do exercise _________________ I know the benefits of doing it.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3. Lots of parents let their children eat fast food _________________ knowing it isn't very nourishing. </a:t>
            </a:r>
            <a:br>
              <a:rPr lang="en-US" sz="3600" dirty="0"/>
            </a:br>
            <a:endParaRPr lang="en-US" sz="3600" dirty="0">
              <a:solidFill>
                <a:srgbClr val="24202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2A29-75DD-E157-FF32-2F2FEDF43218}"/>
              </a:ext>
            </a:extLst>
          </p:cNvPr>
          <p:cNvSpPr txBox="1"/>
          <p:nvPr/>
        </p:nvSpPr>
        <p:spPr>
          <a:xfrm>
            <a:off x="795672" y="1528102"/>
            <a:ext cx="3840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Although / Though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2F686-0D43-5D23-7618-185EC889F5B8}"/>
              </a:ext>
            </a:extLst>
          </p:cNvPr>
          <p:cNvSpPr txBox="1"/>
          <p:nvPr/>
        </p:nvSpPr>
        <p:spPr>
          <a:xfrm>
            <a:off x="382133" y="5652253"/>
            <a:ext cx="3840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despite / In spite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85E80-0F50-83A9-3105-52E9840AE748}"/>
              </a:ext>
            </a:extLst>
          </p:cNvPr>
          <p:cNvSpPr txBox="1"/>
          <p:nvPr/>
        </p:nvSpPr>
        <p:spPr>
          <a:xfrm>
            <a:off x="4417471" y="3165369"/>
            <a:ext cx="3840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although / though</a:t>
            </a:r>
          </a:p>
        </p:txBody>
      </p:sp>
    </p:spTree>
    <p:extLst>
      <p:ext uri="{BB962C8B-B14F-4D97-AF65-F5344CB8AC3E}">
        <p14:creationId xmlns:p14="http://schemas.microsoft.com/office/powerpoint/2010/main" val="189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02F9D-E8E2-FD33-3754-C0AF5A8EFF1B}"/>
              </a:ext>
            </a:extLst>
          </p:cNvPr>
          <p:cNvSpPr txBox="1"/>
          <p:nvPr/>
        </p:nvSpPr>
        <p:spPr>
          <a:xfrm>
            <a:off x="1840224" y="483125"/>
            <a:ext cx="10173978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</a:rPr>
              <a:t>Fill in the blanks with </a:t>
            </a:r>
            <a:r>
              <a:rPr lang="en-US" sz="3600" b="0" i="1" dirty="0">
                <a:solidFill>
                  <a:srgbClr val="0070C0"/>
                </a:solidFill>
                <a:effectLst/>
              </a:rPr>
              <a:t>although / though </a:t>
            </a:r>
            <a:r>
              <a:rPr lang="en-US" sz="3600" b="0" dirty="0">
                <a:solidFill>
                  <a:srgbClr val="0070C0"/>
                </a:solidFill>
                <a:effectLst/>
              </a:rPr>
              <a:t>or </a:t>
            </a:r>
            <a:r>
              <a:rPr lang="en-US" sz="3600" b="0" i="1" dirty="0">
                <a:solidFill>
                  <a:srgbClr val="0070C0"/>
                </a:solidFill>
                <a:effectLst/>
              </a:rPr>
              <a:t>despite / in spite of</a:t>
            </a:r>
            <a:endParaRPr lang="en-US" sz="3600" b="0" i="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6E703-3FF5-F5D9-0C0F-05A14014FC8A}"/>
              </a:ext>
            </a:extLst>
          </p:cNvPr>
          <p:cNvSpPr txBox="1"/>
          <p:nvPr/>
        </p:nvSpPr>
        <p:spPr>
          <a:xfrm>
            <a:off x="32444" y="479520"/>
            <a:ext cx="1807779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WB – page 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1E2AC-C353-3D70-A66B-0E9BC70F0023}"/>
              </a:ext>
            </a:extLst>
          </p:cNvPr>
          <p:cNvSpPr txBox="1"/>
          <p:nvPr/>
        </p:nvSpPr>
        <p:spPr>
          <a:xfrm>
            <a:off x="258416" y="1457392"/>
            <a:ext cx="11755785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4. He doesn't like sweets _________________ he really likes soda and sugary drinks.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5. _________________ trying to promote healthy eating habits, the school cafeteria still serves junk food.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6. They still sit and play video games all day _________________ understanding the harm of being lazy.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2A29-75DD-E157-FF32-2F2FEDF43218}"/>
              </a:ext>
            </a:extLst>
          </p:cNvPr>
          <p:cNvSpPr txBox="1"/>
          <p:nvPr/>
        </p:nvSpPr>
        <p:spPr>
          <a:xfrm>
            <a:off x="5143083" y="1615335"/>
            <a:ext cx="3840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although / though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2F686-0D43-5D23-7618-185EC889F5B8}"/>
              </a:ext>
            </a:extLst>
          </p:cNvPr>
          <p:cNvSpPr txBox="1"/>
          <p:nvPr/>
        </p:nvSpPr>
        <p:spPr>
          <a:xfrm>
            <a:off x="382133" y="5780589"/>
            <a:ext cx="3840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despite / In spite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85E80-0F50-83A9-3105-52E9840AE748}"/>
              </a:ext>
            </a:extLst>
          </p:cNvPr>
          <p:cNvSpPr txBox="1"/>
          <p:nvPr/>
        </p:nvSpPr>
        <p:spPr>
          <a:xfrm>
            <a:off x="727786" y="3306198"/>
            <a:ext cx="3840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Despite / In spite of</a:t>
            </a:r>
          </a:p>
        </p:txBody>
      </p:sp>
    </p:spTree>
    <p:extLst>
      <p:ext uri="{BB962C8B-B14F-4D97-AF65-F5344CB8AC3E}">
        <p14:creationId xmlns:p14="http://schemas.microsoft.com/office/powerpoint/2010/main" val="23691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02F9D-E8E2-FD33-3754-C0AF5A8EFF1B}"/>
              </a:ext>
            </a:extLst>
          </p:cNvPr>
          <p:cNvSpPr txBox="1"/>
          <p:nvPr/>
        </p:nvSpPr>
        <p:spPr>
          <a:xfrm>
            <a:off x="1840224" y="483125"/>
            <a:ext cx="10173978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sentence that is closest in meaning to each of the following sentences.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1E2AC-C353-3D70-A66B-0E9BC70F0023}"/>
              </a:ext>
            </a:extLst>
          </p:cNvPr>
          <p:cNvSpPr txBox="1"/>
          <p:nvPr/>
        </p:nvSpPr>
        <p:spPr>
          <a:xfrm>
            <a:off x="258417" y="1867393"/>
            <a:ext cx="11755785" cy="3598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Although some diets are very dangerous, many people still follow them.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>
                <a:solidFill>
                  <a:srgbClr val="242021"/>
                </a:solidFill>
              </a:rPr>
              <a:t>Despite following diets, many people are dangerous.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/>
              <a:t>In spite of being dangerous, many people still follow diets.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/>
              <a:t>Despite the dangers of some diets, many people still follow them.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0A0F10-FC06-12CC-28CE-5F427997A2F9}"/>
              </a:ext>
            </a:extLst>
          </p:cNvPr>
          <p:cNvSpPr/>
          <p:nvPr/>
        </p:nvSpPr>
        <p:spPr>
          <a:xfrm>
            <a:off x="1048627" y="4188256"/>
            <a:ext cx="643975" cy="672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D8B14-E36F-409A-84BE-511AEB35142A}"/>
              </a:ext>
            </a:extLst>
          </p:cNvPr>
          <p:cNvSpPr txBox="1"/>
          <p:nvPr/>
        </p:nvSpPr>
        <p:spPr>
          <a:xfrm>
            <a:off x="32444" y="479520"/>
            <a:ext cx="1807779" cy="58477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Task d</a:t>
            </a:r>
          </a:p>
        </p:txBody>
      </p:sp>
    </p:spTree>
    <p:extLst>
      <p:ext uri="{BB962C8B-B14F-4D97-AF65-F5344CB8AC3E}">
        <p14:creationId xmlns:p14="http://schemas.microsoft.com/office/powerpoint/2010/main" val="194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51E2AC-C353-3D70-A66B-0E9BC70F0023}"/>
              </a:ext>
            </a:extLst>
          </p:cNvPr>
          <p:cNvSpPr txBox="1"/>
          <p:nvPr/>
        </p:nvSpPr>
        <p:spPr>
          <a:xfrm>
            <a:off x="561473" y="1007214"/>
            <a:ext cx="11438022" cy="518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2. Despite having access to healthy snacks, students still prefer junk food.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dirty="0">
                <a:solidFill>
                  <a:srgbClr val="242021"/>
                </a:solidFill>
              </a:rPr>
              <a:t>	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In spite of junk food, students have healthy snacks.</a:t>
            </a:r>
            <a:endParaRPr lang="en-US" sz="3200" dirty="0">
              <a:solidFill>
                <a:srgbClr val="24202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	B. Although students have access to healthy snacks, they still prefer junk food.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	C. Though students prefer junk food, they also have access to healthy snacks.</a:t>
            </a:r>
            <a:endParaRPr lang="en-US" sz="3200" dirty="0">
              <a:effectLst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0A0F10-FC06-12CC-28CE-5F427997A2F9}"/>
              </a:ext>
            </a:extLst>
          </p:cNvPr>
          <p:cNvSpPr/>
          <p:nvPr/>
        </p:nvSpPr>
        <p:spPr>
          <a:xfrm>
            <a:off x="1337385" y="3328469"/>
            <a:ext cx="643975" cy="672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D8B14-E36F-409A-84BE-511AEB35142A}"/>
              </a:ext>
            </a:extLst>
          </p:cNvPr>
          <p:cNvSpPr txBox="1"/>
          <p:nvPr/>
        </p:nvSpPr>
        <p:spPr>
          <a:xfrm>
            <a:off x="10384221" y="436617"/>
            <a:ext cx="1807779" cy="58477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Task 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40E825-27B9-44B3-B49F-AF852F7C0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89594"/>
              </p:ext>
            </p:extLst>
          </p:nvPr>
        </p:nvGraphicFramePr>
        <p:xfrm>
          <a:off x="3200400" y="-2405855"/>
          <a:ext cx="2895600" cy="36576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9991155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C8C9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8C9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02364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C0B29CE9-F942-4548-B531-21B85B3B3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-24056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51E2AC-C353-3D70-A66B-0E9BC70F0023}"/>
              </a:ext>
            </a:extLst>
          </p:cNvPr>
          <p:cNvSpPr txBox="1"/>
          <p:nvPr/>
        </p:nvSpPr>
        <p:spPr>
          <a:xfrm>
            <a:off x="824037" y="1729108"/>
            <a:ext cx="10758363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  <a:latin typeface="Calibri (Body)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 (Body)"/>
              </a:rPr>
              <a:t> I like to eat candy though I know it's bad for me.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alibri (Body)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alibri (Body)"/>
              </a:rPr>
              <a:t>	A. In spite of eating bad candy, I like it.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alibri (Body)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alibri (Body)"/>
              </a:rPr>
              <a:t>	B. Although candy is bad, I don't eat it.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alibri (Body)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alibri (Body)"/>
              </a:rPr>
              <a:t>	C. Despite knowing candy is bad for me, I like to eat it.</a:t>
            </a:r>
            <a:endParaRPr lang="en-US" sz="3200" dirty="0">
              <a:effectLst/>
              <a:latin typeface="Calibri (Body)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0A0F10-FC06-12CC-28CE-5F427997A2F9}"/>
              </a:ext>
            </a:extLst>
          </p:cNvPr>
          <p:cNvSpPr/>
          <p:nvPr/>
        </p:nvSpPr>
        <p:spPr>
          <a:xfrm>
            <a:off x="1582403" y="4027291"/>
            <a:ext cx="643975" cy="672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D8B14-E36F-409A-84BE-511AEB35142A}"/>
              </a:ext>
            </a:extLst>
          </p:cNvPr>
          <p:cNvSpPr txBox="1"/>
          <p:nvPr/>
        </p:nvSpPr>
        <p:spPr>
          <a:xfrm>
            <a:off x="10384221" y="456653"/>
            <a:ext cx="1807779" cy="58477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Task 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40E825-27B9-44B3-B49F-AF852F7C054F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-2405855"/>
          <a:ext cx="2895600" cy="36576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9991155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C8C9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8C9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02364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C0B29CE9-F942-4548-B531-21B85B3B3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-24056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7B18117-9CC4-4D5C-9809-56B05A9B2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20878"/>
              </p:ext>
            </p:extLst>
          </p:nvPr>
        </p:nvGraphicFramePr>
        <p:xfrm>
          <a:off x="2423761" y="-1426105"/>
          <a:ext cx="3558540" cy="365760"/>
        </p:xfrm>
        <a:graphic>
          <a:graphicData uri="http://schemas.openxmlformats.org/drawingml/2006/table">
            <a:tbl>
              <a:tblPr/>
              <a:tblGrid>
                <a:gridCol w="3558540">
                  <a:extLst>
                    <a:ext uri="{9D8B030D-6E8A-4147-A177-3AD203B41FA5}">
                      <a16:colId xmlns:a16="http://schemas.microsoft.com/office/drawing/2014/main" val="35621623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620" cap="flat" cmpd="sng" algn="ctr">
                      <a:solidFill>
                        <a:srgbClr val="C8C9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8C9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8C9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97288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52F699BF-DBDD-46F6-879A-0159CC4DE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444" y="-14256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1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51E2AC-C353-3D70-A66B-0E9BC70F0023}"/>
              </a:ext>
            </a:extLst>
          </p:cNvPr>
          <p:cNvSpPr txBox="1"/>
          <p:nvPr/>
        </p:nvSpPr>
        <p:spPr>
          <a:xfrm>
            <a:off x="561475" y="701580"/>
            <a:ext cx="10806488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  <a:latin typeface="Calibri (Body)"/>
              </a:rPr>
              <a:t>4. Though many people know the dangers of drinking too much soda, they still drink it with every meal.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alibri (Body)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alibri (Body)"/>
              </a:rPr>
              <a:t>	A. Despite knowing the dangers of drinking too much soda, many people still drink it with every meal.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alibri (Body)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alibri (Body)"/>
              </a:rPr>
              <a:t>	B. In spite of drinking soda with every meal, many people don't know it's dangerous.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alibri (Body)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alibri (Body)"/>
              </a:rPr>
              <a:t>	C. Although people drink soda with every meal, they know soda's dangerous.</a:t>
            </a:r>
            <a:endParaRPr lang="en-US" sz="3200" dirty="0">
              <a:effectLst/>
              <a:latin typeface="Calibri (Body)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0A0F10-FC06-12CC-28CE-5F427997A2F9}"/>
              </a:ext>
            </a:extLst>
          </p:cNvPr>
          <p:cNvSpPr/>
          <p:nvPr/>
        </p:nvSpPr>
        <p:spPr>
          <a:xfrm>
            <a:off x="1369470" y="2310652"/>
            <a:ext cx="643975" cy="672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D8B14-E36F-409A-84BE-511AEB35142A}"/>
              </a:ext>
            </a:extLst>
          </p:cNvPr>
          <p:cNvSpPr txBox="1"/>
          <p:nvPr/>
        </p:nvSpPr>
        <p:spPr>
          <a:xfrm>
            <a:off x="10384221" y="409193"/>
            <a:ext cx="1807779" cy="58477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Task d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B29CE9-F942-4548-B531-21B85B3B3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-24056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2F699BF-DBDD-46F6-879A-0159CC4DE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444" y="-14256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F36961-489E-45E6-A9D6-C37BCA4C4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188103"/>
              </p:ext>
            </p:extLst>
          </p:nvPr>
        </p:nvGraphicFramePr>
        <p:xfrm>
          <a:off x="4359442" y="-3244931"/>
          <a:ext cx="2895600" cy="36576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39996623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C8C9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rgbClr val="C8C9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489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435EE671-3D62-4BA7-8911-D9665F58B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614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51E2AC-C353-3D70-A66B-0E9BC70F0023}"/>
              </a:ext>
            </a:extLst>
          </p:cNvPr>
          <p:cNvSpPr txBox="1"/>
          <p:nvPr/>
        </p:nvSpPr>
        <p:spPr>
          <a:xfrm>
            <a:off x="561475" y="701580"/>
            <a:ext cx="10806488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  <a:latin typeface="Calibri (Body)"/>
              </a:rPr>
              <a:t>5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 (Body)"/>
              </a:rPr>
              <a:t>. </a:t>
            </a:r>
            <a:r>
              <a:rPr lang="en-US" sz="3200" dirty="0">
                <a:solidFill>
                  <a:srgbClr val="242021"/>
                </a:solidFill>
                <a:latin typeface="Calibri (Body)"/>
              </a:rPr>
              <a:t>I eat vegetables every day although I don't like them.</a:t>
            </a:r>
            <a:br>
              <a:rPr lang="en-US" sz="3200" dirty="0">
                <a:solidFill>
                  <a:srgbClr val="242021"/>
                </a:solidFill>
                <a:latin typeface="Calibri (Body)"/>
              </a:rPr>
            </a:br>
            <a:r>
              <a:rPr lang="en-US" sz="3200" dirty="0">
                <a:solidFill>
                  <a:srgbClr val="242021"/>
                </a:solidFill>
                <a:latin typeface="Calibri (Body)"/>
              </a:rPr>
              <a:t>	A. Though I hate vegetables, I should eat them</a:t>
            </a:r>
            <a:br>
              <a:rPr lang="en-US" sz="3200" dirty="0">
                <a:solidFill>
                  <a:srgbClr val="242021"/>
                </a:solidFill>
                <a:latin typeface="Calibri (Body)"/>
              </a:rPr>
            </a:br>
            <a:r>
              <a:rPr lang="en-US" sz="3200" dirty="0">
                <a:solidFill>
                  <a:srgbClr val="242021"/>
                </a:solidFill>
                <a:latin typeface="Calibri (Body)"/>
              </a:rPr>
              <a:t>every day.</a:t>
            </a:r>
            <a:br>
              <a:rPr lang="en-US" sz="3200" dirty="0">
                <a:solidFill>
                  <a:srgbClr val="242021"/>
                </a:solidFill>
                <a:latin typeface="Calibri (Body)"/>
              </a:rPr>
            </a:br>
            <a:r>
              <a:rPr lang="en-US" sz="3200" dirty="0">
                <a:solidFill>
                  <a:srgbClr val="242021"/>
                </a:solidFill>
                <a:latin typeface="Calibri (Body)"/>
              </a:rPr>
              <a:t>	B. Despite not liking vegetables, I eat them every day.</a:t>
            </a:r>
            <a:br>
              <a:rPr lang="en-US" sz="3200" dirty="0">
                <a:solidFill>
                  <a:srgbClr val="242021"/>
                </a:solidFill>
                <a:latin typeface="Calibri (Body)"/>
              </a:rPr>
            </a:br>
            <a:r>
              <a:rPr lang="en-US" sz="3200" dirty="0">
                <a:solidFill>
                  <a:srgbClr val="242021"/>
                </a:solidFill>
                <a:latin typeface="Calibri (Body)"/>
              </a:rPr>
              <a:t>	C. In spite of eating vegetables every day, I like them.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  <a:latin typeface="Calibri (Body)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0A0F10-FC06-12CC-28CE-5F427997A2F9}"/>
              </a:ext>
            </a:extLst>
          </p:cNvPr>
          <p:cNvSpPr/>
          <p:nvPr/>
        </p:nvSpPr>
        <p:spPr>
          <a:xfrm>
            <a:off x="1321343" y="3028497"/>
            <a:ext cx="643975" cy="672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D8B14-E36F-409A-84BE-511AEB35142A}"/>
              </a:ext>
            </a:extLst>
          </p:cNvPr>
          <p:cNvSpPr txBox="1"/>
          <p:nvPr/>
        </p:nvSpPr>
        <p:spPr>
          <a:xfrm>
            <a:off x="10384221" y="409193"/>
            <a:ext cx="1807779" cy="58477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Task d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B29CE9-F942-4548-B531-21B85B3B3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-24056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2F699BF-DBDD-46F6-879A-0159CC4DE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444" y="-14256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35EE671-3D62-4BA7-8911-D9665F58B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614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C457082-D4B2-4874-A4B8-FD10F08E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413" y="3284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4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DC47F-019C-F933-F087-7C3136DB6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49F6B-77DC-70A9-589E-7C012F396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C6F2BB-793D-A437-BC3F-6E049A994F0D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 </a:t>
            </a:r>
          </a:p>
        </p:txBody>
      </p:sp>
    </p:spTree>
    <p:extLst>
      <p:ext uri="{BB962C8B-B14F-4D97-AF65-F5344CB8AC3E}">
        <p14:creationId xmlns:p14="http://schemas.microsoft.com/office/powerpoint/2010/main" val="1771310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66570-9D65-CF0A-C219-0BE61A084702}"/>
              </a:ext>
            </a:extLst>
          </p:cNvPr>
          <p:cNvSpPr txBox="1"/>
          <p:nvPr/>
        </p:nvSpPr>
        <p:spPr>
          <a:xfrm>
            <a:off x="2089227" y="483125"/>
            <a:ext cx="9986659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</a:rPr>
              <a:t>In pa</a:t>
            </a:r>
            <a:r>
              <a:rPr lang="en-US" sz="3600" dirty="0">
                <a:solidFill>
                  <a:srgbClr val="0070C0"/>
                </a:solidFill>
              </a:rPr>
              <a:t>irs: Complete the sentences with your own ideas and tell your partner.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2C591-8780-41F8-B915-90BDE097F7A0}"/>
              </a:ext>
            </a:extLst>
          </p:cNvPr>
          <p:cNvSpPr txBox="1"/>
          <p:nvPr/>
        </p:nvSpPr>
        <p:spPr>
          <a:xfrm>
            <a:off x="281448" y="470844"/>
            <a:ext cx="1807779" cy="58477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Task 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E8389B-412E-430C-B1B4-6FA4E830C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9368"/>
            <a:ext cx="12192000" cy="2281325"/>
          </a:xfrm>
          <a:prstGeom prst="rect">
            <a:avLst/>
          </a:prstGeom>
        </p:spPr>
      </p:pic>
      <p:sp>
        <p:nvSpPr>
          <p:cNvPr id="13" name="Rounded Rectangular Callout 4">
            <a:extLst>
              <a:ext uri="{FF2B5EF4-FFF2-40B4-BE49-F238E27FC236}">
                <a16:creationId xmlns:a16="http://schemas.microsoft.com/office/drawing/2014/main" id="{7537E6E9-C129-4DCB-9D62-02AE27BD4F52}"/>
              </a:ext>
            </a:extLst>
          </p:cNvPr>
          <p:cNvSpPr/>
          <p:nvPr/>
        </p:nvSpPr>
        <p:spPr>
          <a:xfrm>
            <a:off x="1898765" y="4465491"/>
            <a:ext cx="7700179" cy="1759406"/>
          </a:xfrm>
          <a:prstGeom prst="wedgeRoundRectCallout">
            <a:avLst>
              <a:gd name="adj1" fmla="val 61613"/>
              <a:gd name="adj2" fmla="val -3095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600" i="1" dirty="0">
                <a:solidFill>
                  <a:schemeClr val="tx1"/>
                </a:solidFill>
              </a:rPr>
              <a:t>Although I don’t like sports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>
                <a:solidFill>
                  <a:srgbClr val="FF0000"/>
                </a:solidFill>
              </a:rPr>
              <a:t>I play badminton twice a week.</a:t>
            </a:r>
          </a:p>
        </p:txBody>
      </p:sp>
      <p:pic>
        <p:nvPicPr>
          <p:cNvPr id="14" name="Picture 13" descr="Young school girl explaining">
            <a:extLst>
              <a:ext uri="{FF2B5EF4-FFF2-40B4-BE49-F238E27FC236}">
                <a16:creationId xmlns:a16="http://schemas.microsoft.com/office/drawing/2014/main" id="{E53358E0-E881-4615-B548-D468E04503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0453036" y="3583725"/>
            <a:ext cx="1720426" cy="28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4">
            <a:extLst>
              <a:ext uri="{FF2B5EF4-FFF2-40B4-BE49-F238E27FC236}">
                <a16:creationId xmlns:a16="http://schemas.microsoft.com/office/drawing/2014/main" id="{7537E6E9-C129-4DCB-9D62-02AE27BD4F52}"/>
              </a:ext>
            </a:extLst>
          </p:cNvPr>
          <p:cNvSpPr/>
          <p:nvPr/>
        </p:nvSpPr>
        <p:spPr>
          <a:xfrm>
            <a:off x="144200" y="1305350"/>
            <a:ext cx="11791125" cy="50983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FF0000"/>
                </a:solidFill>
              </a:rPr>
              <a:t>Suggested answers:</a:t>
            </a:r>
          </a:p>
          <a:p>
            <a:r>
              <a:rPr lang="en-US" sz="3600" i="1" dirty="0">
                <a:solidFill>
                  <a:schemeClr val="tx1"/>
                </a:solidFill>
              </a:rPr>
              <a:t>1. Although I don't like sports, I play badminton twice a week.</a:t>
            </a:r>
            <a:br>
              <a:rPr lang="en-US" sz="3600" i="1" dirty="0">
                <a:solidFill>
                  <a:schemeClr val="tx1"/>
                </a:solidFill>
              </a:rPr>
            </a:br>
            <a:r>
              <a:rPr lang="en-US" sz="3600" i="1" dirty="0">
                <a:solidFill>
                  <a:schemeClr val="tx1"/>
                </a:solidFill>
              </a:rPr>
              <a:t>2. Though I like having snacks, I try to only have one a day.</a:t>
            </a:r>
            <a:br>
              <a:rPr lang="en-US" sz="3600" i="1" dirty="0">
                <a:solidFill>
                  <a:schemeClr val="tx1"/>
                </a:solidFill>
              </a:rPr>
            </a:br>
            <a:r>
              <a:rPr lang="en-US" sz="3600" i="1" dirty="0">
                <a:solidFill>
                  <a:schemeClr val="tx1"/>
                </a:solidFill>
              </a:rPr>
              <a:t>3. I eat lots of vegetables although I don’t really like them.</a:t>
            </a:r>
            <a:br>
              <a:rPr lang="en-US" sz="3600" i="1" dirty="0">
                <a:solidFill>
                  <a:schemeClr val="tx1"/>
                </a:solidFill>
              </a:rPr>
            </a:br>
            <a:r>
              <a:rPr lang="en-US" sz="3600" i="1" dirty="0">
                <a:solidFill>
                  <a:schemeClr val="tx1"/>
                </a:solidFill>
              </a:rPr>
              <a:t>4. I'm trying to wake up at 5 a.m. every day though it’s difficult to do.</a:t>
            </a:r>
            <a:br>
              <a:rPr lang="en-US" sz="3600" i="1" dirty="0">
                <a:solidFill>
                  <a:schemeClr val="tx1"/>
                </a:solidFill>
              </a:rPr>
            </a:br>
            <a:r>
              <a:rPr lang="en-US" sz="3600" i="1" dirty="0">
                <a:solidFill>
                  <a:schemeClr val="tx1"/>
                </a:solidFill>
              </a:rPr>
              <a:t>5. I like watching horror movies in spite of my fear of </a:t>
            </a:r>
          </a:p>
          <a:p>
            <a:r>
              <a:rPr lang="en-US" sz="3600" i="1" dirty="0">
                <a:solidFill>
                  <a:schemeClr val="tx1"/>
                </a:solidFill>
              </a:rPr>
              <a:t>ghosts.</a:t>
            </a:r>
            <a:br>
              <a:rPr lang="en-US" sz="3600" i="1" dirty="0">
                <a:solidFill>
                  <a:schemeClr val="tx1"/>
                </a:solidFill>
              </a:rPr>
            </a:br>
            <a:r>
              <a:rPr lang="en-US" sz="3600" i="1" dirty="0">
                <a:solidFill>
                  <a:schemeClr val="tx1"/>
                </a:solidFill>
              </a:rPr>
              <a:t>6. I hate exercising despite knowing that it's great for </a:t>
            </a:r>
          </a:p>
          <a:p>
            <a:r>
              <a:rPr lang="en-US" sz="3600" i="1" dirty="0">
                <a:solidFill>
                  <a:schemeClr val="tx1"/>
                </a:solidFill>
              </a:rPr>
              <a:t>my health. </a:t>
            </a:r>
            <a:br>
              <a:rPr lang="en-US" sz="3600" dirty="0"/>
            </a:b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" name="Picture 13" descr="Young school girl explaining">
            <a:extLst>
              <a:ext uri="{FF2B5EF4-FFF2-40B4-BE49-F238E27FC236}">
                <a16:creationId xmlns:a16="http://schemas.microsoft.com/office/drawing/2014/main" id="{E53358E0-E881-4615-B548-D468E04503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0214899" y="3583725"/>
            <a:ext cx="1720426" cy="28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0085" y="467604"/>
            <a:ext cx="6301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</a:rPr>
              <a:t>use adverbial clauses of result in speaking and writing.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84A08F-D26D-D70B-EA0E-1491319068EF}"/>
              </a:ext>
            </a:extLst>
          </p:cNvPr>
          <p:cNvSpPr txBox="1"/>
          <p:nvPr/>
        </p:nvSpPr>
        <p:spPr>
          <a:xfrm>
            <a:off x="432261" y="4683312"/>
            <a:ext cx="11327476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Main clause + </a:t>
            </a:r>
            <a:r>
              <a:rPr lang="en-US" sz="3600" b="1" dirty="0"/>
              <a:t>although / though + clause.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5468C-6FEA-F15B-2AB8-F6A8885B916E}"/>
              </a:ext>
            </a:extLst>
          </p:cNvPr>
          <p:cNvSpPr txBox="1"/>
          <p:nvPr/>
        </p:nvSpPr>
        <p:spPr>
          <a:xfrm>
            <a:off x="432260" y="2619345"/>
            <a:ext cx="11327477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Although / Though + clause, </a:t>
            </a:r>
            <a:r>
              <a:rPr lang="en-US" sz="3600" dirty="0"/>
              <a:t> main clause.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DB69C-2F11-CB9A-1683-295C4A9DE617}"/>
              </a:ext>
            </a:extLst>
          </p:cNvPr>
          <p:cNvSpPr txBox="1"/>
          <p:nvPr/>
        </p:nvSpPr>
        <p:spPr>
          <a:xfrm>
            <a:off x="390696" y="1812664"/>
            <a:ext cx="1141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en-US" sz="3600" b="1" dirty="0">
                <a:solidFill>
                  <a:srgbClr val="0070C0"/>
                </a:solidFill>
              </a:rPr>
              <a:t>To introduce an idea that contrasts with the main idea.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68133-70B3-869F-C12B-19006CEEC59E}"/>
              </a:ext>
            </a:extLst>
          </p:cNvPr>
          <p:cNvSpPr txBox="1"/>
          <p:nvPr/>
        </p:nvSpPr>
        <p:spPr>
          <a:xfrm>
            <a:off x="432260" y="3291856"/>
            <a:ext cx="11327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Although</a:t>
            </a:r>
            <a:r>
              <a:rPr lang="en-US" sz="3200" dirty="0">
                <a:solidFill>
                  <a:srgbClr val="0D0D0D"/>
                </a:solidFill>
              </a:rPr>
              <a:t> </a:t>
            </a:r>
            <a:r>
              <a:rPr lang="en-US" sz="3200" i="1" dirty="0">
                <a:solidFill>
                  <a:srgbClr val="0D0D0D"/>
                </a:solidFill>
              </a:rPr>
              <a:t>he knows it’s bad for him</a:t>
            </a:r>
            <a:r>
              <a:rPr lang="en-US" sz="3200" dirty="0">
                <a:solidFill>
                  <a:srgbClr val="0D0D0D"/>
                </a:solidFill>
              </a:rPr>
              <a:t>, he eats a lot of junk food.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6E039-A5B8-4F3F-C111-91D114E4212A}"/>
              </a:ext>
            </a:extLst>
          </p:cNvPr>
          <p:cNvSpPr txBox="1"/>
          <p:nvPr/>
        </p:nvSpPr>
        <p:spPr>
          <a:xfrm>
            <a:off x="432260" y="5318887"/>
            <a:ext cx="11327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Students still prefer to eat junk food </a:t>
            </a:r>
            <a:r>
              <a:rPr lang="en-US" sz="3200" dirty="0">
                <a:solidFill>
                  <a:srgbClr val="FF0000"/>
                </a:solidFill>
              </a:rPr>
              <a:t>though</a:t>
            </a:r>
            <a:r>
              <a:rPr lang="en-US" sz="3200" dirty="0"/>
              <a:t> </a:t>
            </a:r>
            <a:r>
              <a:rPr lang="en-US" sz="3200" i="1" dirty="0"/>
              <a:t>they have access to healthy snacks in the school's cafeteria</a:t>
            </a:r>
            <a:r>
              <a:rPr lang="en-US" sz="3200" dirty="0"/>
              <a:t>. </a:t>
            </a:r>
            <a:endParaRPr lang="en-US" sz="3200" dirty="0">
              <a:solidFill>
                <a:srgbClr val="0D0D0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3E30D-D34B-48C8-ADD3-CDD97912F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992" y="495462"/>
            <a:ext cx="6348010" cy="12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84A08F-D26D-D70B-EA0E-1491319068EF}"/>
              </a:ext>
            </a:extLst>
          </p:cNvPr>
          <p:cNvSpPr txBox="1"/>
          <p:nvPr/>
        </p:nvSpPr>
        <p:spPr>
          <a:xfrm>
            <a:off x="432261" y="4683312"/>
            <a:ext cx="11327476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Main clause + </a:t>
            </a:r>
            <a:r>
              <a:rPr lang="en-US" sz="3600" b="1" dirty="0"/>
              <a:t>despite / in spite of + N/V-</a:t>
            </a:r>
            <a:r>
              <a:rPr lang="en-US" sz="3600" b="1" dirty="0" err="1"/>
              <a:t>ing</a:t>
            </a:r>
            <a:r>
              <a:rPr lang="en-US" sz="3600" b="1" dirty="0"/>
              <a:t>.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5468C-6FEA-F15B-2AB8-F6A8885B916E}"/>
              </a:ext>
            </a:extLst>
          </p:cNvPr>
          <p:cNvSpPr txBox="1"/>
          <p:nvPr/>
        </p:nvSpPr>
        <p:spPr>
          <a:xfrm>
            <a:off x="432260" y="2619345"/>
            <a:ext cx="11327477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Despite / In spite of + N/V-</a:t>
            </a:r>
            <a:r>
              <a:rPr lang="en-US" sz="3600" b="1" dirty="0" err="1"/>
              <a:t>ing</a:t>
            </a:r>
            <a:r>
              <a:rPr lang="en-US" sz="3600" b="1" dirty="0"/>
              <a:t>, </a:t>
            </a:r>
            <a:r>
              <a:rPr lang="en-US" sz="3600" dirty="0"/>
              <a:t> main clause.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DB69C-2F11-CB9A-1683-295C4A9DE617}"/>
              </a:ext>
            </a:extLst>
          </p:cNvPr>
          <p:cNvSpPr txBox="1"/>
          <p:nvPr/>
        </p:nvSpPr>
        <p:spPr>
          <a:xfrm>
            <a:off x="432260" y="1655226"/>
            <a:ext cx="1141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en-US" sz="3600" b="1" dirty="0">
                <a:solidFill>
                  <a:srgbClr val="0070C0"/>
                </a:solidFill>
              </a:rPr>
              <a:t>To introduce an idea that contrasts with the main idea.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68133-70B3-869F-C12B-19006CEEC59E}"/>
              </a:ext>
            </a:extLst>
          </p:cNvPr>
          <p:cNvSpPr txBox="1"/>
          <p:nvPr/>
        </p:nvSpPr>
        <p:spPr>
          <a:xfrm>
            <a:off x="432260" y="3291856"/>
            <a:ext cx="11327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 spite of </a:t>
            </a:r>
            <a:r>
              <a:rPr lang="en-US" sz="3200" i="1" dirty="0"/>
              <a:t>their harm</a:t>
            </a:r>
            <a:r>
              <a:rPr lang="en-US" sz="3200" dirty="0"/>
              <a:t>, many people follow detox diets.</a:t>
            </a:r>
            <a:endParaRPr lang="en-US" sz="3200" dirty="0">
              <a:solidFill>
                <a:srgbClr val="0D0D0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6E039-A5B8-4F3F-C111-91D114E4212A}"/>
              </a:ext>
            </a:extLst>
          </p:cNvPr>
          <p:cNvSpPr txBox="1"/>
          <p:nvPr/>
        </p:nvSpPr>
        <p:spPr>
          <a:xfrm>
            <a:off x="432260" y="5318887"/>
            <a:ext cx="11327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Many people don't know how to cook a nourishing meal </a:t>
            </a:r>
            <a:r>
              <a:rPr lang="en-US" sz="3200" dirty="0">
                <a:solidFill>
                  <a:srgbClr val="FF0000"/>
                </a:solidFill>
              </a:rPr>
              <a:t>despite </a:t>
            </a:r>
            <a:r>
              <a:rPr lang="en-US" sz="3200" i="1" dirty="0"/>
              <a:t>knowing the importance of eating healthily. </a:t>
            </a:r>
            <a:endParaRPr lang="en-US" sz="3200" i="1" dirty="0">
              <a:solidFill>
                <a:srgbClr val="0D0D0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0DA54-EDF9-4BC8-B0E8-90322323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992" y="495462"/>
            <a:ext cx="6348010" cy="12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64" y="1203051"/>
            <a:ext cx="11783265" cy="4992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</a:rPr>
              <a:t>Grammar: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</a:rPr>
              <a:t>Understand, practice and use </a:t>
            </a:r>
            <a:r>
              <a:rPr lang="en-US" sz="3600" b="1" i="1" dirty="0">
                <a:solidFill>
                  <a:srgbClr val="0070C0"/>
                </a:solidFill>
              </a:rPr>
              <a:t>adverbial clauses/phrases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</a:rPr>
              <a:t>of concession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</a:rPr>
              <a:t>Speaking: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Practice speaking with a partner, using adverbial clauses of concession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4161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Review adverbial clauses of concession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70C0"/>
                </a:solidFill>
              </a:rPr>
              <a:t>Do homework: </a:t>
            </a:r>
            <a:r>
              <a:rPr lang="en-US" sz="3600" i="1" dirty="0">
                <a:solidFill>
                  <a:srgbClr val="0070C0"/>
                </a:solidFill>
              </a:rPr>
              <a:t>Writing on page 29 - WB</a:t>
            </a:r>
            <a:endParaRPr lang="en-US" sz="3600" i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Prepare for the next lesson (Pronunciation &amp; Speaking - pages 50 &amp; 51 - SB).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922421" y="1204993"/>
            <a:ext cx="10347157" cy="4448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MATCHING GAME: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Create groups of 4-5 students.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Prepare sentence beginnings and sentence endings, and have Ss match them to make correct sentences.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The groups with the most correct answers win.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Time limit: 5 minutes</a:t>
            </a:r>
          </a:p>
        </p:txBody>
      </p:sp>
    </p:spTree>
    <p:extLst>
      <p:ext uri="{BB962C8B-B14F-4D97-AF65-F5344CB8AC3E}">
        <p14:creationId xmlns:p14="http://schemas.microsoft.com/office/powerpoint/2010/main" val="2967527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D7A2B-7DB2-77FD-2509-D3DF43A8DFB7}"/>
              </a:ext>
            </a:extLst>
          </p:cNvPr>
          <p:cNvSpPr txBox="1"/>
          <p:nvPr/>
        </p:nvSpPr>
        <p:spPr>
          <a:xfrm>
            <a:off x="132271" y="556814"/>
            <a:ext cx="5567193" cy="3881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b="1" i="0" dirty="0">
                <a:solidFill>
                  <a:srgbClr val="0D0D0D"/>
                </a:solidFill>
                <a:effectLst/>
              </a:rPr>
              <a:t>Sentence Beginnings: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lnSpc>
                <a:spcPct val="13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Although he knows it's bad for him, </a:t>
            </a:r>
            <a:br>
              <a:rPr lang="en-US" sz="3200" dirty="0">
                <a:solidFill>
                  <a:srgbClr val="0D0D0D"/>
                </a:solidFill>
              </a:rPr>
            </a:br>
            <a:r>
              <a:rPr lang="en-US" sz="3200" dirty="0">
                <a:solidFill>
                  <a:srgbClr val="0D0D0D"/>
                </a:solidFill>
              </a:rPr>
              <a:t>2. Despite their harm, </a:t>
            </a:r>
            <a:br>
              <a:rPr lang="en-US" sz="3200" dirty="0">
                <a:solidFill>
                  <a:srgbClr val="0D0D0D"/>
                </a:solidFill>
              </a:rPr>
            </a:br>
            <a:r>
              <a:rPr lang="en-US" sz="3200" dirty="0">
                <a:solidFill>
                  <a:srgbClr val="0D0D0D"/>
                </a:solidFill>
              </a:rPr>
              <a:t>3. Many people don't know how to cook a nourishing meal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DE0AC-0BF8-B219-F747-6EA21C02BF17}"/>
              </a:ext>
            </a:extLst>
          </p:cNvPr>
          <p:cNvSpPr txBox="1"/>
          <p:nvPr/>
        </p:nvSpPr>
        <p:spPr>
          <a:xfrm>
            <a:off x="5797232" y="556814"/>
            <a:ext cx="6262497" cy="32415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i="0" dirty="0">
                <a:solidFill>
                  <a:srgbClr val="0D0D0D"/>
                </a:solidFill>
                <a:effectLst/>
              </a:rPr>
              <a:t>Sentence Endings: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</a:p>
          <a:p>
            <a:pPr marL="514350" indent="-514350">
              <a:lnSpc>
                <a:spcPct val="130000"/>
              </a:lnSpc>
              <a:buAutoNum type="alphaLcPeriod"/>
            </a:pPr>
            <a:r>
              <a:rPr lang="en-US" sz="3200" dirty="0">
                <a:solidFill>
                  <a:srgbClr val="0D0D0D"/>
                </a:solidFill>
              </a:rPr>
              <a:t>many people follow detox diets.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</a:p>
          <a:p>
            <a:pPr marL="514350" indent="-514350">
              <a:lnSpc>
                <a:spcPct val="130000"/>
              </a:lnSpc>
              <a:buAutoNum type="alphaLcPeriod"/>
            </a:pPr>
            <a:r>
              <a:rPr lang="en-US" sz="3200" dirty="0">
                <a:solidFill>
                  <a:srgbClr val="0D0D0D"/>
                </a:solidFill>
              </a:rPr>
              <a:t>he eats a lot of candy.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</a:p>
          <a:p>
            <a:pPr marL="514350" indent="-514350">
              <a:lnSpc>
                <a:spcPct val="130000"/>
              </a:lnSpc>
              <a:buAutoNum type="alphaLcPeriod"/>
            </a:pPr>
            <a:r>
              <a:rPr lang="en-US" sz="3200" dirty="0">
                <a:solidFill>
                  <a:srgbClr val="0D0D0D"/>
                </a:solidFill>
              </a:rPr>
              <a:t>in spite of knowing the importance of eating healthily.</a:t>
            </a:r>
            <a:endParaRPr lang="en-US" sz="3200" i="0" dirty="0">
              <a:solidFill>
                <a:srgbClr val="0D0D0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5556845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D7A2B-7DB2-77FD-2509-D3DF43A8DFB7}"/>
              </a:ext>
            </a:extLst>
          </p:cNvPr>
          <p:cNvSpPr txBox="1"/>
          <p:nvPr/>
        </p:nvSpPr>
        <p:spPr>
          <a:xfrm>
            <a:off x="97768" y="583447"/>
            <a:ext cx="5567193" cy="32415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b="1" i="0" dirty="0">
                <a:solidFill>
                  <a:srgbClr val="0D0D0D"/>
                </a:solidFill>
                <a:effectLst/>
              </a:rPr>
              <a:t>Sentence Beginnings: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4. Although John has time in the afternoon, 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lnSpc>
                <a:spcPct val="130000"/>
              </a:lnSpc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5. He has snacks</a:t>
            </a:r>
          </a:p>
          <a:p>
            <a:pPr algn="l"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6. </a:t>
            </a:r>
            <a:r>
              <a:rPr lang="en-US" sz="3200" dirty="0">
                <a:solidFill>
                  <a:srgbClr val="0D0D0D"/>
                </a:solidFill>
                <a:latin typeface="Söhne"/>
              </a:rPr>
              <a:t>Peter doesn’t get to play a lot</a:t>
            </a:r>
            <a:endParaRPr lang="en-US" sz="3200" b="0" i="0" dirty="0">
              <a:solidFill>
                <a:srgbClr val="0D0D0D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DE0AC-0BF8-B219-F747-6EA21C02BF17}"/>
              </a:ext>
            </a:extLst>
          </p:cNvPr>
          <p:cNvSpPr txBox="1"/>
          <p:nvPr/>
        </p:nvSpPr>
        <p:spPr>
          <a:xfrm>
            <a:off x="5699464" y="583447"/>
            <a:ext cx="6394768" cy="26013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i="0" dirty="0">
                <a:solidFill>
                  <a:srgbClr val="0D0D0D"/>
                </a:solidFill>
                <a:effectLst/>
              </a:rPr>
              <a:t>Sentence Endings: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LcPeriod" startAt="4"/>
            </a:pPr>
            <a:r>
              <a:rPr lang="en-US" sz="3200" dirty="0">
                <a:solidFill>
                  <a:srgbClr val="0D0D0D"/>
                </a:solidFill>
                <a:latin typeface="Söhne"/>
              </a:rPr>
              <a:t>though he’s in a few sport clubs. 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LcPeriod" startAt="4"/>
            </a:pPr>
            <a:r>
              <a:rPr lang="en-US" sz="3200" dirty="0">
                <a:solidFill>
                  <a:srgbClr val="0D0D0D"/>
                </a:solidFill>
              </a:rPr>
              <a:t>he skips his meal.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LcPeriod" startAt="4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in spite of not feeling hungry.</a:t>
            </a:r>
            <a:r>
              <a:rPr lang="en-US" sz="3200" dirty="0">
                <a:solidFill>
                  <a:srgbClr val="0D0D0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962858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7E9A9F-311C-8911-A8BA-5E196A140EE2}"/>
              </a:ext>
            </a:extLst>
          </p:cNvPr>
          <p:cNvSpPr txBox="1"/>
          <p:nvPr/>
        </p:nvSpPr>
        <p:spPr>
          <a:xfrm>
            <a:off x="114517" y="483125"/>
            <a:ext cx="11899684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Answers: 1.b	2.a	3.c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C31BB-D2F3-49C6-8FA3-B88748D99C29}"/>
              </a:ext>
            </a:extLst>
          </p:cNvPr>
          <p:cNvSpPr txBox="1"/>
          <p:nvPr/>
        </p:nvSpPr>
        <p:spPr>
          <a:xfrm>
            <a:off x="86743" y="1134472"/>
            <a:ext cx="5567193" cy="3881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b="1" i="0" dirty="0">
                <a:solidFill>
                  <a:srgbClr val="0D0D0D"/>
                </a:solidFill>
                <a:effectLst/>
              </a:rPr>
              <a:t>Sentence Beginnings: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lnSpc>
                <a:spcPct val="13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Although he knows it's bad for him, </a:t>
            </a:r>
            <a:br>
              <a:rPr lang="en-US" sz="3200" dirty="0">
                <a:solidFill>
                  <a:srgbClr val="0D0D0D"/>
                </a:solidFill>
              </a:rPr>
            </a:br>
            <a:r>
              <a:rPr lang="en-US" sz="3200" dirty="0">
                <a:solidFill>
                  <a:srgbClr val="0D0D0D"/>
                </a:solidFill>
              </a:rPr>
              <a:t>2. Despite their harm, </a:t>
            </a:r>
            <a:br>
              <a:rPr lang="en-US" sz="3200" dirty="0">
                <a:solidFill>
                  <a:srgbClr val="0D0D0D"/>
                </a:solidFill>
              </a:rPr>
            </a:br>
            <a:r>
              <a:rPr lang="en-US" sz="3200" dirty="0">
                <a:solidFill>
                  <a:srgbClr val="0D0D0D"/>
                </a:solidFill>
              </a:rPr>
              <a:t>3. Many people don't know how to cook a nourishing meal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6C209-7EDE-49E5-BF53-FE3AFD006DD3}"/>
              </a:ext>
            </a:extLst>
          </p:cNvPr>
          <p:cNvSpPr txBox="1"/>
          <p:nvPr/>
        </p:nvSpPr>
        <p:spPr>
          <a:xfrm>
            <a:off x="5751704" y="1134472"/>
            <a:ext cx="6262497" cy="32415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i="0" dirty="0">
                <a:solidFill>
                  <a:srgbClr val="0D0D0D"/>
                </a:solidFill>
                <a:effectLst/>
              </a:rPr>
              <a:t>Sentence Endings: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</a:p>
          <a:p>
            <a:pPr marL="514350" indent="-514350">
              <a:lnSpc>
                <a:spcPct val="130000"/>
              </a:lnSpc>
              <a:buAutoNum type="alphaLcPeriod"/>
            </a:pPr>
            <a:r>
              <a:rPr lang="en-US" sz="3200" dirty="0">
                <a:solidFill>
                  <a:srgbClr val="0D0D0D"/>
                </a:solidFill>
              </a:rPr>
              <a:t>many people follow detox diets.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</a:p>
          <a:p>
            <a:pPr marL="514350" indent="-514350">
              <a:lnSpc>
                <a:spcPct val="130000"/>
              </a:lnSpc>
              <a:buAutoNum type="alphaLcPeriod"/>
            </a:pPr>
            <a:r>
              <a:rPr lang="en-US" sz="3200" dirty="0">
                <a:solidFill>
                  <a:srgbClr val="0D0D0D"/>
                </a:solidFill>
              </a:rPr>
              <a:t>he eats a lot of candy.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</a:p>
          <a:p>
            <a:pPr marL="514350" indent="-514350">
              <a:lnSpc>
                <a:spcPct val="130000"/>
              </a:lnSpc>
              <a:buAutoNum type="alphaLcPeriod"/>
            </a:pPr>
            <a:r>
              <a:rPr lang="en-US" sz="3200" dirty="0">
                <a:solidFill>
                  <a:srgbClr val="0D0D0D"/>
                </a:solidFill>
              </a:rPr>
              <a:t>in spite of knowing the importance of eating healthily.</a:t>
            </a:r>
            <a:endParaRPr lang="en-US" sz="3200" i="0" dirty="0">
              <a:solidFill>
                <a:srgbClr val="0D0D0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6961878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A6FDB7-0740-1934-063E-DA963246562D}"/>
              </a:ext>
            </a:extLst>
          </p:cNvPr>
          <p:cNvSpPr txBox="1"/>
          <p:nvPr/>
        </p:nvSpPr>
        <p:spPr>
          <a:xfrm>
            <a:off x="97768" y="583447"/>
            <a:ext cx="5486286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Answers: 4.e	5.f	6.d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DC58A-2D74-4C6D-8BCE-883ADDBB016E}"/>
              </a:ext>
            </a:extLst>
          </p:cNvPr>
          <p:cNvSpPr txBox="1"/>
          <p:nvPr/>
        </p:nvSpPr>
        <p:spPr>
          <a:xfrm>
            <a:off x="97768" y="1979110"/>
            <a:ext cx="5567193" cy="32415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b="1" i="0" dirty="0">
                <a:solidFill>
                  <a:srgbClr val="0D0D0D"/>
                </a:solidFill>
                <a:effectLst/>
              </a:rPr>
              <a:t>Sentence Beginnings: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4. Although John has time in the afternoon, 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lnSpc>
                <a:spcPct val="130000"/>
              </a:lnSpc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5. He has snacks</a:t>
            </a:r>
          </a:p>
          <a:p>
            <a:pPr algn="l"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6. </a:t>
            </a:r>
            <a:r>
              <a:rPr lang="en-US" sz="3200" dirty="0">
                <a:solidFill>
                  <a:srgbClr val="0D0D0D"/>
                </a:solidFill>
                <a:latin typeface="Söhne"/>
              </a:rPr>
              <a:t>Peter doesn’t get to play a lot</a:t>
            </a:r>
            <a:endParaRPr lang="en-US" sz="3200" b="0" i="0" dirty="0">
              <a:solidFill>
                <a:srgbClr val="0D0D0D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EFEDE-B22B-49D8-BAA0-D7D4CF35B1ED}"/>
              </a:ext>
            </a:extLst>
          </p:cNvPr>
          <p:cNvSpPr txBox="1"/>
          <p:nvPr/>
        </p:nvSpPr>
        <p:spPr>
          <a:xfrm>
            <a:off x="5699464" y="1979110"/>
            <a:ext cx="6394768" cy="26013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i="0" dirty="0">
                <a:solidFill>
                  <a:srgbClr val="0D0D0D"/>
                </a:solidFill>
                <a:effectLst/>
              </a:rPr>
              <a:t>Sentence Endings: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LcPeriod" startAt="4"/>
            </a:pPr>
            <a:r>
              <a:rPr lang="en-US" sz="3200" dirty="0">
                <a:solidFill>
                  <a:srgbClr val="0D0D0D"/>
                </a:solidFill>
                <a:latin typeface="Söhne"/>
              </a:rPr>
              <a:t>though he’s in a few sport clubs. 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LcPeriod" startAt="4"/>
            </a:pPr>
            <a:r>
              <a:rPr lang="en-US" sz="3200" dirty="0">
                <a:solidFill>
                  <a:srgbClr val="0D0D0D"/>
                </a:solidFill>
              </a:rPr>
              <a:t>he skips his meal.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LcPeriod" startAt="4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in spite of not feeling hungry.</a:t>
            </a:r>
            <a:r>
              <a:rPr lang="en-US" sz="3200" dirty="0">
                <a:solidFill>
                  <a:srgbClr val="0D0D0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667541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1654</Words>
  <Application>Microsoft Office PowerPoint</Application>
  <PresentationFormat>Widescreen</PresentationFormat>
  <Paragraphs>155</Paragraphs>
  <Slides>36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(Body)</vt:lpstr>
      <vt:lpstr>Calibri Light</vt:lpstr>
      <vt:lpstr>Söhne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Phan Van Rieu (Hugo)</cp:lastModifiedBy>
  <cp:revision>682</cp:revision>
  <dcterms:created xsi:type="dcterms:W3CDTF">2023-02-01T04:45:54Z</dcterms:created>
  <dcterms:modified xsi:type="dcterms:W3CDTF">2024-05-27T04:01:38Z</dcterms:modified>
</cp:coreProperties>
</file>