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7" r:id="rId4"/>
    <p:sldId id="269" r:id="rId5"/>
    <p:sldId id="303" r:id="rId6"/>
    <p:sldId id="910" r:id="rId7"/>
    <p:sldId id="912" r:id="rId8"/>
    <p:sldId id="954" r:id="rId9"/>
    <p:sldId id="918" r:id="rId10"/>
    <p:sldId id="955" r:id="rId11"/>
    <p:sldId id="922" r:id="rId12"/>
    <p:sldId id="925" r:id="rId13"/>
    <p:sldId id="926" r:id="rId14"/>
    <p:sldId id="930" r:id="rId15"/>
    <p:sldId id="931" r:id="rId16"/>
    <p:sldId id="956" r:id="rId17"/>
    <p:sldId id="957" r:id="rId18"/>
    <p:sldId id="935" r:id="rId19"/>
    <p:sldId id="959" r:id="rId20"/>
    <p:sldId id="933" r:id="rId21"/>
    <p:sldId id="958" r:id="rId22"/>
    <p:sldId id="939" r:id="rId23"/>
    <p:sldId id="321" r:id="rId24"/>
    <p:sldId id="940" r:id="rId25"/>
    <p:sldId id="294" r:id="rId26"/>
    <p:sldId id="960" r:id="rId27"/>
    <p:sldId id="296" r:id="rId28"/>
    <p:sldId id="297" r:id="rId29"/>
    <p:sldId id="299"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7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4DCCE534-F8FE-4080-9187-51AE6A19B059}"/>
    <pc:docChg chg="modSld modMainMaster">
      <pc:chgData name="Phan Van Rieu (Hugo)" userId="032e726b-b6b7-45df-b0ca-e82fb010a48a" providerId="ADAL" clId="{4DCCE534-F8FE-4080-9187-51AE6A19B059}" dt="2024-05-27T04:00:46.614" v="2" actId="20577"/>
      <pc:docMkLst>
        <pc:docMk/>
      </pc:docMkLst>
      <pc:sldChg chg="modSp mod">
        <pc:chgData name="Phan Van Rieu (Hugo)" userId="032e726b-b6b7-45df-b0ca-e82fb010a48a" providerId="ADAL" clId="{4DCCE534-F8FE-4080-9187-51AE6A19B059}" dt="2024-05-27T04:00:46.614" v="2" actId="20577"/>
        <pc:sldMkLst>
          <pc:docMk/>
          <pc:sldMk cId="1872779487" sldId="269"/>
        </pc:sldMkLst>
        <pc:spChg chg="mod">
          <ac:chgData name="Phan Van Rieu (Hugo)" userId="032e726b-b6b7-45df-b0ca-e82fb010a48a" providerId="ADAL" clId="{4DCCE534-F8FE-4080-9187-51AE6A19B059}" dt="2024-05-27T04:00:46.614" v="2" actId="20577"/>
          <ac:spMkLst>
            <pc:docMk/>
            <pc:sldMk cId="1872779487" sldId="269"/>
            <ac:spMk id="7" creationId="{BA386DE9-345A-400C-B2BB-B32B155C2C38}"/>
          </ac:spMkLst>
        </pc:spChg>
      </pc:sldChg>
      <pc:sldMasterChg chg="modSp mod">
        <pc:chgData name="Phan Van Rieu (Hugo)" userId="032e726b-b6b7-45df-b0ca-e82fb010a48a" providerId="ADAL" clId="{4DCCE534-F8FE-4080-9187-51AE6A19B059}" dt="2024-05-14T05:57:14.390" v="0" actId="14100"/>
        <pc:sldMasterMkLst>
          <pc:docMk/>
          <pc:sldMasterMk cId="4227081071" sldId="2147483648"/>
        </pc:sldMasterMkLst>
        <pc:spChg chg="mod">
          <ac:chgData name="Phan Van Rieu (Hugo)" userId="032e726b-b6b7-45df-b0ca-e82fb010a48a" providerId="ADAL" clId="{4DCCE534-F8FE-4080-9187-51AE6A19B059}" dt="2024-05-14T05:57:14.390" v="0" actId="14100"/>
          <ac:spMkLst>
            <pc:docMk/>
            <pc:sldMasterMk cId="4227081071" sldId="2147483648"/>
            <ac:spMk id="12" creationId="{FE798370-27E2-9F41-A466-FC64C7FFD70A}"/>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7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9716813" y="71082"/>
            <a:ext cx="2310417"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1.2: Grammar </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182521"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5: Healthy Living</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8"/>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74" r:id="rId14"/>
    <p:sldLayoutId id="2147483689" r:id="rId15"/>
    <p:sldLayoutId id="21474836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947801" y="3429000"/>
            <a:ext cx="5253486" cy="1569660"/>
          </a:xfrm>
          <a:prstGeom prst="rect">
            <a:avLst/>
          </a:prstGeom>
          <a:noFill/>
        </p:spPr>
        <p:txBody>
          <a:bodyPr wrap="square" rtlCol="0">
            <a:spAutoFit/>
          </a:bodyPr>
          <a:lstStyle/>
          <a:p>
            <a:pPr lvl="0" algn="ctr"/>
            <a:r>
              <a:rPr lang="en-US" sz="3200" b="1" dirty="0">
                <a:solidFill>
                  <a:srgbClr val="0070C0"/>
                </a:solidFill>
              </a:rPr>
              <a:t>Unit 5: Healthy Living</a:t>
            </a:r>
            <a:endParaRPr lang="en-US" sz="2000" b="1" dirty="0">
              <a:solidFill>
                <a:srgbClr val="0070C0"/>
              </a:solidFill>
            </a:endParaRPr>
          </a:p>
          <a:p>
            <a:pPr lvl="0" algn="ctr"/>
            <a:r>
              <a:rPr lang="en-US" sz="3200" b="1" dirty="0">
                <a:solidFill>
                  <a:srgbClr val="00B050"/>
                </a:solidFill>
              </a:rPr>
              <a:t>Lesson 1.2: Grammar</a:t>
            </a:r>
            <a:endParaRPr lang="en-US" sz="3200" dirty="0">
              <a:solidFill>
                <a:prstClr val="black"/>
              </a:solidFill>
            </a:endParaRPr>
          </a:p>
          <a:p>
            <a:pPr lvl="0" algn="ctr"/>
            <a:r>
              <a:rPr lang="en-US" sz="3200" dirty="0">
                <a:solidFill>
                  <a:srgbClr val="FF0000"/>
                </a:solidFill>
              </a:rPr>
              <a:t>Pages</a:t>
            </a:r>
            <a:r>
              <a:rPr lang="en-US" sz="3200" dirty="0">
                <a:solidFill>
                  <a:prstClr val="black"/>
                </a:solidFill>
              </a:rPr>
              <a:t> </a:t>
            </a:r>
            <a:r>
              <a:rPr lang="en-US" sz="3200" dirty="0">
                <a:solidFill>
                  <a:srgbClr val="FF0000"/>
                </a:solidFill>
              </a:rPr>
              <a:t>45 &amp; 46</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36641D-EC84-9146-1F83-1D972E570B47}"/>
              </a:ext>
            </a:extLst>
          </p:cNvPr>
          <p:cNvSpPr txBox="1"/>
          <p:nvPr/>
        </p:nvSpPr>
        <p:spPr>
          <a:xfrm>
            <a:off x="398939" y="2029300"/>
            <a:ext cx="11523215" cy="3709349"/>
          </a:xfrm>
          <a:prstGeom prst="rect">
            <a:avLst/>
          </a:prstGeom>
          <a:noFill/>
        </p:spPr>
        <p:txBody>
          <a:bodyPr wrap="square" rtlCol="0">
            <a:spAutoFit/>
          </a:bodyPr>
          <a:lstStyle/>
          <a:p>
            <a:pPr>
              <a:lnSpc>
                <a:spcPct val="150000"/>
              </a:lnSpc>
              <a:buFont typeface="+mj-lt"/>
              <a:buAutoNum type="arabicPeriod"/>
            </a:pPr>
            <a:r>
              <a:rPr lang="en-US" sz="3200" dirty="0"/>
              <a:t>The expert </a:t>
            </a:r>
            <a:r>
              <a:rPr lang="en-US" sz="3200" dirty="0">
                <a:highlight>
                  <a:srgbClr val="FFFF00"/>
                </a:highlight>
              </a:rPr>
              <a:t>suggests focusing </a:t>
            </a:r>
            <a:r>
              <a:rPr lang="en-US" sz="3200" dirty="0"/>
              <a:t>on using more calories than you eat to lose fat.</a:t>
            </a:r>
          </a:p>
          <a:p>
            <a:pPr>
              <a:lnSpc>
                <a:spcPct val="150000"/>
              </a:lnSpc>
              <a:buFont typeface="+mj-lt"/>
              <a:buAutoNum type="arabicPeriod"/>
            </a:pPr>
            <a:r>
              <a:rPr lang="en-US" sz="3200" dirty="0"/>
              <a:t>What do doctors </a:t>
            </a:r>
            <a:r>
              <a:rPr lang="en-US" sz="3200" dirty="0">
                <a:highlight>
                  <a:srgbClr val="FFFF00"/>
                </a:highlight>
              </a:rPr>
              <a:t>suggest doing </a:t>
            </a:r>
            <a:r>
              <a:rPr lang="en-US" sz="3200" dirty="0"/>
              <a:t>to prevent getting sick?</a:t>
            </a:r>
          </a:p>
          <a:p>
            <a:pPr>
              <a:lnSpc>
                <a:spcPct val="150000"/>
              </a:lnSpc>
              <a:buFont typeface="+mj-lt"/>
              <a:buAutoNum type="arabicPeriod"/>
            </a:pPr>
            <a:r>
              <a:rPr lang="en-US" sz="3200" dirty="0"/>
              <a:t>Doctors </a:t>
            </a:r>
            <a:r>
              <a:rPr lang="en-US" sz="3200" dirty="0">
                <a:highlight>
                  <a:srgbClr val="FFFF00"/>
                </a:highlight>
              </a:rPr>
              <a:t>suggest not drinking </a:t>
            </a:r>
            <a:r>
              <a:rPr lang="en-US" sz="3200" dirty="0"/>
              <a:t>too much juice.</a:t>
            </a:r>
          </a:p>
          <a:p>
            <a:pPr>
              <a:lnSpc>
                <a:spcPct val="150000"/>
              </a:lnSpc>
              <a:buFont typeface="+mj-lt"/>
              <a:buAutoNum type="arabicPeriod"/>
            </a:pPr>
            <a:r>
              <a:rPr lang="en-US" sz="3200" dirty="0"/>
              <a:t>We </a:t>
            </a:r>
            <a:r>
              <a:rPr lang="en-US" sz="3200" dirty="0">
                <a:highlight>
                  <a:srgbClr val="FFFF00"/>
                </a:highlight>
              </a:rPr>
              <a:t>suggest not following </a:t>
            </a:r>
            <a:r>
              <a:rPr lang="en-US" sz="3200" dirty="0"/>
              <a:t>any detox diets.</a:t>
            </a:r>
          </a:p>
        </p:txBody>
      </p:sp>
      <p:sp>
        <p:nvSpPr>
          <p:cNvPr id="3" name="TextBox 2">
            <a:extLst>
              <a:ext uri="{FF2B5EF4-FFF2-40B4-BE49-F238E27FC236}">
                <a16:creationId xmlns:a16="http://schemas.microsoft.com/office/drawing/2014/main" id="{A02AA03C-4A91-B588-6250-ECD8D0F20526}"/>
              </a:ext>
            </a:extLst>
          </p:cNvPr>
          <p:cNvSpPr txBox="1"/>
          <p:nvPr/>
        </p:nvSpPr>
        <p:spPr>
          <a:xfrm>
            <a:off x="362874" y="483125"/>
            <a:ext cx="11595347"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600" b="0" i="0" dirty="0">
                <a:solidFill>
                  <a:srgbClr val="0070C0"/>
                </a:solidFill>
                <a:effectLst/>
              </a:rPr>
              <a:t>Read the sentences again, highlight the </a:t>
            </a:r>
            <a:r>
              <a:rPr lang="en-US" sz="3600" b="1" i="0" dirty="0">
                <a:solidFill>
                  <a:srgbClr val="0070C0"/>
                </a:solidFill>
                <a:effectLst/>
              </a:rPr>
              <a:t>suggest + (not) + gerund</a:t>
            </a:r>
            <a:endParaRPr lang="en-US" sz="3600" b="1" dirty="0">
              <a:solidFill>
                <a:srgbClr val="0070C0"/>
              </a:solidFill>
            </a:endParaRPr>
          </a:p>
        </p:txBody>
      </p:sp>
    </p:spTree>
    <p:extLst>
      <p:ext uri="{BB962C8B-B14F-4D97-AF65-F5344CB8AC3E}">
        <p14:creationId xmlns:p14="http://schemas.microsoft.com/office/powerpoint/2010/main" val="2893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978487"/>
            <a:ext cx="11327476" cy="646331"/>
          </a:xfrm>
          <a:prstGeom prst="rect">
            <a:avLst/>
          </a:prstGeom>
          <a:noFill/>
          <a:ln>
            <a:solidFill>
              <a:schemeClr val="accent1">
                <a:lumMod val="75000"/>
              </a:schemeClr>
            </a:solidFill>
          </a:ln>
        </p:spPr>
        <p:txBody>
          <a:bodyPr wrap="square" rtlCol="0">
            <a:spAutoFit/>
          </a:bodyPr>
          <a:lstStyle/>
          <a:p>
            <a:r>
              <a:rPr lang="en-US" sz="3600" dirty="0"/>
              <a:t>Negative: 	suggest + </a:t>
            </a:r>
            <a:r>
              <a:rPr lang="en-US" sz="3600" b="1" dirty="0"/>
              <a:t>not</a:t>
            </a:r>
            <a:r>
              <a:rPr lang="en-US" sz="3600" dirty="0"/>
              <a:t> + gerund</a:t>
            </a:r>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914520"/>
            <a:ext cx="11327477" cy="646331"/>
          </a:xfrm>
          <a:prstGeom prst="rect">
            <a:avLst/>
          </a:prstGeom>
          <a:noFill/>
          <a:ln>
            <a:solidFill>
              <a:schemeClr val="accent1">
                <a:lumMod val="75000"/>
              </a:schemeClr>
            </a:solidFill>
          </a:ln>
        </p:spPr>
        <p:txBody>
          <a:bodyPr wrap="square" rtlCol="0">
            <a:spAutoFit/>
          </a:bodyPr>
          <a:lstStyle/>
          <a:p>
            <a:r>
              <a:rPr lang="en-US" sz="3600" dirty="0"/>
              <a:t>Affirmative: 	suggest + gerund</a:t>
            </a:r>
          </a:p>
        </p:txBody>
      </p:sp>
      <p:sp>
        <p:nvSpPr>
          <p:cNvPr id="5" name="TextBox 4">
            <a:extLst>
              <a:ext uri="{FF2B5EF4-FFF2-40B4-BE49-F238E27FC236}">
                <a16:creationId xmlns:a16="http://schemas.microsoft.com/office/drawing/2014/main" id="{49DDB69C-2F11-CB9A-1683-295C4A9DE617}"/>
              </a:ext>
            </a:extLst>
          </p:cNvPr>
          <p:cNvSpPr txBox="1"/>
          <p:nvPr/>
        </p:nvSpPr>
        <p:spPr>
          <a:xfrm>
            <a:off x="432260" y="1694170"/>
            <a:ext cx="11410603" cy="646331"/>
          </a:xfrm>
          <a:prstGeom prst="rect">
            <a:avLst/>
          </a:prstGeom>
          <a:noFill/>
        </p:spPr>
        <p:txBody>
          <a:bodyPr wrap="square" rtlCol="0">
            <a:spAutoFit/>
          </a:bodyPr>
          <a:lstStyle/>
          <a:p>
            <a:r>
              <a:rPr lang="en-US" sz="3600" b="1" dirty="0">
                <a:solidFill>
                  <a:srgbClr val="0070C0"/>
                </a:solidFill>
              </a:rPr>
              <a:t>1. To offer advice. </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587031"/>
            <a:ext cx="11327477" cy="584775"/>
          </a:xfrm>
          <a:prstGeom prst="rect">
            <a:avLst/>
          </a:prstGeom>
          <a:noFill/>
        </p:spPr>
        <p:txBody>
          <a:bodyPr wrap="square" rtlCol="0">
            <a:spAutoFit/>
          </a:bodyPr>
          <a:lstStyle/>
          <a:p>
            <a:r>
              <a:rPr lang="en-US" sz="3200" dirty="0">
                <a:solidFill>
                  <a:srgbClr val="0D0D0D"/>
                </a:solidFill>
              </a:rPr>
              <a:t>My teacher </a:t>
            </a:r>
            <a:r>
              <a:rPr lang="en-US" sz="3200" dirty="0">
                <a:solidFill>
                  <a:srgbClr val="FF0000"/>
                </a:solidFill>
              </a:rPr>
              <a:t>suggests doing </a:t>
            </a:r>
            <a:r>
              <a:rPr lang="en-US" sz="3200" dirty="0">
                <a:solidFill>
                  <a:srgbClr val="0D0D0D"/>
                </a:solidFill>
              </a:rPr>
              <a:t>exercises everyday. </a:t>
            </a: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614062"/>
            <a:ext cx="11327477" cy="584775"/>
          </a:xfrm>
          <a:prstGeom prst="rect">
            <a:avLst/>
          </a:prstGeom>
          <a:noFill/>
        </p:spPr>
        <p:txBody>
          <a:bodyPr wrap="square" rtlCol="0">
            <a:spAutoFit/>
          </a:bodyPr>
          <a:lstStyle/>
          <a:p>
            <a:r>
              <a:rPr lang="en-US" sz="3200" dirty="0">
                <a:solidFill>
                  <a:srgbClr val="0D0D0D"/>
                </a:solidFill>
              </a:rPr>
              <a:t>Doctors </a:t>
            </a:r>
            <a:r>
              <a:rPr lang="en-US" sz="3200" dirty="0">
                <a:solidFill>
                  <a:srgbClr val="FF0000"/>
                </a:solidFill>
              </a:rPr>
              <a:t>suggests not drinking </a:t>
            </a:r>
            <a:r>
              <a:rPr lang="en-US" sz="3200" dirty="0">
                <a:solidFill>
                  <a:srgbClr val="0D0D0D"/>
                </a:solidFill>
              </a:rPr>
              <a:t>too </a:t>
            </a:r>
            <a:r>
              <a:rPr lang="en-US" sz="3200">
                <a:solidFill>
                  <a:srgbClr val="0D0D0D"/>
                </a:solidFill>
              </a:rPr>
              <a:t>much alcohol</a:t>
            </a:r>
            <a:r>
              <a:rPr lang="en-US" sz="3200" dirty="0">
                <a:solidFill>
                  <a:srgbClr val="0D0D0D"/>
                </a:solidFill>
              </a:rPr>
              <a:t>.</a:t>
            </a:r>
          </a:p>
        </p:txBody>
      </p:sp>
      <p:pic>
        <p:nvPicPr>
          <p:cNvPr id="6" name="Picture 5">
            <a:extLst>
              <a:ext uri="{FF2B5EF4-FFF2-40B4-BE49-F238E27FC236}">
                <a16:creationId xmlns:a16="http://schemas.microsoft.com/office/drawing/2014/main" id="{E0306633-F0DC-4B70-8415-1BE6A07778EA}"/>
              </a:ext>
            </a:extLst>
          </p:cNvPr>
          <p:cNvPicPr>
            <a:picLocks noChangeAspect="1"/>
          </p:cNvPicPr>
          <p:nvPr/>
        </p:nvPicPr>
        <p:blipFill>
          <a:blip r:embed="rId2"/>
          <a:stretch>
            <a:fillRect/>
          </a:stretch>
        </p:blipFill>
        <p:spPr>
          <a:xfrm>
            <a:off x="2928769" y="560453"/>
            <a:ext cx="6334461" cy="1119395"/>
          </a:xfrm>
          <a:prstGeom prst="rect">
            <a:avLst/>
          </a:prstGeom>
        </p:spPr>
      </p:pic>
    </p:spTree>
    <p:extLst>
      <p:ext uri="{BB962C8B-B14F-4D97-AF65-F5344CB8AC3E}">
        <p14:creationId xmlns:p14="http://schemas.microsoft.com/office/powerpoint/2010/main" val="31336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C07A28-2267-89BA-C289-A01802BFAAE7}"/>
              </a:ext>
            </a:extLst>
          </p:cNvPr>
          <p:cNvSpPr txBox="1"/>
          <p:nvPr/>
        </p:nvSpPr>
        <p:spPr>
          <a:xfrm>
            <a:off x="1711778" y="379193"/>
            <a:ext cx="9869237" cy="646331"/>
          </a:xfrm>
          <a:prstGeom prst="rect">
            <a:avLst/>
          </a:prstGeom>
          <a:noFill/>
        </p:spPr>
        <p:txBody>
          <a:bodyPr wrap="square" rtlCol="0">
            <a:spAutoFit/>
          </a:bodyPr>
          <a:lstStyle/>
          <a:p>
            <a:r>
              <a:rPr lang="en-US" sz="3600" dirty="0">
                <a:solidFill>
                  <a:srgbClr val="0070C0"/>
                </a:solidFill>
              </a:rPr>
              <a:t>Read about </a:t>
            </a:r>
            <a:r>
              <a:rPr lang="en-US" sz="3600" b="1" i="1" dirty="0">
                <a:solidFill>
                  <a:srgbClr val="0070C0"/>
                </a:solidFill>
              </a:rPr>
              <a:t>suggest + gerund</a:t>
            </a:r>
            <a:r>
              <a:rPr lang="en-US" sz="3600" dirty="0">
                <a:solidFill>
                  <a:srgbClr val="0070C0"/>
                </a:solidFill>
              </a:rPr>
              <a:t>, then fill in the blank. </a:t>
            </a:r>
          </a:p>
        </p:txBody>
      </p:sp>
      <p:pic>
        <p:nvPicPr>
          <p:cNvPr id="5" name="Picture 4">
            <a:extLst>
              <a:ext uri="{FF2B5EF4-FFF2-40B4-BE49-F238E27FC236}">
                <a16:creationId xmlns:a16="http://schemas.microsoft.com/office/drawing/2014/main" id="{C404204C-1236-4183-805D-DC301128EBD2}"/>
              </a:ext>
            </a:extLst>
          </p:cNvPr>
          <p:cNvPicPr>
            <a:picLocks noChangeAspect="1"/>
          </p:cNvPicPr>
          <p:nvPr/>
        </p:nvPicPr>
        <p:blipFill>
          <a:blip r:embed="rId2"/>
          <a:stretch>
            <a:fillRect/>
          </a:stretch>
        </p:blipFill>
        <p:spPr>
          <a:xfrm>
            <a:off x="125201" y="1025524"/>
            <a:ext cx="6143862" cy="4327943"/>
          </a:xfrm>
          <a:prstGeom prst="rect">
            <a:avLst/>
          </a:prstGeom>
        </p:spPr>
      </p:pic>
      <p:pic>
        <p:nvPicPr>
          <p:cNvPr id="8" name="Picture 7">
            <a:extLst>
              <a:ext uri="{FF2B5EF4-FFF2-40B4-BE49-F238E27FC236}">
                <a16:creationId xmlns:a16="http://schemas.microsoft.com/office/drawing/2014/main" id="{D1B53610-2B88-4F55-8B80-A63D4E86C8A3}"/>
              </a:ext>
            </a:extLst>
          </p:cNvPr>
          <p:cNvPicPr>
            <a:picLocks noChangeAspect="1"/>
          </p:cNvPicPr>
          <p:nvPr/>
        </p:nvPicPr>
        <p:blipFill>
          <a:blip r:embed="rId3"/>
          <a:stretch>
            <a:fillRect/>
          </a:stretch>
        </p:blipFill>
        <p:spPr>
          <a:xfrm>
            <a:off x="5730167" y="1671855"/>
            <a:ext cx="6336632" cy="4655772"/>
          </a:xfrm>
          <a:prstGeom prst="rect">
            <a:avLst/>
          </a:prstGeom>
        </p:spPr>
      </p:pic>
      <p:sp>
        <p:nvSpPr>
          <p:cNvPr id="9" name="TextBox 8">
            <a:extLst>
              <a:ext uri="{FF2B5EF4-FFF2-40B4-BE49-F238E27FC236}">
                <a16:creationId xmlns:a16="http://schemas.microsoft.com/office/drawing/2014/main" id="{7FD65182-2410-47E6-A72F-DF025570F45F}"/>
              </a:ext>
            </a:extLst>
          </p:cNvPr>
          <p:cNvSpPr txBox="1"/>
          <p:nvPr/>
        </p:nvSpPr>
        <p:spPr>
          <a:xfrm>
            <a:off x="290383" y="440749"/>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a</a:t>
            </a:r>
          </a:p>
        </p:txBody>
      </p:sp>
    </p:spTree>
    <p:extLst>
      <p:ext uri="{BB962C8B-B14F-4D97-AF65-F5344CB8AC3E}">
        <p14:creationId xmlns:p14="http://schemas.microsoft.com/office/powerpoint/2010/main" val="241523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15A2C4-935F-4D9B-901A-82046E437DFE}"/>
              </a:ext>
            </a:extLst>
          </p:cNvPr>
          <p:cNvPicPr>
            <a:picLocks noChangeAspect="1"/>
          </p:cNvPicPr>
          <p:nvPr/>
        </p:nvPicPr>
        <p:blipFill>
          <a:blip r:embed="rId4"/>
          <a:stretch>
            <a:fillRect/>
          </a:stretch>
        </p:blipFill>
        <p:spPr>
          <a:xfrm>
            <a:off x="773155" y="951385"/>
            <a:ext cx="6381623" cy="4688829"/>
          </a:xfrm>
          <a:prstGeom prst="rect">
            <a:avLst/>
          </a:prstGeom>
        </p:spPr>
      </p:pic>
      <p:sp>
        <p:nvSpPr>
          <p:cNvPr id="4" name="TextBox 3">
            <a:extLst>
              <a:ext uri="{FF2B5EF4-FFF2-40B4-BE49-F238E27FC236}">
                <a16:creationId xmlns:a16="http://schemas.microsoft.com/office/drawing/2014/main" id="{A39C202F-8833-3E86-D56C-928C76E5EB00}"/>
              </a:ext>
            </a:extLst>
          </p:cNvPr>
          <p:cNvSpPr txBox="1"/>
          <p:nvPr/>
        </p:nvSpPr>
        <p:spPr>
          <a:xfrm>
            <a:off x="2005262" y="461861"/>
            <a:ext cx="8951495" cy="646331"/>
          </a:xfrm>
          <a:prstGeom prst="rect">
            <a:avLst/>
          </a:prstGeom>
          <a:noFill/>
        </p:spPr>
        <p:txBody>
          <a:bodyPr wrap="square" rtlCol="0">
            <a:spAutoFit/>
          </a:bodyPr>
          <a:lstStyle/>
          <a:p>
            <a:r>
              <a:rPr lang="en-US" sz="3600" dirty="0">
                <a:solidFill>
                  <a:srgbClr val="0070C0"/>
                </a:solidFill>
              </a:rPr>
              <a:t>Listen and check. Listen again and repeat.</a:t>
            </a:r>
          </a:p>
        </p:txBody>
      </p:sp>
      <p:sp>
        <p:nvSpPr>
          <p:cNvPr id="7" name="Speech Bubble: Rectangle with Corners Rounded 6">
            <a:extLst>
              <a:ext uri="{FF2B5EF4-FFF2-40B4-BE49-F238E27FC236}">
                <a16:creationId xmlns:a16="http://schemas.microsoft.com/office/drawing/2014/main" id="{4D614DB3-8239-5C0E-033D-C207AD234551}"/>
              </a:ext>
            </a:extLst>
          </p:cNvPr>
          <p:cNvSpPr/>
          <p:nvPr/>
        </p:nvSpPr>
        <p:spPr>
          <a:xfrm>
            <a:off x="930274" y="4701292"/>
            <a:ext cx="9713913" cy="1428446"/>
          </a:xfrm>
          <a:prstGeom prst="wedgeRoundRectCallout">
            <a:avLst>
              <a:gd name="adj1" fmla="val 2899"/>
              <a:gd name="adj2" fmla="val -72528"/>
              <a:gd name="adj3" fmla="val 16667"/>
            </a:avLst>
          </a:prstGeom>
          <a:solidFill>
            <a:srgbClr val="FFE89D"/>
          </a:solidFill>
          <a:ln>
            <a:solidFill>
              <a:srgbClr val="FFE8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Doctors  ________________ sunblock 30 minutes before going out in the sun.</a:t>
            </a:r>
          </a:p>
        </p:txBody>
      </p:sp>
      <p:sp>
        <p:nvSpPr>
          <p:cNvPr id="8" name="TextBox 7">
            <a:extLst>
              <a:ext uri="{FF2B5EF4-FFF2-40B4-BE49-F238E27FC236}">
                <a16:creationId xmlns:a16="http://schemas.microsoft.com/office/drawing/2014/main" id="{5C1250E7-6310-1592-E627-67EAF9FEEBBB}"/>
              </a:ext>
            </a:extLst>
          </p:cNvPr>
          <p:cNvSpPr txBox="1"/>
          <p:nvPr/>
        </p:nvSpPr>
        <p:spPr>
          <a:xfrm>
            <a:off x="2800577" y="4833352"/>
            <a:ext cx="2936374" cy="646331"/>
          </a:xfrm>
          <a:prstGeom prst="rect">
            <a:avLst/>
          </a:prstGeom>
          <a:noFill/>
        </p:spPr>
        <p:txBody>
          <a:bodyPr wrap="square" rtlCol="0">
            <a:spAutoFit/>
          </a:bodyPr>
          <a:lstStyle/>
          <a:p>
            <a:r>
              <a:rPr lang="en-US" sz="3600" dirty="0">
                <a:solidFill>
                  <a:srgbClr val="FF0000"/>
                </a:solidFill>
              </a:rPr>
              <a:t>suggest using</a:t>
            </a:r>
          </a:p>
        </p:txBody>
      </p:sp>
      <p:sp>
        <p:nvSpPr>
          <p:cNvPr id="12" name="TextBox 11">
            <a:extLst>
              <a:ext uri="{FF2B5EF4-FFF2-40B4-BE49-F238E27FC236}">
                <a16:creationId xmlns:a16="http://schemas.microsoft.com/office/drawing/2014/main" id="{F6CC4EA6-CF57-4D1E-ABCC-A36BAAE914D4}"/>
              </a:ext>
            </a:extLst>
          </p:cNvPr>
          <p:cNvSpPr txBox="1"/>
          <p:nvPr/>
        </p:nvSpPr>
        <p:spPr>
          <a:xfrm>
            <a:off x="315828" y="44451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b</a:t>
            </a:r>
          </a:p>
        </p:txBody>
      </p:sp>
      <p:pic>
        <p:nvPicPr>
          <p:cNvPr id="3" name="Picture 2">
            <a:extLst>
              <a:ext uri="{FF2B5EF4-FFF2-40B4-BE49-F238E27FC236}">
                <a16:creationId xmlns:a16="http://schemas.microsoft.com/office/drawing/2014/main" id="{831143FD-B192-4CAA-9E8E-12200080CC0C}"/>
              </a:ext>
            </a:extLst>
          </p:cNvPr>
          <p:cNvPicPr>
            <a:picLocks noChangeAspect="1"/>
          </p:cNvPicPr>
          <p:nvPr/>
        </p:nvPicPr>
        <p:blipFill>
          <a:blip r:embed="rId5"/>
          <a:stretch>
            <a:fillRect/>
          </a:stretch>
        </p:blipFill>
        <p:spPr>
          <a:xfrm>
            <a:off x="10084068" y="444512"/>
            <a:ext cx="872689" cy="653033"/>
          </a:xfrm>
          <a:prstGeom prst="rect">
            <a:avLst/>
          </a:prstGeom>
        </p:spPr>
      </p:pic>
      <p:pic>
        <p:nvPicPr>
          <p:cNvPr id="5" name="CD1 TRACK 52">
            <a:hlinkClick r:id="" action="ppaction://media"/>
            <a:extLst>
              <a:ext uri="{FF2B5EF4-FFF2-40B4-BE49-F238E27FC236}">
                <a16:creationId xmlns:a16="http://schemas.microsoft.com/office/drawing/2014/main" id="{AAF8E9F3-5B69-4012-AB7A-DCA22B31CE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8223" y="5015281"/>
            <a:ext cx="1249863" cy="1249866"/>
          </a:xfrm>
          <a:prstGeom prst="rect">
            <a:avLst/>
          </a:prstGeom>
        </p:spPr>
      </p:pic>
    </p:spTree>
    <p:extLst>
      <p:ext uri="{BB962C8B-B14F-4D97-AF65-F5344CB8AC3E}">
        <p14:creationId xmlns:p14="http://schemas.microsoft.com/office/powerpoint/2010/main" val="212947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312E0-0B4B-5B58-3B99-94D0EE96FC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0267B0-D72E-4EA8-D8CE-EFA925B83EFF}"/>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5B5CA369-E9E0-D819-EF54-23D7D83215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81C0389D-B94C-8435-EB11-251AD3C991E8}"/>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Practice </a:t>
            </a:r>
          </a:p>
        </p:txBody>
      </p:sp>
    </p:spTree>
    <p:extLst>
      <p:ext uri="{BB962C8B-B14F-4D97-AF65-F5344CB8AC3E}">
        <p14:creationId xmlns:p14="http://schemas.microsoft.com/office/powerpoint/2010/main" val="95400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2BEBB-CF0A-15CA-626C-FE4B089AEF9F}"/>
              </a:ext>
            </a:extLst>
          </p:cNvPr>
          <p:cNvSpPr txBox="1"/>
          <p:nvPr/>
        </p:nvSpPr>
        <p:spPr>
          <a:xfrm>
            <a:off x="1684421" y="443361"/>
            <a:ext cx="9896594" cy="646331"/>
          </a:xfrm>
          <a:prstGeom prst="rect">
            <a:avLst/>
          </a:prstGeom>
          <a:noFill/>
        </p:spPr>
        <p:txBody>
          <a:bodyPr wrap="square" rtlCol="0">
            <a:spAutoFit/>
          </a:bodyPr>
          <a:lstStyle/>
          <a:p>
            <a:r>
              <a:rPr lang="en-US" sz="3600" b="1" dirty="0">
                <a:solidFill>
                  <a:srgbClr val="0070C0"/>
                </a:solidFill>
              </a:rPr>
              <a:t> </a:t>
            </a:r>
            <a:r>
              <a:rPr lang="en-US" sz="3600" dirty="0">
                <a:solidFill>
                  <a:srgbClr val="0070C0"/>
                </a:solidFill>
              </a:rPr>
              <a:t>Write sentences using the prompts.</a:t>
            </a:r>
          </a:p>
        </p:txBody>
      </p:sp>
      <p:sp>
        <p:nvSpPr>
          <p:cNvPr id="3" name="TextBox 2">
            <a:extLst>
              <a:ext uri="{FF2B5EF4-FFF2-40B4-BE49-F238E27FC236}">
                <a16:creationId xmlns:a16="http://schemas.microsoft.com/office/drawing/2014/main" id="{320AFE0E-E598-0741-0875-4554567641F0}"/>
              </a:ext>
            </a:extLst>
          </p:cNvPr>
          <p:cNvSpPr txBox="1"/>
          <p:nvPr/>
        </p:nvSpPr>
        <p:spPr>
          <a:xfrm>
            <a:off x="432261" y="1025524"/>
            <a:ext cx="11759739" cy="1234825"/>
          </a:xfrm>
          <a:prstGeom prst="rect">
            <a:avLst/>
          </a:prstGeom>
          <a:noFill/>
        </p:spPr>
        <p:txBody>
          <a:bodyPr wrap="square" rtlCol="0">
            <a:spAutoFit/>
          </a:bodyPr>
          <a:lstStyle/>
          <a:p>
            <a:pPr>
              <a:lnSpc>
                <a:spcPct val="120000"/>
              </a:lnSpc>
            </a:pPr>
            <a:r>
              <a:rPr lang="en-US" sz="3200" b="0" i="0" dirty="0">
                <a:solidFill>
                  <a:srgbClr val="242021"/>
                </a:solidFill>
                <a:effectLst/>
              </a:rPr>
              <a:t>1. </a:t>
            </a:r>
            <a:r>
              <a:rPr lang="en-US" sz="3200" dirty="0">
                <a:solidFill>
                  <a:srgbClr val="242021"/>
                </a:solidFill>
              </a:rPr>
              <a:t>Doctors/suggest/drink/milk/eat/fish/green vegetables/have/strong bones </a:t>
            </a:r>
          </a:p>
        </p:txBody>
      </p:sp>
      <p:sp>
        <p:nvSpPr>
          <p:cNvPr id="4" name="TextBox 3">
            <a:extLst>
              <a:ext uri="{FF2B5EF4-FFF2-40B4-BE49-F238E27FC236}">
                <a16:creationId xmlns:a16="http://schemas.microsoft.com/office/drawing/2014/main" id="{FB32A165-EA2A-40F8-A6E4-9438B099E64F}"/>
              </a:ext>
            </a:extLst>
          </p:cNvPr>
          <p:cNvSpPr txBox="1"/>
          <p:nvPr/>
        </p:nvSpPr>
        <p:spPr>
          <a:xfrm>
            <a:off x="347644" y="45269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c</a:t>
            </a:r>
          </a:p>
        </p:txBody>
      </p:sp>
      <p:sp>
        <p:nvSpPr>
          <p:cNvPr id="5" name="Rectangle 4">
            <a:extLst>
              <a:ext uri="{FF2B5EF4-FFF2-40B4-BE49-F238E27FC236}">
                <a16:creationId xmlns:a16="http://schemas.microsoft.com/office/drawing/2014/main" id="{59F565C6-E0C9-4E37-84F1-8A4BA43F0B38}"/>
              </a:ext>
            </a:extLst>
          </p:cNvPr>
          <p:cNvSpPr/>
          <p:nvPr/>
        </p:nvSpPr>
        <p:spPr>
          <a:xfrm>
            <a:off x="471296" y="2248406"/>
            <a:ext cx="11109719" cy="1077218"/>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Doctors suggest drinking milk and eating fish and green vegetables to have strong bones.</a:t>
            </a:r>
          </a:p>
        </p:txBody>
      </p:sp>
      <p:sp>
        <p:nvSpPr>
          <p:cNvPr id="6" name="TextBox 5">
            <a:extLst>
              <a:ext uri="{FF2B5EF4-FFF2-40B4-BE49-F238E27FC236}">
                <a16:creationId xmlns:a16="http://schemas.microsoft.com/office/drawing/2014/main" id="{8F6A8F49-E858-4C58-AFB7-81BB916F3EFF}"/>
              </a:ext>
            </a:extLst>
          </p:cNvPr>
          <p:cNvSpPr txBox="1"/>
          <p:nvPr/>
        </p:nvSpPr>
        <p:spPr>
          <a:xfrm>
            <a:off x="393226" y="3760703"/>
            <a:ext cx="11759739" cy="643894"/>
          </a:xfrm>
          <a:prstGeom prst="rect">
            <a:avLst/>
          </a:prstGeom>
          <a:noFill/>
        </p:spPr>
        <p:txBody>
          <a:bodyPr wrap="square" rtlCol="0">
            <a:spAutoFit/>
          </a:bodyPr>
          <a:lstStyle/>
          <a:p>
            <a:pPr>
              <a:lnSpc>
                <a:spcPct val="120000"/>
              </a:lnSpc>
            </a:pPr>
            <a:r>
              <a:rPr lang="en-US" sz="3200" dirty="0">
                <a:solidFill>
                  <a:srgbClr val="242021"/>
                </a:solidFill>
              </a:rPr>
              <a:t>2. The WHO/suggest/eat/healthy diet/get/all nutrients/you/need </a:t>
            </a:r>
          </a:p>
        </p:txBody>
      </p:sp>
      <p:sp>
        <p:nvSpPr>
          <p:cNvPr id="7" name="Rectangle 6">
            <a:extLst>
              <a:ext uri="{FF2B5EF4-FFF2-40B4-BE49-F238E27FC236}">
                <a16:creationId xmlns:a16="http://schemas.microsoft.com/office/drawing/2014/main" id="{8E729201-C06E-46C8-9850-39A981313D04}"/>
              </a:ext>
            </a:extLst>
          </p:cNvPr>
          <p:cNvSpPr/>
          <p:nvPr/>
        </p:nvSpPr>
        <p:spPr>
          <a:xfrm>
            <a:off x="432261" y="4536563"/>
            <a:ext cx="11109719" cy="1077218"/>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The WHO suggests eating a healthy diet to get all the nutrients you need. </a:t>
            </a:r>
          </a:p>
        </p:txBody>
      </p:sp>
    </p:spTree>
    <p:extLst>
      <p:ext uri="{BB962C8B-B14F-4D97-AF65-F5344CB8AC3E}">
        <p14:creationId xmlns:p14="http://schemas.microsoft.com/office/powerpoint/2010/main" val="12150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2BEBB-CF0A-15CA-626C-FE4B089AEF9F}"/>
              </a:ext>
            </a:extLst>
          </p:cNvPr>
          <p:cNvSpPr txBox="1"/>
          <p:nvPr/>
        </p:nvSpPr>
        <p:spPr>
          <a:xfrm>
            <a:off x="1684421" y="443361"/>
            <a:ext cx="9896594" cy="646331"/>
          </a:xfrm>
          <a:prstGeom prst="rect">
            <a:avLst/>
          </a:prstGeom>
          <a:noFill/>
        </p:spPr>
        <p:txBody>
          <a:bodyPr wrap="square" rtlCol="0">
            <a:spAutoFit/>
          </a:bodyPr>
          <a:lstStyle/>
          <a:p>
            <a:r>
              <a:rPr lang="en-US" sz="3600" b="1" dirty="0">
                <a:solidFill>
                  <a:srgbClr val="0070C0"/>
                </a:solidFill>
              </a:rPr>
              <a:t> </a:t>
            </a:r>
            <a:r>
              <a:rPr lang="en-US" sz="3600" dirty="0">
                <a:solidFill>
                  <a:srgbClr val="0070C0"/>
                </a:solidFill>
              </a:rPr>
              <a:t>Write sentences using the prompts.</a:t>
            </a:r>
          </a:p>
        </p:txBody>
      </p:sp>
      <p:sp>
        <p:nvSpPr>
          <p:cNvPr id="3" name="TextBox 2">
            <a:extLst>
              <a:ext uri="{FF2B5EF4-FFF2-40B4-BE49-F238E27FC236}">
                <a16:creationId xmlns:a16="http://schemas.microsoft.com/office/drawing/2014/main" id="{320AFE0E-E598-0741-0875-4554567641F0}"/>
              </a:ext>
            </a:extLst>
          </p:cNvPr>
          <p:cNvSpPr txBox="1"/>
          <p:nvPr/>
        </p:nvSpPr>
        <p:spPr>
          <a:xfrm>
            <a:off x="432261" y="1025524"/>
            <a:ext cx="11759739" cy="1234825"/>
          </a:xfrm>
          <a:prstGeom prst="rect">
            <a:avLst/>
          </a:prstGeom>
          <a:noFill/>
        </p:spPr>
        <p:txBody>
          <a:bodyPr wrap="square" rtlCol="0">
            <a:spAutoFit/>
          </a:bodyPr>
          <a:lstStyle/>
          <a:p>
            <a:pPr>
              <a:lnSpc>
                <a:spcPct val="120000"/>
              </a:lnSpc>
            </a:pPr>
            <a:r>
              <a:rPr lang="en-US" sz="3200" dirty="0">
                <a:solidFill>
                  <a:srgbClr val="242021"/>
                </a:solidFill>
              </a:rPr>
              <a:t>3</a:t>
            </a:r>
            <a:r>
              <a:rPr lang="en-US" sz="3200" b="0" i="0" dirty="0">
                <a:solidFill>
                  <a:srgbClr val="242021"/>
                </a:solidFill>
                <a:effectLst/>
              </a:rPr>
              <a:t>. </a:t>
            </a:r>
            <a:r>
              <a:rPr lang="en-US" sz="3200" dirty="0">
                <a:solidFill>
                  <a:srgbClr val="242021"/>
                </a:solidFill>
              </a:rPr>
              <a:t>Doctors/suggest/remove/soda/from/diet/because/it/have/lots of calories/sugar</a:t>
            </a:r>
          </a:p>
        </p:txBody>
      </p:sp>
      <p:sp>
        <p:nvSpPr>
          <p:cNvPr id="4" name="TextBox 3">
            <a:extLst>
              <a:ext uri="{FF2B5EF4-FFF2-40B4-BE49-F238E27FC236}">
                <a16:creationId xmlns:a16="http://schemas.microsoft.com/office/drawing/2014/main" id="{FB32A165-EA2A-40F8-A6E4-9438B099E64F}"/>
              </a:ext>
            </a:extLst>
          </p:cNvPr>
          <p:cNvSpPr txBox="1"/>
          <p:nvPr/>
        </p:nvSpPr>
        <p:spPr>
          <a:xfrm>
            <a:off x="347644" y="45269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c</a:t>
            </a:r>
          </a:p>
        </p:txBody>
      </p:sp>
      <p:sp>
        <p:nvSpPr>
          <p:cNvPr id="5" name="Rectangle 4">
            <a:extLst>
              <a:ext uri="{FF2B5EF4-FFF2-40B4-BE49-F238E27FC236}">
                <a16:creationId xmlns:a16="http://schemas.microsoft.com/office/drawing/2014/main" id="{59F565C6-E0C9-4E37-84F1-8A4BA43F0B38}"/>
              </a:ext>
            </a:extLst>
          </p:cNvPr>
          <p:cNvSpPr/>
          <p:nvPr/>
        </p:nvSpPr>
        <p:spPr>
          <a:xfrm>
            <a:off x="471296" y="2248406"/>
            <a:ext cx="11109719" cy="1077218"/>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Doctors suggest removing soda from your diet because it has lots of calories and sugar. </a:t>
            </a:r>
          </a:p>
        </p:txBody>
      </p:sp>
      <p:sp>
        <p:nvSpPr>
          <p:cNvPr id="6" name="TextBox 5">
            <a:extLst>
              <a:ext uri="{FF2B5EF4-FFF2-40B4-BE49-F238E27FC236}">
                <a16:creationId xmlns:a16="http://schemas.microsoft.com/office/drawing/2014/main" id="{8F6A8F49-E858-4C58-AFB7-81BB916F3EFF}"/>
              </a:ext>
            </a:extLst>
          </p:cNvPr>
          <p:cNvSpPr txBox="1"/>
          <p:nvPr/>
        </p:nvSpPr>
        <p:spPr>
          <a:xfrm>
            <a:off x="393226" y="3311527"/>
            <a:ext cx="11759739" cy="643894"/>
          </a:xfrm>
          <a:prstGeom prst="rect">
            <a:avLst/>
          </a:prstGeom>
          <a:noFill/>
        </p:spPr>
        <p:txBody>
          <a:bodyPr wrap="square" rtlCol="0">
            <a:spAutoFit/>
          </a:bodyPr>
          <a:lstStyle/>
          <a:p>
            <a:pPr>
              <a:lnSpc>
                <a:spcPct val="120000"/>
              </a:lnSpc>
            </a:pPr>
            <a:r>
              <a:rPr lang="en-US" sz="3200" dirty="0">
                <a:solidFill>
                  <a:srgbClr val="242021"/>
                </a:solidFill>
              </a:rPr>
              <a:t>4. Why/doctors/suggest/wash/hands/regularly? </a:t>
            </a:r>
          </a:p>
        </p:txBody>
      </p:sp>
      <p:sp>
        <p:nvSpPr>
          <p:cNvPr id="7" name="Rectangle 6">
            <a:extLst>
              <a:ext uri="{FF2B5EF4-FFF2-40B4-BE49-F238E27FC236}">
                <a16:creationId xmlns:a16="http://schemas.microsoft.com/office/drawing/2014/main" id="{8E729201-C06E-46C8-9850-39A981313D04}"/>
              </a:ext>
            </a:extLst>
          </p:cNvPr>
          <p:cNvSpPr/>
          <p:nvPr/>
        </p:nvSpPr>
        <p:spPr>
          <a:xfrm>
            <a:off x="432261" y="4087387"/>
            <a:ext cx="11109719" cy="584775"/>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Why do doctors suggest washing your hands regularly? </a:t>
            </a:r>
          </a:p>
        </p:txBody>
      </p:sp>
      <p:sp>
        <p:nvSpPr>
          <p:cNvPr id="8" name="TextBox 7">
            <a:extLst>
              <a:ext uri="{FF2B5EF4-FFF2-40B4-BE49-F238E27FC236}">
                <a16:creationId xmlns:a16="http://schemas.microsoft.com/office/drawing/2014/main" id="{1307837A-C08D-49E5-9EF6-65326B4FA4BD}"/>
              </a:ext>
            </a:extLst>
          </p:cNvPr>
          <p:cNvSpPr txBox="1"/>
          <p:nvPr/>
        </p:nvSpPr>
        <p:spPr>
          <a:xfrm>
            <a:off x="393226" y="4868846"/>
            <a:ext cx="11759739" cy="643894"/>
          </a:xfrm>
          <a:prstGeom prst="rect">
            <a:avLst/>
          </a:prstGeom>
          <a:noFill/>
        </p:spPr>
        <p:txBody>
          <a:bodyPr wrap="square" rtlCol="0">
            <a:spAutoFit/>
          </a:bodyPr>
          <a:lstStyle/>
          <a:p>
            <a:pPr>
              <a:lnSpc>
                <a:spcPct val="120000"/>
              </a:lnSpc>
            </a:pPr>
            <a:r>
              <a:rPr lang="en-US" sz="3200" dirty="0">
                <a:solidFill>
                  <a:srgbClr val="242021"/>
                </a:solidFill>
              </a:rPr>
              <a:t>5. Health experts/suggest/not/eat/too much salt/every day </a:t>
            </a:r>
          </a:p>
        </p:txBody>
      </p:sp>
      <p:sp>
        <p:nvSpPr>
          <p:cNvPr id="9" name="Rectangle 8">
            <a:extLst>
              <a:ext uri="{FF2B5EF4-FFF2-40B4-BE49-F238E27FC236}">
                <a16:creationId xmlns:a16="http://schemas.microsoft.com/office/drawing/2014/main" id="{808C4052-687B-458A-8CCD-9E804421BC55}"/>
              </a:ext>
            </a:extLst>
          </p:cNvPr>
          <p:cNvSpPr/>
          <p:nvPr/>
        </p:nvSpPr>
        <p:spPr>
          <a:xfrm>
            <a:off x="432261" y="5644706"/>
            <a:ext cx="11109719" cy="584775"/>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Health experts suggest not eating too much salt every day. </a:t>
            </a:r>
          </a:p>
        </p:txBody>
      </p:sp>
    </p:spTree>
    <p:extLst>
      <p:ext uri="{BB962C8B-B14F-4D97-AF65-F5344CB8AC3E}">
        <p14:creationId xmlns:p14="http://schemas.microsoft.com/office/powerpoint/2010/main" val="27091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2BEBB-CF0A-15CA-626C-FE4B089AEF9F}"/>
              </a:ext>
            </a:extLst>
          </p:cNvPr>
          <p:cNvSpPr txBox="1"/>
          <p:nvPr/>
        </p:nvSpPr>
        <p:spPr>
          <a:xfrm>
            <a:off x="1684421" y="443361"/>
            <a:ext cx="9896594" cy="646331"/>
          </a:xfrm>
          <a:prstGeom prst="rect">
            <a:avLst/>
          </a:prstGeom>
          <a:noFill/>
        </p:spPr>
        <p:txBody>
          <a:bodyPr wrap="square" rtlCol="0">
            <a:spAutoFit/>
          </a:bodyPr>
          <a:lstStyle/>
          <a:p>
            <a:r>
              <a:rPr lang="en-US" sz="3600" b="1" dirty="0">
                <a:solidFill>
                  <a:srgbClr val="0070C0"/>
                </a:solidFill>
              </a:rPr>
              <a:t> </a:t>
            </a:r>
            <a:r>
              <a:rPr lang="en-US" sz="3600" dirty="0">
                <a:solidFill>
                  <a:srgbClr val="0070C0"/>
                </a:solidFill>
              </a:rPr>
              <a:t>Write sentences using the prompts.</a:t>
            </a:r>
          </a:p>
        </p:txBody>
      </p:sp>
      <p:sp>
        <p:nvSpPr>
          <p:cNvPr id="3" name="TextBox 2">
            <a:extLst>
              <a:ext uri="{FF2B5EF4-FFF2-40B4-BE49-F238E27FC236}">
                <a16:creationId xmlns:a16="http://schemas.microsoft.com/office/drawing/2014/main" id="{320AFE0E-E598-0741-0875-4554567641F0}"/>
              </a:ext>
            </a:extLst>
          </p:cNvPr>
          <p:cNvSpPr txBox="1"/>
          <p:nvPr/>
        </p:nvSpPr>
        <p:spPr>
          <a:xfrm>
            <a:off x="432261" y="1025524"/>
            <a:ext cx="11759739" cy="643894"/>
          </a:xfrm>
          <a:prstGeom prst="rect">
            <a:avLst/>
          </a:prstGeom>
          <a:noFill/>
        </p:spPr>
        <p:txBody>
          <a:bodyPr wrap="square" rtlCol="0">
            <a:spAutoFit/>
          </a:bodyPr>
          <a:lstStyle/>
          <a:p>
            <a:pPr>
              <a:lnSpc>
                <a:spcPct val="120000"/>
              </a:lnSpc>
            </a:pPr>
            <a:r>
              <a:rPr lang="en-US" sz="3200" dirty="0">
                <a:solidFill>
                  <a:srgbClr val="242021"/>
                </a:solidFill>
              </a:rPr>
              <a:t>6</a:t>
            </a:r>
            <a:r>
              <a:rPr lang="en-US" sz="3200" b="0" i="0" dirty="0">
                <a:solidFill>
                  <a:srgbClr val="242021"/>
                </a:solidFill>
                <a:effectLst/>
              </a:rPr>
              <a:t>. </a:t>
            </a:r>
            <a:r>
              <a:rPr lang="en-US" sz="3200" dirty="0">
                <a:solidFill>
                  <a:srgbClr val="242021"/>
                </a:solidFill>
              </a:rPr>
              <a:t>What/health experts/suggest/drink/keep/organs strong? </a:t>
            </a:r>
          </a:p>
        </p:txBody>
      </p:sp>
      <p:sp>
        <p:nvSpPr>
          <p:cNvPr id="4" name="TextBox 3">
            <a:extLst>
              <a:ext uri="{FF2B5EF4-FFF2-40B4-BE49-F238E27FC236}">
                <a16:creationId xmlns:a16="http://schemas.microsoft.com/office/drawing/2014/main" id="{FB32A165-EA2A-40F8-A6E4-9438B099E64F}"/>
              </a:ext>
            </a:extLst>
          </p:cNvPr>
          <p:cNvSpPr txBox="1"/>
          <p:nvPr/>
        </p:nvSpPr>
        <p:spPr>
          <a:xfrm>
            <a:off x="347644" y="45269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c</a:t>
            </a:r>
          </a:p>
        </p:txBody>
      </p:sp>
      <p:sp>
        <p:nvSpPr>
          <p:cNvPr id="5" name="Rectangle 4">
            <a:extLst>
              <a:ext uri="{FF2B5EF4-FFF2-40B4-BE49-F238E27FC236}">
                <a16:creationId xmlns:a16="http://schemas.microsoft.com/office/drawing/2014/main" id="{59F565C6-E0C9-4E37-84F1-8A4BA43F0B38}"/>
              </a:ext>
            </a:extLst>
          </p:cNvPr>
          <p:cNvSpPr/>
          <p:nvPr/>
        </p:nvSpPr>
        <p:spPr>
          <a:xfrm>
            <a:off x="471296" y="1712972"/>
            <a:ext cx="11109719" cy="1077218"/>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What do health experts suggest drinking to keep your organs strong? </a:t>
            </a:r>
          </a:p>
        </p:txBody>
      </p:sp>
      <p:sp>
        <p:nvSpPr>
          <p:cNvPr id="6" name="TextBox 5">
            <a:extLst>
              <a:ext uri="{FF2B5EF4-FFF2-40B4-BE49-F238E27FC236}">
                <a16:creationId xmlns:a16="http://schemas.microsoft.com/office/drawing/2014/main" id="{8F6A8F49-E858-4C58-AFB7-81BB916F3EFF}"/>
              </a:ext>
            </a:extLst>
          </p:cNvPr>
          <p:cNvSpPr txBox="1"/>
          <p:nvPr/>
        </p:nvSpPr>
        <p:spPr>
          <a:xfrm>
            <a:off x="393226" y="3760703"/>
            <a:ext cx="11759739" cy="643894"/>
          </a:xfrm>
          <a:prstGeom prst="rect">
            <a:avLst/>
          </a:prstGeom>
          <a:noFill/>
        </p:spPr>
        <p:txBody>
          <a:bodyPr wrap="square" rtlCol="0">
            <a:spAutoFit/>
          </a:bodyPr>
          <a:lstStyle/>
          <a:p>
            <a:pPr>
              <a:lnSpc>
                <a:spcPct val="120000"/>
              </a:lnSpc>
            </a:pPr>
            <a:r>
              <a:rPr lang="en-US" sz="3200" dirty="0">
                <a:solidFill>
                  <a:srgbClr val="242021"/>
                </a:solidFill>
              </a:rPr>
              <a:t>7. Doctors/suggest/find/out/which chemicals/good/and/which/bad  </a:t>
            </a:r>
          </a:p>
        </p:txBody>
      </p:sp>
      <p:sp>
        <p:nvSpPr>
          <p:cNvPr id="7" name="Rectangle 6">
            <a:extLst>
              <a:ext uri="{FF2B5EF4-FFF2-40B4-BE49-F238E27FC236}">
                <a16:creationId xmlns:a16="http://schemas.microsoft.com/office/drawing/2014/main" id="{8E729201-C06E-46C8-9850-39A981313D04}"/>
              </a:ext>
            </a:extLst>
          </p:cNvPr>
          <p:cNvSpPr/>
          <p:nvPr/>
        </p:nvSpPr>
        <p:spPr>
          <a:xfrm>
            <a:off x="432261" y="4536563"/>
            <a:ext cx="11109719" cy="1077218"/>
          </a:xfrm>
          <a:prstGeom prst="rect">
            <a:avLst/>
          </a:prstGeom>
        </p:spPr>
        <p:txBody>
          <a:bodyPr wrap="square">
            <a:spAutoFit/>
          </a:bodyPr>
          <a:lstStyle/>
          <a:p>
            <a:r>
              <a:rPr lang="en-US" sz="3200" b="1" dirty="0">
                <a:solidFill>
                  <a:srgbClr val="FF0000"/>
                </a:solidFill>
                <a:sym typeface="Wingdings" panose="05000000000000000000" pitchFamily="2" charset="2"/>
              </a:rPr>
              <a:t> </a:t>
            </a:r>
            <a:r>
              <a:rPr lang="en-US" sz="3200" b="1" dirty="0">
                <a:solidFill>
                  <a:srgbClr val="FF0000"/>
                </a:solidFill>
              </a:rPr>
              <a:t>Doctors suggest finding out which chemicals are good and which are bad. </a:t>
            </a:r>
          </a:p>
        </p:txBody>
      </p:sp>
    </p:spTree>
    <p:extLst>
      <p:ext uri="{BB962C8B-B14F-4D97-AF65-F5344CB8AC3E}">
        <p14:creationId xmlns:p14="http://schemas.microsoft.com/office/powerpoint/2010/main" val="15502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E2FAC-80B8-001C-E1DB-CB1913AD1B19}"/>
              </a:ext>
            </a:extLst>
          </p:cNvPr>
          <p:cNvSpPr txBox="1"/>
          <p:nvPr/>
        </p:nvSpPr>
        <p:spPr>
          <a:xfrm>
            <a:off x="1769039" y="379193"/>
            <a:ext cx="9811976" cy="1200329"/>
          </a:xfrm>
          <a:prstGeom prst="rect">
            <a:avLst/>
          </a:prstGeom>
          <a:noFill/>
        </p:spPr>
        <p:txBody>
          <a:bodyPr wrap="square" rtlCol="0">
            <a:spAutoFit/>
          </a:bodyPr>
          <a:lstStyle/>
          <a:p>
            <a:r>
              <a:rPr lang="en-US" sz="3600" dirty="0">
                <a:solidFill>
                  <a:srgbClr val="0070C0"/>
                </a:solidFill>
              </a:rPr>
              <a:t>Complete the passage with </a:t>
            </a:r>
            <a:r>
              <a:rPr lang="en-US" sz="3600" i="1" dirty="0">
                <a:solidFill>
                  <a:srgbClr val="0070C0"/>
                </a:solidFill>
              </a:rPr>
              <a:t>suggest</a:t>
            </a:r>
            <a:r>
              <a:rPr lang="en-US" sz="3600" dirty="0">
                <a:solidFill>
                  <a:srgbClr val="0070C0"/>
                </a:solidFill>
              </a:rPr>
              <a:t> and the correct form of the verbs in the box</a:t>
            </a:r>
            <a:r>
              <a:rPr lang="en-US" sz="3600" b="1" dirty="0">
                <a:solidFill>
                  <a:srgbClr val="0070C0"/>
                </a:solidFill>
              </a:rPr>
              <a:t>.</a:t>
            </a:r>
          </a:p>
        </p:txBody>
      </p:sp>
      <p:sp>
        <p:nvSpPr>
          <p:cNvPr id="8" name="TextBox 7">
            <a:extLst>
              <a:ext uri="{FF2B5EF4-FFF2-40B4-BE49-F238E27FC236}">
                <a16:creationId xmlns:a16="http://schemas.microsoft.com/office/drawing/2014/main" id="{F3116622-B5B9-43B4-9829-6A6B0F31F30E}"/>
              </a:ext>
            </a:extLst>
          </p:cNvPr>
          <p:cNvSpPr txBox="1"/>
          <p:nvPr/>
        </p:nvSpPr>
        <p:spPr>
          <a:xfrm>
            <a:off x="347644" y="45269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d</a:t>
            </a:r>
          </a:p>
        </p:txBody>
      </p:sp>
      <p:sp>
        <p:nvSpPr>
          <p:cNvPr id="9" name="TextBox 8">
            <a:extLst>
              <a:ext uri="{FF2B5EF4-FFF2-40B4-BE49-F238E27FC236}">
                <a16:creationId xmlns:a16="http://schemas.microsoft.com/office/drawing/2014/main" id="{A9CB56CC-EB8C-4426-815E-71E0CA8CC092}"/>
              </a:ext>
            </a:extLst>
          </p:cNvPr>
          <p:cNvSpPr txBox="1"/>
          <p:nvPr/>
        </p:nvSpPr>
        <p:spPr>
          <a:xfrm>
            <a:off x="593558" y="1666995"/>
            <a:ext cx="10755955" cy="584775"/>
          </a:xfrm>
          <a:prstGeom prst="rect">
            <a:avLst/>
          </a:prstGeom>
          <a:solidFill>
            <a:schemeClr val="accent1">
              <a:lumMod val="40000"/>
              <a:lumOff val="60000"/>
            </a:schemeClr>
          </a:solidFill>
        </p:spPr>
        <p:txBody>
          <a:bodyPr wrap="square" rtlCol="0">
            <a:spAutoFit/>
          </a:bodyPr>
          <a:lstStyle/>
          <a:p>
            <a:r>
              <a:rPr lang="en-US" sz="3200" dirty="0"/>
              <a:t>only eat	</a:t>
            </a:r>
            <a:r>
              <a:rPr lang="en-US" sz="3200" strike="sngStrike" dirty="0"/>
              <a:t>drink</a:t>
            </a:r>
            <a:r>
              <a:rPr lang="en-US" sz="3200" dirty="0"/>
              <a:t>		focus on	choose	follow	not eat</a:t>
            </a:r>
            <a:endParaRPr lang="en-US" sz="3200" strike="sngStrike" dirty="0"/>
          </a:p>
        </p:txBody>
      </p:sp>
      <p:sp>
        <p:nvSpPr>
          <p:cNvPr id="11" name="TextBox 10">
            <a:extLst>
              <a:ext uri="{FF2B5EF4-FFF2-40B4-BE49-F238E27FC236}">
                <a16:creationId xmlns:a16="http://schemas.microsoft.com/office/drawing/2014/main" id="{FA7EC5A7-96DD-46BF-9333-8B93A54CF0FE}"/>
              </a:ext>
            </a:extLst>
          </p:cNvPr>
          <p:cNvSpPr txBox="1"/>
          <p:nvPr/>
        </p:nvSpPr>
        <p:spPr>
          <a:xfrm>
            <a:off x="432261" y="2447517"/>
            <a:ext cx="11327477" cy="3816970"/>
          </a:xfrm>
          <a:prstGeom prst="roundRect">
            <a:avLst>
              <a:gd name="adj" fmla="val 5584"/>
            </a:avLst>
          </a:prstGeom>
          <a:noFill/>
          <a:ln w="57150">
            <a:solidFill>
              <a:schemeClr val="accent1"/>
            </a:solidFill>
          </a:ln>
        </p:spPr>
        <p:txBody>
          <a:bodyPr wrap="square" rtlCol="0">
            <a:spAutoFit/>
          </a:bodyPr>
          <a:lstStyle/>
          <a:p>
            <a:pPr algn="just">
              <a:lnSpc>
                <a:spcPct val="150000"/>
              </a:lnSpc>
            </a:pPr>
            <a:r>
              <a:rPr lang="en-US" sz="3200" dirty="0">
                <a:solidFill>
                  <a:srgbClr val="242021"/>
                </a:solidFill>
              </a:rPr>
              <a:t>The internet is full of advice to lose weight quickly and easily. People who describe themselves as "experts" (1) ______________ juice for seven days to lose weight. Many (2) ________________ fat-burning foods while some (3) ________________ certain types</a:t>
            </a:r>
            <a:br>
              <a:rPr lang="en-US" sz="3200" dirty="0">
                <a:solidFill>
                  <a:srgbClr val="242021"/>
                </a:solidFill>
              </a:rPr>
            </a:br>
            <a:r>
              <a:rPr lang="en-US" sz="3200" dirty="0">
                <a:solidFill>
                  <a:srgbClr val="242021"/>
                </a:solidFill>
              </a:rPr>
              <a:t>of food like rice or bread. </a:t>
            </a:r>
          </a:p>
        </p:txBody>
      </p:sp>
      <p:sp>
        <p:nvSpPr>
          <p:cNvPr id="12" name="Rectangle 11">
            <a:extLst>
              <a:ext uri="{FF2B5EF4-FFF2-40B4-BE49-F238E27FC236}">
                <a16:creationId xmlns:a16="http://schemas.microsoft.com/office/drawing/2014/main" id="{5DF21BEF-AF35-4F1E-88E6-2051823A23C5}"/>
              </a:ext>
            </a:extLst>
          </p:cNvPr>
          <p:cNvSpPr/>
          <p:nvPr/>
        </p:nvSpPr>
        <p:spPr>
          <a:xfrm>
            <a:off x="8712345" y="3417558"/>
            <a:ext cx="3155291" cy="584775"/>
          </a:xfrm>
          <a:prstGeom prst="rect">
            <a:avLst/>
          </a:prstGeom>
        </p:spPr>
        <p:txBody>
          <a:bodyPr wrap="square">
            <a:spAutoFit/>
          </a:bodyPr>
          <a:lstStyle/>
          <a:p>
            <a:r>
              <a:rPr lang="en-US" sz="3200" b="1" dirty="0">
                <a:solidFill>
                  <a:srgbClr val="FF0000"/>
                </a:solidFill>
              </a:rPr>
              <a:t>suggest drinking</a:t>
            </a:r>
          </a:p>
        </p:txBody>
      </p:sp>
      <p:sp>
        <p:nvSpPr>
          <p:cNvPr id="13" name="Rectangle 12">
            <a:extLst>
              <a:ext uri="{FF2B5EF4-FFF2-40B4-BE49-F238E27FC236}">
                <a16:creationId xmlns:a16="http://schemas.microsoft.com/office/drawing/2014/main" id="{7A249716-6B69-4485-8AE3-D5C3D291D49D}"/>
              </a:ext>
            </a:extLst>
          </p:cNvPr>
          <p:cNvSpPr/>
          <p:nvPr/>
        </p:nvSpPr>
        <p:spPr>
          <a:xfrm>
            <a:off x="8318849" y="4143824"/>
            <a:ext cx="3712729" cy="584775"/>
          </a:xfrm>
          <a:prstGeom prst="rect">
            <a:avLst/>
          </a:prstGeom>
        </p:spPr>
        <p:txBody>
          <a:bodyPr wrap="square">
            <a:spAutoFit/>
          </a:bodyPr>
          <a:lstStyle/>
          <a:p>
            <a:r>
              <a:rPr lang="en-US" sz="3200" b="1" dirty="0">
                <a:solidFill>
                  <a:srgbClr val="FF0000"/>
                </a:solidFill>
              </a:rPr>
              <a:t>suggest only eating</a:t>
            </a:r>
          </a:p>
        </p:txBody>
      </p:sp>
      <p:sp>
        <p:nvSpPr>
          <p:cNvPr id="14" name="Rectangle 13">
            <a:extLst>
              <a:ext uri="{FF2B5EF4-FFF2-40B4-BE49-F238E27FC236}">
                <a16:creationId xmlns:a16="http://schemas.microsoft.com/office/drawing/2014/main" id="{F9E6338E-922E-445A-B828-150C81248330}"/>
              </a:ext>
            </a:extLst>
          </p:cNvPr>
          <p:cNvSpPr/>
          <p:nvPr/>
        </p:nvSpPr>
        <p:spPr>
          <a:xfrm>
            <a:off x="6099871" y="4854048"/>
            <a:ext cx="3577389" cy="584775"/>
          </a:xfrm>
          <a:prstGeom prst="rect">
            <a:avLst/>
          </a:prstGeom>
        </p:spPr>
        <p:txBody>
          <a:bodyPr wrap="square">
            <a:spAutoFit/>
          </a:bodyPr>
          <a:lstStyle/>
          <a:p>
            <a:r>
              <a:rPr lang="en-US" sz="3200" b="1" dirty="0">
                <a:solidFill>
                  <a:srgbClr val="FF0000"/>
                </a:solidFill>
              </a:rPr>
              <a:t>suggest not eating</a:t>
            </a:r>
          </a:p>
        </p:txBody>
      </p:sp>
    </p:spTree>
    <p:extLst>
      <p:ext uri="{BB962C8B-B14F-4D97-AF65-F5344CB8AC3E}">
        <p14:creationId xmlns:p14="http://schemas.microsoft.com/office/powerpoint/2010/main" val="11804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E2FAC-80B8-001C-E1DB-CB1913AD1B19}"/>
              </a:ext>
            </a:extLst>
          </p:cNvPr>
          <p:cNvSpPr txBox="1"/>
          <p:nvPr/>
        </p:nvSpPr>
        <p:spPr>
          <a:xfrm>
            <a:off x="1769039" y="379193"/>
            <a:ext cx="9811976" cy="1200329"/>
          </a:xfrm>
          <a:prstGeom prst="rect">
            <a:avLst/>
          </a:prstGeom>
          <a:noFill/>
        </p:spPr>
        <p:txBody>
          <a:bodyPr wrap="square" rtlCol="0">
            <a:spAutoFit/>
          </a:bodyPr>
          <a:lstStyle/>
          <a:p>
            <a:r>
              <a:rPr lang="en-US" sz="3600" dirty="0">
                <a:solidFill>
                  <a:srgbClr val="0070C0"/>
                </a:solidFill>
              </a:rPr>
              <a:t>Complete the passage with </a:t>
            </a:r>
            <a:r>
              <a:rPr lang="en-US" sz="3600" i="1" dirty="0">
                <a:solidFill>
                  <a:srgbClr val="0070C0"/>
                </a:solidFill>
              </a:rPr>
              <a:t>suggest</a:t>
            </a:r>
            <a:r>
              <a:rPr lang="en-US" sz="3600" dirty="0">
                <a:solidFill>
                  <a:srgbClr val="0070C0"/>
                </a:solidFill>
              </a:rPr>
              <a:t> and the correct form of the verbs in the box</a:t>
            </a:r>
            <a:r>
              <a:rPr lang="en-US" sz="3600" b="1" dirty="0">
                <a:solidFill>
                  <a:srgbClr val="0070C0"/>
                </a:solidFill>
              </a:rPr>
              <a:t>.</a:t>
            </a:r>
          </a:p>
        </p:txBody>
      </p:sp>
      <p:sp>
        <p:nvSpPr>
          <p:cNvPr id="8" name="TextBox 7">
            <a:extLst>
              <a:ext uri="{FF2B5EF4-FFF2-40B4-BE49-F238E27FC236}">
                <a16:creationId xmlns:a16="http://schemas.microsoft.com/office/drawing/2014/main" id="{F3116622-B5B9-43B4-9829-6A6B0F31F30E}"/>
              </a:ext>
            </a:extLst>
          </p:cNvPr>
          <p:cNvSpPr txBox="1"/>
          <p:nvPr/>
        </p:nvSpPr>
        <p:spPr>
          <a:xfrm>
            <a:off x="347644" y="45269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d</a:t>
            </a:r>
          </a:p>
        </p:txBody>
      </p:sp>
      <p:sp>
        <p:nvSpPr>
          <p:cNvPr id="9" name="TextBox 8">
            <a:extLst>
              <a:ext uri="{FF2B5EF4-FFF2-40B4-BE49-F238E27FC236}">
                <a16:creationId xmlns:a16="http://schemas.microsoft.com/office/drawing/2014/main" id="{A9CB56CC-EB8C-4426-815E-71E0CA8CC092}"/>
              </a:ext>
            </a:extLst>
          </p:cNvPr>
          <p:cNvSpPr txBox="1"/>
          <p:nvPr/>
        </p:nvSpPr>
        <p:spPr>
          <a:xfrm>
            <a:off x="593558" y="1666995"/>
            <a:ext cx="10755955" cy="584775"/>
          </a:xfrm>
          <a:prstGeom prst="rect">
            <a:avLst/>
          </a:prstGeom>
          <a:solidFill>
            <a:schemeClr val="accent1">
              <a:lumMod val="40000"/>
              <a:lumOff val="60000"/>
            </a:schemeClr>
          </a:solidFill>
        </p:spPr>
        <p:txBody>
          <a:bodyPr wrap="square" rtlCol="0">
            <a:spAutoFit/>
          </a:bodyPr>
          <a:lstStyle/>
          <a:p>
            <a:r>
              <a:rPr lang="en-US" sz="3200" dirty="0"/>
              <a:t>only eat	</a:t>
            </a:r>
            <a:r>
              <a:rPr lang="en-US" sz="3200" strike="sngStrike" dirty="0"/>
              <a:t>drink</a:t>
            </a:r>
            <a:r>
              <a:rPr lang="en-US" sz="3200" dirty="0"/>
              <a:t>		focus on	choose	follow	not eat</a:t>
            </a:r>
            <a:endParaRPr lang="en-US" sz="3200" strike="sngStrike" dirty="0"/>
          </a:p>
        </p:txBody>
      </p:sp>
      <p:sp>
        <p:nvSpPr>
          <p:cNvPr id="11" name="TextBox 10">
            <a:extLst>
              <a:ext uri="{FF2B5EF4-FFF2-40B4-BE49-F238E27FC236}">
                <a16:creationId xmlns:a16="http://schemas.microsoft.com/office/drawing/2014/main" id="{FA7EC5A7-96DD-46BF-9333-8B93A54CF0FE}"/>
              </a:ext>
            </a:extLst>
          </p:cNvPr>
          <p:cNvSpPr txBox="1"/>
          <p:nvPr/>
        </p:nvSpPr>
        <p:spPr>
          <a:xfrm>
            <a:off x="432261" y="2447517"/>
            <a:ext cx="11327477" cy="3642122"/>
          </a:xfrm>
          <a:prstGeom prst="roundRect">
            <a:avLst>
              <a:gd name="adj" fmla="val 5584"/>
            </a:avLst>
          </a:prstGeom>
          <a:noFill/>
          <a:ln w="57150">
            <a:solidFill>
              <a:schemeClr val="accent1"/>
            </a:solidFill>
          </a:ln>
        </p:spPr>
        <p:txBody>
          <a:bodyPr wrap="square" rtlCol="0">
            <a:spAutoFit/>
          </a:bodyPr>
          <a:lstStyle/>
          <a:p>
            <a:pPr algn="just"/>
            <a:r>
              <a:rPr lang="en-US" sz="3200" dirty="0">
                <a:solidFill>
                  <a:srgbClr val="242021"/>
                </a:solidFill>
              </a:rPr>
              <a:t>Others (4) ________________ a special exercise program to</a:t>
            </a:r>
            <a:br>
              <a:rPr lang="en-US" sz="3200" dirty="0">
                <a:solidFill>
                  <a:srgbClr val="242021"/>
                </a:solidFill>
              </a:rPr>
            </a:br>
            <a:r>
              <a:rPr lang="en-US" sz="3200" dirty="0">
                <a:solidFill>
                  <a:srgbClr val="242021"/>
                </a:solidFill>
              </a:rPr>
              <a:t>lose the fat on your belly. But real doctors usually only (5) ________________ using more calories than you eat. There isn't an exercise that will help you lose your belly fat.  Your body uses energy from the whole body, not just one area. So we (6) ________________ an exercise program you like and doing it regularly. </a:t>
            </a:r>
          </a:p>
        </p:txBody>
      </p:sp>
      <p:sp>
        <p:nvSpPr>
          <p:cNvPr id="12" name="Rectangle 11">
            <a:extLst>
              <a:ext uri="{FF2B5EF4-FFF2-40B4-BE49-F238E27FC236}">
                <a16:creationId xmlns:a16="http://schemas.microsoft.com/office/drawing/2014/main" id="{5DF21BEF-AF35-4F1E-88E6-2051823A23C5}"/>
              </a:ext>
            </a:extLst>
          </p:cNvPr>
          <p:cNvSpPr/>
          <p:nvPr/>
        </p:nvSpPr>
        <p:spPr>
          <a:xfrm>
            <a:off x="2728641" y="2534990"/>
            <a:ext cx="3155291" cy="584775"/>
          </a:xfrm>
          <a:prstGeom prst="rect">
            <a:avLst/>
          </a:prstGeom>
        </p:spPr>
        <p:txBody>
          <a:bodyPr wrap="square">
            <a:spAutoFit/>
          </a:bodyPr>
          <a:lstStyle/>
          <a:p>
            <a:r>
              <a:rPr lang="en-US" sz="3200" b="1" dirty="0">
                <a:solidFill>
                  <a:srgbClr val="FF0000"/>
                </a:solidFill>
              </a:rPr>
              <a:t>suggest following</a:t>
            </a:r>
          </a:p>
        </p:txBody>
      </p:sp>
      <p:sp>
        <p:nvSpPr>
          <p:cNvPr id="13" name="Rectangle 12">
            <a:extLst>
              <a:ext uri="{FF2B5EF4-FFF2-40B4-BE49-F238E27FC236}">
                <a16:creationId xmlns:a16="http://schemas.microsoft.com/office/drawing/2014/main" id="{7A249716-6B69-4485-8AE3-D5C3D291D49D}"/>
              </a:ext>
            </a:extLst>
          </p:cNvPr>
          <p:cNvSpPr/>
          <p:nvPr/>
        </p:nvSpPr>
        <p:spPr>
          <a:xfrm>
            <a:off x="529390" y="3486349"/>
            <a:ext cx="3712729" cy="584775"/>
          </a:xfrm>
          <a:prstGeom prst="rect">
            <a:avLst/>
          </a:prstGeom>
        </p:spPr>
        <p:txBody>
          <a:bodyPr wrap="square">
            <a:spAutoFit/>
          </a:bodyPr>
          <a:lstStyle/>
          <a:p>
            <a:r>
              <a:rPr lang="en-US" sz="3200" b="1" dirty="0">
                <a:solidFill>
                  <a:srgbClr val="FF0000"/>
                </a:solidFill>
              </a:rPr>
              <a:t>suggest focusing on</a:t>
            </a:r>
          </a:p>
        </p:txBody>
      </p:sp>
      <p:sp>
        <p:nvSpPr>
          <p:cNvPr id="14" name="Rectangle 13">
            <a:extLst>
              <a:ext uri="{FF2B5EF4-FFF2-40B4-BE49-F238E27FC236}">
                <a16:creationId xmlns:a16="http://schemas.microsoft.com/office/drawing/2014/main" id="{F9E6338E-922E-445A-B828-150C81248330}"/>
              </a:ext>
            </a:extLst>
          </p:cNvPr>
          <p:cNvSpPr/>
          <p:nvPr/>
        </p:nvSpPr>
        <p:spPr>
          <a:xfrm>
            <a:off x="728897" y="4939119"/>
            <a:ext cx="3577389" cy="584775"/>
          </a:xfrm>
          <a:prstGeom prst="rect">
            <a:avLst/>
          </a:prstGeom>
        </p:spPr>
        <p:txBody>
          <a:bodyPr wrap="square">
            <a:spAutoFit/>
          </a:bodyPr>
          <a:lstStyle/>
          <a:p>
            <a:r>
              <a:rPr lang="en-US" sz="3200" b="1" dirty="0">
                <a:solidFill>
                  <a:srgbClr val="FF0000"/>
                </a:solidFill>
              </a:rPr>
              <a:t>suggest choosing</a:t>
            </a:r>
          </a:p>
        </p:txBody>
      </p:sp>
    </p:spTree>
    <p:extLst>
      <p:ext uri="{BB962C8B-B14F-4D97-AF65-F5344CB8AC3E}">
        <p14:creationId xmlns:p14="http://schemas.microsoft.com/office/powerpoint/2010/main" val="29638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89906" y="140023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789906" y="225332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Presentation</a:t>
            </a:r>
            <a:endParaRPr lang="en-US" b="1" dirty="0"/>
          </a:p>
        </p:txBody>
      </p:sp>
      <p:sp>
        <p:nvSpPr>
          <p:cNvPr id="13" name="Rounded Rectangle 12"/>
          <p:cNvSpPr/>
          <p:nvPr/>
        </p:nvSpPr>
        <p:spPr>
          <a:xfrm>
            <a:off x="4830869" y="4691866"/>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 </a:t>
            </a:r>
            <a:endParaRPr lang="en-US" b="1" dirty="0"/>
          </a:p>
        </p:txBody>
      </p:sp>
      <p:sp>
        <p:nvSpPr>
          <p:cNvPr id="14" name="Rounded Rectangle 13"/>
          <p:cNvSpPr/>
          <p:nvPr/>
        </p:nvSpPr>
        <p:spPr>
          <a:xfrm>
            <a:off x="4811682" y="5550753"/>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789906" y="3073162"/>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Practice</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2" name="Rounded Rectangle 12">
            <a:extLst>
              <a:ext uri="{FF2B5EF4-FFF2-40B4-BE49-F238E27FC236}">
                <a16:creationId xmlns:a16="http://schemas.microsoft.com/office/drawing/2014/main" id="{28798FFD-A3D3-D55A-7965-1C0521BD3BA8}"/>
              </a:ext>
            </a:extLst>
          </p:cNvPr>
          <p:cNvSpPr/>
          <p:nvPr/>
        </p:nvSpPr>
        <p:spPr>
          <a:xfrm>
            <a:off x="4830869" y="3877342"/>
            <a:ext cx="3256378" cy="643436"/>
          </a:xfrm>
          <a:prstGeom prst="round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Production</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10958-131D-4695-B244-C554FBE7B26C}"/>
              </a:ext>
            </a:extLst>
          </p:cNvPr>
          <p:cNvSpPr txBox="1"/>
          <p:nvPr/>
        </p:nvSpPr>
        <p:spPr>
          <a:xfrm>
            <a:off x="0" y="466666"/>
            <a:ext cx="1807779" cy="707886"/>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a:r>
              <a:rPr lang="en-US" sz="2000" b="1" dirty="0">
                <a:solidFill>
                  <a:schemeClr val="bg1"/>
                </a:solidFill>
              </a:rPr>
              <a:t>Extra Practice</a:t>
            </a:r>
          </a:p>
          <a:p>
            <a:pPr algn="ctr"/>
            <a:r>
              <a:rPr lang="en-US" sz="2000" b="1" dirty="0">
                <a:solidFill>
                  <a:schemeClr val="bg1"/>
                </a:solidFill>
              </a:rPr>
              <a:t>WB – P27</a:t>
            </a:r>
          </a:p>
        </p:txBody>
      </p:sp>
      <p:sp>
        <p:nvSpPr>
          <p:cNvPr id="3" name="TextBox 2">
            <a:extLst>
              <a:ext uri="{FF2B5EF4-FFF2-40B4-BE49-F238E27FC236}">
                <a16:creationId xmlns:a16="http://schemas.microsoft.com/office/drawing/2014/main" id="{EDC577AF-ADA2-BB87-2873-83514AAB1F0B}"/>
              </a:ext>
            </a:extLst>
          </p:cNvPr>
          <p:cNvSpPr txBox="1"/>
          <p:nvPr/>
        </p:nvSpPr>
        <p:spPr>
          <a:xfrm>
            <a:off x="1807779" y="466666"/>
            <a:ext cx="10226567" cy="1200329"/>
          </a:xfrm>
          <a:prstGeom prst="rect">
            <a:avLst/>
          </a:prstGeom>
          <a:noFill/>
        </p:spPr>
        <p:txBody>
          <a:bodyPr wrap="square" rtlCol="0">
            <a:spAutoFit/>
          </a:bodyPr>
          <a:lstStyle/>
          <a:p>
            <a:r>
              <a:rPr lang="en-US" sz="3600" dirty="0">
                <a:solidFill>
                  <a:srgbClr val="0070C0"/>
                </a:solidFill>
              </a:rPr>
              <a:t>Fill in the blanks with </a:t>
            </a:r>
            <a:r>
              <a:rPr lang="en-US" sz="3600" i="1" dirty="0">
                <a:solidFill>
                  <a:srgbClr val="0070C0"/>
                </a:solidFill>
              </a:rPr>
              <a:t>suggest </a:t>
            </a:r>
            <a:r>
              <a:rPr lang="en-US" sz="3600" dirty="0">
                <a:solidFill>
                  <a:srgbClr val="0070C0"/>
                </a:solidFill>
              </a:rPr>
              <a:t>and the correct form of the verbs in the box.</a:t>
            </a:r>
          </a:p>
        </p:txBody>
      </p:sp>
      <p:sp>
        <p:nvSpPr>
          <p:cNvPr id="8" name="TextBox 7">
            <a:extLst>
              <a:ext uri="{FF2B5EF4-FFF2-40B4-BE49-F238E27FC236}">
                <a16:creationId xmlns:a16="http://schemas.microsoft.com/office/drawing/2014/main" id="{48C7DEA6-386F-310B-C327-8FE2B01B9E15}"/>
              </a:ext>
            </a:extLst>
          </p:cNvPr>
          <p:cNvSpPr txBox="1"/>
          <p:nvPr/>
        </p:nvSpPr>
        <p:spPr>
          <a:xfrm>
            <a:off x="282136" y="2106327"/>
            <a:ext cx="11327477" cy="4448013"/>
          </a:xfrm>
          <a:prstGeom prst="rect">
            <a:avLst/>
          </a:prstGeom>
          <a:noFill/>
        </p:spPr>
        <p:txBody>
          <a:bodyPr wrap="square" rtlCol="0">
            <a:spAutoFit/>
          </a:bodyPr>
          <a:lstStyle/>
          <a:p>
            <a:pPr marL="514350" indent="-514350">
              <a:lnSpc>
                <a:spcPct val="150000"/>
              </a:lnSpc>
              <a:buAutoNum type="arabicPeriod"/>
            </a:pPr>
            <a:r>
              <a:rPr lang="en-US" sz="3200" dirty="0">
                <a:solidFill>
                  <a:srgbClr val="242021"/>
                </a:solidFill>
              </a:rPr>
              <a:t>The WHO _________________ enough sleep to help your organs work properly.</a:t>
            </a:r>
          </a:p>
          <a:p>
            <a:pPr marL="514350" indent="-514350">
              <a:lnSpc>
                <a:spcPct val="150000"/>
              </a:lnSpc>
              <a:buAutoNum type="arabicPeriod"/>
            </a:pPr>
            <a:r>
              <a:rPr lang="en-US" sz="3200" dirty="0">
                <a:solidFill>
                  <a:srgbClr val="242021"/>
                </a:solidFill>
              </a:rPr>
              <a:t>Experts _________________ too much soda or other sugary drinks.</a:t>
            </a:r>
          </a:p>
          <a:p>
            <a:pPr marL="514350" indent="-514350">
              <a:lnSpc>
                <a:spcPct val="150000"/>
              </a:lnSpc>
              <a:buAutoNum type="arabicPeriod"/>
            </a:pPr>
            <a:r>
              <a:rPr lang="en-US" sz="3200" dirty="0">
                <a:solidFill>
                  <a:srgbClr val="242021"/>
                </a:solidFill>
              </a:rPr>
              <a:t>Doctors _________________ your hands regularly to prevent viruses </a:t>
            </a:r>
          </a:p>
        </p:txBody>
      </p:sp>
      <p:sp>
        <p:nvSpPr>
          <p:cNvPr id="9" name="Rectangle 8">
            <a:extLst>
              <a:ext uri="{FF2B5EF4-FFF2-40B4-BE49-F238E27FC236}">
                <a16:creationId xmlns:a16="http://schemas.microsoft.com/office/drawing/2014/main" id="{424A2A37-672B-B2BB-D41A-780C75D720BB}"/>
              </a:ext>
            </a:extLst>
          </p:cNvPr>
          <p:cNvSpPr/>
          <p:nvPr/>
        </p:nvSpPr>
        <p:spPr>
          <a:xfrm>
            <a:off x="2790583" y="2263867"/>
            <a:ext cx="3155291" cy="584775"/>
          </a:xfrm>
          <a:prstGeom prst="rect">
            <a:avLst/>
          </a:prstGeom>
        </p:spPr>
        <p:txBody>
          <a:bodyPr wrap="square">
            <a:spAutoFit/>
          </a:bodyPr>
          <a:lstStyle/>
          <a:p>
            <a:r>
              <a:rPr lang="en-US" sz="3200" b="1" dirty="0">
                <a:solidFill>
                  <a:srgbClr val="FF0000"/>
                </a:solidFill>
              </a:rPr>
              <a:t>suggests getting</a:t>
            </a:r>
          </a:p>
        </p:txBody>
      </p:sp>
      <p:sp>
        <p:nvSpPr>
          <p:cNvPr id="10" name="Rectangle 9">
            <a:extLst>
              <a:ext uri="{FF2B5EF4-FFF2-40B4-BE49-F238E27FC236}">
                <a16:creationId xmlns:a16="http://schemas.microsoft.com/office/drawing/2014/main" id="{B87969A9-D540-EB10-280D-FF4BC49AB8BC}"/>
              </a:ext>
            </a:extLst>
          </p:cNvPr>
          <p:cNvSpPr/>
          <p:nvPr/>
        </p:nvSpPr>
        <p:spPr>
          <a:xfrm>
            <a:off x="2094513" y="3717417"/>
            <a:ext cx="3712729" cy="584775"/>
          </a:xfrm>
          <a:prstGeom prst="rect">
            <a:avLst/>
          </a:prstGeom>
        </p:spPr>
        <p:txBody>
          <a:bodyPr wrap="square">
            <a:spAutoFit/>
          </a:bodyPr>
          <a:lstStyle/>
          <a:p>
            <a:r>
              <a:rPr lang="en-US" sz="3200" b="1" dirty="0">
                <a:solidFill>
                  <a:srgbClr val="FF0000"/>
                </a:solidFill>
              </a:rPr>
              <a:t>suggest not drinking</a:t>
            </a:r>
          </a:p>
        </p:txBody>
      </p:sp>
      <p:sp>
        <p:nvSpPr>
          <p:cNvPr id="12" name="Rectangle 11">
            <a:extLst>
              <a:ext uri="{FF2B5EF4-FFF2-40B4-BE49-F238E27FC236}">
                <a16:creationId xmlns:a16="http://schemas.microsoft.com/office/drawing/2014/main" id="{E0E679B7-61F8-7505-8006-F30AE605F1FE}"/>
              </a:ext>
            </a:extLst>
          </p:cNvPr>
          <p:cNvSpPr/>
          <p:nvPr/>
        </p:nvSpPr>
        <p:spPr>
          <a:xfrm>
            <a:off x="2518611" y="5203052"/>
            <a:ext cx="3577389" cy="584775"/>
          </a:xfrm>
          <a:prstGeom prst="rect">
            <a:avLst/>
          </a:prstGeom>
        </p:spPr>
        <p:txBody>
          <a:bodyPr wrap="square">
            <a:spAutoFit/>
          </a:bodyPr>
          <a:lstStyle/>
          <a:p>
            <a:r>
              <a:rPr lang="en-US" sz="3200" b="1" dirty="0">
                <a:solidFill>
                  <a:srgbClr val="FF0000"/>
                </a:solidFill>
              </a:rPr>
              <a:t>suggest washing</a:t>
            </a:r>
          </a:p>
        </p:txBody>
      </p:sp>
      <p:sp>
        <p:nvSpPr>
          <p:cNvPr id="4" name="TextBox 3">
            <a:extLst>
              <a:ext uri="{FF2B5EF4-FFF2-40B4-BE49-F238E27FC236}">
                <a16:creationId xmlns:a16="http://schemas.microsoft.com/office/drawing/2014/main" id="{9A2B6F4D-74BA-4F4F-BF2E-D1B354407107}"/>
              </a:ext>
            </a:extLst>
          </p:cNvPr>
          <p:cNvSpPr txBox="1"/>
          <p:nvPr/>
        </p:nvSpPr>
        <p:spPr>
          <a:xfrm>
            <a:off x="1122946" y="1666995"/>
            <a:ext cx="10226567" cy="584775"/>
          </a:xfrm>
          <a:prstGeom prst="rect">
            <a:avLst/>
          </a:prstGeom>
          <a:solidFill>
            <a:schemeClr val="accent1">
              <a:lumMod val="40000"/>
              <a:lumOff val="60000"/>
            </a:schemeClr>
          </a:solidFill>
        </p:spPr>
        <p:txBody>
          <a:bodyPr wrap="square" rtlCol="0">
            <a:spAutoFit/>
          </a:bodyPr>
          <a:lstStyle/>
          <a:p>
            <a:r>
              <a:rPr lang="en-US" sz="3200" dirty="0"/>
              <a:t>not sit	eat	wash		not drink		reduce	</a:t>
            </a:r>
            <a:r>
              <a:rPr lang="en-US" sz="3200" strike="sngStrike" dirty="0"/>
              <a:t>get</a:t>
            </a:r>
          </a:p>
        </p:txBody>
      </p:sp>
    </p:spTree>
    <p:extLst>
      <p:ext uri="{BB962C8B-B14F-4D97-AF65-F5344CB8AC3E}">
        <p14:creationId xmlns:p14="http://schemas.microsoft.com/office/powerpoint/2010/main" val="10939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10958-131D-4695-B244-C554FBE7B26C}"/>
              </a:ext>
            </a:extLst>
          </p:cNvPr>
          <p:cNvSpPr txBox="1"/>
          <p:nvPr/>
        </p:nvSpPr>
        <p:spPr>
          <a:xfrm>
            <a:off x="0" y="466666"/>
            <a:ext cx="1807779" cy="707886"/>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a:r>
              <a:rPr lang="en-US" sz="2000" b="1" dirty="0">
                <a:solidFill>
                  <a:schemeClr val="bg1"/>
                </a:solidFill>
              </a:rPr>
              <a:t>Extra Practice</a:t>
            </a:r>
          </a:p>
          <a:p>
            <a:pPr algn="ctr"/>
            <a:r>
              <a:rPr lang="en-US" sz="2000" b="1" dirty="0">
                <a:solidFill>
                  <a:schemeClr val="bg1"/>
                </a:solidFill>
              </a:rPr>
              <a:t>WB – P27</a:t>
            </a:r>
          </a:p>
        </p:txBody>
      </p:sp>
      <p:sp>
        <p:nvSpPr>
          <p:cNvPr id="3" name="TextBox 2">
            <a:extLst>
              <a:ext uri="{FF2B5EF4-FFF2-40B4-BE49-F238E27FC236}">
                <a16:creationId xmlns:a16="http://schemas.microsoft.com/office/drawing/2014/main" id="{EDC577AF-ADA2-BB87-2873-83514AAB1F0B}"/>
              </a:ext>
            </a:extLst>
          </p:cNvPr>
          <p:cNvSpPr txBox="1"/>
          <p:nvPr/>
        </p:nvSpPr>
        <p:spPr>
          <a:xfrm>
            <a:off x="1807779" y="466666"/>
            <a:ext cx="10226567" cy="1200329"/>
          </a:xfrm>
          <a:prstGeom prst="rect">
            <a:avLst/>
          </a:prstGeom>
          <a:noFill/>
        </p:spPr>
        <p:txBody>
          <a:bodyPr wrap="square" rtlCol="0">
            <a:spAutoFit/>
          </a:bodyPr>
          <a:lstStyle/>
          <a:p>
            <a:r>
              <a:rPr lang="en-US" sz="3600" dirty="0">
                <a:solidFill>
                  <a:srgbClr val="0070C0"/>
                </a:solidFill>
              </a:rPr>
              <a:t>Fill in the blanks with </a:t>
            </a:r>
            <a:r>
              <a:rPr lang="en-US" sz="3600" i="1" dirty="0">
                <a:solidFill>
                  <a:srgbClr val="0070C0"/>
                </a:solidFill>
              </a:rPr>
              <a:t>suggest </a:t>
            </a:r>
            <a:r>
              <a:rPr lang="en-US" sz="3600" dirty="0">
                <a:solidFill>
                  <a:srgbClr val="0070C0"/>
                </a:solidFill>
              </a:rPr>
              <a:t>and the correct form of the verbs in the box.</a:t>
            </a:r>
          </a:p>
        </p:txBody>
      </p:sp>
      <p:sp>
        <p:nvSpPr>
          <p:cNvPr id="8" name="TextBox 7">
            <a:extLst>
              <a:ext uri="{FF2B5EF4-FFF2-40B4-BE49-F238E27FC236}">
                <a16:creationId xmlns:a16="http://schemas.microsoft.com/office/drawing/2014/main" id="{48C7DEA6-386F-310B-C327-8FE2B01B9E15}"/>
              </a:ext>
            </a:extLst>
          </p:cNvPr>
          <p:cNvSpPr txBox="1"/>
          <p:nvPr/>
        </p:nvSpPr>
        <p:spPr>
          <a:xfrm>
            <a:off x="282136" y="2106327"/>
            <a:ext cx="11327477" cy="4448013"/>
          </a:xfrm>
          <a:prstGeom prst="rect">
            <a:avLst/>
          </a:prstGeom>
          <a:noFill/>
        </p:spPr>
        <p:txBody>
          <a:bodyPr wrap="square" rtlCol="0">
            <a:spAutoFit/>
          </a:bodyPr>
          <a:lstStyle/>
          <a:p>
            <a:pPr>
              <a:lnSpc>
                <a:spcPct val="150000"/>
              </a:lnSpc>
            </a:pPr>
            <a:r>
              <a:rPr lang="en-US" sz="3200" dirty="0">
                <a:solidFill>
                  <a:srgbClr val="242021"/>
                </a:solidFill>
              </a:rPr>
              <a:t>4. Doctors _________________ a variety of foods to get all the necessary nutrients.</a:t>
            </a:r>
            <a:br>
              <a:rPr lang="en-US" sz="3200" dirty="0">
                <a:solidFill>
                  <a:srgbClr val="242021"/>
                </a:solidFill>
              </a:rPr>
            </a:br>
            <a:r>
              <a:rPr lang="en-US" sz="3200" dirty="0">
                <a:solidFill>
                  <a:srgbClr val="242021"/>
                </a:solidFill>
              </a:rPr>
              <a:t>5. The WHO _________________ the amount of fat, sugar, and meat you eat to stay healthy.</a:t>
            </a:r>
            <a:br>
              <a:rPr lang="en-US" sz="3200" dirty="0">
                <a:solidFill>
                  <a:srgbClr val="242021"/>
                </a:solidFill>
              </a:rPr>
            </a:br>
            <a:r>
              <a:rPr lang="en-US" sz="3200" dirty="0">
                <a:solidFill>
                  <a:srgbClr val="242021"/>
                </a:solidFill>
              </a:rPr>
              <a:t>6. Experts _________________ all day. They suggest getting up and moving around every 30–60 minutes. </a:t>
            </a:r>
          </a:p>
        </p:txBody>
      </p:sp>
      <p:sp>
        <p:nvSpPr>
          <p:cNvPr id="9" name="Rectangle 8">
            <a:extLst>
              <a:ext uri="{FF2B5EF4-FFF2-40B4-BE49-F238E27FC236}">
                <a16:creationId xmlns:a16="http://schemas.microsoft.com/office/drawing/2014/main" id="{424A2A37-672B-B2BB-D41A-780C75D720BB}"/>
              </a:ext>
            </a:extLst>
          </p:cNvPr>
          <p:cNvSpPr/>
          <p:nvPr/>
        </p:nvSpPr>
        <p:spPr>
          <a:xfrm>
            <a:off x="2790583" y="2263867"/>
            <a:ext cx="3155291" cy="584775"/>
          </a:xfrm>
          <a:prstGeom prst="rect">
            <a:avLst/>
          </a:prstGeom>
        </p:spPr>
        <p:txBody>
          <a:bodyPr wrap="square">
            <a:spAutoFit/>
          </a:bodyPr>
          <a:lstStyle/>
          <a:p>
            <a:r>
              <a:rPr lang="en-US" sz="3200" b="1" dirty="0">
                <a:solidFill>
                  <a:srgbClr val="FF0000"/>
                </a:solidFill>
              </a:rPr>
              <a:t>suggest eating</a:t>
            </a:r>
          </a:p>
        </p:txBody>
      </p:sp>
      <p:sp>
        <p:nvSpPr>
          <p:cNvPr id="10" name="Rectangle 9">
            <a:extLst>
              <a:ext uri="{FF2B5EF4-FFF2-40B4-BE49-F238E27FC236}">
                <a16:creationId xmlns:a16="http://schemas.microsoft.com/office/drawing/2014/main" id="{B87969A9-D540-EB10-280D-FF4BC49AB8BC}"/>
              </a:ext>
            </a:extLst>
          </p:cNvPr>
          <p:cNvSpPr/>
          <p:nvPr/>
        </p:nvSpPr>
        <p:spPr>
          <a:xfrm>
            <a:off x="2523500" y="3716970"/>
            <a:ext cx="3712729" cy="584775"/>
          </a:xfrm>
          <a:prstGeom prst="rect">
            <a:avLst/>
          </a:prstGeom>
        </p:spPr>
        <p:txBody>
          <a:bodyPr wrap="square">
            <a:spAutoFit/>
          </a:bodyPr>
          <a:lstStyle/>
          <a:p>
            <a:r>
              <a:rPr lang="en-US" sz="3200" b="1" dirty="0">
                <a:solidFill>
                  <a:srgbClr val="FF0000"/>
                </a:solidFill>
              </a:rPr>
              <a:t>suggests reducing</a:t>
            </a:r>
          </a:p>
        </p:txBody>
      </p:sp>
      <p:sp>
        <p:nvSpPr>
          <p:cNvPr id="12" name="Rectangle 11">
            <a:extLst>
              <a:ext uri="{FF2B5EF4-FFF2-40B4-BE49-F238E27FC236}">
                <a16:creationId xmlns:a16="http://schemas.microsoft.com/office/drawing/2014/main" id="{E0E679B7-61F8-7505-8006-F30AE605F1FE}"/>
              </a:ext>
            </a:extLst>
          </p:cNvPr>
          <p:cNvSpPr/>
          <p:nvPr/>
        </p:nvSpPr>
        <p:spPr>
          <a:xfrm>
            <a:off x="2229853" y="5191005"/>
            <a:ext cx="3577389" cy="584775"/>
          </a:xfrm>
          <a:prstGeom prst="rect">
            <a:avLst/>
          </a:prstGeom>
        </p:spPr>
        <p:txBody>
          <a:bodyPr wrap="square">
            <a:spAutoFit/>
          </a:bodyPr>
          <a:lstStyle/>
          <a:p>
            <a:r>
              <a:rPr lang="en-US" sz="3200" b="1" dirty="0">
                <a:solidFill>
                  <a:srgbClr val="FF0000"/>
                </a:solidFill>
              </a:rPr>
              <a:t>suggest not sitting</a:t>
            </a:r>
          </a:p>
        </p:txBody>
      </p:sp>
      <p:sp>
        <p:nvSpPr>
          <p:cNvPr id="4" name="TextBox 3">
            <a:extLst>
              <a:ext uri="{FF2B5EF4-FFF2-40B4-BE49-F238E27FC236}">
                <a16:creationId xmlns:a16="http://schemas.microsoft.com/office/drawing/2014/main" id="{9A2B6F4D-74BA-4F4F-BF2E-D1B354407107}"/>
              </a:ext>
            </a:extLst>
          </p:cNvPr>
          <p:cNvSpPr txBox="1"/>
          <p:nvPr/>
        </p:nvSpPr>
        <p:spPr>
          <a:xfrm>
            <a:off x="1122946" y="1666995"/>
            <a:ext cx="10226567" cy="584775"/>
          </a:xfrm>
          <a:prstGeom prst="rect">
            <a:avLst/>
          </a:prstGeom>
          <a:solidFill>
            <a:schemeClr val="accent1">
              <a:lumMod val="40000"/>
              <a:lumOff val="60000"/>
            </a:schemeClr>
          </a:solidFill>
        </p:spPr>
        <p:txBody>
          <a:bodyPr wrap="square" rtlCol="0">
            <a:spAutoFit/>
          </a:bodyPr>
          <a:lstStyle/>
          <a:p>
            <a:r>
              <a:rPr lang="en-US" sz="3200" dirty="0"/>
              <a:t>not sit	eat	wash		not drink		reduce	</a:t>
            </a:r>
            <a:r>
              <a:rPr lang="en-US" sz="3200" strike="sngStrike" dirty="0"/>
              <a:t>get</a:t>
            </a:r>
          </a:p>
        </p:txBody>
      </p:sp>
    </p:spTree>
    <p:extLst>
      <p:ext uri="{BB962C8B-B14F-4D97-AF65-F5344CB8AC3E}">
        <p14:creationId xmlns:p14="http://schemas.microsoft.com/office/powerpoint/2010/main" val="35467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1CE4-DD66-889D-CF6B-8324A6C033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DB2CF0-64B4-7A6B-2FF9-3115C80E0BE1}"/>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E0ED21E5-40D8-B858-EE65-A9EF17CBB7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0DFB90A1-103B-EF89-354D-57C0B7C26073}"/>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Production</a:t>
            </a:r>
          </a:p>
        </p:txBody>
      </p:sp>
    </p:spTree>
    <p:extLst>
      <p:ext uri="{BB962C8B-B14F-4D97-AF65-F5344CB8AC3E}">
        <p14:creationId xmlns:p14="http://schemas.microsoft.com/office/powerpoint/2010/main" val="190266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D03F8-6FB0-874F-22E0-A376EFB1C080}"/>
              </a:ext>
            </a:extLst>
          </p:cNvPr>
          <p:cNvSpPr txBox="1"/>
          <p:nvPr/>
        </p:nvSpPr>
        <p:spPr>
          <a:xfrm>
            <a:off x="1769040" y="496161"/>
            <a:ext cx="10301040" cy="1200329"/>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en-US" sz="3600" b="0" i="0" dirty="0">
                <a:solidFill>
                  <a:srgbClr val="0070C0"/>
                </a:solidFill>
                <a:effectLst/>
              </a:rPr>
              <a:t>In pairs: </a:t>
            </a:r>
            <a:r>
              <a:rPr lang="en-US" sz="3600" dirty="0">
                <a:solidFill>
                  <a:srgbClr val="0070C0"/>
                </a:solidFill>
              </a:rPr>
              <a:t>Use the prompts to talk about healthy things your parents, teachers, or doctors suggest doing.</a:t>
            </a:r>
          </a:p>
        </p:txBody>
      </p:sp>
      <p:sp>
        <p:nvSpPr>
          <p:cNvPr id="15" name="Rounded Rectangular Callout 4">
            <a:extLst>
              <a:ext uri="{FF2B5EF4-FFF2-40B4-BE49-F238E27FC236}">
                <a16:creationId xmlns:a16="http://schemas.microsoft.com/office/drawing/2014/main" id="{6FC2AC6B-80D2-A49A-AD09-C5469AD1471D}"/>
              </a:ext>
            </a:extLst>
          </p:cNvPr>
          <p:cNvSpPr/>
          <p:nvPr/>
        </p:nvSpPr>
        <p:spPr>
          <a:xfrm>
            <a:off x="1898765" y="4593827"/>
            <a:ext cx="7700179" cy="1759406"/>
          </a:xfrm>
          <a:prstGeom prst="wedgeRoundRectCallout">
            <a:avLst>
              <a:gd name="adj1" fmla="val 61613"/>
              <a:gd name="adj2" fmla="val -30950"/>
              <a:gd name="adj3" fmla="val 16667"/>
            </a:avLst>
          </a:prstGeom>
          <a:solidFill>
            <a:schemeClr val="accent2">
              <a:lumMod val="20000"/>
              <a:lumOff val="80000"/>
            </a:schemeClr>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600" dirty="0">
                <a:solidFill>
                  <a:schemeClr val="tx1"/>
                </a:solidFill>
              </a:rPr>
              <a:t>My dad suggests waking up early to exercise on the weekends. </a:t>
            </a:r>
          </a:p>
        </p:txBody>
      </p:sp>
      <p:sp>
        <p:nvSpPr>
          <p:cNvPr id="6" name="TextBox 5">
            <a:extLst>
              <a:ext uri="{FF2B5EF4-FFF2-40B4-BE49-F238E27FC236}">
                <a16:creationId xmlns:a16="http://schemas.microsoft.com/office/drawing/2014/main" id="{C8C6AA91-306F-4871-8B7E-31186C1DF12C}"/>
              </a:ext>
            </a:extLst>
          </p:cNvPr>
          <p:cNvSpPr txBox="1"/>
          <p:nvPr/>
        </p:nvSpPr>
        <p:spPr>
          <a:xfrm>
            <a:off x="347644" y="45269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e</a:t>
            </a:r>
          </a:p>
        </p:txBody>
      </p:sp>
      <p:pic>
        <p:nvPicPr>
          <p:cNvPr id="4" name="Picture 3">
            <a:extLst>
              <a:ext uri="{FF2B5EF4-FFF2-40B4-BE49-F238E27FC236}">
                <a16:creationId xmlns:a16="http://schemas.microsoft.com/office/drawing/2014/main" id="{BCF08732-B2C1-47BC-8A60-5693DFCDD926}"/>
              </a:ext>
            </a:extLst>
          </p:cNvPr>
          <p:cNvPicPr>
            <a:picLocks noChangeAspect="1"/>
          </p:cNvPicPr>
          <p:nvPr/>
        </p:nvPicPr>
        <p:blipFill>
          <a:blip r:embed="rId2"/>
          <a:stretch>
            <a:fillRect/>
          </a:stretch>
        </p:blipFill>
        <p:spPr>
          <a:xfrm>
            <a:off x="347645" y="1866781"/>
            <a:ext cx="8812398" cy="2727046"/>
          </a:xfrm>
          <a:prstGeom prst="rect">
            <a:avLst/>
          </a:prstGeom>
        </p:spPr>
      </p:pic>
      <p:pic>
        <p:nvPicPr>
          <p:cNvPr id="9" name="Picture 8" descr="Young school girl explaining">
            <a:extLst>
              <a:ext uri="{FF2B5EF4-FFF2-40B4-BE49-F238E27FC236}">
                <a16:creationId xmlns:a16="http://schemas.microsoft.com/office/drawing/2014/main" id="{18260944-F4AF-441F-8750-BB2B1E8592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10453036" y="3583725"/>
            <a:ext cx="1720426" cy="2819936"/>
          </a:xfrm>
          <a:prstGeom prst="rect">
            <a:avLst/>
          </a:prstGeom>
        </p:spPr>
      </p:pic>
    </p:spTree>
    <p:extLst>
      <p:ext uri="{BB962C8B-B14F-4D97-AF65-F5344CB8AC3E}">
        <p14:creationId xmlns:p14="http://schemas.microsoft.com/office/powerpoint/2010/main" val="37342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F1C2D5-4A21-D7CB-E315-8DD2E37867D6}"/>
              </a:ext>
            </a:extLst>
          </p:cNvPr>
          <p:cNvSpPr txBox="1"/>
          <p:nvPr/>
        </p:nvSpPr>
        <p:spPr>
          <a:xfrm>
            <a:off x="266700" y="450738"/>
            <a:ext cx="11925299"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600" i="1" dirty="0">
                <a:solidFill>
                  <a:srgbClr val="FF0000"/>
                </a:solidFill>
              </a:rPr>
              <a:t>Suggested Answers:</a:t>
            </a:r>
          </a:p>
        </p:txBody>
      </p:sp>
      <p:sp>
        <p:nvSpPr>
          <p:cNvPr id="3" name="TextBox 2">
            <a:extLst>
              <a:ext uri="{FF2B5EF4-FFF2-40B4-BE49-F238E27FC236}">
                <a16:creationId xmlns:a16="http://schemas.microsoft.com/office/drawing/2014/main" id="{559A0458-146F-87FC-468B-9F0B4988E34E}"/>
              </a:ext>
            </a:extLst>
          </p:cNvPr>
          <p:cNvSpPr txBox="1"/>
          <p:nvPr/>
        </p:nvSpPr>
        <p:spPr>
          <a:xfrm>
            <a:off x="266700" y="1204993"/>
            <a:ext cx="11636542" cy="4448013"/>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t>My dad suggests waking up early to exercise on the weekends.</a:t>
            </a:r>
          </a:p>
          <a:p>
            <a:pPr marL="457200" indent="-457200">
              <a:lnSpc>
                <a:spcPct val="150000"/>
              </a:lnSpc>
              <a:buFont typeface="Arial" panose="020B0604020202020204" pitchFamily="34" charset="0"/>
              <a:buChar char="•"/>
            </a:pPr>
            <a:r>
              <a:rPr lang="en-US" sz="3200" dirty="0"/>
              <a:t>My mom suggests going to bed early so I don't get tired the next day.</a:t>
            </a:r>
          </a:p>
          <a:p>
            <a:pPr marL="457200" indent="-457200">
              <a:lnSpc>
                <a:spcPct val="150000"/>
              </a:lnSpc>
              <a:buFont typeface="Arial" panose="020B0604020202020204" pitchFamily="34" charset="0"/>
              <a:buChar char="•"/>
            </a:pPr>
            <a:r>
              <a:rPr lang="en-US" sz="3200" dirty="0"/>
              <a:t>My doctor suggests washing my hands regularly.</a:t>
            </a:r>
          </a:p>
          <a:p>
            <a:pPr marL="457200" indent="-457200">
              <a:lnSpc>
                <a:spcPct val="150000"/>
              </a:lnSpc>
              <a:buFont typeface="Arial" panose="020B0604020202020204" pitchFamily="34" charset="0"/>
              <a:buChar char="•"/>
            </a:pPr>
            <a:r>
              <a:rPr lang="en-US" sz="3200" dirty="0"/>
              <a:t>My doctor suggests not eating fast food.</a:t>
            </a:r>
          </a:p>
          <a:p>
            <a:pPr marL="457200" indent="-457200">
              <a:lnSpc>
                <a:spcPct val="150000"/>
              </a:lnSpc>
              <a:buFont typeface="Arial" panose="020B0604020202020204" pitchFamily="34" charset="0"/>
              <a:buChar char="•"/>
            </a:pPr>
            <a:r>
              <a:rPr lang="en-US" sz="3200" b="0" i="0" dirty="0">
                <a:solidFill>
                  <a:srgbClr val="242021"/>
                </a:solidFill>
                <a:effectLst/>
              </a:rPr>
              <a:t>My teacher sugge</a:t>
            </a:r>
            <a:r>
              <a:rPr lang="en-US" sz="3200" dirty="0">
                <a:solidFill>
                  <a:srgbClr val="242021"/>
                </a:solidFill>
              </a:rPr>
              <a:t>sts studying hard before the exam.</a:t>
            </a:r>
            <a:endParaRPr lang="en-US" sz="3200" b="0" i="0" dirty="0">
              <a:solidFill>
                <a:srgbClr val="242021"/>
              </a:solidFill>
              <a:effectLst/>
            </a:endParaRPr>
          </a:p>
        </p:txBody>
      </p:sp>
    </p:spTree>
    <p:extLst>
      <p:ext uri="{BB962C8B-B14F-4D97-AF65-F5344CB8AC3E}">
        <p14:creationId xmlns:p14="http://schemas.microsoft.com/office/powerpoint/2010/main" val="101215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978487"/>
            <a:ext cx="11327476" cy="646331"/>
          </a:xfrm>
          <a:prstGeom prst="rect">
            <a:avLst/>
          </a:prstGeom>
          <a:noFill/>
          <a:ln>
            <a:solidFill>
              <a:schemeClr val="accent1">
                <a:lumMod val="75000"/>
              </a:schemeClr>
            </a:solidFill>
          </a:ln>
        </p:spPr>
        <p:txBody>
          <a:bodyPr wrap="square" rtlCol="0">
            <a:spAutoFit/>
          </a:bodyPr>
          <a:lstStyle/>
          <a:p>
            <a:r>
              <a:rPr lang="en-US" sz="3600" dirty="0"/>
              <a:t>Negative: 	suggest + </a:t>
            </a:r>
            <a:r>
              <a:rPr lang="en-US" sz="3600" b="1" dirty="0"/>
              <a:t>not</a:t>
            </a:r>
            <a:r>
              <a:rPr lang="en-US" sz="3600" dirty="0"/>
              <a:t> + gerund</a:t>
            </a:r>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914520"/>
            <a:ext cx="11327477" cy="646331"/>
          </a:xfrm>
          <a:prstGeom prst="rect">
            <a:avLst/>
          </a:prstGeom>
          <a:noFill/>
          <a:ln>
            <a:solidFill>
              <a:schemeClr val="accent1">
                <a:lumMod val="75000"/>
              </a:schemeClr>
            </a:solidFill>
          </a:ln>
        </p:spPr>
        <p:txBody>
          <a:bodyPr wrap="square" rtlCol="0">
            <a:spAutoFit/>
          </a:bodyPr>
          <a:lstStyle/>
          <a:p>
            <a:r>
              <a:rPr lang="en-US" sz="3600" dirty="0"/>
              <a:t>Affirmative: 	suggest + gerund</a:t>
            </a:r>
          </a:p>
        </p:txBody>
      </p:sp>
      <p:sp>
        <p:nvSpPr>
          <p:cNvPr id="5" name="TextBox 4">
            <a:extLst>
              <a:ext uri="{FF2B5EF4-FFF2-40B4-BE49-F238E27FC236}">
                <a16:creationId xmlns:a16="http://schemas.microsoft.com/office/drawing/2014/main" id="{49DDB69C-2F11-CB9A-1683-295C4A9DE617}"/>
              </a:ext>
            </a:extLst>
          </p:cNvPr>
          <p:cNvSpPr txBox="1"/>
          <p:nvPr/>
        </p:nvSpPr>
        <p:spPr>
          <a:xfrm>
            <a:off x="432260" y="1694170"/>
            <a:ext cx="11410603" cy="646331"/>
          </a:xfrm>
          <a:prstGeom prst="rect">
            <a:avLst/>
          </a:prstGeom>
          <a:noFill/>
        </p:spPr>
        <p:txBody>
          <a:bodyPr wrap="square" rtlCol="0">
            <a:spAutoFit/>
          </a:bodyPr>
          <a:lstStyle/>
          <a:p>
            <a:r>
              <a:rPr lang="en-US" sz="3600" b="1" dirty="0">
                <a:solidFill>
                  <a:srgbClr val="0070C0"/>
                </a:solidFill>
              </a:rPr>
              <a:t>1. To offer advice. </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587031"/>
            <a:ext cx="11327477" cy="584775"/>
          </a:xfrm>
          <a:prstGeom prst="rect">
            <a:avLst/>
          </a:prstGeom>
          <a:noFill/>
        </p:spPr>
        <p:txBody>
          <a:bodyPr wrap="square" rtlCol="0">
            <a:spAutoFit/>
          </a:bodyPr>
          <a:lstStyle/>
          <a:p>
            <a:r>
              <a:rPr lang="en-US" sz="3200" dirty="0">
                <a:solidFill>
                  <a:srgbClr val="0D0D0D"/>
                </a:solidFill>
              </a:rPr>
              <a:t>My teacher </a:t>
            </a:r>
            <a:r>
              <a:rPr lang="en-US" sz="3200" dirty="0">
                <a:solidFill>
                  <a:srgbClr val="FF0000"/>
                </a:solidFill>
              </a:rPr>
              <a:t>suggests doing </a:t>
            </a:r>
            <a:r>
              <a:rPr lang="en-US" sz="3200" dirty="0">
                <a:solidFill>
                  <a:srgbClr val="0D0D0D"/>
                </a:solidFill>
              </a:rPr>
              <a:t>exercises everyday. </a:t>
            </a: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614062"/>
            <a:ext cx="11327477" cy="584775"/>
          </a:xfrm>
          <a:prstGeom prst="rect">
            <a:avLst/>
          </a:prstGeom>
          <a:noFill/>
        </p:spPr>
        <p:txBody>
          <a:bodyPr wrap="square" rtlCol="0">
            <a:spAutoFit/>
          </a:bodyPr>
          <a:lstStyle/>
          <a:p>
            <a:r>
              <a:rPr lang="en-US" sz="3200" dirty="0">
                <a:solidFill>
                  <a:srgbClr val="0D0D0D"/>
                </a:solidFill>
              </a:rPr>
              <a:t>Doctors </a:t>
            </a:r>
            <a:r>
              <a:rPr lang="en-US" sz="3200" dirty="0">
                <a:solidFill>
                  <a:srgbClr val="FF0000"/>
                </a:solidFill>
              </a:rPr>
              <a:t>suggests not drinking </a:t>
            </a:r>
            <a:r>
              <a:rPr lang="en-US" sz="3200" dirty="0">
                <a:solidFill>
                  <a:srgbClr val="0D0D0D"/>
                </a:solidFill>
              </a:rPr>
              <a:t>too </a:t>
            </a:r>
            <a:r>
              <a:rPr lang="en-US" sz="3200">
                <a:solidFill>
                  <a:srgbClr val="0D0D0D"/>
                </a:solidFill>
              </a:rPr>
              <a:t>much alcohol</a:t>
            </a:r>
            <a:r>
              <a:rPr lang="en-US" sz="3200" dirty="0">
                <a:solidFill>
                  <a:srgbClr val="0D0D0D"/>
                </a:solidFill>
              </a:rPr>
              <a:t>.</a:t>
            </a:r>
          </a:p>
        </p:txBody>
      </p:sp>
      <p:pic>
        <p:nvPicPr>
          <p:cNvPr id="6" name="Picture 5">
            <a:extLst>
              <a:ext uri="{FF2B5EF4-FFF2-40B4-BE49-F238E27FC236}">
                <a16:creationId xmlns:a16="http://schemas.microsoft.com/office/drawing/2014/main" id="{E0306633-F0DC-4B70-8415-1BE6A07778EA}"/>
              </a:ext>
            </a:extLst>
          </p:cNvPr>
          <p:cNvPicPr>
            <a:picLocks noChangeAspect="1"/>
          </p:cNvPicPr>
          <p:nvPr/>
        </p:nvPicPr>
        <p:blipFill>
          <a:blip r:embed="rId2"/>
          <a:stretch>
            <a:fillRect/>
          </a:stretch>
        </p:blipFill>
        <p:spPr>
          <a:xfrm>
            <a:off x="2928769" y="560453"/>
            <a:ext cx="6334461" cy="1119395"/>
          </a:xfrm>
          <a:prstGeom prst="rect">
            <a:avLst/>
          </a:prstGeom>
        </p:spPr>
      </p:pic>
    </p:spTree>
    <p:extLst>
      <p:ext uri="{BB962C8B-B14F-4D97-AF65-F5344CB8AC3E}">
        <p14:creationId xmlns:p14="http://schemas.microsoft.com/office/powerpoint/2010/main" val="27700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 y="478706"/>
            <a:ext cx="8654195" cy="5900588"/>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548952" y="1740743"/>
            <a:ext cx="1123664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Grammar: suggest + gerund : </a:t>
            </a:r>
            <a:r>
              <a:rPr lang="en-US" sz="3600" i="1" dirty="0">
                <a:solidFill>
                  <a:schemeClr val="accent1">
                    <a:lumMod val="75000"/>
                  </a:schemeClr>
                </a:solidFill>
              </a:rPr>
              <a:t>to offer advice.</a:t>
            </a:r>
          </a:p>
          <a:p>
            <a:pPr marL="571500" indent="-571500">
              <a:buFontTx/>
              <a:buChar char="-"/>
            </a:pPr>
            <a:r>
              <a:rPr lang="en-US" sz="3600" i="1" dirty="0">
                <a:solidFill>
                  <a:schemeClr val="accent1">
                    <a:lumMod val="75000"/>
                  </a:schemeClr>
                </a:solidFill>
              </a:rPr>
              <a:t>Affirmative:		suggest + gerund</a:t>
            </a:r>
          </a:p>
          <a:p>
            <a:pPr marL="571500" indent="-571500">
              <a:buFontTx/>
              <a:buChar char="-"/>
            </a:pPr>
            <a:r>
              <a:rPr lang="en-US" sz="3600" i="1" dirty="0">
                <a:solidFill>
                  <a:schemeClr val="accent1">
                    <a:lumMod val="75000"/>
                  </a:schemeClr>
                </a:solidFill>
              </a:rPr>
              <a:t>Negative:			suggest + (not) + gerund</a:t>
            </a:r>
          </a:p>
        </p:txBody>
      </p:sp>
    </p:spTree>
    <p:extLst>
      <p:ext uri="{BB962C8B-B14F-4D97-AF65-F5344CB8AC3E}">
        <p14:creationId xmlns:p14="http://schemas.microsoft.com/office/powerpoint/2010/main" val="2237482687"/>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Tx/>
              <a:buChar char="-"/>
            </a:pPr>
            <a:r>
              <a:rPr lang="en-US" sz="3600" i="1" dirty="0">
                <a:solidFill>
                  <a:schemeClr val="accent1">
                    <a:lumMod val="75000"/>
                  </a:schemeClr>
                </a:solidFill>
              </a:rPr>
              <a:t>Review how to use suggest + gerund to offer advice.</a:t>
            </a:r>
          </a:p>
          <a:p>
            <a:pPr marL="571500" indent="-571500">
              <a:lnSpc>
                <a:spcPct val="150000"/>
              </a:lnSpc>
              <a:buFontTx/>
              <a:buChar char="-"/>
            </a:pPr>
            <a:r>
              <a:rPr lang="en-US" sz="3600" i="1" dirty="0">
                <a:solidFill>
                  <a:schemeClr val="accent1">
                    <a:lumMod val="75000"/>
                  </a:schemeClr>
                </a:solidFill>
              </a:rPr>
              <a:t>Make sentences using suggest + gerund.</a:t>
            </a:r>
          </a:p>
          <a:p>
            <a:pPr marL="571500" indent="-571500">
              <a:lnSpc>
                <a:spcPct val="150000"/>
              </a:lnSpc>
              <a:buFontTx/>
              <a:buChar char="-"/>
            </a:pPr>
            <a:r>
              <a:rPr lang="en-US" sz="3600" i="1" dirty="0">
                <a:solidFill>
                  <a:schemeClr val="accent1">
                    <a:lumMod val="75000"/>
                  </a:schemeClr>
                </a:solidFill>
              </a:rPr>
              <a:t>Prepare for the next lesson (Pronunciation &amp; Speaking - pages 46 &amp; 47 - SB)</a:t>
            </a:r>
          </a:p>
          <a:p>
            <a:pPr marL="571500" indent="-571500">
              <a:lnSpc>
                <a:spcPct val="150000"/>
              </a:lnSpc>
              <a:buFontTx/>
              <a:buChar char="-"/>
            </a:pPr>
            <a:r>
              <a:rPr lang="en-US" sz="3600" i="1" dirty="0">
                <a:solidFill>
                  <a:schemeClr val="accent1">
                    <a:lumMod val="75000"/>
                  </a:schemeClr>
                </a:solidFill>
              </a:rPr>
              <a:t>Play the consolidation games on </a:t>
            </a:r>
            <a:r>
              <a:rPr lang="en-US" sz="3600" i="1" dirty="0">
                <a:solidFill>
                  <a:schemeClr val="accent1">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1">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6195531" y="588368"/>
            <a:ext cx="5980924" cy="3139321"/>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a:lnSpc>
                <a:spcPct val="150000"/>
              </a:lnSpc>
            </a:pPr>
            <a:r>
              <a:rPr lang="en-US" sz="3600" i="1" dirty="0">
                <a:solidFill>
                  <a:schemeClr val="accent1">
                    <a:lumMod val="75000"/>
                  </a:schemeClr>
                </a:solidFill>
              </a:rPr>
              <a:t>- use the </a:t>
            </a:r>
            <a:r>
              <a:rPr lang="en-US" sz="3600" b="1" i="1" dirty="0">
                <a:solidFill>
                  <a:schemeClr val="accent1">
                    <a:lumMod val="75000"/>
                  </a:schemeClr>
                </a:solidFill>
              </a:rPr>
              <a:t>suggest + gerund </a:t>
            </a:r>
            <a:r>
              <a:rPr lang="en-US" sz="3600" i="1" dirty="0">
                <a:solidFill>
                  <a:schemeClr val="accent1">
                    <a:lumMod val="75000"/>
                  </a:schemeClr>
                </a:solidFill>
              </a:rPr>
              <a:t>to offer advice.</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784771" y="552140"/>
            <a:ext cx="3366888"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rgbClr val="00B050"/>
                </a:solidFill>
              </a:rPr>
              <a:t>WARM-UP</a:t>
            </a:r>
            <a:endParaRPr lang="en-US" sz="5400" b="1" dirty="0">
              <a:solidFill>
                <a:srgbClr val="00B050"/>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DF9C-1586-BC33-655D-2A57900DAE6B}"/>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40B70855-65EC-A9C8-20E9-3DEF3769C4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7C654172-85DF-CF97-96C8-C4995CB6780C}"/>
              </a:ext>
            </a:extLst>
          </p:cNvPr>
          <p:cNvPicPr>
            <a:picLocks noChangeAspect="1"/>
          </p:cNvPicPr>
          <p:nvPr/>
        </p:nvPicPr>
        <p:blipFill>
          <a:blip r:embed="rId2"/>
          <a:stretch>
            <a:fillRect/>
          </a:stretch>
        </p:blipFill>
        <p:spPr>
          <a:xfrm>
            <a:off x="126693" y="1269427"/>
            <a:ext cx="5969307" cy="4515082"/>
          </a:xfrm>
          <a:prstGeom prst="rect">
            <a:avLst/>
          </a:prstGeom>
        </p:spPr>
      </p:pic>
      <p:sp>
        <p:nvSpPr>
          <p:cNvPr id="3" name="TextBox 2">
            <a:extLst>
              <a:ext uri="{FF2B5EF4-FFF2-40B4-BE49-F238E27FC236}">
                <a16:creationId xmlns:a16="http://schemas.microsoft.com/office/drawing/2014/main" id="{39774203-E86E-11A3-081D-4D5543D14840}"/>
              </a:ext>
            </a:extLst>
          </p:cNvPr>
          <p:cNvSpPr txBox="1"/>
          <p:nvPr/>
        </p:nvSpPr>
        <p:spPr>
          <a:xfrm>
            <a:off x="6096000" y="1401940"/>
            <a:ext cx="5969307" cy="397031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600" b="0" i="0" dirty="0">
                <a:solidFill>
                  <a:srgbClr val="0070C0"/>
                </a:solidFill>
                <a:effectLst/>
                <a:highlight>
                  <a:srgbClr val="FFFF00"/>
                </a:highlight>
              </a:rPr>
              <a:t>Competition Time</a:t>
            </a:r>
          </a:p>
          <a:p>
            <a:r>
              <a:rPr lang="en-US" sz="3600" dirty="0">
                <a:solidFill>
                  <a:srgbClr val="0070C0"/>
                </a:solidFill>
              </a:rPr>
              <a:t>- Work in groups of 5</a:t>
            </a:r>
          </a:p>
          <a:p>
            <a:r>
              <a:rPr lang="en-US" sz="3600" dirty="0">
                <a:solidFill>
                  <a:srgbClr val="0070C0"/>
                </a:solidFill>
              </a:rPr>
              <a:t>- Unscramble the words to make sentences.</a:t>
            </a:r>
          </a:p>
          <a:p>
            <a:r>
              <a:rPr lang="en-US" sz="3600" dirty="0">
                <a:solidFill>
                  <a:srgbClr val="0070C0"/>
                </a:solidFill>
              </a:rPr>
              <a:t>- Which team has the most correct answers will win.</a:t>
            </a:r>
          </a:p>
          <a:p>
            <a:r>
              <a:rPr lang="en-US" sz="3600" dirty="0">
                <a:solidFill>
                  <a:srgbClr val="0070C0"/>
                </a:solidFill>
              </a:rPr>
              <a:t>- Time limit: 5 minutes</a:t>
            </a:r>
          </a:p>
        </p:txBody>
      </p:sp>
      <p:sp>
        <p:nvSpPr>
          <p:cNvPr id="4" name="TextBox 3">
            <a:extLst>
              <a:ext uri="{FF2B5EF4-FFF2-40B4-BE49-F238E27FC236}">
                <a16:creationId xmlns:a16="http://schemas.microsoft.com/office/drawing/2014/main" id="{14FF5413-115A-F270-504B-BF59A409F4EB}"/>
              </a:ext>
            </a:extLst>
          </p:cNvPr>
          <p:cNvSpPr txBox="1"/>
          <p:nvPr/>
        </p:nvSpPr>
        <p:spPr>
          <a:xfrm>
            <a:off x="0" y="488716"/>
            <a:ext cx="2905246"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Warm-up</a:t>
            </a:r>
          </a:p>
        </p:txBody>
      </p:sp>
    </p:spTree>
    <p:extLst>
      <p:ext uri="{BB962C8B-B14F-4D97-AF65-F5344CB8AC3E}">
        <p14:creationId xmlns:p14="http://schemas.microsoft.com/office/powerpoint/2010/main" val="182531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DF9C-1586-BC33-655D-2A57900DAE6B}"/>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40B70855-65EC-A9C8-20E9-3DEF3769C4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7C654172-85DF-CF97-96C8-C4995CB6780C}"/>
              </a:ext>
            </a:extLst>
          </p:cNvPr>
          <p:cNvPicPr>
            <a:picLocks noChangeAspect="1"/>
          </p:cNvPicPr>
          <p:nvPr/>
        </p:nvPicPr>
        <p:blipFill>
          <a:blip r:embed="rId2"/>
          <a:stretch>
            <a:fillRect/>
          </a:stretch>
        </p:blipFill>
        <p:spPr>
          <a:xfrm>
            <a:off x="126693" y="1272573"/>
            <a:ext cx="5252000" cy="3972523"/>
          </a:xfrm>
          <a:prstGeom prst="rect">
            <a:avLst/>
          </a:prstGeom>
        </p:spPr>
      </p:pic>
      <p:sp>
        <p:nvSpPr>
          <p:cNvPr id="3" name="TextBox 2">
            <a:extLst>
              <a:ext uri="{FF2B5EF4-FFF2-40B4-BE49-F238E27FC236}">
                <a16:creationId xmlns:a16="http://schemas.microsoft.com/office/drawing/2014/main" id="{39774203-E86E-11A3-081D-4D5543D14840}"/>
              </a:ext>
            </a:extLst>
          </p:cNvPr>
          <p:cNvSpPr txBox="1"/>
          <p:nvPr/>
        </p:nvSpPr>
        <p:spPr>
          <a:xfrm>
            <a:off x="5596114" y="1997839"/>
            <a:ext cx="6464607" cy="286232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600" b="0" i="0" dirty="0">
                <a:solidFill>
                  <a:srgbClr val="0070C0"/>
                </a:solidFill>
                <a:effectLst/>
                <a:highlight>
                  <a:srgbClr val="FFFF00"/>
                </a:highlight>
              </a:rPr>
              <a:t>Example:</a:t>
            </a:r>
          </a:p>
          <a:p>
            <a:r>
              <a:rPr lang="en-US" sz="3600" dirty="0">
                <a:sym typeface="Wingdings" panose="05000000000000000000" pitchFamily="2" charset="2"/>
              </a:rPr>
              <a:t>doesn’t / stay / Fat / help / organs / your / healthy.</a:t>
            </a:r>
          </a:p>
          <a:p>
            <a:r>
              <a:rPr lang="en-US" sz="3600" b="0" i="0" dirty="0">
                <a:effectLst/>
                <a:sym typeface="Wingdings" panose="05000000000000000000" pitchFamily="2" charset="2"/>
              </a:rPr>
              <a:t> </a:t>
            </a:r>
            <a:r>
              <a:rPr lang="en-US" sz="3600" b="0" i="0" dirty="0">
                <a:solidFill>
                  <a:srgbClr val="FF0000"/>
                </a:solidFill>
                <a:effectLst/>
                <a:sym typeface="Wingdings" panose="05000000000000000000" pitchFamily="2" charset="2"/>
              </a:rPr>
              <a:t>Fat doesn’t help your organs stay healthy.</a:t>
            </a:r>
            <a:endParaRPr lang="en-US" sz="3600" b="0" i="0" dirty="0">
              <a:solidFill>
                <a:srgbClr val="FF0000"/>
              </a:solidFill>
              <a:effectLst/>
            </a:endParaRPr>
          </a:p>
        </p:txBody>
      </p:sp>
      <p:sp>
        <p:nvSpPr>
          <p:cNvPr id="8" name="TextBox 7">
            <a:extLst>
              <a:ext uri="{FF2B5EF4-FFF2-40B4-BE49-F238E27FC236}">
                <a16:creationId xmlns:a16="http://schemas.microsoft.com/office/drawing/2014/main" id="{C83A7738-49EC-99AD-2001-5F69F1172555}"/>
              </a:ext>
            </a:extLst>
          </p:cNvPr>
          <p:cNvSpPr txBox="1"/>
          <p:nvPr/>
        </p:nvSpPr>
        <p:spPr>
          <a:xfrm>
            <a:off x="0" y="488716"/>
            <a:ext cx="2905246"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Warm-up</a:t>
            </a:r>
          </a:p>
        </p:txBody>
      </p:sp>
    </p:spTree>
    <p:extLst>
      <p:ext uri="{BB962C8B-B14F-4D97-AF65-F5344CB8AC3E}">
        <p14:creationId xmlns:p14="http://schemas.microsoft.com/office/powerpoint/2010/main" val="58734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36641D-EC84-9146-1F83-1D972E570B47}"/>
              </a:ext>
            </a:extLst>
          </p:cNvPr>
          <p:cNvSpPr txBox="1"/>
          <p:nvPr/>
        </p:nvSpPr>
        <p:spPr>
          <a:xfrm>
            <a:off x="435006" y="1227195"/>
            <a:ext cx="11523215" cy="3709349"/>
          </a:xfrm>
          <a:prstGeom prst="rect">
            <a:avLst/>
          </a:prstGeom>
          <a:noFill/>
        </p:spPr>
        <p:txBody>
          <a:bodyPr wrap="square" rtlCol="0">
            <a:spAutoFit/>
          </a:bodyPr>
          <a:lstStyle/>
          <a:p>
            <a:pPr>
              <a:lnSpc>
                <a:spcPct val="150000"/>
              </a:lnSpc>
              <a:buFont typeface="+mj-lt"/>
              <a:buAutoNum type="arabicPeriod"/>
            </a:pPr>
            <a:r>
              <a:rPr lang="en-US" sz="3200" dirty="0"/>
              <a:t>The / suggests focusing / on / lose / more / calories than / using / you / eat / to / expert / fat.</a:t>
            </a:r>
          </a:p>
          <a:p>
            <a:pPr>
              <a:lnSpc>
                <a:spcPct val="150000"/>
              </a:lnSpc>
              <a:buFont typeface="+mj-lt"/>
              <a:buAutoNum type="arabicPeriod"/>
            </a:pPr>
            <a:r>
              <a:rPr lang="en-US" sz="3200" dirty="0"/>
              <a:t>What / sick? / doctors / prevent / suggest doing / do / to / getting 3. Doctors / juice. / suggest / drinking / too / not / much</a:t>
            </a:r>
          </a:p>
          <a:p>
            <a:pPr>
              <a:lnSpc>
                <a:spcPct val="150000"/>
              </a:lnSpc>
              <a:buFont typeface="+mj-lt"/>
              <a:buAutoNum type="arabicPeriod"/>
            </a:pPr>
            <a:r>
              <a:rPr lang="en-US" sz="3200" dirty="0"/>
              <a:t>diets. / We / not / any / following / suggest / detox</a:t>
            </a:r>
          </a:p>
        </p:txBody>
      </p:sp>
      <p:sp>
        <p:nvSpPr>
          <p:cNvPr id="3" name="TextBox 2">
            <a:extLst>
              <a:ext uri="{FF2B5EF4-FFF2-40B4-BE49-F238E27FC236}">
                <a16:creationId xmlns:a16="http://schemas.microsoft.com/office/drawing/2014/main" id="{A02AA03C-4A91-B588-6250-ECD8D0F20526}"/>
              </a:ext>
            </a:extLst>
          </p:cNvPr>
          <p:cNvSpPr txBox="1"/>
          <p:nvPr/>
        </p:nvSpPr>
        <p:spPr>
          <a:xfrm>
            <a:off x="362874" y="483125"/>
            <a:ext cx="11595347"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600" dirty="0">
                <a:solidFill>
                  <a:srgbClr val="0070C0"/>
                </a:solidFill>
              </a:rPr>
              <a:t>Unscramble the words to make the sentences.</a:t>
            </a:r>
            <a:endParaRPr lang="en-US" sz="3600" b="0" i="0" dirty="0">
              <a:solidFill>
                <a:srgbClr val="0070C0"/>
              </a:solidFill>
              <a:effectLst/>
            </a:endParaRPr>
          </a:p>
        </p:txBody>
      </p:sp>
    </p:spTree>
    <p:extLst>
      <p:ext uri="{BB962C8B-B14F-4D97-AF65-F5344CB8AC3E}">
        <p14:creationId xmlns:p14="http://schemas.microsoft.com/office/powerpoint/2010/main" val="8481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36641D-EC84-9146-1F83-1D972E570B47}"/>
              </a:ext>
            </a:extLst>
          </p:cNvPr>
          <p:cNvSpPr txBox="1"/>
          <p:nvPr/>
        </p:nvSpPr>
        <p:spPr>
          <a:xfrm>
            <a:off x="435006" y="1227195"/>
            <a:ext cx="11523215" cy="3709349"/>
          </a:xfrm>
          <a:prstGeom prst="rect">
            <a:avLst/>
          </a:prstGeom>
          <a:noFill/>
        </p:spPr>
        <p:txBody>
          <a:bodyPr wrap="square" rtlCol="0">
            <a:spAutoFit/>
          </a:bodyPr>
          <a:lstStyle/>
          <a:p>
            <a:pPr>
              <a:lnSpc>
                <a:spcPct val="150000"/>
              </a:lnSpc>
              <a:buFont typeface="+mj-lt"/>
              <a:buAutoNum type="arabicPeriod"/>
            </a:pPr>
            <a:r>
              <a:rPr lang="en-US" sz="3200" dirty="0"/>
              <a:t>The expert suggests focusing on using more calories than you eat to lose fat.</a:t>
            </a:r>
          </a:p>
          <a:p>
            <a:pPr>
              <a:lnSpc>
                <a:spcPct val="150000"/>
              </a:lnSpc>
              <a:buFont typeface="+mj-lt"/>
              <a:buAutoNum type="arabicPeriod"/>
            </a:pPr>
            <a:r>
              <a:rPr lang="en-US" sz="3200" dirty="0"/>
              <a:t>What do doctors suggest doing to prevent getting sick?</a:t>
            </a:r>
          </a:p>
          <a:p>
            <a:pPr>
              <a:lnSpc>
                <a:spcPct val="150000"/>
              </a:lnSpc>
              <a:buFont typeface="+mj-lt"/>
              <a:buAutoNum type="arabicPeriod"/>
            </a:pPr>
            <a:r>
              <a:rPr lang="en-US" sz="3200" dirty="0"/>
              <a:t>Doctors suggest not drinking too much juice.</a:t>
            </a:r>
          </a:p>
          <a:p>
            <a:pPr>
              <a:lnSpc>
                <a:spcPct val="150000"/>
              </a:lnSpc>
              <a:buFont typeface="+mj-lt"/>
              <a:buAutoNum type="arabicPeriod"/>
            </a:pPr>
            <a:r>
              <a:rPr lang="en-US" sz="3200" dirty="0"/>
              <a:t>We suggest not following any detox diets.</a:t>
            </a:r>
          </a:p>
        </p:txBody>
      </p:sp>
      <p:sp>
        <p:nvSpPr>
          <p:cNvPr id="3" name="TextBox 2">
            <a:extLst>
              <a:ext uri="{FF2B5EF4-FFF2-40B4-BE49-F238E27FC236}">
                <a16:creationId xmlns:a16="http://schemas.microsoft.com/office/drawing/2014/main" id="{A02AA03C-4A91-B588-6250-ECD8D0F20526}"/>
              </a:ext>
            </a:extLst>
          </p:cNvPr>
          <p:cNvSpPr txBox="1"/>
          <p:nvPr/>
        </p:nvSpPr>
        <p:spPr>
          <a:xfrm>
            <a:off x="362874" y="483125"/>
            <a:ext cx="11595347"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600" b="1" dirty="0">
                <a:solidFill>
                  <a:srgbClr val="FF0000"/>
                </a:solidFill>
              </a:rPr>
              <a:t>Answers:</a:t>
            </a:r>
            <a:endParaRPr lang="en-US" sz="3600" b="1" i="0" dirty="0">
              <a:solidFill>
                <a:srgbClr val="FF0000"/>
              </a:solidFill>
              <a:effectLst/>
            </a:endParaRPr>
          </a:p>
        </p:txBody>
      </p:sp>
    </p:spTree>
    <p:extLst>
      <p:ext uri="{BB962C8B-B14F-4D97-AF65-F5344CB8AC3E}">
        <p14:creationId xmlns:p14="http://schemas.microsoft.com/office/powerpoint/2010/main" val="30232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Presentation</a:t>
            </a:r>
          </a:p>
        </p:txBody>
      </p:sp>
    </p:spTree>
    <p:extLst>
      <p:ext uri="{BB962C8B-B14F-4D97-AF65-F5344CB8AC3E}">
        <p14:creationId xmlns:p14="http://schemas.microsoft.com/office/powerpoint/2010/main" val="404944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TotalTime>
  <Words>1225</Words>
  <Application>Microsoft Office PowerPoint</Application>
  <PresentationFormat>Widescreen</PresentationFormat>
  <Paragraphs>132</Paragraphs>
  <Slides>30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425</cp:revision>
  <dcterms:created xsi:type="dcterms:W3CDTF">2023-02-01T04:45:54Z</dcterms:created>
  <dcterms:modified xsi:type="dcterms:W3CDTF">2024-05-27T04:00:48Z</dcterms:modified>
</cp:coreProperties>
</file>