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90" r:id="rId3"/>
    <p:sldId id="325" r:id="rId4"/>
    <p:sldId id="281" r:id="rId5"/>
    <p:sldId id="350" r:id="rId6"/>
    <p:sldId id="344" r:id="rId7"/>
    <p:sldId id="332" r:id="rId8"/>
    <p:sldId id="292" r:id="rId9"/>
    <p:sldId id="291" r:id="rId10"/>
    <p:sldId id="285" r:id="rId11"/>
    <p:sldId id="262" r:id="rId12"/>
    <p:sldId id="289" r:id="rId13"/>
    <p:sldId id="340" r:id="rId14"/>
    <p:sldId id="287" r:id="rId15"/>
    <p:sldId id="264" r:id="rId16"/>
    <p:sldId id="341" r:id="rId17"/>
    <p:sldId id="342" r:id="rId18"/>
    <p:sldId id="343" r:id="rId19"/>
    <p:sldId id="349" r:id="rId20"/>
    <p:sldId id="282" r:id="rId21"/>
    <p:sldId id="345" r:id="rId22"/>
    <p:sldId id="346" r:id="rId23"/>
    <p:sldId id="348" r:id="rId24"/>
    <p:sldId id="347" r:id="rId25"/>
    <p:sldId id="261" r:id="rId26"/>
    <p:sldId id="293" r:id="rId27"/>
    <p:sldId id="294" r:id="rId28"/>
  </p:sldIdLst>
  <p:sldSz cx="18288000" cy="10287000"/>
  <p:notesSz cx="6858000" cy="91440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3" autoAdjust="0"/>
    <p:restoredTop sz="93714" autoAdjust="0"/>
  </p:normalViewPr>
  <p:slideViewPr>
    <p:cSldViewPr>
      <p:cViewPr varScale="1">
        <p:scale>
          <a:sx n="46" d="100"/>
          <a:sy n="46" d="100"/>
        </p:scale>
        <p:origin x="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4.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37.sv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9.sv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9.sv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9.sv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9.sv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9.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324600" y="4200390"/>
            <a:ext cx="5657850" cy="212511"/>
            <a:chOff x="0" y="0"/>
            <a:chExt cx="3927252" cy="152237"/>
          </a:xfrm>
        </p:grpSpPr>
        <p:sp>
          <p:nvSpPr>
            <p:cNvPr id="3" name="Freeform 3"/>
            <p:cNvSpPr/>
            <p:nvPr/>
          </p:nvSpPr>
          <p:spPr>
            <a:xfrm>
              <a:off x="-28960" y="-488"/>
              <a:ext cx="3963901" cy="154038"/>
            </a:xfrm>
            <a:custGeom>
              <a:avLst/>
              <a:gdLst/>
              <a:ahLst/>
              <a:cxnLst/>
              <a:rect l="l" t="t" r="r" b="b"/>
              <a:pathLst>
                <a:path w="3963901" h="154038">
                  <a:moveTo>
                    <a:pt x="83139" y="152711"/>
                  </a:moveTo>
                  <a:cubicBezTo>
                    <a:pt x="0" y="154039"/>
                    <a:pt x="20033" y="56470"/>
                    <a:pt x="92578" y="55311"/>
                  </a:cubicBezTo>
                  <a:cubicBezTo>
                    <a:pt x="519198" y="48503"/>
                    <a:pt x="945864" y="45062"/>
                    <a:pt x="1372479" y="37947"/>
                  </a:cubicBezTo>
                  <a:cubicBezTo>
                    <a:pt x="1948912" y="28333"/>
                    <a:pt x="2525290" y="1405"/>
                    <a:pt x="2975967" y="496"/>
                  </a:cubicBezTo>
                  <a:cubicBezTo>
                    <a:pt x="3289907" y="0"/>
                    <a:pt x="3602064" y="21244"/>
                    <a:pt x="3914856" y="46119"/>
                  </a:cubicBezTo>
                  <a:cubicBezTo>
                    <a:pt x="3943825" y="48423"/>
                    <a:pt x="3963901" y="76080"/>
                    <a:pt x="3953374" y="103401"/>
                  </a:cubicBezTo>
                  <a:cubicBezTo>
                    <a:pt x="3941479" y="134271"/>
                    <a:pt x="3903134" y="144247"/>
                    <a:pt x="3873638" y="141901"/>
                  </a:cubicBezTo>
                  <a:cubicBezTo>
                    <a:pt x="3697882" y="127924"/>
                    <a:pt x="3522044" y="113278"/>
                    <a:pt x="3345882" y="105384"/>
                  </a:cubicBezTo>
                  <a:cubicBezTo>
                    <a:pt x="2974254" y="87846"/>
                    <a:pt x="2687818" y="102526"/>
                    <a:pt x="2296484" y="112977"/>
                  </a:cubicBezTo>
                  <a:cubicBezTo>
                    <a:pt x="1558727" y="132681"/>
                    <a:pt x="821041" y="140936"/>
                    <a:pt x="83139" y="152711"/>
                  </a:cubicBezTo>
                  <a:lnTo>
                    <a:pt x="83139" y="152711"/>
                  </a:lnTo>
                  <a:close/>
                </a:path>
              </a:pathLst>
            </a:custGeom>
            <a:solidFill>
              <a:srgbClr val="000000"/>
            </a:solidFill>
          </p:spPr>
        </p:sp>
      </p:grpSp>
      <p:grpSp>
        <p:nvGrpSpPr>
          <p:cNvPr id="4" name="Group 4"/>
          <p:cNvGrpSpPr/>
          <p:nvPr/>
        </p:nvGrpSpPr>
        <p:grpSpPr>
          <a:xfrm>
            <a:off x="2590800" y="1424004"/>
            <a:ext cx="13944600" cy="2500296"/>
            <a:chOff x="0" y="0"/>
            <a:chExt cx="11952924" cy="2138280"/>
          </a:xfrm>
        </p:grpSpPr>
        <p:sp>
          <p:nvSpPr>
            <p:cNvPr id="5" name="Freeform 5"/>
            <p:cNvSpPr/>
            <p:nvPr/>
          </p:nvSpPr>
          <p:spPr>
            <a:xfrm>
              <a:off x="0" y="-4073"/>
              <a:ext cx="11959314" cy="2144883"/>
            </a:xfrm>
            <a:custGeom>
              <a:avLst/>
              <a:gdLst/>
              <a:ahLst/>
              <a:cxnLst/>
              <a:rect l="l" t="t" r="r" b="b"/>
              <a:pathLst>
                <a:path w="11959314" h="2144883">
                  <a:moveTo>
                    <a:pt x="11331537" y="2090405"/>
                  </a:moveTo>
                  <a:cubicBezTo>
                    <a:pt x="11331537" y="2090405"/>
                    <a:pt x="10600662" y="2144883"/>
                    <a:pt x="8983549" y="2142261"/>
                  </a:cubicBezTo>
                  <a:cubicBezTo>
                    <a:pt x="4416811" y="2140099"/>
                    <a:pt x="1057074" y="2132274"/>
                    <a:pt x="1057074" y="2132274"/>
                  </a:cubicBezTo>
                  <a:cubicBezTo>
                    <a:pt x="812932" y="2123440"/>
                    <a:pt x="449110" y="2102209"/>
                    <a:pt x="282371" y="2044032"/>
                  </a:cubicBezTo>
                  <a:cubicBezTo>
                    <a:pt x="4469" y="1947069"/>
                    <a:pt x="0" y="1773790"/>
                    <a:pt x="0" y="1409542"/>
                  </a:cubicBezTo>
                  <a:lnTo>
                    <a:pt x="0" y="1409531"/>
                  </a:lnTo>
                  <a:cubicBezTo>
                    <a:pt x="8536" y="491230"/>
                    <a:pt x="0" y="345608"/>
                    <a:pt x="77597" y="223930"/>
                  </a:cubicBezTo>
                  <a:cubicBezTo>
                    <a:pt x="217372" y="4759"/>
                    <a:pt x="519255" y="4073"/>
                    <a:pt x="937909" y="4073"/>
                  </a:cubicBezTo>
                  <a:cubicBezTo>
                    <a:pt x="937909" y="4073"/>
                    <a:pt x="2500654" y="15681"/>
                    <a:pt x="7299640" y="7673"/>
                  </a:cubicBezTo>
                  <a:cubicBezTo>
                    <a:pt x="10381735" y="0"/>
                    <a:pt x="11098468" y="6979"/>
                    <a:pt x="11098468" y="6979"/>
                  </a:cubicBezTo>
                  <a:cubicBezTo>
                    <a:pt x="11466775" y="14458"/>
                    <a:pt x="11605035" y="42638"/>
                    <a:pt x="11802775" y="165219"/>
                  </a:cubicBezTo>
                  <a:cubicBezTo>
                    <a:pt x="11953792" y="258836"/>
                    <a:pt x="11959314" y="476157"/>
                    <a:pt x="11950174" y="1409531"/>
                  </a:cubicBezTo>
                  <a:lnTo>
                    <a:pt x="11950174" y="1409542"/>
                  </a:lnTo>
                  <a:cubicBezTo>
                    <a:pt x="11950173" y="1891755"/>
                    <a:pt x="11907389" y="2040343"/>
                    <a:pt x="11331537" y="2090405"/>
                  </a:cubicBezTo>
                  <a:close/>
                </a:path>
              </a:pathLst>
            </a:custGeom>
            <a:solidFill>
              <a:srgbClr val="EFC44B"/>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89336">
            <a:off x="14817457" y="9197062"/>
            <a:ext cx="3893086" cy="902838"/>
          </a:xfrm>
          <a:prstGeom prst="rect">
            <a:avLst/>
          </a:prstGeom>
        </p:spPr>
      </p:pic>
      <p:sp>
        <p:nvSpPr>
          <p:cNvPr id="10" name="TextBox 25"/>
          <p:cNvSpPr txBox="1"/>
          <p:nvPr/>
        </p:nvSpPr>
        <p:spPr>
          <a:xfrm>
            <a:off x="2590800" y="1798629"/>
            <a:ext cx="13952056" cy="1974900"/>
          </a:xfrm>
          <a:prstGeom prst="rect">
            <a:avLst/>
          </a:prstGeom>
        </p:spPr>
        <p:txBody>
          <a:bodyPr wrap="square" lIns="0" tIns="0" rIns="0" bIns="0" rtlCol="0" anchor="t">
            <a:spAutoFit/>
          </a:bodyPr>
          <a:lstStyle/>
          <a:p>
            <a:pPr marL="0" lvl="0" indent="0" algn="ctr">
              <a:lnSpc>
                <a:spcPts val="7700"/>
              </a:lnSpc>
            </a:pPr>
            <a:r>
              <a:rPr lang="en-US" sz="5500" b="1" dirty="0">
                <a:solidFill>
                  <a:srgbClr val="000000"/>
                </a:solidFill>
                <a:latin typeface="Arial" panose="020B0604020202020204" pitchFamily="34" charset="0"/>
                <a:cs typeface="Arial" panose="020B0604020202020204" pitchFamily="34" charset="0"/>
              </a:rPr>
              <a:t>II. NGÔ QUYỀN VÀ CHIẾN THẮNG </a:t>
            </a:r>
          </a:p>
          <a:p>
            <a:pPr marL="0" lvl="0" indent="0" algn="ctr">
              <a:lnSpc>
                <a:spcPts val="7700"/>
              </a:lnSpc>
            </a:pPr>
            <a:r>
              <a:rPr lang="en-US" sz="5500" b="1" dirty="0">
                <a:solidFill>
                  <a:srgbClr val="000000"/>
                </a:solidFill>
                <a:latin typeface="Arial" panose="020B0604020202020204" pitchFamily="34" charset="0"/>
                <a:cs typeface="Arial" panose="020B0604020202020204" pitchFamily="34" charset="0"/>
              </a:rPr>
              <a:t>BẠCH ĐẰNG NĂM 938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13" name="TextBox 13"/>
          <p:cNvSpPr txBox="1"/>
          <p:nvPr/>
        </p:nvSpPr>
        <p:spPr>
          <a:xfrm>
            <a:off x="581340" y="2261169"/>
            <a:ext cx="15071685" cy="769441"/>
          </a:xfrm>
          <a:prstGeom prst="rect">
            <a:avLst/>
          </a:prstGeom>
        </p:spPr>
        <p:txBody>
          <a:bodyPr wrap="square" lIns="0" tIns="0" rIns="0" bIns="0" rtlCol="0" anchor="t">
            <a:spAutoFit/>
          </a:bodyPr>
          <a:lstStyle/>
          <a:p>
            <a:pPr algn="just">
              <a:lnSpc>
                <a:spcPts val="6000"/>
              </a:lnSpc>
            </a:pPr>
            <a:r>
              <a:rPr lang="en-US" sz="4500" dirty="0" smtClean="0">
                <a:solidFill>
                  <a:srgbClr val="000000"/>
                </a:solidFill>
                <a:latin typeface="Arial (Body)"/>
                <a:cs typeface="Arial" panose="020B0604020202020204" pitchFamily="34" charset="0"/>
              </a:rPr>
              <a:t>- </a:t>
            </a:r>
            <a:r>
              <a:rPr lang="vi-VN" sz="4500" dirty="0" smtClean="0">
                <a:solidFill>
                  <a:srgbClr val="000000"/>
                </a:solidFill>
                <a:latin typeface="Arial (Body)"/>
                <a:cs typeface="Arial" panose="020B0604020202020204" pitchFamily="34" charset="0"/>
              </a:rPr>
              <a:t>Cuối </a:t>
            </a:r>
            <a:r>
              <a:rPr lang="vi-VN" sz="4500" dirty="0">
                <a:solidFill>
                  <a:srgbClr val="000000"/>
                </a:solidFill>
                <a:latin typeface="Arial (Body)"/>
                <a:cs typeface="Arial" panose="020B0604020202020204" pitchFamily="34" charset="0"/>
              </a:rPr>
              <a:t>năm 938</a:t>
            </a:r>
            <a:r>
              <a:rPr lang="en-US" sz="4500" dirty="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quân</a:t>
            </a:r>
            <a:r>
              <a:rPr lang="en-US" sz="4500" dirty="0" smtClean="0">
                <a:solidFill>
                  <a:srgbClr val="000000"/>
                </a:solidFill>
                <a:latin typeface="Arial (Body)"/>
                <a:cs typeface="Arial" panose="020B0604020202020204" pitchFamily="34" charset="0"/>
              </a:rPr>
              <a:t> Nam </a:t>
            </a:r>
            <a:r>
              <a:rPr lang="en-US" sz="4500" dirty="0" err="1" smtClean="0">
                <a:solidFill>
                  <a:srgbClr val="000000"/>
                </a:solidFill>
                <a:latin typeface="Arial (Body)"/>
                <a:cs typeface="Arial" panose="020B0604020202020204" pitchFamily="34" charset="0"/>
              </a:rPr>
              <a:t>Hán</a:t>
            </a:r>
            <a:r>
              <a:rPr lang="en-US" sz="4500" dirty="0" smtClean="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xâm</a:t>
            </a:r>
            <a:r>
              <a:rPr lang="en-US" sz="4500" dirty="0" smtClean="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lược</a:t>
            </a:r>
            <a:r>
              <a:rPr lang="en-US" sz="4500" dirty="0" smtClean="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nước</a:t>
            </a:r>
            <a:r>
              <a:rPr lang="en-US" sz="4500" dirty="0" smtClean="0">
                <a:solidFill>
                  <a:srgbClr val="000000"/>
                </a:solidFill>
                <a:latin typeface="Arial (Body)"/>
                <a:cs typeface="Arial" panose="020B0604020202020204" pitchFamily="34" charset="0"/>
              </a:rPr>
              <a:t> ta.</a:t>
            </a:r>
            <a:endParaRPr lang="en-US" sz="4500" dirty="0">
              <a:solidFill>
                <a:srgbClr val="000000"/>
              </a:solidFill>
              <a:latin typeface="Arial (Body)"/>
              <a:cs typeface="Arial" panose="020B0604020202020204" pitchFamily="34" charset="0"/>
            </a:endParaRPr>
          </a:p>
        </p:txBody>
      </p:sp>
      <p:pic>
        <p:nvPicPr>
          <p:cNvPr id="35"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775224" y="5301123"/>
            <a:ext cx="3771136" cy="4985877"/>
          </a:xfrm>
          <a:prstGeom prst="rect">
            <a:avLst/>
          </a:prstGeom>
        </p:spPr>
      </p:pic>
      <p:pic>
        <p:nvPicPr>
          <p:cNvPr id="37"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091193">
            <a:off x="-259679" y="7890981"/>
            <a:ext cx="2200492" cy="2106195"/>
          </a:xfrm>
          <a:prstGeom prst="rect">
            <a:avLst/>
          </a:prstGeom>
        </p:spPr>
      </p:pic>
      <p:sp>
        <p:nvSpPr>
          <p:cNvPr id="16" name="TextBox 13"/>
          <p:cNvSpPr txBox="1"/>
          <p:nvPr/>
        </p:nvSpPr>
        <p:spPr>
          <a:xfrm>
            <a:off x="689567" y="207577"/>
            <a:ext cx="15457713" cy="769441"/>
          </a:xfrm>
          <a:prstGeom prst="rect">
            <a:avLst/>
          </a:prstGeom>
        </p:spPr>
        <p:txBody>
          <a:bodyPr wrap="square" lIns="0" tIns="0" rIns="0" bIns="0" rtlCol="0" anchor="t">
            <a:spAutoFit/>
          </a:bodyPr>
          <a:lstStyle/>
          <a:p>
            <a:pPr algn="just">
              <a:lnSpc>
                <a:spcPts val="6000"/>
              </a:lnSpc>
            </a:pPr>
            <a:r>
              <a:rPr lang="en-US" sz="4500" b="1" dirty="0">
                <a:solidFill>
                  <a:srgbClr val="000000"/>
                </a:solidFill>
                <a:latin typeface="Arial (Body)"/>
                <a:cs typeface="Arial" panose="020B0604020202020204" pitchFamily="34" charset="0"/>
              </a:rPr>
              <a:t>2</a:t>
            </a:r>
            <a:r>
              <a:rPr lang="en-US" sz="4500" b="1" dirty="0" smtClean="0">
                <a:solidFill>
                  <a:srgbClr val="000000"/>
                </a:solidFill>
                <a:latin typeface="Arial (Body)"/>
                <a:cs typeface="Arial" panose="020B0604020202020204" pitchFamily="34" charset="0"/>
              </a:rPr>
              <a:t>. </a:t>
            </a:r>
            <a:r>
              <a:rPr lang="en-US" sz="4500" b="1" dirty="0" err="1" smtClean="0">
                <a:solidFill>
                  <a:srgbClr val="000000"/>
                </a:solidFill>
                <a:latin typeface="Arial (Body)"/>
                <a:cs typeface="Arial" panose="020B0604020202020204" pitchFamily="34" charset="0"/>
              </a:rPr>
              <a:t>Diễn</a:t>
            </a:r>
            <a:r>
              <a:rPr lang="en-US" sz="4500" b="1" dirty="0" smtClean="0">
                <a:solidFill>
                  <a:srgbClr val="000000"/>
                </a:solidFill>
                <a:latin typeface="Arial (Body)"/>
                <a:cs typeface="Arial" panose="020B0604020202020204" pitchFamily="34" charset="0"/>
              </a:rPr>
              <a:t> </a:t>
            </a:r>
            <a:r>
              <a:rPr lang="en-US" sz="4500" b="1" dirty="0" err="1" smtClean="0">
                <a:solidFill>
                  <a:srgbClr val="000000"/>
                </a:solidFill>
                <a:latin typeface="Arial (Body)"/>
                <a:cs typeface="Arial" panose="020B0604020202020204" pitchFamily="34" charset="0"/>
              </a:rPr>
              <a:t>biến</a:t>
            </a:r>
            <a:r>
              <a:rPr lang="en-US" sz="4500" b="1" dirty="0" smtClean="0">
                <a:solidFill>
                  <a:srgbClr val="000000"/>
                </a:solidFill>
                <a:latin typeface="Arial (Body)"/>
                <a:cs typeface="Arial" panose="020B0604020202020204" pitchFamily="34" charset="0"/>
              </a:rPr>
              <a:t>, </a:t>
            </a:r>
            <a:r>
              <a:rPr lang="en-US" sz="4500" b="1" dirty="0" err="1" smtClean="0">
                <a:solidFill>
                  <a:srgbClr val="000000"/>
                </a:solidFill>
                <a:latin typeface="Arial (Body)"/>
                <a:cs typeface="Arial" panose="020B0604020202020204" pitchFamily="34" charset="0"/>
              </a:rPr>
              <a:t>kết</a:t>
            </a:r>
            <a:r>
              <a:rPr lang="en-US" sz="4500" b="1" dirty="0" smtClean="0">
                <a:solidFill>
                  <a:srgbClr val="000000"/>
                </a:solidFill>
                <a:latin typeface="Arial (Body)"/>
                <a:cs typeface="Arial" panose="020B0604020202020204" pitchFamily="34" charset="0"/>
              </a:rPr>
              <a:t> </a:t>
            </a:r>
            <a:r>
              <a:rPr lang="en-US" sz="4500" b="1" dirty="0" err="1" smtClean="0">
                <a:solidFill>
                  <a:srgbClr val="000000"/>
                </a:solidFill>
                <a:latin typeface="Arial (Body)"/>
                <a:cs typeface="Arial" panose="020B0604020202020204" pitchFamily="34" charset="0"/>
              </a:rPr>
              <a:t>quả</a:t>
            </a:r>
            <a:r>
              <a:rPr lang="en-US" sz="4500" b="1" dirty="0" smtClean="0">
                <a:solidFill>
                  <a:srgbClr val="000000"/>
                </a:solidFill>
                <a:latin typeface="Arial (Body)"/>
                <a:cs typeface="Arial" panose="020B0604020202020204" pitchFamily="34" charset="0"/>
              </a:rPr>
              <a:t>:</a:t>
            </a:r>
            <a:endParaRPr lang="en-US" sz="4500" dirty="0">
              <a:solidFill>
                <a:srgbClr val="000000"/>
              </a:solidFill>
              <a:latin typeface="Arial (Body)"/>
              <a:cs typeface="Arial" panose="020B0604020202020204" pitchFamily="34" charset="0"/>
            </a:endParaRPr>
          </a:p>
        </p:txBody>
      </p:sp>
      <p:sp>
        <p:nvSpPr>
          <p:cNvPr id="17" name="TextBox 13"/>
          <p:cNvSpPr txBox="1"/>
          <p:nvPr/>
        </p:nvSpPr>
        <p:spPr>
          <a:xfrm>
            <a:off x="581340" y="3455691"/>
            <a:ext cx="16868460" cy="1538883"/>
          </a:xfrm>
          <a:prstGeom prst="rect">
            <a:avLst/>
          </a:prstGeom>
        </p:spPr>
        <p:txBody>
          <a:bodyPr wrap="square" lIns="0" tIns="0" rIns="0" bIns="0" rtlCol="0" anchor="t">
            <a:spAutoFit/>
          </a:bodyPr>
          <a:lstStyle/>
          <a:p>
            <a:pPr algn="just">
              <a:lnSpc>
                <a:spcPts val="6000"/>
              </a:lnSpc>
            </a:pPr>
            <a:r>
              <a:rPr lang="en-US" sz="4500" dirty="0" smtClean="0">
                <a:solidFill>
                  <a:srgbClr val="000000"/>
                </a:solidFill>
                <a:latin typeface="Arial (Body)"/>
              </a:rPr>
              <a:t>- </a:t>
            </a:r>
            <a:r>
              <a:rPr lang="en-US" sz="4500" dirty="0" err="1" smtClean="0">
                <a:solidFill>
                  <a:srgbClr val="000000"/>
                </a:solidFill>
                <a:latin typeface="Arial (Body)"/>
              </a:rPr>
              <a:t>Ngô</a:t>
            </a:r>
            <a:r>
              <a:rPr lang="en-US" sz="4500" dirty="0" smtClean="0">
                <a:solidFill>
                  <a:srgbClr val="000000"/>
                </a:solidFill>
                <a:latin typeface="Arial (Body)"/>
              </a:rPr>
              <a:t> </a:t>
            </a:r>
            <a:r>
              <a:rPr lang="en-US" sz="4500" dirty="0" err="1" smtClean="0">
                <a:solidFill>
                  <a:srgbClr val="000000"/>
                </a:solidFill>
                <a:latin typeface="Arial (Body)"/>
              </a:rPr>
              <a:t>Quyền</a:t>
            </a:r>
            <a:r>
              <a:rPr lang="en-US" sz="4500" dirty="0" smtClean="0">
                <a:solidFill>
                  <a:srgbClr val="000000"/>
                </a:solidFill>
                <a:latin typeface="Arial (Body)"/>
              </a:rPr>
              <a:t> </a:t>
            </a:r>
            <a:r>
              <a:rPr lang="en-US" sz="4500" dirty="0" err="1" smtClean="0">
                <a:solidFill>
                  <a:srgbClr val="000000"/>
                </a:solidFill>
                <a:latin typeface="Arial (Body)"/>
              </a:rPr>
              <a:t>lợi</a:t>
            </a:r>
            <a:r>
              <a:rPr lang="en-US" sz="4500" dirty="0" smtClean="0">
                <a:solidFill>
                  <a:srgbClr val="000000"/>
                </a:solidFill>
                <a:latin typeface="Arial (Body)"/>
              </a:rPr>
              <a:t> </a:t>
            </a:r>
            <a:r>
              <a:rPr lang="en-US" sz="4500" dirty="0" err="1" smtClean="0">
                <a:solidFill>
                  <a:srgbClr val="000000"/>
                </a:solidFill>
                <a:latin typeface="Arial (Body)"/>
              </a:rPr>
              <a:t>dụng</a:t>
            </a:r>
            <a:r>
              <a:rPr lang="en-US" sz="4500" dirty="0" smtClean="0">
                <a:solidFill>
                  <a:srgbClr val="000000"/>
                </a:solidFill>
                <a:latin typeface="Arial (Body)"/>
              </a:rPr>
              <a:t> </a:t>
            </a:r>
            <a:r>
              <a:rPr lang="en-US" sz="4500" dirty="0" err="1" smtClean="0">
                <a:solidFill>
                  <a:srgbClr val="000000"/>
                </a:solidFill>
                <a:latin typeface="Arial (Body)"/>
              </a:rPr>
              <a:t>thủy</a:t>
            </a:r>
            <a:r>
              <a:rPr lang="en-US" sz="4500" dirty="0" smtClean="0">
                <a:solidFill>
                  <a:srgbClr val="000000"/>
                </a:solidFill>
                <a:latin typeface="Arial (Body)"/>
              </a:rPr>
              <a:t> </a:t>
            </a:r>
            <a:r>
              <a:rPr lang="en-US" sz="4500" dirty="0" err="1" smtClean="0">
                <a:solidFill>
                  <a:srgbClr val="000000"/>
                </a:solidFill>
                <a:latin typeface="Arial (Body)"/>
              </a:rPr>
              <a:t>triều</a:t>
            </a:r>
            <a:r>
              <a:rPr lang="en-US" sz="4500" dirty="0" smtClean="0">
                <a:solidFill>
                  <a:srgbClr val="000000"/>
                </a:solidFill>
                <a:latin typeface="Arial (Body)"/>
              </a:rPr>
              <a:t> </a:t>
            </a:r>
            <a:r>
              <a:rPr lang="en-US" sz="4500" dirty="0" err="1" smtClean="0">
                <a:solidFill>
                  <a:srgbClr val="000000"/>
                </a:solidFill>
                <a:latin typeface="Arial (Body)"/>
              </a:rPr>
              <a:t>đánh</a:t>
            </a:r>
            <a:r>
              <a:rPr lang="en-US" sz="4500" dirty="0" smtClean="0">
                <a:solidFill>
                  <a:srgbClr val="000000"/>
                </a:solidFill>
                <a:latin typeface="Arial (Body)"/>
              </a:rPr>
              <a:t> </a:t>
            </a:r>
            <a:r>
              <a:rPr lang="en-US" sz="4500" dirty="0" err="1" smtClean="0">
                <a:solidFill>
                  <a:srgbClr val="000000"/>
                </a:solidFill>
                <a:latin typeface="Arial (Body)"/>
              </a:rPr>
              <a:t>bại</a:t>
            </a:r>
            <a:r>
              <a:rPr lang="en-US" sz="4500" dirty="0" smtClean="0">
                <a:solidFill>
                  <a:srgbClr val="000000"/>
                </a:solidFill>
                <a:latin typeface="Arial (Body)"/>
              </a:rPr>
              <a:t> </a:t>
            </a:r>
            <a:r>
              <a:rPr lang="en-US" sz="4500" dirty="0" err="1" smtClean="0">
                <a:solidFill>
                  <a:srgbClr val="000000"/>
                </a:solidFill>
                <a:latin typeface="Arial (Body)"/>
              </a:rPr>
              <a:t>địch</a:t>
            </a:r>
            <a:r>
              <a:rPr lang="en-US" sz="4500" dirty="0" smtClean="0">
                <a:solidFill>
                  <a:srgbClr val="000000"/>
                </a:solidFill>
                <a:latin typeface="Arial (Body)"/>
              </a:rPr>
              <a:t> </a:t>
            </a:r>
            <a:r>
              <a:rPr lang="en-US" sz="4500" dirty="0" err="1" smtClean="0">
                <a:solidFill>
                  <a:srgbClr val="000000"/>
                </a:solidFill>
                <a:latin typeface="Arial (Body)"/>
              </a:rPr>
              <a:t>trên</a:t>
            </a:r>
            <a:r>
              <a:rPr lang="en-US" sz="4500" dirty="0" smtClean="0">
                <a:solidFill>
                  <a:srgbClr val="000000"/>
                </a:solidFill>
                <a:latin typeface="Arial (Body)"/>
              </a:rPr>
              <a:t> </a:t>
            </a:r>
            <a:r>
              <a:rPr lang="en-US" sz="4500" dirty="0" err="1" smtClean="0">
                <a:solidFill>
                  <a:srgbClr val="000000"/>
                </a:solidFill>
                <a:latin typeface="Arial (Body)"/>
              </a:rPr>
              <a:t>sông</a:t>
            </a:r>
            <a:r>
              <a:rPr lang="en-US" sz="4500" dirty="0" smtClean="0">
                <a:solidFill>
                  <a:srgbClr val="000000"/>
                </a:solidFill>
                <a:latin typeface="Arial (Body)"/>
              </a:rPr>
              <a:t> </a:t>
            </a:r>
            <a:r>
              <a:rPr lang="en-US" sz="4500" dirty="0" err="1" smtClean="0">
                <a:solidFill>
                  <a:srgbClr val="000000"/>
                </a:solidFill>
                <a:latin typeface="Arial (Body)"/>
              </a:rPr>
              <a:t>Bạch</a:t>
            </a:r>
            <a:r>
              <a:rPr lang="en-US" sz="4500" dirty="0" smtClean="0">
                <a:solidFill>
                  <a:srgbClr val="000000"/>
                </a:solidFill>
                <a:latin typeface="Arial (Body)"/>
              </a:rPr>
              <a:t> </a:t>
            </a:r>
            <a:r>
              <a:rPr lang="en-US" sz="4500" dirty="0" err="1" smtClean="0">
                <a:solidFill>
                  <a:srgbClr val="000000"/>
                </a:solidFill>
                <a:latin typeface="Arial (Body)"/>
              </a:rPr>
              <a:t>Đằng</a:t>
            </a:r>
            <a:r>
              <a:rPr lang="vi-VN" sz="4500" dirty="0" smtClean="0">
                <a:solidFill>
                  <a:srgbClr val="000000"/>
                </a:solidFill>
                <a:latin typeface="Arial (Body)"/>
              </a:rPr>
              <a:t>. </a:t>
            </a:r>
            <a:endParaRPr lang="en-US" sz="4500" dirty="0">
              <a:solidFill>
                <a:srgbClr val="000000"/>
              </a:solidFill>
              <a:latin typeface="Arial (Body)"/>
            </a:endParaRPr>
          </a:p>
        </p:txBody>
      </p:sp>
      <p:sp>
        <p:nvSpPr>
          <p:cNvPr id="8" name="TextBox 13"/>
          <p:cNvSpPr txBox="1"/>
          <p:nvPr/>
        </p:nvSpPr>
        <p:spPr>
          <a:xfrm>
            <a:off x="686022" y="1170829"/>
            <a:ext cx="15071685" cy="708399"/>
          </a:xfrm>
          <a:prstGeom prst="rect">
            <a:avLst/>
          </a:prstGeom>
        </p:spPr>
        <p:txBody>
          <a:bodyPr wrap="square" lIns="0" tIns="0" rIns="0" bIns="0" rtlCol="0" anchor="t">
            <a:spAutoFit/>
          </a:bodyPr>
          <a:lstStyle/>
          <a:p>
            <a:pPr algn="just">
              <a:lnSpc>
                <a:spcPts val="6000"/>
              </a:lnSpc>
            </a:pPr>
            <a:r>
              <a:rPr lang="en-US" sz="4500" dirty="0" smtClean="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Năm</a:t>
            </a:r>
            <a:r>
              <a:rPr lang="en-US" sz="4500" dirty="0" smtClean="0">
                <a:solidFill>
                  <a:srgbClr val="000000"/>
                </a:solidFill>
                <a:latin typeface="Arial (Body)"/>
                <a:cs typeface="Arial" panose="020B0604020202020204" pitchFamily="34" charset="0"/>
              </a:rPr>
              <a:t> 937, </a:t>
            </a:r>
            <a:r>
              <a:rPr lang="en-US" sz="4500" dirty="0" err="1" smtClean="0">
                <a:solidFill>
                  <a:srgbClr val="000000"/>
                </a:solidFill>
                <a:latin typeface="Arial (Body)"/>
                <a:cs typeface="Arial" panose="020B0604020202020204" pitchFamily="34" charset="0"/>
              </a:rPr>
              <a:t>t</a:t>
            </a:r>
            <a:r>
              <a:rPr lang="en-US" sz="4500" dirty="0" err="1" smtClean="0">
                <a:solidFill>
                  <a:srgbClr val="000000"/>
                </a:solidFill>
                <a:latin typeface="Arial (Body)"/>
                <a:cs typeface="Arial" panose="020B0604020202020204" pitchFamily="34" charset="0"/>
              </a:rPr>
              <a:t>ình</a:t>
            </a:r>
            <a:r>
              <a:rPr lang="en-US" sz="4500" dirty="0" smtClean="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hình</a:t>
            </a:r>
            <a:r>
              <a:rPr lang="en-US" sz="4500" dirty="0" smtClean="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đất</a:t>
            </a:r>
            <a:r>
              <a:rPr lang="en-US" sz="4500" dirty="0" smtClean="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nước</a:t>
            </a:r>
            <a:r>
              <a:rPr lang="en-US" sz="4500" dirty="0" smtClean="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rối</a:t>
            </a:r>
            <a:r>
              <a:rPr lang="en-US" sz="4500" dirty="0" smtClean="0">
                <a:solidFill>
                  <a:srgbClr val="000000"/>
                </a:solidFill>
                <a:latin typeface="Arial (Body)"/>
                <a:cs typeface="Arial" panose="020B0604020202020204" pitchFamily="34" charset="0"/>
              </a:rPr>
              <a:t> </a:t>
            </a:r>
            <a:r>
              <a:rPr lang="en-US" sz="4500" dirty="0" err="1" smtClean="0">
                <a:solidFill>
                  <a:srgbClr val="000000"/>
                </a:solidFill>
                <a:latin typeface="Arial (Body)"/>
                <a:cs typeface="Arial" panose="020B0604020202020204" pitchFamily="34" charset="0"/>
              </a:rPr>
              <a:t>ren</a:t>
            </a:r>
            <a:r>
              <a:rPr lang="en-US" sz="4500" dirty="0" smtClean="0">
                <a:solidFill>
                  <a:srgbClr val="000000"/>
                </a:solidFill>
                <a:latin typeface="Arial (Body)"/>
                <a:cs typeface="Arial" panose="020B0604020202020204" pitchFamily="34" charset="0"/>
              </a:rPr>
              <a:t>.</a:t>
            </a:r>
            <a:endParaRPr lang="en-US" sz="4500" dirty="0" smtClean="0">
              <a:solidFill>
                <a:srgbClr val="000000"/>
              </a:solidFill>
              <a:latin typeface="Arial (Body)"/>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E28"/>
        </a:solidFill>
        <a:effectLst/>
      </p:bgPr>
    </p:bg>
    <p:spTree>
      <p:nvGrpSpPr>
        <p:cNvPr id="1" name=""/>
        <p:cNvGrpSpPr/>
        <p:nvPr/>
      </p:nvGrpSpPr>
      <p:grpSpPr>
        <a:xfrm>
          <a:off x="0" y="0"/>
          <a:ext cx="0" cy="0"/>
          <a:chOff x="0" y="0"/>
          <a:chExt cx="0" cy="0"/>
        </a:xfrm>
      </p:grpSpPr>
      <p:grpSp>
        <p:nvGrpSpPr>
          <p:cNvPr id="2" name="Group 2"/>
          <p:cNvGrpSpPr/>
          <p:nvPr/>
        </p:nvGrpSpPr>
        <p:grpSpPr>
          <a:xfrm>
            <a:off x="8229600" y="-10706"/>
            <a:ext cx="9448800" cy="3659635"/>
            <a:chOff x="0" y="0"/>
            <a:chExt cx="2664852" cy="848186"/>
          </a:xfrm>
        </p:grpSpPr>
        <p:sp>
          <p:nvSpPr>
            <p:cNvPr id="3" name="Freeform 3"/>
            <p:cNvSpPr/>
            <p:nvPr/>
          </p:nvSpPr>
          <p:spPr>
            <a:xfrm>
              <a:off x="0" y="0"/>
              <a:ext cx="2664852" cy="848187"/>
            </a:xfrm>
            <a:custGeom>
              <a:avLst/>
              <a:gdLst/>
              <a:ahLst/>
              <a:cxnLst/>
              <a:rect l="l" t="t" r="r" b="b"/>
              <a:pathLst>
                <a:path w="2664852" h="848187">
                  <a:moveTo>
                    <a:pt x="2540392" y="848186"/>
                  </a:moveTo>
                  <a:lnTo>
                    <a:pt x="124460" y="848186"/>
                  </a:lnTo>
                  <a:cubicBezTo>
                    <a:pt x="55880" y="848186"/>
                    <a:pt x="0" y="792306"/>
                    <a:pt x="0" y="723726"/>
                  </a:cubicBezTo>
                  <a:lnTo>
                    <a:pt x="0" y="124460"/>
                  </a:lnTo>
                  <a:cubicBezTo>
                    <a:pt x="0" y="55880"/>
                    <a:pt x="55880" y="0"/>
                    <a:pt x="124460" y="0"/>
                  </a:cubicBezTo>
                  <a:lnTo>
                    <a:pt x="2540392" y="0"/>
                  </a:lnTo>
                  <a:cubicBezTo>
                    <a:pt x="2608972" y="0"/>
                    <a:pt x="2664852" y="55880"/>
                    <a:pt x="2664852" y="124460"/>
                  </a:cubicBezTo>
                  <a:lnTo>
                    <a:pt x="2664852" y="723727"/>
                  </a:lnTo>
                  <a:cubicBezTo>
                    <a:pt x="2664852" y="792307"/>
                    <a:pt x="2608972" y="848187"/>
                    <a:pt x="2540392" y="848187"/>
                  </a:cubicBezTo>
                  <a:close/>
                </a:path>
              </a:pathLst>
            </a:custGeom>
            <a:solidFill>
              <a:srgbClr val="FFFFFF"/>
            </a:solidFill>
          </p:spPr>
        </p:sp>
      </p:grpSp>
      <p:pic>
        <p:nvPicPr>
          <p:cNvPr id="4" name="Picture 4"/>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23616">
            <a:off x="-1786925" y="5905265"/>
            <a:ext cx="12170269" cy="9644938"/>
          </a:xfrm>
          <a:prstGeom prst="rect">
            <a:avLst/>
          </a:prstGeom>
        </p:spPr>
      </p:pic>
      <p:sp>
        <p:nvSpPr>
          <p:cNvPr id="10" name="TextBox 10"/>
          <p:cNvSpPr txBox="1"/>
          <p:nvPr/>
        </p:nvSpPr>
        <p:spPr>
          <a:xfrm>
            <a:off x="0" y="1019175"/>
            <a:ext cx="9144000" cy="2693045"/>
          </a:xfrm>
          <a:prstGeom prst="rect">
            <a:avLst/>
          </a:prstGeom>
        </p:spPr>
        <p:txBody>
          <a:bodyPr wrap="square" lIns="0" tIns="0" rIns="0" bIns="0" rtlCol="0" anchor="t">
            <a:spAutoFit/>
          </a:bodyPr>
          <a:lstStyle/>
          <a:p>
            <a:pPr algn="ctr">
              <a:lnSpc>
                <a:spcPts val="7000"/>
              </a:lnSpc>
            </a:pPr>
            <a:r>
              <a:rPr lang="en-US" sz="5500" b="1" dirty="0">
                <a:solidFill>
                  <a:srgbClr val="FFFFFF"/>
                </a:solidFill>
                <a:latin typeface="Arial" panose="020B0604020202020204" pitchFamily="34" charset="0"/>
                <a:cs typeface="Arial" panose="020B0604020202020204" pitchFamily="34" charset="0"/>
              </a:rPr>
              <a:t>Thảo luận và </a:t>
            </a:r>
          </a:p>
          <a:p>
            <a:pPr algn="ctr">
              <a:lnSpc>
                <a:spcPts val="7000"/>
              </a:lnSpc>
            </a:pPr>
            <a:r>
              <a:rPr lang="en-US" sz="5500" b="1" dirty="0">
                <a:solidFill>
                  <a:srgbClr val="FFFFFF"/>
                </a:solidFill>
                <a:latin typeface="Arial" panose="020B0604020202020204" pitchFamily="34" charset="0"/>
                <a:cs typeface="Arial" panose="020B0604020202020204" pitchFamily="34" charset="0"/>
              </a:rPr>
              <a:t>trả lời câu hỏi vào</a:t>
            </a:r>
          </a:p>
          <a:p>
            <a:pPr algn="ctr">
              <a:lnSpc>
                <a:spcPts val="7000"/>
              </a:lnSpc>
            </a:pPr>
            <a:r>
              <a:rPr lang="en-US" sz="5500" b="1" dirty="0">
                <a:solidFill>
                  <a:srgbClr val="FFFFFF"/>
                </a:solidFill>
                <a:latin typeface="Arial" panose="020B0604020202020204" pitchFamily="34" charset="0"/>
                <a:cs typeface="Arial" panose="020B0604020202020204" pitchFamily="34" charset="0"/>
              </a:rPr>
              <a:t>Phiếu học tập số 1</a:t>
            </a:r>
          </a:p>
        </p:txBody>
      </p:sp>
      <p:pic>
        <p:nvPicPr>
          <p:cNvPr id="21"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62200" y="3682477"/>
            <a:ext cx="4931856" cy="6604523"/>
          </a:xfrm>
          <a:prstGeom prst="rect">
            <a:avLst/>
          </a:prstGeom>
        </p:spPr>
      </p:pic>
      <p:sp>
        <p:nvSpPr>
          <p:cNvPr id="22" name="Rectangle 21"/>
          <p:cNvSpPr/>
          <p:nvPr/>
        </p:nvSpPr>
        <p:spPr>
          <a:xfrm>
            <a:off x="8382000" y="110986"/>
            <a:ext cx="9144000" cy="3425190"/>
          </a:xfrm>
          <a:prstGeom prst="rect">
            <a:avLst/>
          </a:prstGeom>
        </p:spPr>
        <p:txBody>
          <a:bodyPr wrap="square">
            <a:spAutoFit/>
          </a:bodyPr>
          <a:lstStyle/>
          <a:p>
            <a:pPr algn="just">
              <a:lnSpc>
                <a:spcPts val="6500"/>
              </a:lnSpc>
            </a:pPr>
            <a:r>
              <a:rPr lang="fr-FR" sz="5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1+ 2</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Theo </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em, nét độc đáo trong cách tổ chức đánh giặc của Ngô Quy</a:t>
            </a:r>
            <a:r>
              <a:rPr lang="en-US" alt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ề</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n thể hiện ở những điểm nào?</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5"/>
          <p:cNvGrpSpPr/>
          <p:nvPr/>
        </p:nvGrpSpPr>
        <p:grpSpPr>
          <a:xfrm>
            <a:off x="8351757" y="4015524"/>
            <a:ext cx="9448800" cy="3546678"/>
            <a:chOff x="0" y="0"/>
            <a:chExt cx="2664852" cy="848187"/>
          </a:xfrm>
        </p:grpSpPr>
        <p:sp>
          <p:nvSpPr>
            <p:cNvPr id="12" name="Freeform 6"/>
            <p:cNvSpPr/>
            <p:nvPr/>
          </p:nvSpPr>
          <p:spPr>
            <a:xfrm>
              <a:off x="0" y="0"/>
              <a:ext cx="2664852" cy="848187"/>
            </a:xfrm>
            <a:custGeom>
              <a:avLst/>
              <a:gdLst/>
              <a:ahLst/>
              <a:cxnLst/>
              <a:rect l="l" t="t" r="r" b="b"/>
              <a:pathLst>
                <a:path w="2664852" h="848187">
                  <a:moveTo>
                    <a:pt x="2540392" y="848186"/>
                  </a:moveTo>
                  <a:lnTo>
                    <a:pt x="124460" y="848186"/>
                  </a:lnTo>
                  <a:cubicBezTo>
                    <a:pt x="55880" y="848186"/>
                    <a:pt x="0" y="792306"/>
                    <a:pt x="0" y="723726"/>
                  </a:cubicBezTo>
                  <a:lnTo>
                    <a:pt x="0" y="124460"/>
                  </a:lnTo>
                  <a:cubicBezTo>
                    <a:pt x="0" y="55880"/>
                    <a:pt x="55880" y="0"/>
                    <a:pt x="124460" y="0"/>
                  </a:cubicBezTo>
                  <a:lnTo>
                    <a:pt x="2540392" y="0"/>
                  </a:lnTo>
                  <a:cubicBezTo>
                    <a:pt x="2608972" y="0"/>
                    <a:pt x="2664852" y="55880"/>
                    <a:pt x="2664852" y="124460"/>
                  </a:cubicBezTo>
                  <a:lnTo>
                    <a:pt x="2664852" y="723727"/>
                  </a:lnTo>
                  <a:cubicBezTo>
                    <a:pt x="2664852" y="792307"/>
                    <a:pt x="2608972" y="848187"/>
                    <a:pt x="2540392" y="848187"/>
                  </a:cubicBezTo>
                  <a:close/>
                </a:path>
              </a:pathLst>
            </a:custGeom>
            <a:solidFill>
              <a:srgbClr val="FFFFFF"/>
            </a:solidFill>
          </p:spPr>
        </p:sp>
      </p:grpSp>
      <p:sp>
        <p:nvSpPr>
          <p:cNvPr id="13" name="Rectangle 12"/>
          <p:cNvSpPr/>
          <p:nvPr/>
        </p:nvSpPr>
        <p:spPr>
          <a:xfrm>
            <a:off x="8593011" y="4610662"/>
            <a:ext cx="8899686" cy="1759456"/>
          </a:xfrm>
          <a:prstGeom prst="rect">
            <a:avLst/>
          </a:prstGeom>
        </p:spPr>
        <p:txBody>
          <a:bodyPr wrap="square">
            <a:spAutoFit/>
          </a:bodyPr>
          <a:lstStyle/>
          <a:p>
            <a:pPr algn="just">
              <a:lnSpc>
                <a:spcPts val="6500"/>
              </a:lnSpc>
            </a:pPr>
            <a:r>
              <a:rPr lang="fr-FR" sz="5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3+4</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lao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Ngô</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với lịch sử dân tộc?</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9" name="Group 5"/>
          <p:cNvGrpSpPr/>
          <p:nvPr/>
        </p:nvGrpSpPr>
        <p:grpSpPr>
          <a:xfrm>
            <a:off x="8351757" y="7635577"/>
            <a:ext cx="9448800" cy="2651423"/>
            <a:chOff x="0" y="0"/>
            <a:chExt cx="2664852" cy="848186"/>
          </a:xfrm>
        </p:grpSpPr>
        <p:sp>
          <p:nvSpPr>
            <p:cNvPr id="20" name="Freeform 6"/>
            <p:cNvSpPr/>
            <p:nvPr/>
          </p:nvSpPr>
          <p:spPr>
            <a:xfrm>
              <a:off x="0" y="0"/>
              <a:ext cx="2664852" cy="848187"/>
            </a:xfrm>
            <a:custGeom>
              <a:avLst/>
              <a:gdLst/>
              <a:ahLst/>
              <a:cxnLst/>
              <a:rect l="l" t="t" r="r" b="b"/>
              <a:pathLst>
                <a:path w="2664852" h="848187">
                  <a:moveTo>
                    <a:pt x="2540392" y="848186"/>
                  </a:moveTo>
                  <a:lnTo>
                    <a:pt x="124460" y="848186"/>
                  </a:lnTo>
                  <a:cubicBezTo>
                    <a:pt x="55880" y="848186"/>
                    <a:pt x="0" y="792306"/>
                    <a:pt x="0" y="723726"/>
                  </a:cubicBezTo>
                  <a:lnTo>
                    <a:pt x="0" y="124460"/>
                  </a:lnTo>
                  <a:cubicBezTo>
                    <a:pt x="0" y="55880"/>
                    <a:pt x="55880" y="0"/>
                    <a:pt x="124460" y="0"/>
                  </a:cubicBezTo>
                  <a:lnTo>
                    <a:pt x="2540392" y="0"/>
                  </a:lnTo>
                  <a:cubicBezTo>
                    <a:pt x="2608972" y="0"/>
                    <a:pt x="2664852" y="55880"/>
                    <a:pt x="2664852" y="124460"/>
                  </a:cubicBezTo>
                  <a:lnTo>
                    <a:pt x="2664852" y="723727"/>
                  </a:lnTo>
                  <a:cubicBezTo>
                    <a:pt x="2664852" y="792307"/>
                    <a:pt x="2608972" y="848187"/>
                    <a:pt x="2540392" y="848187"/>
                  </a:cubicBezTo>
                  <a:close/>
                </a:path>
              </a:pathLst>
            </a:custGeom>
            <a:solidFill>
              <a:srgbClr val="FFFFFF"/>
            </a:solidFill>
          </p:spPr>
        </p:sp>
      </p:grpSp>
      <p:sp>
        <p:nvSpPr>
          <p:cNvPr id="24" name="Rectangle 23"/>
          <p:cNvSpPr/>
          <p:nvPr/>
        </p:nvSpPr>
        <p:spPr>
          <a:xfrm>
            <a:off x="8595609" y="7693982"/>
            <a:ext cx="8899686" cy="2593018"/>
          </a:xfrm>
          <a:prstGeom prst="rect">
            <a:avLst/>
          </a:prstGeom>
        </p:spPr>
        <p:txBody>
          <a:bodyPr wrap="square">
            <a:spAutoFit/>
          </a:bodyPr>
          <a:lstStyle/>
          <a:p>
            <a:pPr algn="just">
              <a:lnSpc>
                <a:spcPts val="6500"/>
              </a:lnSpc>
            </a:pPr>
            <a:r>
              <a:rPr lang="fr-FR" sz="5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5+6</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ý nghĩa của chiến thắng Bạch Đằng đối với lịch sử dân tộc?</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1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192885" y="3040947"/>
            <a:ext cx="14571111" cy="3479099"/>
          </a:xfrm>
          <a:prstGeom prst="rect">
            <a:avLst/>
          </a:prstGeom>
        </p:spPr>
      </p:pic>
      <p:sp>
        <p:nvSpPr>
          <p:cNvPr id="5" name="TextBox 5"/>
          <p:cNvSpPr txBox="1"/>
          <p:nvPr/>
        </p:nvSpPr>
        <p:spPr>
          <a:xfrm>
            <a:off x="3009016" y="3774244"/>
            <a:ext cx="13381090" cy="2500685"/>
          </a:xfrm>
          <a:prstGeom prst="rect">
            <a:avLst/>
          </a:prstGeom>
        </p:spPr>
        <p:txBody>
          <a:bodyPr wrap="square" lIns="0" tIns="0" rIns="0" bIns="0" rtlCol="0" anchor="t">
            <a:spAutoFit/>
          </a:bodyPr>
          <a:lstStyle/>
          <a:p>
            <a:pPr algn="just">
              <a:lnSpc>
                <a:spcPts val="6500"/>
              </a:lnSpc>
            </a:pPr>
            <a:r>
              <a:rPr lang="fr-FR" sz="4500" dirty="0">
                <a:latin typeface="Arial" panose="020B0604020202020204" pitchFamily="34" charset="0"/>
                <a:cs typeface="Arial" panose="020B0604020202020204" pitchFamily="34" charset="0"/>
              </a:rPr>
              <a:t>Phân tích được thế mạnh - yếu của quân giặc: quân đông, có lợi thế về chiến thuyền; không nắm vững địa hình cụ thể, kéo quân từ xa đến mệt </a:t>
            </a:r>
            <a:r>
              <a:rPr lang="fr-FR" sz="4500" dirty="0" err="1">
                <a:latin typeface="Arial" panose="020B0604020202020204" pitchFamily="34" charset="0"/>
                <a:cs typeface="Arial" panose="020B0604020202020204" pitchFamily="34" charset="0"/>
              </a:rPr>
              <a:t>mỏi</a:t>
            </a:r>
            <a:r>
              <a:rPr lang="fr-FR" sz="4500" dirty="0">
                <a:latin typeface="Arial" panose="020B0604020202020204" pitchFamily="34" charset="0"/>
                <a:cs typeface="Arial" panose="020B0604020202020204" pitchFamily="34" charset="0"/>
              </a:rPr>
              <a:t> </a:t>
            </a:r>
            <a:endParaRPr lang="en-US" sz="4500" dirty="0">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785190">
            <a:off x="349690" y="6532581"/>
            <a:ext cx="4570871" cy="358514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986724">
            <a:off x="15290676" y="269311"/>
            <a:ext cx="1667229" cy="1561132"/>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917651" flipH="1">
            <a:off x="15422195" y="256878"/>
            <a:ext cx="729079" cy="1045346"/>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1813697">
            <a:off x="15930632" y="578639"/>
            <a:ext cx="1823527" cy="242256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30833">
            <a:off x="2768177" y="897091"/>
            <a:ext cx="12651638" cy="1553654"/>
          </a:xfrm>
          <a:prstGeom prst="rect">
            <a:avLst/>
          </a:prstGeom>
        </p:spPr>
      </p:pic>
      <p:sp>
        <p:nvSpPr>
          <p:cNvPr id="13" name="TextBox 13"/>
          <p:cNvSpPr txBox="1"/>
          <p:nvPr/>
        </p:nvSpPr>
        <p:spPr>
          <a:xfrm>
            <a:off x="2356386" y="1173781"/>
            <a:ext cx="13767904" cy="1000274"/>
          </a:xfrm>
          <a:prstGeom prst="rect">
            <a:avLst/>
          </a:prstGeom>
        </p:spPr>
        <p:txBody>
          <a:bodyPr wrap="square" lIns="0" tIns="0" rIns="0" bIns="0" rtlCol="0" anchor="t">
            <a:spAutoFit/>
          </a:bodyPr>
          <a:lstStyle/>
          <a:p>
            <a:pPr algn="ctr">
              <a:lnSpc>
                <a:spcPts val="7840"/>
              </a:lnSpc>
              <a:spcBef>
                <a:spcPct val="0"/>
              </a:spcBef>
            </a:pPr>
            <a:r>
              <a:rPr lang="en-US" sz="5500" b="1" dirty="0">
                <a:solidFill>
                  <a:srgbClr val="231F20"/>
                </a:solidFill>
                <a:latin typeface="Arial" panose="020B0604020202020204" pitchFamily="34" charset="0"/>
                <a:cs typeface="Arial" panose="020B0604020202020204" pitchFamily="34" charset="0"/>
              </a:rPr>
              <a:t>Nét độc đáo trong cách đánh giặc</a:t>
            </a:r>
          </a:p>
        </p:txBody>
      </p:sp>
      <p:pic>
        <p:nvPicPr>
          <p:cNvPr id="16"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257800" y="6850176"/>
            <a:ext cx="12314291" cy="2263636"/>
          </a:xfrm>
          <a:prstGeom prst="rect">
            <a:avLst/>
          </a:prstGeom>
        </p:spPr>
      </p:pic>
      <p:sp>
        <p:nvSpPr>
          <p:cNvPr id="17" name="TextBox 5"/>
          <p:cNvSpPr txBox="1"/>
          <p:nvPr/>
        </p:nvSpPr>
        <p:spPr>
          <a:xfrm>
            <a:off x="5943602" y="7351224"/>
            <a:ext cx="11066294" cy="1590051"/>
          </a:xfrm>
          <a:prstGeom prst="rect">
            <a:avLst/>
          </a:prstGeom>
        </p:spPr>
        <p:txBody>
          <a:bodyPr wrap="square" lIns="0" tIns="0" rIns="0" bIns="0" rtlCol="0" anchor="t">
            <a:spAutoFit/>
          </a:bodyPr>
          <a:lstStyle/>
          <a:p>
            <a:pPr algn="just">
              <a:lnSpc>
                <a:spcPts val="6500"/>
              </a:lnSpc>
            </a:pPr>
            <a:r>
              <a:rPr lang="fr-FR" sz="4500" dirty="0">
                <a:latin typeface="Arial" panose="020B0604020202020204" pitchFamily="34" charset="0"/>
                <a:cs typeface="Arial" panose="020B0604020202020204" pitchFamily="34" charset="0"/>
              </a:rPr>
              <a:t>Chủ động bày trận địa phục kích, tận lợi dụng lợi thế của sông Bạch Đằng</a:t>
            </a:r>
            <a:endParaRPr lang="en-US" sz="45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par>
                                <p:cTn id="24" presetID="14"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477000" y="2514554"/>
            <a:ext cx="5657850" cy="212511"/>
            <a:chOff x="0" y="0"/>
            <a:chExt cx="3927252" cy="152237"/>
          </a:xfrm>
        </p:grpSpPr>
        <p:sp>
          <p:nvSpPr>
            <p:cNvPr id="3" name="Freeform 3"/>
            <p:cNvSpPr/>
            <p:nvPr/>
          </p:nvSpPr>
          <p:spPr>
            <a:xfrm>
              <a:off x="-28960" y="-488"/>
              <a:ext cx="3963901" cy="154038"/>
            </a:xfrm>
            <a:custGeom>
              <a:avLst/>
              <a:gdLst/>
              <a:ahLst/>
              <a:cxnLst/>
              <a:rect l="l" t="t" r="r" b="b"/>
              <a:pathLst>
                <a:path w="3963901" h="154038">
                  <a:moveTo>
                    <a:pt x="83139" y="152711"/>
                  </a:moveTo>
                  <a:cubicBezTo>
                    <a:pt x="0" y="154039"/>
                    <a:pt x="20033" y="56470"/>
                    <a:pt x="92578" y="55311"/>
                  </a:cubicBezTo>
                  <a:cubicBezTo>
                    <a:pt x="519198" y="48503"/>
                    <a:pt x="945864" y="45062"/>
                    <a:pt x="1372479" y="37947"/>
                  </a:cubicBezTo>
                  <a:cubicBezTo>
                    <a:pt x="1948912" y="28333"/>
                    <a:pt x="2525290" y="1405"/>
                    <a:pt x="2975967" y="496"/>
                  </a:cubicBezTo>
                  <a:cubicBezTo>
                    <a:pt x="3289907" y="0"/>
                    <a:pt x="3602064" y="21244"/>
                    <a:pt x="3914856" y="46119"/>
                  </a:cubicBezTo>
                  <a:cubicBezTo>
                    <a:pt x="3943825" y="48423"/>
                    <a:pt x="3963901" y="76080"/>
                    <a:pt x="3953374" y="103401"/>
                  </a:cubicBezTo>
                  <a:cubicBezTo>
                    <a:pt x="3941479" y="134271"/>
                    <a:pt x="3903134" y="144247"/>
                    <a:pt x="3873638" y="141901"/>
                  </a:cubicBezTo>
                  <a:cubicBezTo>
                    <a:pt x="3697882" y="127924"/>
                    <a:pt x="3522044" y="113278"/>
                    <a:pt x="3345882" y="105384"/>
                  </a:cubicBezTo>
                  <a:cubicBezTo>
                    <a:pt x="2974254" y="87846"/>
                    <a:pt x="2687818" y="102526"/>
                    <a:pt x="2296484" y="112977"/>
                  </a:cubicBezTo>
                  <a:cubicBezTo>
                    <a:pt x="1558727" y="132681"/>
                    <a:pt x="821041" y="140936"/>
                    <a:pt x="83139" y="152711"/>
                  </a:cubicBezTo>
                  <a:lnTo>
                    <a:pt x="83139" y="152711"/>
                  </a:lnTo>
                  <a:close/>
                </a:path>
              </a:pathLst>
            </a:custGeom>
            <a:solidFill>
              <a:srgbClr val="000000"/>
            </a:solidFill>
          </p:spPr>
        </p:sp>
      </p:grpSp>
      <p:sp>
        <p:nvSpPr>
          <p:cNvPr id="11" name="TextBox 13"/>
          <p:cNvSpPr txBox="1"/>
          <p:nvPr/>
        </p:nvSpPr>
        <p:spPr>
          <a:xfrm>
            <a:off x="1143000" y="1067999"/>
            <a:ext cx="13767904" cy="896143"/>
          </a:xfrm>
          <a:prstGeom prst="rect">
            <a:avLst/>
          </a:prstGeom>
        </p:spPr>
        <p:txBody>
          <a:bodyPr wrap="square" lIns="0" tIns="0" rIns="0" bIns="0" rtlCol="0" anchor="t">
            <a:spAutoFit/>
          </a:bodyPr>
          <a:lstStyle/>
          <a:p>
            <a:pPr>
              <a:lnSpc>
                <a:spcPts val="7840"/>
              </a:lnSpc>
              <a:spcBef>
                <a:spcPct val="0"/>
              </a:spcBef>
            </a:pPr>
            <a:r>
              <a:rPr lang="en-US" sz="5000" dirty="0" err="1" smtClean="0">
                <a:solidFill>
                  <a:srgbClr val="231F20"/>
                </a:solidFill>
                <a:latin typeface="Arial" panose="020B0604020202020204" pitchFamily="34" charset="0"/>
                <a:cs typeface="Arial" panose="020B0604020202020204" pitchFamily="34" charset="0"/>
              </a:rPr>
              <a:t>Công</a:t>
            </a:r>
            <a:r>
              <a:rPr lang="en-US" sz="5000" dirty="0" smtClean="0">
                <a:solidFill>
                  <a:srgbClr val="231F20"/>
                </a:solidFill>
                <a:latin typeface="Arial" panose="020B0604020202020204" pitchFamily="34" charset="0"/>
                <a:cs typeface="Arial" panose="020B0604020202020204" pitchFamily="34" charset="0"/>
              </a:rPr>
              <a:t> </a:t>
            </a:r>
            <a:r>
              <a:rPr lang="en-US" sz="5000" dirty="0" err="1" smtClean="0">
                <a:solidFill>
                  <a:srgbClr val="231F20"/>
                </a:solidFill>
                <a:latin typeface="Arial" panose="020B0604020202020204" pitchFamily="34" charset="0"/>
                <a:cs typeface="Arial" panose="020B0604020202020204" pitchFamily="34" charset="0"/>
              </a:rPr>
              <a:t>lao</a:t>
            </a:r>
            <a:r>
              <a:rPr lang="en-US" sz="5000" dirty="0" smtClean="0">
                <a:solidFill>
                  <a:srgbClr val="231F20"/>
                </a:solidFill>
                <a:latin typeface="Arial" panose="020B0604020202020204" pitchFamily="34" charset="0"/>
                <a:cs typeface="Arial" panose="020B0604020202020204" pitchFamily="34" charset="0"/>
              </a:rPr>
              <a:t> </a:t>
            </a:r>
            <a:r>
              <a:rPr lang="en-US" sz="5000" dirty="0" err="1" smtClean="0">
                <a:solidFill>
                  <a:srgbClr val="231F20"/>
                </a:solidFill>
                <a:latin typeface="Arial" panose="020B0604020202020204" pitchFamily="34" charset="0"/>
                <a:cs typeface="Arial" panose="020B0604020202020204" pitchFamily="34" charset="0"/>
              </a:rPr>
              <a:t>của</a:t>
            </a:r>
            <a:r>
              <a:rPr lang="en-US" sz="5000" dirty="0" smtClean="0">
                <a:solidFill>
                  <a:srgbClr val="231F20"/>
                </a:solidFill>
                <a:latin typeface="Arial" panose="020B0604020202020204" pitchFamily="34" charset="0"/>
                <a:cs typeface="Arial" panose="020B0604020202020204" pitchFamily="34" charset="0"/>
              </a:rPr>
              <a:t> </a:t>
            </a:r>
            <a:r>
              <a:rPr lang="en-US" sz="5000" dirty="0" err="1" smtClean="0">
                <a:solidFill>
                  <a:srgbClr val="231F20"/>
                </a:solidFill>
                <a:latin typeface="Arial" panose="020B0604020202020204" pitchFamily="34" charset="0"/>
                <a:cs typeface="Arial" panose="020B0604020202020204" pitchFamily="34" charset="0"/>
              </a:rPr>
              <a:t>Ngô</a:t>
            </a:r>
            <a:r>
              <a:rPr lang="en-US" sz="5000" dirty="0" smtClean="0">
                <a:solidFill>
                  <a:srgbClr val="231F20"/>
                </a:solidFill>
                <a:latin typeface="Arial" panose="020B0604020202020204" pitchFamily="34" charset="0"/>
                <a:cs typeface="Arial" panose="020B0604020202020204" pitchFamily="34" charset="0"/>
              </a:rPr>
              <a:t> </a:t>
            </a:r>
            <a:r>
              <a:rPr lang="en-US" sz="5000" dirty="0" err="1" smtClean="0">
                <a:solidFill>
                  <a:srgbClr val="231F20"/>
                </a:solidFill>
                <a:latin typeface="Arial" panose="020B0604020202020204" pitchFamily="34" charset="0"/>
                <a:cs typeface="Arial" panose="020B0604020202020204" pitchFamily="34" charset="0"/>
              </a:rPr>
              <a:t>Quyền</a:t>
            </a:r>
            <a:r>
              <a:rPr lang="en-US" sz="5000" dirty="0" smtClean="0">
                <a:solidFill>
                  <a:srgbClr val="231F20"/>
                </a:solidFill>
                <a:latin typeface="Arial" panose="020B0604020202020204" pitchFamily="34" charset="0"/>
                <a:cs typeface="Arial" panose="020B0604020202020204" pitchFamily="34" charset="0"/>
              </a:rPr>
              <a:t>:</a:t>
            </a:r>
            <a:endParaRPr lang="en-US" sz="5000" dirty="0">
              <a:solidFill>
                <a:srgbClr val="231F20"/>
              </a:solidFill>
              <a:latin typeface="Arial" panose="020B0604020202020204" pitchFamily="34" charset="0"/>
              <a:cs typeface="Arial" panose="020B0604020202020204" pitchFamily="34" charset="0"/>
            </a:endParaRPr>
          </a:p>
        </p:txBody>
      </p:sp>
      <p:pic>
        <p:nvPicPr>
          <p:cNvPr id="12" name="Picture 4"/>
          <p:cNvPicPr>
            <a:picLocks noChangeAspect="1"/>
          </p:cNvPicPr>
          <p:nvPr/>
        </p:nvPicPr>
        <p:blipFill>
          <a:blip r:embed="rId3"/>
          <a:srcRect/>
          <a:stretch>
            <a:fillRect/>
          </a:stretch>
        </p:blipFill>
        <p:spPr>
          <a:xfrm>
            <a:off x="685800" y="2833447"/>
            <a:ext cx="15850270" cy="7453553"/>
          </a:xfrm>
          <a:prstGeom prst="rect">
            <a:avLst/>
          </a:prstGeom>
        </p:spPr>
      </p:pic>
      <p:pic>
        <p:nvPicPr>
          <p:cNvPr id="13" name="Picture 6"/>
          <p:cNvPicPr>
            <a:picLocks noChangeAspect="1"/>
          </p:cNvPicPr>
          <p:nvPr/>
        </p:nvPicPr>
        <p:blipFill>
          <a:blip r:embed="rId4">
            <a:alphaModFix amt="90000"/>
          </a:blip>
          <a:srcRect/>
          <a:stretch>
            <a:fillRect/>
          </a:stretch>
        </p:blipFill>
        <p:spPr>
          <a:xfrm rot="-190757">
            <a:off x="476474" y="2751346"/>
            <a:ext cx="2811238" cy="773090"/>
          </a:xfrm>
          <a:prstGeom prst="rect">
            <a:avLst/>
          </a:prstGeom>
        </p:spPr>
      </p:pic>
      <p:pic>
        <p:nvPicPr>
          <p:cNvPr id="14" name="Picture 10"/>
          <p:cNvPicPr>
            <a:picLocks noChangeAspect="1"/>
          </p:cNvPicPr>
          <p:nvPr/>
        </p:nvPicPr>
        <p:blipFill>
          <a:blip r:embed="rId5"/>
          <a:srcRect/>
          <a:stretch>
            <a:fillRect/>
          </a:stretch>
        </p:blipFill>
        <p:spPr>
          <a:xfrm>
            <a:off x="-826583" y="5905500"/>
            <a:ext cx="3024766" cy="4539987"/>
          </a:xfrm>
          <a:prstGeom prst="rect">
            <a:avLst/>
          </a:prstGeom>
        </p:spPr>
      </p:pic>
      <p:pic>
        <p:nvPicPr>
          <p:cNvPr id="15" name="Picture 11"/>
          <p:cNvPicPr>
            <a:picLocks noChangeAspect="1"/>
          </p:cNvPicPr>
          <p:nvPr/>
        </p:nvPicPr>
        <p:blipFill>
          <a:blip r:embed="rId6"/>
          <a:srcRect/>
          <a:stretch>
            <a:fillRect/>
          </a:stretch>
        </p:blipFill>
        <p:spPr>
          <a:xfrm rot="-411759">
            <a:off x="-631253" y="9205018"/>
            <a:ext cx="2634106" cy="713633"/>
          </a:xfrm>
          <a:prstGeom prst="rect">
            <a:avLst/>
          </a:prstGeom>
        </p:spPr>
      </p:pic>
      <p:pic>
        <p:nvPicPr>
          <p:cNvPr id="16"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6002000" y="4481612"/>
            <a:ext cx="2499108" cy="5770917"/>
          </a:xfrm>
          <a:prstGeom prst="rect">
            <a:avLst/>
          </a:prstGeom>
        </p:spPr>
      </p:pic>
      <p:sp>
        <p:nvSpPr>
          <p:cNvPr id="17" name="Rectangle 16"/>
          <p:cNvSpPr/>
          <p:nvPr/>
        </p:nvSpPr>
        <p:spPr>
          <a:xfrm>
            <a:off x="1795634" y="3376888"/>
            <a:ext cx="14119907" cy="2169825"/>
          </a:xfrm>
          <a:prstGeom prst="rect">
            <a:avLst/>
          </a:prstGeom>
        </p:spPr>
        <p:txBody>
          <a:bodyPr wrap="square">
            <a:spAutoFit/>
          </a:bodyPr>
          <a:lstStyle/>
          <a:p>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Huy</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động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sức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mạnh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toàn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dân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chuẩn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bị</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cho</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cuộc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kháng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chiến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Biết</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tận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dụng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vị</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trí</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địa</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thế</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của</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sông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Bạch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Đằng</a:t>
            </a:r>
            <a:r>
              <a:rPr lang="en-US" sz="4500" dirty="0">
                <a:latin typeface="Arial" panose="020B0604020202020204" pitchFamily="34" charset="0"/>
                <a:cs typeface="Arial" panose="020B0604020202020204" pitchFamily="34" charset="0"/>
              </a:rPr>
              <a:t>.</a:t>
            </a:r>
          </a:p>
        </p:txBody>
      </p:sp>
      <p:sp>
        <p:nvSpPr>
          <p:cNvPr id="18" name="Rectangle 17"/>
          <p:cNvSpPr/>
          <p:nvPr/>
        </p:nvSpPr>
        <p:spPr>
          <a:xfrm>
            <a:off x="2167347" y="6109965"/>
            <a:ext cx="14119907" cy="1477328"/>
          </a:xfrm>
          <a:prstGeom prst="rect">
            <a:avLst/>
          </a:prstGeom>
        </p:spPr>
        <p:txBody>
          <a:bodyPr wrap="square">
            <a:spAutoFit/>
          </a:bodyPr>
          <a:lstStyle/>
          <a:p>
            <a:r>
              <a:rPr lang="en-US" sz="4500" dirty="0" smtClean="0">
                <a:latin typeface="Arial" panose="020B0604020202020204" pitchFamily="34" charset="0"/>
                <a:cs typeface="Arial" panose="020B0604020202020204" pitchFamily="34" charset="0"/>
              </a:rPr>
              <a:t>- </a:t>
            </a:r>
            <a:r>
              <a:rPr lang="en-US" sz="4500" dirty="0" err="1" smtClean="0">
                <a:latin typeface="Arial" panose="020B0604020202020204" pitchFamily="34" charset="0"/>
                <a:cs typeface="Arial" panose="020B0604020202020204" pitchFamily="34" charset="0"/>
              </a:rPr>
              <a:t>Chủ</a:t>
            </a:r>
            <a:r>
              <a:rPr lang="en-US" sz="4500" dirty="0" smtClean="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động</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đưa</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ra</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kế</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hoạch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và</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cách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đánh</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giặc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độc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đáo</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bố</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trí</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trận</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địa</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cọc</a:t>
            </a:r>
            <a:r>
              <a:rPr lang="en-US" sz="4500" dirty="0">
                <a:latin typeface="Arial" panose="020B0604020202020204" pitchFamily="34" charset="0"/>
                <a:cs typeface="Arial" panose="020B0604020202020204" pitchFamily="34" charset="0"/>
              </a:rPr>
              <a:t> </a:t>
            </a:r>
            <a:r>
              <a:rPr lang="en-US" sz="4500" dirty="0" err="1">
                <a:latin typeface="Arial" panose="020B0604020202020204" pitchFamily="34" charset="0"/>
                <a:cs typeface="Arial" panose="020B0604020202020204" pitchFamily="34" charset="0"/>
              </a:rPr>
              <a:t>ngầm</a:t>
            </a:r>
            <a:r>
              <a:rPr lang="en-US" sz="4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6075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477000" y="2514554"/>
            <a:ext cx="5657850" cy="212511"/>
            <a:chOff x="0" y="0"/>
            <a:chExt cx="3927252" cy="152237"/>
          </a:xfrm>
        </p:grpSpPr>
        <p:sp>
          <p:nvSpPr>
            <p:cNvPr id="3" name="Freeform 3"/>
            <p:cNvSpPr/>
            <p:nvPr/>
          </p:nvSpPr>
          <p:spPr>
            <a:xfrm>
              <a:off x="-28960" y="-488"/>
              <a:ext cx="3963901" cy="154038"/>
            </a:xfrm>
            <a:custGeom>
              <a:avLst/>
              <a:gdLst/>
              <a:ahLst/>
              <a:cxnLst/>
              <a:rect l="l" t="t" r="r" b="b"/>
              <a:pathLst>
                <a:path w="3963901" h="154038">
                  <a:moveTo>
                    <a:pt x="83139" y="152711"/>
                  </a:moveTo>
                  <a:cubicBezTo>
                    <a:pt x="0" y="154039"/>
                    <a:pt x="20033" y="56470"/>
                    <a:pt x="92578" y="55311"/>
                  </a:cubicBezTo>
                  <a:cubicBezTo>
                    <a:pt x="519198" y="48503"/>
                    <a:pt x="945864" y="45062"/>
                    <a:pt x="1372479" y="37947"/>
                  </a:cubicBezTo>
                  <a:cubicBezTo>
                    <a:pt x="1948912" y="28333"/>
                    <a:pt x="2525290" y="1405"/>
                    <a:pt x="2975967" y="496"/>
                  </a:cubicBezTo>
                  <a:cubicBezTo>
                    <a:pt x="3289907" y="0"/>
                    <a:pt x="3602064" y="21244"/>
                    <a:pt x="3914856" y="46119"/>
                  </a:cubicBezTo>
                  <a:cubicBezTo>
                    <a:pt x="3943825" y="48423"/>
                    <a:pt x="3963901" y="76080"/>
                    <a:pt x="3953374" y="103401"/>
                  </a:cubicBezTo>
                  <a:cubicBezTo>
                    <a:pt x="3941479" y="134271"/>
                    <a:pt x="3903134" y="144247"/>
                    <a:pt x="3873638" y="141901"/>
                  </a:cubicBezTo>
                  <a:cubicBezTo>
                    <a:pt x="3697882" y="127924"/>
                    <a:pt x="3522044" y="113278"/>
                    <a:pt x="3345882" y="105384"/>
                  </a:cubicBezTo>
                  <a:cubicBezTo>
                    <a:pt x="2974254" y="87846"/>
                    <a:pt x="2687818" y="102526"/>
                    <a:pt x="2296484" y="112977"/>
                  </a:cubicBezTo>
                  <a:cubicBezTo>
                    <a:pt x="1558727" y="132681"/>
                    <a:pt x="821041" y="140936"/>
                    <a:pt x="83139" y="152711"/>
                  </a:cubicBezTo>
                  <a:lnTo>
                    <a:pt x="83139" y="152711"/>
                  </a:lnTo>
                  <a:close/>
                </a:path>
              </a:pathLst>
            </a:custGeom>
            <a:solidFill>
              <a:srgbClr val="000000"/>
            </a:solidFill>
          </p:spPr>
        </p:sp>
      </p:grpSp>
      <p:sp>
        <p:nvSpPr>
          <p:cNvPr id="11" name="TextBox 13"/>
          <p:cNvSpPr txBox="1"/>
          <p:nvPr/>
        </p:nvSpPr>
        <p:spPr>
          <a:xfrm>
            <a:off x="1143000" y="1067999"/>
            <a:ext cx="13767904" cy="1000274"/>
          </a:xfrm>
          <a:prstGeom prst="rect">
            <a:avLst/>
          </a:prstGeom>
        </p:spPr>
        <p:txBody>
          <a:bodyPr wrap="square" lIns="0" tIns="0" rIns="0" bIns="0" rtlCol="0" anchor="t">
            <a:spAutoFit/>
          </a:bodyPr>
          <a:lstStyle/>
          <a:p>
            <a:pPr>
              <a:lnSpc>
                <a:spcPts val="7840"/>
              </a:lnSpc>
              <a:spcBef>
                <a:spcPct val="0"/>
              </a:spcBef>
            </a:pPr>
            <a:r>
              <a:rPr lang="en-US" sz="5000" b="1" dirty="0">
                <a:solidFill>
                  <a:srgbClr val="231F20"/>
                </a:solidFill>
                <a:latin typeface="Arial" panose="020B0604020202020204" pitchFamily="34" charset="0"/>
                <a:cs typeface="Arial" panose="020B0604020202020204" pitchFamily="34" charset="0"/>
              </a:rPr>
              <a:t>3</a:t>
            </a:r>
            <a:r>
              <a:rPr lang="en-US" sz="5000" b="1" dirty="0" smtClean="0">
                <a:solidFill>
                  <a:srgbClr val="231F20"/>
                </a:solidFill>
                <a:latin typeface="Arial" panose="020B0604020202020204" pitchFamily="34" charset="0"/>
                <a:cs typeface="Arial" panose="020B0604020202020204" pitchFamily="34" charset="0"/>
              </a:rPr>
              <a:t>. </a:t>
            </a:r>
            <a:r>
              <a:rPr lang="en-US" sz="5000" b="1" dirty="0" smtClean="0">
                <a:solidFill>
                  <a:srgbClr val="231F20"/>
                </a:solidFill>
                <a:latin typeface="Arial" panose="020B0604020202020204" pitchFamily="34" charset="0"/>
                <a:cs typeface="Arial" panose="020B0604020202020204" pitchFamily="34" charset="0"/>
              </a:rPr>
              <a:t>Ý </a:t>
            </a:r>
            <a:r>
              <a:rPr lang="en-US" sz="5000" b="1" dirty="0" err="1" smtClean="0">
                <a:solidFill>
                  <a:srgbClr val="231F20"/>
                </a:solidFill>
                <a:latin typeface="Arial" panose="020B0604020202020204" pitchFamily="34" charset="0"/>
                <a:cs typeface="Arial" panose="020B0604020202020204" pitchFamily="34" charset="0"/>
              </a:rPr>
              <a:t>nghĩa</a:t>
            </a:r>
            <a:endParaRPr lang="en-US" sz="5000" b="1" dirty="0">
              <a:solidFill>
                <a:srgbClr val="231F20"/>
              </a:solidFill>
              <a:latin typeface="Arial" panose="020B0604020202020204" pitchFamily="34" charset="0"/>
              <a:cs typeface="Arial" panose="020B0604020202020204" pitchFamily="34" charset="0"/>
            </a:endParaRPr>
          </a:p>
        </p:txBody>
      </p:sp>
      <p:pic>
        <p:nvPicPr>
          <p:cNvPr id="12" name="Picture 4"/>
          <p:cNvPicPr>
            <a:picLocks noChangeAspect="1"/>
          </p:cNvPicPr>
          <p:nvPr/>
        </p:nvPicPr>
        <p:blipFill>
          <a:blip r:embed="rId3"/>
          <a:srcRect/>
          <a:stretch>
            <a:fillRect/>
          </a:stretch>
        </p:blipFill>
        <p:spPr>
          <a:xfrm>
            <a:off x="685800" y="2833447"/>
            <a:ext cx="15850270" cy="7453553"/>
          </a:xfrm>
          <a:prstGeom prst="rect">
            <a:avLst/>
          </a:prstGeom>
        </p:spPr>
      </p:pic>
      <p:pic>
        <p:nvPicPr>
          <p:cNvPr id="13" name="Picture 6"/>
          <p:cNvPicPr>
            <a:picLocks noChangeAspect="1"/>
          </p:cNvPicPr>
          <p:nvPr/>
        </p:nvPicPr>
        <p:blipFill>
          <a:blip r:embed="rId4">
            <a:alphaModFix amt="90000"/>
          </a:blip>
          <a:srcRect/>
          <a:stretch>
            <a:fillRect/>
          </a:stretch>
        </p:blipFill>
        <p:spPr>
          <a:xfrm rot="-190757">
            <a:off x="476474" y="2751346"/>
            <a:ext cx="2811238" cy="773090"/>
          </a:xfrm>
          <a:prstGeom prst="rect">
            <a:avLst/>
          </a:prstGeom>
        </p:spPr>
      </p:pic>
      <p:pic>
        <p:nvPicPr>
          <p:cNvPr id="14" name="Picture 10"/>
          <p:cNvPicPr>
            <a:picLocks noChangeAspect="1"/>
          </p:cNvPicPr>
          <p:nvPr/>
        </p:nvPicPr>
        <p:blipFill>
          <a:blip r:embed="rId5"/>
          <a:srcRect/>
          <a:stretch>
            <a:fillRect/>
          </a:stretch>
        </p:blipFill>
        <p:spPr>
          <a:xfrm>
            <a:off x="-826583" y="5905500"/>
            <a:ext cx="3024766" cy="4539987"/>
          </a:xfrm>
          <a:prstGeom prst="rect">
            <a:avLst/>
          </a:prstGeom>
        </p:spPr>
      </p:pic>
      <p:pic>
        <p:nvPicPr>
          <p:cNvPr id="15" name="Picture 11"/>
          <p:cNvPicPr>
            <a:picLocks noChangeAspect="1"/>
          </p:cNvPicPr>
          <p:nvPr/>
        </p:nvPicPr>
        <p:blipFill>
          <a:blip r:embed="rId6"/>
          <a:srcRect/>
          <a:stretch>
            <a:fillRect/>
          </a:stretch>
        </p:blipFill>
        <p:spPr>
          <a:xfrm rot="-411759">
            <a:off x="-631253" y="9205018"/>
            <a:ext cx="2634106" cy="713633"/>
          </a:xfrm>
          <a:prstGeom prst="rect">
            <a:avLst/>
          </a:prstGeom>
        </p:spPr>
      </p:pic>
      <p:pic>
        <p:nvPicPr>
          <p:cNvPr id="16" name="Picture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6002000" y="4481612"/>
            <a:ext cx="2499108" cy="5770917"/>
          </a:xfrm>
          <a:prstGeom prst="rect">
            <a:avLst/>
          </a:prstGeom>
        </p:spPr>
      </p:pic>
      <p:sp>
        <p:nvSpPr>
          <p:cNvPr id="17" name="Rectangle 16"/>
          <p:cNvSpPr/>
          <p:nvPr/>
        </p:nvSpPr>
        <p:spPr>
          <a:xfrm>
            <a:off x="1795634" y="3376888"/>
            <a:ext cx="14119907" cy="2990562"/>
          </a:xfrm>
          <a:prstGeom prst="rect">
            <a:avLst/>
          </a:prstGeom>
        </p:spPr>
        <p:txBody>
          <a:bodyPr wrap="square">
            <a:spAutoFit/>
          </a:bodyPr>
          <a:lstStyle/>
          <a:p>
            <a:pPr marL="685800" indent="-685800" algn="just">
              <a:lnSpc>
                <a:spcPts val="7000"/>
              </a:lnSpc>
              <a:spcBef>
                <a:spcPts val="800"/>
              </a:spcBef>
              <a:spcAft>
                <a:spcPts val="800"/>
              </a:spcAft>
              <a:buFont typeface="Arial" panose="020B0604020202020204" pitchFamily="34" charset="0"/>
              <a:buChar char="•"/>
            </a:pP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a:solidFill>
                  <a:srgbClr val="000000"/>
                </a:solidFill>
                <a:latin typeface="Arial" panose="020B0604020202020204" pitchFamily="34" charset="0"/>
                <a:ea typeface="Calibri" panose="020F0502020204030204" pitchFamily="34" charset="0"/>
                <a:cs typeface="Arial" panose="020B0604020202020204" pitchFamily="34" charset="0"/>
              </a:rPr>
              <a:t>thúc hoàn toàn thời </a:t>
            </a:r>
            <a:r>
              <a:rPr lang="fr-FR" sz="6000" dirty="0" err="1">
                <a:solidFill>
                  <a:srgbClr val="000000"/>
                </a:solidFill>
                <a:latin typeface="Arial" panose="020B0604020202020204" pitchFamily="34" charset="0"/>
                <a:ea typeface="Calibri" panose="020F0502020204030204" pitchFamily="34" charset="0"/>
                <a:cs typeface="Arial" panose="020B0604020202020204" pitchFamily="34" charset="0"/>
              </a:rPr>
              <a:t>kì</a:t>
            </a:r>
            <a:r>
              <a:rPr lang="fr-FR" sz="6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Bắc</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thuộc</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685800" indent="-685800" algn="just">
              <a:lnSpc>
                <a:spcPts val="7000"/>
              </a:lnSpc>
              <a:spcBef>
                <a:spcPts val="800"/>
              </a:spcBef>
              <a:spcAft>
                <a:spcPts val="800"/>
              </a:spcAft>
              <a:buFont typeface="Arial" panose="020B0604020202020204" pitchFamily="34" charset="0"/>
              <a:buChar char="•"/>
            </a:pP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Mở</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6000" dirty="0">
                <a:solidFill>
                  <a:srgbClr val="000000"/>
                </a:solidFill>
                <a:latin typeface="Arial" panose="020B0604020202020204" pitchFamily="34" charset="0"/>
                <a:ea typeface="Calibri" panose="020F0502020204030204" pitchFamily="34" charset="0"/>
                <a:cs typeface="Arial" panose="020B0604020202020204" pitchFamily="34" charset="0"/>
              </a:rPr>
              <a:t>một kỉ </a:t>
            </a:r>
            <a:r>
              <a:rPr lang="fr-FR" sz="6000" dirty="0" err="1">
                <a:solidFill>
                  <a:srgbClr val="000000"/>
                </a:solidFill>
                <a:latin typeface="Arial" panose="020B0604020202020204" pitchFamily="34" charset="0"/>
                <a:ea typeface="Calibri" panose="020F0502020204030204" pitchFamily="34" charset="0"/>
                <a:cs typeface="Arial" panose="020B0604020202020204" pitchFamily="34" charset="0"/>
              </a:rPr>
              <a:t>nguyên</a:t>
            </a:r>
            <a:r>
              <a:rPr lang="fr-FR" sz="6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mới</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lịch</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tộc</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độc</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lập</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lâu</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6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dài</a:t>
            </a:r>
            <a:r>
              <a:rPr lang="fr-FR" sz="6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6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7"/>
          <p:cNvSpPr txBox="1"/>
          <p:nvPr/>
        </p:nvSpPr>
        <p:spPr>
          <a:xfrm>
            <a:off x="6877939" y="1274655"/>
            <a:ext cx="5347616" cy="436017"/>
          </a:xfrm>
          <a:prstGeom prst="rect">
            <a:avLst/>
          </a:prstGeom>
        </p:spPr>
        <p:txBody>
          <a:bodyPr wrap="square" lIns="0" tIns="0" rIns="0" bIns="0" rtlCol="0" anchor="t">
            <a:spAutoFit/>
          </a:bodyPr>
          <a:lstStyle/>
          <a:p>
            <a:pPr algn="ctr">
              <a:lnSpc>
                <a:spcPts val="3360"/>
              </a:lnSpc>
            </a:pPr>
            <a:r>
              <a:rPr lang="en-US" sz="6000" b="1" spc="360" dirty="0">
                <a:solidFill>
                  <a:srgbClr val="FFFFFF"/>
                </a:solidFill>
                <a:latin typeface="Arial" panose="020B0604020202020204" pitchFamily="34" charset="0"/>
                <a:cs typeface="Arial" panose="020B0604020202020204" pitchFamily="34" charset="0"/>
              </a:rPr>
              <a:t>LUYỆN TẬP</a:t>
            </a:r>
          </a:p>
        </p:txBody>
      </p:sp>
      <p:sp>
        <p:nvSpPr>
          <p:cNvPr id="12" name="Rectangle 11"/>
          <p:cNvSpPr/>
          <p:nvPr/>
        </p:nvSpPr>
        <p:spPr>
          <a:xfrm>
            <a:off x="457200" y="266700"/>
            <a:ext cx="17449800" cy="9233297"/>
          </a:xfrm>
          <a:prstGeom prst="rect">
            <a:avLst/>
          </a:prstGeom>
        </p:spPr>
        <p:txBody>
          <a:bodyPr wrap="square">
            <a:spAutoFit/>
          </a:bodyPr>
          <a:lstStyle/>
          <a:p>
            <a:pPr algn="just"/>
            <a:r>
              <a:rPr lang="vi-VN" sz="5400" b="1" dirty="0">
                <a:solidFill>
                  <a:srgbClr val="000000"/>
                </a:solidFill>
              </a:rPr>
              <a:t>Câu </a:t>
            </a:r>
            <a:r>
              <a:rPr lang="vi-VN" sz="5400" b="1" dirty="0" smtClean="0">
                <a:solidFill>
                  <a:srgbClr val="000000"/>
                </a:solidFill>
              </a:rPr>
              <a:t>1.</a:t>
            </a:r>
            <a:r>
              <a:rPr lang="vi-VN" sz="5400" dirty="0">
                <a:solidFill>
                  <a:srgbClr val="000000"/>
                </a:solidFill>
              </a:rPr>
              <a:t> </a:t>
            </a:r>
            <a:r>
              <a:rPr lang="vi-VN" sz="5400" b="1" dirty="0">
                <a:solidFill>
                  <a:srgbClr val="000000"/>
                </a:solidFill>
              </a:rPr>
              <a:t>Nội dung nào dưới đây </a:t>
            </a:r>
            <a:r>
              <a:rPr lang="en-US" sz="5400" b="1" dirty="0" smtClean="0">
                <a:solidFill>
                  <a:srgbClr val="000000"/>
                </a:solidFill>
                <a:latin typeface="Arial" panose="020B0604020202020204" pitchFamily="34" charset="0"/>
                <a:cs typeface="Arial" panose="020B0604020202020204" pitchFamily="34" charset="0"/>
              </a:rPr>
              <a:t>KHÔNG</a:t>
            </a:r>
            <a:r>
              <a:rPr lang="vi-VN" sz="5400" b="1" dirty="0">
                <a:solidFill>
                  <a:srgbClr val="000000"/>
                </a:solidFill>
              </a:rPr>
              <a:t> phản ánh đúng nguyên nhân thắng lợi của chiến thắng Bạch Đằng (938)?</a:t>
            </a:r>
          </a:p>
          <a:p>
            <a:pPr algn="just"/>
            <a:r>
              <a:rPr lang="vi-VN" sz="5400" dirty="0">
                <a:solidFill>
                  <a:srgbClr val="000000"/>
                </a:solidFill>
              </a:rPr>
              <a:t>A. Quân Nam Hán chủ quan, hiếu chiến, không thông thạo địa hình.</a:t>
            </a:r>
          </a:p>
          <a:p>
            <a:pPr algn="just"/>
            <a:r>
              <a:rPr lang="vi-VN" sz="5400" dirty="0">
                <a:solidFill>
                  <a:srgbClr val="000000"/>
                </a:solidFill>
              </a:rPr>
              <a:t>B. Nhân dân Việt Nam có tinh thần yêu nước, ý chí đấu tranh bất khuất.</a:t>
            </a:r>
          </a:p>
          <a:p>
            <a:pPr algn="just"/>
            <a:r>
              <a:rPr lang="vi-VN" sz="5400" dirty="0">
                <a:solidFill>
                  <a:srgbClr val="000000"/>
                </a:solidFill>
              </a:rPr>
              <a:t>C. Quân Nam Hán lực lượng không đông, khí thế kém cỏi, vũ khí thô sơ.</a:t>
            </a:r>
          </a:p>
          <a:p>
            <a:pPr algn="just"/>
            <a:r>
              <a:rPr lang="vi-VN" sz="5400" dirty="0">
                <a:solidFill>
                  <a:srgbClr val="000000"/>
                </a:solidFill>
              </a:rPr>
              <a:t>D. Tài thao lược và vai trò chỉ huy của Ngô Quyền và các tướng lĩnh khác.</a:t>
            </a:r>
            <a:endParaRPr lang="vi-VN" sz="5400" b="0" i="0" dirty="0">
              <a:solidFill>
                <a:srgbClr val="00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91782" y="-15634"/>
            <a:ext cx="5733773" cy="2195107"/>
            <a:chOff x="634140" y="-87544"/>
            <a:chExt cx="5823386" cy="1367919"/>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5497244" y="320094"/>
              <a:ext cx="1280374" cy="640187"/>
            </a:xfrm>
            <a:prstGeom prst="rect">
              <a:avLst/>
            </a:prstGeom>
          </p:spPr>
        </p:pic>
        <p:grpSp>
          <p:nvGrpSpPr>
            <p:cNvPr id="5" name="Group 5"/>
            <p:cNvGrpSpPr/>
            <p:nvPr/>
          </p:nvGrpSpPr>
          <p:grpSpPr>
            <a:xfrm>
              <a:off x="634140" y="-87544"/>
              <a:ext cx="5823386" cy="1131563"/>
              <a:chOff x="0" y="-46643"/>
              <a:chExt cx="3102654" cy="602888"/>
            </a:xfrm>
          </p:grpSpPr>
          <p:sp>
            <p:nvSpPr>
              <p:cNvPr id="6" name="Freeform 6"/>
              <p:cNvSpPr/>
              <p:nvPr/>
            </p:nvSpPr>
            <p:spPr>
              <a:xfrm>
                <a:off x="0" y="-46643"/>
                <a:ext cx="3102654" cy="602888"/>
              </a:xfrm>
              <a:custGeom>
                <a:avLst/>
                <a:gdLst/>
                <a:ahLst/>
                <a:cxnLst/>
                <a:rect l="l" t="t" r="r" b="b"/>
                <a:pathLst>
                  <a:path w="2768917" h="682173">
                    <a:moveTo>
                      <a:pt x="0" y="0"/>
                    </a:moveTo>
                    <a:lnTo>
                      <a:pt x="2768917" y="0"/>
                    </a:lnTo>
                    <a:lnTo>
                      <a:pt x="2768917" y="682173"/>
                    </a:lnTo>
                    <a:lnTo>
                      <a:pt x="0" y="682173"/>
                    </a:lnTo>
                    <a:close/>
                  </a:path>
                </a:pathLst>
              </a:custGeom>
              <a:solidFill>
                <a:srgbClr val="0086D4"/>
              </a:solidFill>
            </p:spPr>
          </p:sp>
        </p:grpSp>
      </p:grpSp>
      <p:sp>
        <p:nvSpPr>
          <p:cNvPr id="27" name="TextBox 27"/>
          <p:cNvSpPr txBox="1"/>
          <p:nvPr/>
        </p:nvSpPr>
        <p:spPr>
          <a:xfrm>
            <a:off x="6877939" y="1274655"/>
            <a:ext cx="5347616" cy="436017"/>
          </a:xfrm>
          <a:prstGeom prst="rect">
            <a:avLst/>
          </a:prstGeom>
        </p:spPr>
        <p:txBody>
          <a:bodyPr wrap="square" lIns="0" tIns="0" rIns="0" bIns="0" rtlCol="0" anchor="t">
            <a:spAutoFit/>
          </a:bodyPr>
          <a:lstStyle/>
          <a:p>
            <a:pPr algn="ctr">
              <a:lnSpc>
                <a:spcPts val="3360"/>
              </a:lnSpc>
            </a:pPr>
            <a:r>
              <a:rPr lang="en-US" sz="6000" b="1" spc="360" dirty="0">
                <a:solidFill>
                  <a:srgbClr val="FFFFFF"/>
                </a:solidFill>
                <a:latin typeface="Arial" panose="020B0604020202020204" pitchFamily="34" charset="0"/>
                <a:cs typeface="Arial" panose="020B0604020202020204" pitchFamily="34" charset="0"/>
              </a:rPr>
              <a:t>LUYỆN TẬP</a:t>
            </a:r>
          </a:p>
        </p:txBody>
      </p:sp>
      <p:pic>
        <p:nvPicPr>
          <p:cNvPr id="48"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1925" y="147406"/>
            <a:ext cx="1171031" cy="1722104"/>
          </a:xfrm>
          <a:prstGeom prst="rect">
            <a:avLst/>
          </a:prstGeom>
        </p:spPr>
      </p:pic>
      <p:sp>
        <p:nvSpPr>
          <p:cNvPr id="12" name="Rectangle 11"/>
          <p:cNvSpPr/>
          <p:nvPr/>
        </p:nvSpPr>
        <p:spPr>
          <a:xfrm>
            <a:off x="990600" y="1940674"/>
            <a:ext cx="17449800" cy="8402300"/>
          </a:xfrm>
          <a:prstGeom prst="rect">
            <a:avLst/>
          </a:prstGeom>
        </p:spPr>
        <p:txBody>
          <a:bodyPr wrap="square">
            <a:spAutoFit/>
          </a:bodyPr>
          <a:lstStyle/>
          <a:p>
            <a:pPr algn="just">
              <a:lnSpc>
                <a:spcPct val="150000"/>
              </a:lnSpc>
            </a:pPr>
            <a:r>
              <a:rPr lang="vi-VN" sz="6000" b="1" dirty="0">
                <a:solidFill>
                  <a:srgbClr val="000000"/>
                </a:solidFill>
              </a:rPr>
              <a:t>Câu </a:t>
            </a:r>
            <a:r>
              <a:rPr lang="en-US" sz="6000" b="1" dirty="0">
                <a:solidFill>
                  <a:srgbClr val="000000"/>
                </a:solidFill>
              </a:rPr>
              <a:t>2</a:t>
            </a:r>
            <a:r>
              <a:rPr lang="vi-VN" sz="6000" b="1" dirty="0" smtClean="0">
                <a:solidFill>
                  <a:srgbClr val="000000"/>
                </a:solidFill>
              </a:rPr>
              <a:t>:</a:t>
            </a:r>
            <a:r>
              <a:rPr lang="vi-VN" sz="6000" dirty="0">
                <a:solidFill>
                  <a:srgbClr val="000000"/>
                </a:solidFill>
              </a:rPr>
              <a:t> Năm 938, quân Nam Hán tiến vào xâm lược nước ta, dưới sự chỉ huy của chủ tướng</a:t>
            </a:r>
          </a:p>
          <a:p>
            <a:pPr algn="just">
              <a:lnSpc>
                <a:spcPct val="150000"/>
              </a:lnSpc>
            </a:pPr>
            <a:r>
              <a:rPr lang="vi-VN" sz="6000" dirty="0">
                <a:solidFill>
                  <a:srgbClr val="000000"/>
                </a:solidFill>
              </a:rPr>
              <a:t>A. Lưu Hoằng Tháo.</a:t>
            </a:r>
          </a:p>
          <a:p>
            <a:pPr algn="just">
              <a:lnSpc>
                <a:spcPct val="150000"/>
              </a:lnSpc>
            </a:pPr>
            <a:r>
              <a:rPr lang="vi-VN" sz="6000" dirty="0">
                <a:solidFill>
                  <a:srgbClr val="000000"/>
                </a:solidFill>
              </a:rPr>
              <a:t>B. Dương Húc.</a:t>
            </a:r>
          </a:p>
          <a:p>
            <a:pPr algn="just">
              <a:lnSpc>
                <a:spcPct val="150000"/>
              </a:lnSpc>
            </a:pPr>
            <a:r>
              <a:rPr lang="vi-VN" sz="6000" dirty="0">
                <a:solidFill>
                  <a:srgbClr val="000000"/>
                </a:solidFill>
              </a:rPr>
              <a:t>C. Sầm Nghi Đống.</a:t>
            </a:r>
          </a:p>
          <a:p>
            <a:pPr algn="just">
              <a:lnSpc>
                <a:spcPct val="150000"/>
              </a:lnSpc>
            </a:pPr>
            <a:r>
              <a:rPr lang="vi-VN" sz="6000" dirty="0">
                <a:solidFill>
                  <a:srgbClr val="000000"/>
                </a:solidFill>
              </a:rPr>
              <a:t>D. Thoát Hoan.</a:t>
            </a:r>
            <a:endParaRPr lang="vi-VN" sz="6000" b="0" i="0" dirty="0">
              <a:solidFill>
                <a:srgbClr val="000000"/>
              </a:solidFill>
              <a:effectLst/>
            </a:endParaRPr>
          </a:p>
        </p:txBody>
      </p:sp>
    </p:spTree>
    <p:extLst>
      <p:ext uri="{BB962C8B-B14F-4D97-AF65-F5344CB8AC3E}">
        <p14:creationId xmlns:p14="http://schemas.microsoft.com/office/powerpoint/2010/main" val="74140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91782" y="-15634"/>
            <a:ext cx="5733773" cy="2195107"/>
            <a:chOff x="634140" y="-87544"/>
            <a:chExt cx="5823386" cy="1367919"/>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5497244" y="320094"/>
              <a:ext cx="1280374" cy="640187"/>
            </a:xfrm>
            <a:prstGeom prst="rect">
              <a:avLst/>
            </a:prstGeom>
          </p:spPr>
        </p:pic>
        <p:grpSp>
          <p:nvGrpSpPr>
            <p:cNvPr id="5" name="Group 5"/>
            <p:cNvGrpSpPr/>
            <p:nvPr/>
          </p:nvGrpSpPr>
          <p:grpSpPr>
            <a:xfrm>
              <a:off x="634140" y="-87544"/>
              <a:ext cx="5823386" cy="1131563"/>
              <a:chOff x="0" y="-46643"/>
              <a:chExt cx="3102654" cy="602888"/>
            </a:xfrm>
          </p:grpSpPr>
          <p:sp>
            <p:nvSpPr>
              <p:cNvPr id="6" name="Freeform 6"/>
              <p:cNvSpPr/>
              <p:nvPr/>
            </p:nvSpPr>
            <p:spPr>
              <a:xfrm>
                <a:off x="0" y="-46643"/>
                <a:ext cx="3102654" cy="602888"/>
              </a:xfrm>
              <a:custGeom>
                <a:avLst/>
                <a:gdLst/>
                <a:ahLst/>
                <a:cxnLst/>
                <a:rect l="l" t="t" r="r" b="b"/>
                <a:pathLst>
                  <a:path w="2768917" h="682173">
                    <a:moveTo>
                      <a:pt x="0" y="0"/>
                    </a:moveTo>
                    <a:lnTo>
                      <a:pt x="2768917" y="0"/>
                    </a:lnTo>
                    <a:lnTo>
                      <a:pt x="2768917" y="682173"/>
                    </a:lnTo>
                    <a:lnTo>
                      <a:pt x="0" y="682173"/>
                    </a:lnTo>
                    <a:close/>
                  </a:path>
                </a:pathLst>
              </a:custGeom>
              <a:solidFill>
                <a:srgbClr val="0086D4"/>
              </a:solidFill>
            </p:spPr>
          </p:sp>
        </p:grpSp>
      </p:grpSp>
      <p:sp>
        <p:nvSpPr>
          <p:cNvPr id="27" name="TextBox 27"/>
          <p:cNvSpPr txBox="1"/>
          <p:nvPr/>
        </p:nvSpPr>
        <p:spPr>
          <a:xfrm>
            <a:off x="6877939" y="1274655"/>
            <a:ext cx="5347616" cy="436017"/>
          </a:xfrm>
          <a:prstGeom prst="rect">
            <a:avLst/>
          </a:prstGeom>
        </p:spPr>
        <p:txBody>
          <a:bodyPr wrap="square" lIns="0" tIns="0" rIns="0" bIns="0" rtlCol="0" anchor="t">
            <a:spAutoFit/>
          </a:bodyPr>
          <a:lstStyle/>
          <a:p>
            <a:pPr algn="ctr">
              <a:lnSpc>
                <a:spcPts val="3360"/>
              </a:lnSpc>
            </a:pPr>
            <a:r>
              <a:rPr lang="en-US" sz="6000" b="1" spc="360" dirty="0">
                <a:solidFill>
                  <a:srgbClr val="FFFFFF"/>
                </a:solidFill>
                <a:latin typeface="Arial" panose="020B0604020202020204" pitchFamily="34" charset="0"/>
                <a:cs typeface="Arial" panose="020B0604020202020204" pitchFamily="34" charset="0"/>
              </a:rPr>
              <a:t>LUYỆN TẬP</a:t>
            </a:r>
          </a:p>
        </p:txBody>
      </p:sp>
      <p:pic>
        <p:nvPicPr>
          <p:cNvPr id="48"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1925" y="147406"/>
            <a:ext cx="1171031" cy="1722104"/>
          </a:xfrm>
          <a:prstGeom prst="rect">
            <a:avLst/>
          </a:prstGeom>
        </p:spPr>
      </p:pic>
      <p:sp>
        <p:nvSpPr>
          <p:cNvPr id="12" name="Rectangle 11"/>
          <p:cNvSpPr/>
          <p:nvPr/>
        </p:nvSpPr>
        <p:spPr>
          <a:xfrm>
            <a:off x="990600" y="1940674"/>
            <a:ext cx="17449800" cy="8402300"/>
          </a:xfrm>
          <a:prstGeom prst="rect">
            <a:avLst/>
          </a:prstGeom>
        </p:spPr>
        <p:txBody>
          <a:bodyPr wrap="square">
            <a:spAutoFit/>
          </a:bodyPr>
          <a:lstStyle/>
          <a:p>
            <a:pPr algn="just">
              <a:lnSpc>
                <a:spcPct val="150000"/>
              </a:lnSpc>
            </a:pPr>
            <a:r>
              <a:rPr lang="vi-VN" sz="6000" b="1" dirty="0">
                <a:solidFill>
                  <a:srgbClr val="000000"/>
                </a:solidFill>
              </a:rPr>
              <a:t>Câu </a:t>
            </a:r>
            <a:r>
              <a:rPr lang="en-US" sz="6000" b="1" dirty="0">
                <a:solidFill>
                  <a:srgbClr val="000000"/>
                </a:solidFill>
              </a:rPr>
              <a:t>3</a:t>
            </a:r>
            <a:r>
              <a:rPr lang="vi-VN" sz="6000" b="1" dirty="0" smtClean="0">
                <a:solidFill>
                  <a:srgbClr val="000000"/>
                </a:solidFill>
              </a:rPr>
              <a:t>:</a:t>
            </a:r>
            <a:r>
              <a:rPr lang="vi-VN" sz="6000" dirty="0">
                <a:solidFill>
                  <a:srgbClr val="000000"/>
                </a:solidFill>
              </a:rPr>
              <a:t> Chiến thuật nào được Ngô Quyền sử dụng để chống lại quân xâm lược Nam Hán?</a:t>
            </a:r>
          </a:p>
          <a:p>
            <a:pPr algn="just">
              <a:lnSpc>
                <a:spcPct val="150000"/>
              </a:lnSpc>
            </a:pPr>
            <a:r>
              <a:rPr lang="vi-VN" sz="6000" dirty="0">
                <a:solidFill>
                  <a:srgbClr val="000000"/>
                </a:solidFill>
              </a:rPr>
              <a:t>A. Đánh nhanh, thắng nhanh.</a:t>
            </a:r>
          </a:p>
          <a:p>
            <a:pPr algn="just">
              <a:lnSpc>
                <a:spcPct val="150000"/>
              </a:lnSpc>
            </a:pPr>
            <a:r>
              <a:rPr lang="vi-VN" sz="6000" dirty="0">
                <a:solidFill>
                  <a:srgbClr val="000000"/>
                </a:solidFill>
              </a:rPr>
              <a:t>B. Đánh chắc, tiến chắc.</a:t>
            </a:r>
          </a:p>
          <a:p>
            <a:pPr algn="just">
              <a:lnSpc>
                <a:spcPct val="150000"/>
              </a:lnSpc>
            </a:pPr>
            <a:r>
              <a:rPr lang="vi-VN" sz="6000" dirty="0">
                <a:solidFill>
                  <a:srgbClr val="000000"/>
                </a:solidFill>
              </a:rPr>
              <a:t>C. Công thành, diệt viện.</a:t>
            </a:r>
          </a:p>
          <a:p>
            <a:pPr algn="just">
              <a:lnSpc>
                <a:spcPct val="150000"/>
              </a:lnSpc>
            </a:pPr>
            <a:r>
              <a:rPr lang="vi-VN" sz="6000" dirty="0">
                <a:solidFill>
                  <a:srgbClr val="000000"/>
                </a:solidFill>
              </a:rPr>
              <a:t>D. Đóng cọc gỗ trên sông Bạch Đằng.</a:t>
            </a:r>
            <a:endParaRPr lang="vi-VN" sz="6000" b="0" i="0" dirty="0">
              <a:solidFill>
                <a:srgbClr val="000000"/>
              </a:solidFill>
              <a:effectLst/>
            </a:endParaRPr>
          </a:p>
        </p:txBody>
      </p:sp>
    </p:spTree>
    <p:extLst>
      <p:ext uri="{BB962C8B-B14F-4D97-AF65-F5344CB8AC3E}">
        <p14:creationId xmlns:p14="http://schemas.microsoft.com/office/powerpoint/2010/main" val="370397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7"/>
          <p:cNvSpPr txBox="1"/>
          <p:nvPr/>
        </p:nvSpPr>
        <p:spPr>
          <a:xfrm>
            <a:off x="6877939" y="1274655"/>
            <a:ext cx="5347616" cy="436017"/>
          </a:xfrm>
          <a:prstGeom prst="rect">
            <a:avLst/>
          </a:prstGeom>
        </p:spPr>
        <p:txBody>
          <a:bodyPr wrap="square" lIns="0" tIns="0" rIns="0" bIns="0" rtlCol="0" anchor="t">
            <a:spAutoFit/>
          </a:bodyPr>
          <a:lstStyle/>
          <a:p>
            <a:pPr algn="ctr">
              <a:lnSpc>
                <a:spcPts val="3360"/>
              </a:lnSpc>
            </a:pPr>
            <a:r>
              <a:rPr lang="en-US" sz="6000" b="1" spc="360" dirty="0">
                <a:solidFill>
                  <a:srgbClr val="FFFFFF"/>
                </a:solidFill>
                <a:latin typeface="Arial" panose="020B0604020202020204" pitchFamily="34" charset="0"/>
                <a:cs typeface="Arial" panose="020B0604020202020204" pitchFamily="34" charset="0"/>
              </a:rPr>
              <a:t>LUYỆN TẬP</a:t>
            </a:r>
          </a:p>
        </p:txBody>
      </p:sp>
      <p:pic>
        <p:nvPicPr>
          <p:cNvPr id="48"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1925" y="147406"/>
            <a:ext cx="1171031" cy="1722104"/>
          </a:xfrm>
          <a:prstGeom prst="rect">
            <a:avLst/>
          </a:prstGeom>
        </p:spPr>
      </p:pic>
      <p:sp>
        <p:nvSpPr>
          <p:cNvPr id="12" name="Rectangle 11"/>
          <p:cNvSpPr/>
          <p:nvPr/>
        </p:nvSpPr>
        <p:spPr>
          <a:xfrm>
            <a:off x="897566" y="147406"/>
            <a:ext cx="16783493" cy="8710077"/>
          </a:xfrm>
          <a:prstGeom prst="rect">
            <a:avLst/>
          </a:prstGeom>
        </p:spPr>
        <p:txBody>
          <a:bodyPr wrap="square">
            <a:spAutoFit/>
          </a:bodyPr>
          <a:lstStyle/>
          <a:p>
            <a:pPr algn="just"/>
            <a:r>
              <a:rPr lang="vi-VN" sz="5600" b="1" dirty="0">
                <a:solidFill>
                  <a:srgbClr val="000000"/>
                </a:solidFill>
              </a:rPr>
              <a:t>Câu </a:t>
            </a:r>
            <a:r>
              <a:rPr lang="vi-VN" sz="5600" b="1" dirty="0" smtClean="0">
                <a:solidFill>
                  <a:srgbClr val="000000"/>
                </a:solidFill>
              </a:rPr>
              <a:t>4</a:t>
            </a:r>
            <a:r>
              <a:rPr lang="vi-VN" sz="5600" b="1" dirty="0">
                <a:solidFill>
                  <a:srgbClr val="000000"/>
                </a:solidFill>
              </a:rPr>
              <a:t>:</a:t>
            </a:r>
            <a:r>
              <a:rPr lang="vi-VN" sz="5600" dirty="0">
                <a:solidFill>
                  <a:srgbClr val="000000"/>
                </a:solidFill>
              </a:rPr>
              <a:t> Nét độc đáo về nghệ thuật quân sự của trận Bạch Đằng năm 938 do Ngô Quyền tổ chức là gì?</a:t>
            </a:r>
          </a:p>
          <a:p>
            <a:pPr algn="just"/>
            <a:r>
              <a:rPr lang="vi-VN" sz="5600" dirty="0">
                <a:solidFill>
                  <a:srgbClr val="000000"/>
                </a:solidFill>
              </a:rPr>
              <a:t>A. Chủ động rút lui chiến lược tạo thế trận kháng chiến lâu dài.</a:t>
            </a:r>
          </a:p>
          <a:p>
            <a:pPr algn="just"/>
            <a:r>
              <a:rPr lang="vi-VN" sz="5600" dirty="0">
                <a:solidFill>
                  <a:srgbClr val="000000"/>
                </a:solidFill>
              </a:rPr>
              <a:t>B. Chủ động tiến công nhằm chặn trước thế mạnh của giặc.</a:t>
            </a:r>
          </a:p>
          <a:p>
            <a:pPr algn="just"/>
            <a:r>
              <a:rPr lang="vi-VN" sz="5600" dirty="0">
                <a:solidFill>
                  <a:srgbClr val="000000"/>
                </a:solidFill>
              </a:rPr>
              <a:t>C. Thực hiện tiến công thần tốc, táo bạo, bất ngờ, chắc thắng.</a:t>
            </a:r>
          </a:p>
          <a:p>
            <a:pPr algn="just"/>
            <a:r>
              <a:rPr lang="vi-VN" sz="5600" dirty="0">
                <a:solidFill>
                  <a:srgbClr val="000000"/>
                </a:solidFill>
              </a:rPr>
              <a:t>D.</a:t>
            </a:r>
            <a:r>
              <a:rPr lang="vi-VN" sz="5600" b="1" dirty="0">
                <a:solidFill>
                  <a:srgbClr val="000000"/>
                </a:solidFill>
              </a:rPr>
              <a:t> </a:t>
            </a:r>
            <a:r>
              <a:rPr lang="vi-VN" sz="5600" dirty="0">
                <a:solidFill>
                  <a:srgbClr val="000000"/>
                </a:solidFill>
              </a:rPr>
              <a:t>Lợi dụng thủy triều và địa thế tự nhiên để tổ chức trận địa mai phục.</a:t>
            </a:r>
            <a:endParaRPr lang="vi-VN" sz="5600" b="0" i="0" dirty="0">
              <a:solidFill>
                <a:srgbClr val="000000"/>
              </a:solidFill>
              <a:effectLst/>
            </a:endParaRPr>
          </a:p>
        </p:txBody>
      </p:sp>
    </p:spTree>
    <p:extLst>
      <p:ext uri="{BB962C8B-B14F-4D97-AF65-F5344CB8AC3E}">
        <p14:creationId xmlns:p14="http://schemas.microsoft.com/office/powerpoint/2010/main" val="37686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7"/>
          <p:cNvSpPr txBox="1"/>
          <p:nvPr/>
        </p:nvSpPr>
        <p:spPr>
          <a:xfrm>
            <a:off x="6877939" y="1274655"/>
            <a:ext cx="5347616" cy="436017"/>
          </a:xfrm>
          <a:prstGeom prst="rect">
            <a:avLst/>
          </a:prstGeom>
        </p:spPr>
        <p:txBody>
          <a:bodyPr wrap="square" lIns="0" tIns="0" rIns="0" bIns="0" rtlCol="0" anchor="t">
            <a:spAutoFit/>
          </a:bodyPr>
          <a:lstStyle/>
          <a:p>
            <a:pPr algn="ctr">
              <a:lnSpc>
                <a:spcPts val="3360"/>
              </a:lnSpc>
            </a:pPr>
            <a:r>
              <a:rPr lang="en-US" sz="6000" b="1" spc="360" dirty="0">
                <a:solidFill>
                  <a:srgbClr val="FFFFFF"/>
                </a:solidFill>
                <a:latin typeface="Arial" panose="020B0604020202020204" pitchFamily="34" charset="0"/>
                <a:cs typeface="Arial" panose="020B0604020202020204" pitchFamily="34" charset="0"/>
              </a:rPr>
              <a:t>LUYỆN TẬP</a:t>
            </a:r>
          </a:p>
        </p:txBody>
      </p:sp>
      <p:pic>
        <p:nvPicPr>
          <p:cNvPr id="48"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1925" y="147406"/>
            <a:ext cx="1171031" cy="1722104"/>
          </a:xfrm>
          <a:prstGeom prst="rect">
            <a:avLst/>
          </a:prstGeom>
        </p:spPr>
      </p:pic>
      <p:sp>
        <p:nvSpPr>
          <p:cNvPr id="12" name="Rectangle 11"/>
          <p:cNvSpPr/>
          <p:nvPr/>
        </p:nvSpPr>
        <p:spPr>
          <a:xfrm>
            <a:off x="281925" y="147406"/>
            <a:ext cx="17777475" cy="9787295"/>
          </a:xfrm>
          <a:prstGeom prst="rect">
            <a:avLst/>
          </a:prstGeom>
        </p:spPr>
        <p:txBody>
          <a:bodyPr wrap="square">
            <a:spAutoFit/>
          </a:bodyPr>
          <a:lstStyle/>
          <a:p>
            <a:pPr algn="just">
              <a:lnSpc>
                <a:spcPct val="150000"/>
              </a:lnSpc>
            </a:pPr>
            <a:r>
              <a:rPr lang="vi-VN" sz="6000" b="1" dirty="0">
                <a:solidFill>
                  <a:srgbClr val="000000"/>
                </a:solidFill>
              </a:rPr>
              <a:t>Câu </a:t>
            </a:r>
            <a:r>
              <a:rPr lang="en-US" sz="6000" b="1" dirty="0" smtClean="0">
                <a:solidFill>
                  <a:srgbClr val="000000"/>
                </a:solidFill>
              </a:rPr>
              <a:t>5</a:t>
            </a:r>
            <a:r>
              <a:rPr lang="vi-VN" sz="6000" b="1" dirty="0" smtClean="0">
                <a:solidFill>
                  <a:srgbClr val="000000"/>
                </a:solidFill>
              </a:rPr>
              <a:t>:</a:t>
            </a:r>
            <a:r>
              <a:rPr lang="vi-VN" sz="6000" b="1" dirty="0">
                <a:solidFill>
                  <a:srgbClr val="000000"/>
                </a:solidFill>
              </a:rPr>
              <a:t> Năm 905, nhân cơ hội nhà Đường suy yếu, người được nhân dân ủng hộ, đánh chiếm Tống Bình, giành quyền tự chủ cho đất nước là</a:t>
            </a:r>
          </a:p>
          <a:p>
            <a:pPr algn="just">
              <a:lnSpc>
                <a:spcPct val="150000"/>
              </a:lnSpc>
            </a:pPr>
            <a:r>
              <a:rPr lang="vi-VN" sz="6000" dirty="0">
                <a:solidFill>
                  <a:srgbClr val="000000"/>
                </a:solidFill>
              </a:rPr>
              <a:t>A. Khúc Thừa Dụ. </a:t>
            </a:r>
          </a:p>
          <a:p>
            <a:pPr algn="just">
              <a:lnSpc>
                <a:spcPct val="150000"/>
              </a:lnSpc>
            </a:pPr>
            <a:r>
              <a:rPr lang="vi-VN" sz="6000" dirty="0">
                <a:solidFill>
                  <a:srgbClr val="000000"/>
                </a:solidFill>
              </a:rPr>
              <a:t>B Khúc Hạo.      </a:t>
            </a:r>
          </a:p>
          <a:p>
            <a:pPr algn="just">
              <a:lnSpc>
                <a:spcPct val="150000"/>
              </a:lnSpc>
            </a:pPr>
            <a:r>
              <a:rPr lang="vi-VN" sz="6000" dirty="0">
                <a:solidFill>
                  <a:srgbClr val="000000"/>
                </a:solidFill>
              </a:rPr>
              <a:t>C. Ngô Quyền.   </a:t>
            </a:r>
          </a:p>
          <a:p>
            <a:pPr algn="just">
              <a:lnSpc>
                <a:spcPct val="150000"/>
              </a:lnSpc>
            </a:pPr>
            <a:r>
              <a:rPr lang="vi-VN" sz="6000" dirty="0">
                <a:solidFill>
                  <a:srgbClr val="000000"/>
                </a:solidFill>
              </a:rPr>
              <a:t>D. Quang Trung.   </a:t>
            </a:r>
            <a:endParaRPr lang="vi-VN" sz="6000" b="0" i="0" dirty="0">
              <a:solidFill>
                <a:srgbClr val="000000"/>
              </a:solidFill>
              <a:effectLst/>
            </a:endParaRPr>
          </a:p>
        </p:txBody>
      </p:sp>
    </p:spTree>
    <p:extLst>
      <p:ext uri="{BB962C8B-B14F-4D97-AF65-F5344CB8AC3E}">
        <p14:creationId xmlns:p14="http://schemas.microsoft.com/office/powerpoint/2010/main" val="37647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16" name="Rectangle 15"/>
          <p:cNvSpPr/>
          <p:nvPr/>
        </p:nvSpPr>
        <p:spPr>
          <a:xfrm>
            <a:off x="2362200" y="9187543"/>
            <a:ext cx="14020800" cy="784830"/>
          </a:xfrm>
          <a:prstGeom prst="rect">
            <a:avLst/>
          </a:prstGeom>
        </p:spPr>
        <p:txBody>
          <a:bodyPr wrap="square">
            <a:spAutoFit/>
          </a:bodyPr>
          <a:lstStyle/>
          <a:p>
            <a:pPr algn="ctr"/>
            <a:r>
              <a:rPr lang="nl-NL" sz="4500" b="1" dirty="0">
                <a:solidFill>
                  <a:srgbClr val="002060"/>
                </a:solidFill>
                <a:latin typeface="Arial" panose="020B0604020202020204" pitchFamily="34" charset="0"/>
                <a:ea typeface="Calibri" panose="020F0502020204030204" pitchFamily="34" charset="0"/>
                <a:cs typeface="Arial" panose="020B0604020202020204" pitchFamily="34" charset="0"/>
              </a:rPr>
              <a:t>Ngô Quyền</a:t>
            </a:r>
            <a:endParaRPr lang="en-US" sz="4500" b="1" dirty="0"/>
          </a:p>
        </p:txBody>
      </p:sp>
      <p:pic>
        <p:nvPicPr>
          <p:cNvPr id="3074" name="Picture 2" descr="Ngô Vương Quyền và kinh đô Cổ Loa – Hoàng Thành Thăng 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46100"/>
            <a:ext cx="14325600" cy="861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33400" y="3619500"/>
            <a:ext cx="7301208" cy="2053985"/>
          </a:xfrm>
          <a:prstGeom prst="rect">
            <a:avLst/>
          </a:prstGeom>
        </p:spPr>
      </p:pic>
      <p:sp>
        <p:nvSpPr>
          <p:cNvPr id="18" name="TextBox 18"/>
          <p:cNvSpPr txBox="1"/>
          <p:nvPr/>
        </p:nvSpPr>
        <p:spPr>
          <a:xfrm>
            <a:off x="2457599" y="1162669"/>
            <a:ext cx="13372802" cy="1744067"/>
          </a:xfrm>
          <a:prstGeom prst="rect">
            <a:avLst/>
          </a:prstGeom>
        </p:spPr>
        <p:txBody>
          <a:bodyPr lIns="0" tIns="0" rIns="0" bIns="0" rtlCol="0" anchor="t">
            <a:spAutoFit/>
          </a:bodyPr>
          <a:lstStyle/>
          <a:p>
            <a:pPr algn="ctr">
              <a:lnSpc>
                <a:spcPts val="6800"/>
              </a:lnSpc>
            </a:pPr>
            <a:r>
              <a:rPr lang="en-US" sz="5000" dirty="0" smtClean="0">
                <a:solidFill>
                  <a:srgbClr val="073A64"/>
                </a:solidFill>
                <a:latin typeface="Arial" panose="020B0604020202020204" pitchFamily="34" charset="0"/>
                <a:cs typeface="Arial" panose="020B0604020202020204" pitchFamily="34" charset="0"/>
              </a:rPr>
              <a:t>6. </a:t>
            </a:r>
            <a:r>
              <a:rPr lang="en-US" sz="5000" dirty="0" err="1" smtClean="0">
                <a:solidFill>
                  <a:srgbClr val="073A64"/>
                </a:solidFill>
                <a:latin typeface="Arial" panose="020B0604020202020204" pitchFamily="34" charset="0"/>
                <a:cs typeface="Arial" panose="020B0604020202020204" pitchFamily="34" charset="0"/>
              </a:rPr>
              <a:t>Chiến</a:t>
            </a:r>
            <a:r>
              <a:rPr lang="en-US" sz="5000" dirty="0" smtClean="0">
                <a:solidFill>
                  <a:srgbClr val="073A64"/>
                </a:solidFill>
                <a:latin typeface="Arial" panose="020B0604020202020204" pitchFamily="34" charset="0"/>
                <a:cs typeface="Arial" panose="020B0604020202020204" pitchFamily="34" charset="0"/>
              </a:rPr>
              <a:t> </a:t>
            </a:r>
            <a:r>
              <a:rPr lang="en-US" sz="5000" dirty="0">
                <a:solidFill>
                  <a:srgbClr val="073A64"/>
                </a:solidFill>
                <a:latin typeface="Arial" panose="020B0604020202020204" pitchFamily="34" charset="0"/>
                <a:cs typeface="Arial" panose="020B0604020202020204" pitchFamily="34" charset="0"/>
              </a:rPr>
              <a:t>thắng Bạch Đằng năm 938 đã chấm dứt thời Bắc thuộc, mở ra thời kì: </a:t>
            </a:r>
          </a:p>
        </p:txBody>
      </p:sp>
      <p:sp>
        <p:nvSpPr>
          <p:cNvPr id="20" name="TextBox 18"/>
          <p:cNvSpPr txBox="1"/>
          <p:nvPr/>
        </p:nvSpPr>
        <p:spPr>
          <a:xfrm>
            <a:off x="1212204" y="3774458"/>
            <a:ext cx="5943600" cy="1744067"/>
          </a:xfrm>
          <a:prstGeom prst="rect">
            <a:avLst/>
          </a:prstGeom>
        </p:spPr>
        <p:txBody>
          <a:bodyPr wrap="square" lIns="0" tIns="0" rIns="0" bIns="0" rtlCol="0" anchor="t">
            <a:spAutoFit/>
          </a:bodyPr>
          <a:lstStyle/>
          <a:p>
            <a:pPr algn="ctr">
              <a:lnSpc>
                <a:spcPts val="6800"/>
              </a:lnSpc>
            </a:pPr>
            <a:r>
              <a:rPr lang="en-US" sz="5000" dirty="0">
                <a:solidFill>
                  <a:srgbClr val="073A64"/>
                </a:solidFill>
                <a:latin typeface="Arial" panose="020B0604020202020204" pitchFamily="34" charset="0"/>
                <a:cs typeface="Arial" panose="020B0604020202020204" pitchFamily="34" charset="0"/>
              </a:rPr>
              <a:t>A. Tự do, tự chủ lâu dài của dân tộc</a:t>
            </a:r>
          </a:p>
        </p:txBody>
      </p:sp>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91600" y="3619500"/>
            <a:ext cx="7301208" cy="2053985"/>
          </a:xfrm>
          <a:prstGeom prst="rect">
            <a:avLst/>
          </a:prstGeom>
        </p:spPr>
      </p:pic>
      <p:sp>
        <p:nvSpPr>
          <p:cNvPr id="22" name="TextBox 18"/>
          <p:cNvSpPr txBox="1"/>
          <p:nvPr/>
        </p:nvSpPr>
        <p:spPr>
          <a:xfrm>
            <a:off x="9670404" y="3774458"/>
            <a:ext cx="5943600" cy="1744067"/>
          </a:xfrm>
          <a:prstGeom prst="rect">
            <a:avLst/>
          </a:prstGeom>
        </p:spPr>
        <p:txBody>
          <a:bodyPr wrap="square" lIns="0" tIns="0" rIns="0" bIns="0" rtlCol="0" anchor="t">
            <a:spAutoFit/>
          </a:bodyPr>
          <a:lstStyle/>
          <a:p>
            <a:pPr algn="ctr">
              <a:lnSpc>
                <a:spcPts val="6800"/>
              </a:lnSpc>
            </a:pPr>
            <a:r>
              <a:rPr lang="en-US" sz="5000" dirty="0">
                <a:solidFill>
                  <a:srgbClr val="073A64"/>
                </a:solidFill>
                <a:latin typeface="Arial" panose="020B0604020202020204" pitchFamily="34" charset="0"/>
                <a:cs typeface="Arial" panose="020B0604020202020204" pitchFamily="34" charset="0"/>
              </a:rPr>
              <a:t>B. Độc lập, tự chủ trong thời gian ngắn</a:t>
            </a:r>
          </a:p>
        </p:txBody>
      </p:sp>
      <p:pic>
        <p:nvPicPr>
          <p:cNvPr id="23"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2000" y="6667500"/>
            <a:ext cx="7301208" cy="2053985"/>
          </a:xfrm>
          <a:prstGeom prst="rect">
            <a:avLst/>
          </a:prstGeom>
        </p:spPr>
      </p:pic>
      <p:sp>
        <p:nvSpPr>
          <p:cNvPr id="24" name="TextBox 18"/>
          <p:cNvSpPr txBox="1"/>
          <p:nvPr/>
        </p:nvSpPr>
        <p:spPr>
          <a:xfrm>
            <a:off x="789606" y="6822458"/>
            <a:ext cx="6788796" cy="1744067"/>
          </a:xfrm>
          <a:prstGeom prst="rect">
            <a:avLst/>
          </a:prstGeom>
        </p:spPr>
        <p:txBody>
          <a:bodyPr wrap="square" lIns="0" tIns="0" rIns="0" bIns="0" rtlCol="0" anchor="t">
            <a:spAutoFit/>
          </a:bodyPr>
          <a:lstStyle/>
          <a:p>
            <a:pPr algn="ctr">
              <a:lnSpc>
                <a:spcPts val="6800"/>
              </a:lnSpc>
            </a:pPr>
            <a:r>
              <a:rPr lang="en-US" sz="5000" dirty="0">
                <a:solidFill>
                  <a:srgbClr val="073A64"/>
                </a:solidFill>
                <a:latin typeface="Arial" panose="020B0604020202020204" pitchFamily="34" charset="0"/>
                <a:cs typeface="Arial" panose="020B0604020202020204" pitchFamily="34" charset="0"/>
              </a:rPr>
              <a:t>C. Đấu tranh giành quyền độc lập, tự chủ</a:t>
            </a:r>
          </a:p>
        </p:txBody>
      </p:sp>
      <p:pic>
        <p:nvPicPr>
          <p:cNvPr id="25"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48800" y="6572517"/>
            <a:ext cx="7301208" cy="2053985"/>
          </a:xfrm>
          <a:prstGeom prst="rect">
            <a:avLst/>
          </a:prstGeom>
        </p:spPr>
      </p:pic>
      <p:sp>
        <p:nvSpPr>
          <p:cNvPr id="26" name="TextBox 18"/>
          <p:cNvSpPr txBox="1"/>
          <p:nvPr/>
        </p:nvSpPr>
        <p:spPr>
          <a:xfrm>
            <a:off x="10127604" y="6727475"/>
            <a:ext cx="5943600" cy="1744067"/>
          </a:xfrm>
          <a:prstGeom prst="rect">
            <a:avLst/>
          </a:prstGeom>
        </p:spPr>
        <p:txBody>
          <a:bodyPr wrap="square" lIns="0" tIns="0" rIns="0" bIns="0" rtlCol="0" anchor="t">
            <a:spAutoFit/>
          </a:bodyPr>
          <a:lstStyle/>
          <a:p>
            <a:pPr algn="ctr">
              <a:lnSpc>
                <a:spcPts val="6800"/>
              </a:lnSpc>
            </a:pPr>
            <a:r>
              <a:rPr lang="en-US" sz="5000" dirty="0">
                <a:solidFill>
                  <a:srgbClr val="073A64"/>
                </a:solidFill>
                <a:latin typeface="Arial" panose="020B0604020202020204" pitchFamily="34" charset="0"/>
                <a:cs typeface="Arial" panose="020B0604020202020204" pitchFamily="34" charset="0"/>
              </a:rPr>
              <a:t>D. Độc lập, tự chủ lâu dài của dân tộc</a:t>
            </a:r>
          </a:p>
        </p:txBody>
      </p:sp>
      <p:sp>
        <p:nvSpPr>
          <p:cNvPr id="27" name="Oval 26"/>
          <p:cNvSpPr/>
          <p:nvPr/>
        </p:nvSpPr>
        <p:spPr>
          <a:xfrm>
            <a:off x="10439400" y="6822458"/>
            <a:ext cx="762000" cy="7594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80">
                                          <p:stCondLst>
                                            <p:cond delay="0"/>
                                          </p:stCondLst>
                                        </p:cTn>
                                        <p:tgtEl>
                                          <p:spTgt spid="27"/>
                                        </p:tgtEl>
                                      </p:cBhvr>
                                    </p:animEffect>
                                    <p:anim calcmode="lin" valueType="num">
                                      <p:cBhvr>
                                        <p:cTn id="5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0" dur="26">
                                          <p:stCondLst>
                                            <p:cond delay="650"/>
                                          </p:stCondLst>
                                        </p:cTn>
                                        <p:tgtEl>
                                          <p:spTgt spid="27"/>
                                        </p:tgtEl>
                                      </p:cBhvr>
                                      <p:to x="100000" y="60000"/>
                                    </p:animScale>
                                    <p:animScale>
                                      <p:cBhvr>
                                        <p:cTn id="61" dur="166" decel="50000">
                                          <p:stCondLst>
                                            <p:cond delay="676"/>
                                          </p:stCondLst>
                                        </p:cTn>
                                        <p:tgtEl>
                                          <p:spTgt spid="27"/>
                                        </p:tgtEl>
                                      </p:cBhvr>
                                      <p:to x="100000" y="100000"/>
                                    </p:animScale>
                                    <p:animScale>
                                      <p:cBhvr>
                                        <p:cTn id="62" dur="26">
                                          <p:stCondLst>
                                            <p:cond delay="1312"/>
                                          </p:stCondLst>
                                        </p:cTn>
                                        <p:tgtEl>
                                          <p:spTgt spid="27"/>
                                        </p:tgtEl>
                                      </p:cBhvr>
                                      <p:to x="100000" y="80000"/>
                                    </p:animScale>
                                    <p:animScale>
                                      <p:cBhvr>
                                        <p:cTn id="63" dur="166" decel="50000">
                                          <p:stCondLst>
                                            <p:cond delay="1338"/>
                                          </p:stCondLst>
                                        </p:cTn>
                                        <p:tgtEl>
                                          <p:spTgt spid="27"/>
                                        </p:tgtEl>
                                      </p:cBhvr>
                                      <p:to x="100000" y="100000"/>
                                    </p:animScale>
                                    <p:animScale>
                                      <p:cBhvr>
                                        <p:cTn id="64" dur="26">
                                          <p:stCondLst>
                                            <p:cond delay="1642"/>
                                          </p:stCondLst>
                                        </p:cTn>
                                        <p:tgtEl>
                                          <p:spTgt spid="27"/>
                                        </p:tgtEl>
                                      </p:cBhvr>
                                      <p:to x="100000" y="90000"/>
                                    </p:animScale>
                                    <p:animScale>
                                      <p:cBhvr>
                                        <p:cTn id="65" dur="166" decel="50000">
                                          <p:stCondLst>
                                            <p:cond delay="1668"/>
                                          </p:stCondLst>
                                        </p:cTn>
                                        <p:tgtEl>
                                          <p:spTgt spid="27"/>
                                        </p:tgtEl>
                                      </p:cBhvr>
                                      <p:to x="100000" y="100000"/>
                                    </p:animScale>
                                    <p:animScale>
                                      <p:cBhvr>
                                        <p:cTn id="66" dur="26">
                                          <p:stCondLst>
                                            <p:cond delay="1808"/>
                                          </p:stCondLst>
                                        </p:cTn>
                                        <p:tgtEl>
                                          <p:spTgt spid="27"/>
                                        </p:tgtEl>
                                      </p:cBhvr>
                                      <p:to x="100000" y="95000"/>
                                    </p:animScale>
                                    <p:animScale>
                                      <p:cBhvr>
                                        <p:cTn id="6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7"/>
          <p:cNvSpPr txBox="1"/>
          <p:nvPr/>
        </p:nvSpPr>
        <p:spPr>
          <a:xfrm>
            <a:off x="6877939" y="1274655"/>
            <a:ext cx="5347616" cy="436017"/>
          </a:xfrm>
          <a:prstGeom prst="rect">
            <a:avLst/>
          </a:prstGeom>
        </p:spPr>
        <p:txBody>
          <a:bodyPr wrap="square" lIns="0" tIns="0" rIns="0" bIns="0" rtlCol="0" anchor="t">
            <a:spAutoFit/>
          </a:bodyPr>
          <a:lstStyle/>
          <a:p>
            <a:pPr algn="ctr">
              <a:lnSpc>
                <a:spcPts val="3360"/>
              </a:lnSpc>
            </a:pPr>
            <a:r>
              <a:rPr lang="en-US" sz="6000" b="1" spc="360" dirty="0">
                <a:solidFill>
                  <a:srgbClr val="FFFFFF"/>
                </a:solidFill>
                <a:latin typeface="Arial" panose="020B0604020202020204" pitchFamily="34" charset="0"/>
                <a:cs typeface="Arial" panose="020B0604020202020204" pitchFamily="34" charset="0"/>
              </a:rPr>
              <a:t>LUYỆN TẬP</a:t>
            </a:r>
          </a:p>
        </p:txBody>
      </p:sp>
      <p:pic>
        <p:nvPicPr>
          <p:cNvPr id="48"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1925" y="147406"/>
            <a:ext cx="1171031" cy="1722104"/>
          </a:xfrm>
          <a:prstGeom prst="rect">
            <a:avLst/>
          </a:prstGeom>
        </p:spPr>
      </p:pic>
      <p:sp>
        <p:nvSpPr>
          <p:cNvPr id="12" name="Rectangle 11"/>
          <p:cNvSpPr/>
          <p:nvPr/>
        </p:nvSpPr>
        <p:spPr>
          <a:xfrm>
            <a:off x="1295400" y="147406"/>
            <a:ext cx="16992600" cy="9616222"/>
          </a:xfrm>
          <a:prstGeom prst="rect">
            <a:avLst/>
          </a:prstGeom>
        </p:spPr>
        <p:txBody>
          <a:bodyPr wrap="square">
            <a:spAutoFit/>
          </a:bodyPr>
          <a:lstStyle/>
          <a:p>
            <a:pPr algn="just">
              <a:lnSpc>
                <a:spcPct val="150000"/>
              </a:lnSpc>
            </a:pPr>
            <a:r>
              <a:rPr lang="vi-VN" sz="6000" b="1" dirty="0">
                <a:solidFill>
                  <a:srgbClr val="000000"/>
                </a:solidFill>
              </a:rPr>
              <a:t>Câu </a:t>
            </a:r>
            <a:r>
              <a:rPr lang="en-US" sz="6000" b="1" dirty="0" smtClean="0">
                <a:solidFill>
                  <a:srgbClr val="000000"/>
                </a:solidFill>
              </a:rPr>
              <a:t>7</a:t>
            </a:r>
            <a:r>
              <a:rPr lang="vi-VN" sz="6000" b="1" dirty="0" smtClean="0">
                <a:solidFill>
                  <a:srgbClr val="000000"/>
                </a:solidFill>
              </a:rPr>
              <a:t>:</a:t>
            </a:r>
            <a:r>
              <a:rPr lang="vi-VN" sz="6000" b="1" dirty="0">
                <a:solidFill>
                  <a:srgbClr val="000000"/>
                </a:solidFill>
              </a:rPr>
              <a:t> Nhà Nam Hán lấy cớ nào để đưa quân sang xâm lược Việt Nam lần thứ hai (938)?</a:t>
            </a:r>
          </a:p>
          <a:p>
            <a:pPr algn="just">
              <a:lnSpc>
                <a:spcPct val="150000"/>
              </a:lnSpc>
            </a:pPr>
            <a:r>
              <a:rPr lang="vi-VN" sz="6000" dirty="0">
                <a:solidFill>
                  <a:srgbClr val="000000"/>
                </a:solidFill>
              </a:rPr>
              <a:t>A. Kiều Công Tiễn bị Ngô Quyền tiêu diệt.</a:t>
            </a:r>
          </a:p>
          <a:p>
            <a:pPr algn="just">
              <a:lnSpc>
                <a:spcPct val="150000"/>
              </a:lnSpc>
            </a:pPr>
            <a:r>
              <a:rPr lang="vi-VN" sz="6000" dirty="0">
                <a:solidFill>
                  <a:srgbClr val="000000"/>
                </a:solidFill>
              </a:rPr>
              <a:t>B. Kiều Công Tiễn cầu cứu nhà Nam Hán.</a:t>
            </a:r>
          </a:p>
          <a:p>
            <a:pPr algn="just">
              <a:lnSpc>
                <a:spcPct val="150000"/>
              </a:lnSpc>
            </a:pPr>
            <a:r>
              <a:rPr lang="vi-VN" sz="6000" dirty="0">
                <a:solidFill>
                  <a:srgbClr val="000000"/>
                </a:solidFill>
              </a:rPr>
              <a:t>C. Giúp Dương Đình Nghệ lấy lại quyền hành.</a:t>
            </a:r>
          </a:p>
          <a:p>
            <a:pPr algn="just">
              <a:lnSpc>
                <a:spcPct val="150000"/>
              </a:lnSpc>
            </a:pPr>
            <a:r>
              <a:rPr lang="vi-VN" sz="6000" dirty="0">
                <a:solidFill>
                  <a:srgbClr val="000000"/>
                </a:solidFill>
              </a:rPr>
              <a:t>D. Ngô Quyền xưng vương và lập chính quyền mới.</a:t>
            </a:r>
            <a:endParaRPr lang="vi-VN" sz="6000" b="0" i="0" dirty="0">
              <a:solidFill>
                <a:srgbClr val="000000"/>
              </a:solidFill>
              <a:effectLst/>
            </a:endParaRPr>
          </a:p>
        </p:txBody>
      </p:sp>
    </p:spTree>
    <p:extLst>
      <p:ext uri="{BB962C8B-B14F-4D97-AF65-F5344CB8AC3E}">
        <p14:creationId xmlns:p14="http://schemas.microsoft.com/office/powerpoint/2010/main" val="152012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7"/>
          <p:cNvSpPr txBox="1"/>
          <p:nvPr/>
        </p:nvSpPr>
        <p:spPr>
          <a:xfrm>
            <a:off x="6877939" y="1274655"/>
            <a:ext cx="5347616" cy="436017"/>
          </a:xfrm>
          <a:prstGeom prst="rect">
            <a:avLst/>
          </a:prstGeom>
        </p:spPr>
        <p:txBody>
          <a:bodyPr wrap="square" lIns="0" tIns="0" rIns="0" bIns="0" rtlCol="0" anchor="t">
            <a:spAutoFit/>
          </a:bodyPr>
          <a:lstStyle/>
          <a:p>
            <a:pPr algn="ctr">
              <a:lnSpc>
                <a:spcPts val="3360"/>
              </a:lnSpc>
            </a:pPr>
            <a:r>
              <a:rPr lang="en-US" sz="6000" b="1" spc="360" dirty="0">
                <a:solidFill>
                  <a:srgbClr val="FFFFFF"/>
                </a:solidFill>
                <a:latin typeface="Arial" panose="020B0604020202020204" pitchFamily="34" charset="0"/>
                <a:cs typeface="Arial" panose="020B0604020202020204" pitchFamily="34" charset="0"/>
              </a:rPr>
              <a:t>LUYỆN TẬP</a:t>
            </a:r>
          </a:p>
        </p:txBody>
      </p:sp>
      <p:pic>
        <p:nvPicPr>
          <p:cNvPr id="48"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1925" y="147406"/>
            <a:ext cx="1171031" cy="1722104"/>
          </a:xfrm>
          <a:prstGeom prst="rect">
            <a:avLst/>
          </a:prstGeom>
        </p:spPr>
      </p:pic>
      <p:sp>
        <p:nvSpPr>
          <p:cNvPr id="12" name="Rectangle 11"/>
          <p:cNvSpPr/>
          <p:nvPr/>
        </p:nvSpPr>
        <p:spPr>
          <a:xfrm>
            <a:off x="839731" y="0"/>
            <a:ext cx="16992600" cy="9616222"/>
          </a:xfrm>
          <a:prstGeom prst="rect">
            <a:avLst/>
          </a:prstGeom>
        </p:spPr>
        <p:txBody>
          <a:bodyPr wrap="square">
            <a:spAutoFit/>
          </a:bodyPr>
          <a:lstStyle/>
          <a:p>
            <a:pPr algn="just">
              <a:lnSpc>
                <a:spcPct val="150000"/>
              </a:lnSpc>
            </a:pPr>
            <a:r>
              <a:rPr lang="vi-VN" sz="6000" b="1" dirty="0">
                <a:solidFill>
                  <a:srgbClr val="000000"/>
                </a:solidFill>
              </a:rPr>
              <a:t>Câu </a:t>
            </a:r>
            <a:r>
              <a:rPr lang="en-US" sz="6000" b="1" dirty="0">
                <a:solidFill>
                  <a:srgbClr val="000000"/>
                </a:solidFill>
              </a:rPr>
              <a:t>8</a:t>
            </a:r>
            <a:r>
              <a:rPr lang="vi-VN" sz="6000" b="1" dirty="0" smtClean="0">
                <a:solidFill>
                  <a:srgbClr val="000000"/>
                </a:solidFill>
              </a:rPr>
              <a:t>:</a:t>
            </a:r>
            <a:r>
              <a:rPr lang="vi-VN" sz="6000" b="1" dirty="0">
                <a:solidFill>
                  <a:srgbClr val="000000"/>
                </a:solidFill>
              </a:rPr>
              <a:t> Hai lần kháng chiến chống quân Nam Hán của nhân dân Việt Nam vào đầu thế kỉ X đều </a:t>
            </a:r>
          </a:p>
          <a:p>
            <a:pPr algn="just">
              <a:lnSpc>
                <a:spcPct val="150000"/>
              </a:lnSpc>
            </a:pPr>
            <a:r>
              <a:rPr lang="vi-VN" sz="6000" dirty="0">
                <a:solidFill>
                  <a:srgbClr val="000000"/>
                </a:solidFill>
              </a:rPr>
              <a:t>A. kết thúc bằng những trận thủy chiến.         </a:t>
            </a:r>
          </a:p>
          <a:p>
            <a:pPr algn="just">
              <a:lnSpc>
                <a:spcPct val="150000"/>
              </a:lnSpc>
            </a:pPr>
            <a:r>
              <a:rPr lang="vi-VN" sz="6000" dirty="0">
                <a:solidFill>
                  <a:srgbClr val="000000"/>
                </a:solidFill>
              </a:rPr>
              <a:t>B. giành thắng lợi nhanh chóng.   </a:t>
            </a:r>
          </a:p>
          <a:p>
            <a:pPr algn="just">
              <a:lnSpc>
                <a:spcPct val="150000"/>
              </a:lnSpc>
            </a:pPr>
            <a:r>
              <a:rPr lang="vi-VN" sz="6000" dirty="0">
                <a:solidFill>
                  <a:srgbClr val="000000"/>
                </a:solidFill>
              </a:rPr>
              <a:t>C. do Dương Đình Nghệ  lãnh đạo.               </a:t>
            </a:r>
          </a:p>
          <a:p>
            <a:pPr algn="just">
              <a:lnSpc>
                <a:spcPct val="150000"/>
              </a:lnSpc>
            </a:pPr>
            <a:r>
              <a:rPr lang="vi-VN" sz="6000" dirty="0">
                <a:solidFill>
                  <a:srgbClr val="000000"/>
                </a:solidFill>
              </a:rPr>
              <a:t>D. kết thúc bằng trận chiến ở Tống Bình.</a:t>
            </a:r>
            <a:endParaRPr lang="vi-VN" sz="6000" b="0" i="0" dirty="0">
              <a:solidFill>
                <a:srgbClr val="000000"/>
              </a:solidFill>
              <a:effectLst/>
            </a:endParaRPr>
          </a:p>
        </p:txBody>
      </p:sp>
    </p:spTree>
    <p:extLst>
      <p:ext uri="{BB962C8B-B14F-4D97-AF65-F5344CB8AC3E}">
        <p14:creationId xmlns:p14="http://schemas.microsoft.com/office/powerpoint/2010/main" val="23989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7"/>
          <p:cNvSpPr txBox="1"/>
          <p:nvPr/>
        </p:nvSpPr>
        <p:spPr>
          <a:xfrm>
            <a:off x="6877939" y="1274655"/>
            <a:ext cx="5347616" cy="436017"/>
          </a:xfrm>
          <a:prstGeom prst="rect">
            <a:avLst/>
          </a:prstGeom>
        </p:spPr>
        <p:txBody>
          <a:bodyPr wrap="square" lIns="0" tIns="0" rIns="0" bIns="0" rtlCol="0" anchor="t">
            <a:spAutoFit/>
          </a:bodyPr>
          <a:lstStyle/>
          <a:p>
            <a:pPr algn="ctr">
              <a:lnSpc>
                <a:spcPts val="3360"/>
              </a:lnSpc>
            </a:pPr>
            <a:r>
              <a:rPr lang="en-US" sz="6000" b="1" spc="360" dirty="0">
                <a:solidFill>
                  <a:srgbClr val="FFFFFF"/>
                </a:solidFill>
                <a:latin typeface="Arial" panose="020B0604020202020204" pitchFamily="34" charset="0"/>
                <a:cs typeface="Arial" panose="020B0604020202020204" pitchFamily="34" charset="0"/>
              </a:rPr>
              <a:t>LUYỆN TẬP</a:t>
            </a:r>
          </a:p>
        </p:txBody>
      </p:sp>
      <p:pic>
        <p:nvPicPr>
          <p:cNvPr id="48"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1925" y="147406"/>
            <a:ext cx="1171031" cy="1722104"/>
          </a:xfrm>
          <a:prstGeom prst="rect">
            <a:avLst/>
          </a:prstGeom>
        </p:spPr>
      </p:pic>
      <p:sp>
        <p:nvSpPr>
          <p:cNvPr id="12" name="Rectangle 11"/>
          <p:cNvSpPr/>
          <p:nvPr/>
        </p:nvSpPr>
        <p:spPr>
          <a:xfrm>
            <a:off x="867440" y="0"/>
            <a:ext cx="16992600" cy="9616222"/>
          </a:xfrm>
          <a:prstGeom prst="rect">
            <a:avLst/>
          </a:prstGeom>
        </p:spPr>
        <p:txBody>
          <a:bodyPr wrap="square">
            <a:spAutoFit/>
          </a:bodyPr>
          <a:lstStyle/>
          <a:p>
            <a:pPr algn="just">
              <a:lnSpc>
                <a:spcPct val="150000"/>
              </a:lnSpc>
            </a:pPr>
            <a:r>
              <a:rPr lang="vi-VN" sz="6000" b="1" dirty="0">
                <a:solidFill>
                  <a:srgbClr val="000000"/>
                </a:solidFill>
              </a:rPr>
              <a:t>Câu </a:t>
            </a:r>
            <a:r>
              <a:rPr lang="en-US" sz="6000" b="1" dirty="0" smtClean="0">
                <a:solidFill>
                  <a:srgbClr val="000000"/>
                </a:solidFill>
              </a:rPr>
              <a:t>9</a:t>
            </a:r>
            <a:r>
              <a:rPr lang="vi-VN" sz="6000" b="1" dirty="0" smtClean="0">
                <a:solidFill>
                  <a:srgbClr val="000000"/>
                </a:solidFill>
              </a:rPr>
              <a:t>:</a:t>
            </a:r>
            <a:r>
              <a:rPr lang="vi-VN" sz="6000" b="1" dirty="0">
                <a:solidFill>
                  <a:srgbClr val="000000"/>
                </a:solidFill>
              </a:rPr>
              <a:t> Nội dung nào dưới đây </a:t>
            </a:r>
            <a:r>
              <a:rPr lang="en-US" sz="6000" b="1" dirty="0" smtClean="0">
                <a:solidFill>
                  <a:srgbClr val="000000"/>
                </a:solidFill>
              </a:rPr>
              <a:t>KHÔNG</a:t>
            </a:r>
            <a:r>
              <a:rPr lang="vi-VN" sz="6000" b="1" dirty="0">
                <a:solidFill>
                  <a:srgbClr val="000000"/>
                </a:solidFill>
              </a:rPr>
              <a:t> phản ánh đúng việc làm của Khúc Hạo sau khi lên nắm quyền (907 - 917)?</a:t>
            </a:r>
          </a:p>
          <a:p>
            <a:pPr algn="just">
              <a:lnSpc>
                <a:spcPct val="150000"/>
              </a:lnSpc>
            </a:pPr>
            <a:r>
              <a:rPr lang="vi-VN" sz="6000" dirty="0">
                <a:solidFill>
                  <a:srgbClr val="000000"/>
                </a:solidFill>
              </a:rPr>
              <a:t>A. Đặt lại các khu vực hành chính.                </a:t>
            </a:r>
          </a:p>
          <a:p>
            <a:pPr algn="just">
              <a:lnSpc>
                <a:spcPct val="150000"/>
              </a:lnSpc>
            </a:pPr>
            <a:r>
              <a:rPr lang="vi-VN" sz="6000" dirty="0">
                <a:solidFill>
                  <a:srgbClr val="000000"/>
                </a:solidFill>
              </a:rPr>
              <a:t>B. Xem xét và định lại các mức thuế.</a:t>
            </a:r>
          </a:p>
          <a:p>
            <a:pPr algn="just">
              <a:lnSpc>
                <a:spcPct val="150000"/>
              </a:lnSpc>
            </a:pPr>
            <a:r>
              <a:rPr lang="vi-VN" sz="6000" dirty="0">
                <a:solidFill>
                  <a:srgbClr val="000000"/>
                </a:solidFill>
              </a:rPr>
              <a:t>C. Xưng vương và lập chính quyền mới.       </a:t>
            </a:r>
          </a:p>
          <a:p>
            <a:pPr algn="just">
              <a:lnSpc>
                <a:spcPct val="150000"/>
              </a:lnSpc>
            </a:pPr>
            <a:r>
              <a:rPr lang="vi-VN" sz="6000" dirty="0">
                <a:solidFill>
                  <a:srgbClr val="000000"/>
                </a:solidFill>
              </a:rPr>
              <a:t>D. Bãi bỏ các thứ lao dịch thời Bắc thuộc.</a:t>
            </a:r>
            <a:endParaRPr lang="vi-VN" sz="6000" b="0" i="0" dirty="0">
              <a:solidFill>
                <a:srgbClr val="000000"/>
              </a:solidFill>
              <a:effectLst/>
            </a:endParaRPr>
          </a:p>
        </p:txBody>
      </p:sp>
    </p:spTree>
    <p:extLst>
      <p:ext uri="{BB962C8B-B14F-4D97-AF65-F5344CB8AC3E}">
        <p14:creationId xmlns:p14="http://schemas.microsoft.com/office/powerpoint/2010/main" val="15529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7"/>
          <p:cNvSpPr txBox="1"/>
          <p:nvPr/>
        </p:nvSpPr>
        <p:spPr>
          <a:xfrm>
            <a:off x="6877939" y="1274655"/>
            <a:ext cx="5347616" cy="436017"/>
          </a:xfrm>
          <a:prstGeom prst="rect">
            <a:avLst/>
          </a:prstGeom>
        </p:spPr>
        <p:txBody>
          <a:bodyPr wrap="square" lIns="0" tIns="0" rIns="0" bIns="0" rtlCol="0" anchor="t">
            <a:spAutoFit/>
          </a:bodyPr>
          <a:lstStyle/>
          <a:p>
            <a:pPr algn="ctr">
              <a:lnSpc>
                <a:spcPts val="3360"/>
              </a:lnSpc>
            </a:pPr>
            <a:r>
              <a:rPr lang="en-US" sz="6000" b="1" spc="360" dirty="0">
                <a:solidFill>
                  <a:srgbClr val="FFFFFF"/>
                </a:solidFill>
                <a:latin typeface="Arial" panose="020B0604020202020204" pitchFamily="34" charset="0"/>
                <a:cs typeface="Arial" panose="020B0604020202020204" pitchFamily="34" charset="0"/>
              </a:rPr>
              <a:t>LUYỆN TẬP</a:t>
            </a:r>
          </a:p>
        </p:txBody>
      </p:sp>
      <p:pic>
        <p:nvPicPr>
          <p:cNvPr id="48"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1925" y="147406"/>
            <a:ext cx="1171031" cy="1722104"/>
          </a:xfrm>
          <a:prstGeom prst="rect">
            <a:avLst/>
          </a:prstGeom>
        </p:spPr>
      </p:pic>
      <p:sp>
        <p:nvSpPr>
          <p:cNvPr id="12" name="Rectangle 11"/>
          <p:cNvSpPr/>
          <p:nvPr/>
        </p:nvSpPr>
        <p:spPr>
          <a:xfrm>
            <a:off x="251799" y="147406"/>
            <a:ext cx="16992600" cy="9325630"/>
          </a:xfrm>
          <a:prstGeom prst="rect">
            <a:avLst/>
          </a:prstGeom>
        </p:spPr>
        <p:txBody>
          <a:bodyPr wrap="square">
            <a:spAutoFit/>
          </a:bodyPr>
          <a:lstStyle/>
          <a:p>
            <a:pPr algn="just"/>
            <a:r>
              <a:rPr lang="vi-VN" sz="6000" b="1" dirty="0">
                <a:solidFill>
                  <a:srgbClr val="000000"/>
                </a:solidFill>
                <a:latin typeface="Open Sans"/>
              </a:rPr>
              <a:t>Câu </a:t>
            </a:r>
            <a:r>
              <a:rPr lang="vi-VN" sz="6000" b="1" dirty="0" smtClean="0">
                <a:solidFill>
                  <a:srgbClr val="000000"/>
                </a:solidFill>
                <a:latin typeface="Open Sans"/>
              </a:rPr>
              <a:t>1</a:t>
            </a:r>
            <a:r>
              <a:rPr lang="en-US" sz="6000" b="1" dirty="0" smtClean="0">
                <a:solidFill>
                  <a:srgbClr val="000000"/>
                </a:solidFill>
                <a:latin typeface="Open Sans"/>
              </a:rPr>
              <a:t>0</a:t>
            </a:r>
            <a:r>
              <a:rPr lang="vi-VN" sz="6000" b="1" dirty="0" smtClean="0">
                <a:solidFill>
                  <a:srgbClr val="000000"/>
                </a:solidFill>
                <a:latin typeface="Open Sans"/>
              </a:rPr>
              <a:t>:</a:t>
            </a:r>
            <a:r>
              <a:rPr lang="vi-VN" sz="6000" dirty="0">
                <a:solidFill>
                  <a:srgbClr val="000000"/>
                </a:solidFill>
                <a:latin typeface="Open Sans"/>
              </a:rPr>
              <a:t> </a:t>
            </a:r>
            <a:r>
              <a:rPr lang="vi-VN" sz="6000" b="1" dirty="0">
                <a:solidFill>
                  <a:srgbClr val="000000"/>
                </a:solidFill>
                <a:latin typeface="Open Sans"/>
              </a:rPr>
              <a:t>Những chính sách cải cách của Khúc Hạo trong những năm 907 – 917, đã</a:t>
            </a:r>
          </a:p>
          <a:p>
            <a:pPr algn="just"/>
            <a:r>
              <a:rPr lang="vi-VN" sz="6000" dirty="0">
                <a:solidFill>
                  <a:srgbClr val="000000"/>
                </a:solidFill>
                <a:latin typeface="Open Sans"/>
              </a:rPr>
              <a:t>A. </a:t>
            </a:r>
            <a:r>
              <a:rPr lang="en-US" sz="6000" dirty="0" err="1" smtClean="0">
                <a:solidFill>
                  <a:srgbClr val="000000"/>
                </a:solidFill>
                <a:latin typeface="Open Sans"/>
              </a:rPr>
              <a:t>đặt</a:t>
            </a:r>
            <a:r>
              <a:rPr lang="en-US" sz="6000" dirty="0" smtClean="0">
                <a:solidFill>
                  <a:srgbClr val="000000"/>
                </a:solidFill>
                <a:latin typeface="Open Sans"/>
              </a:rPr>
              <a:t> </a:t>
            </a:r>
            <a:r>
              <a:rPr lang="en-US" sz="6000" dirty="0" err="1" smtClean="0">
                <a:solidFill>
                  <a:srgbClr val="000000"/>
                </a:solidFill>
                <a:latin typeface="Open Sans"/>
              </a:rPr>
              <a:t>nền</a:t>
            </a:r>
            <a:r>
              <a:rPr lang="en-US" sz="6000" dirty="0" smtClean="0">
                <a:solidFill>
                  <a:srgbClr val="000000"/>
                </a:solidFill>
                <a:latin typeface="Open Sans"/>
              </a:rPr>
              <a:t> </a:t>
            </a:r>
            <a:r>
              <a:rPr lang="en-US" sz="6000" dirty="0" err="1" smtClean="0">
                <a:solidFill>
                  <a:srgbClr val="000000"/>
                </a:solidFill>
                <a:latin typeface="Open Sans"/>
              </a:rPr>
              <a:t>móng</a:t>
            </a:r>
            <a:r>
              <a:rPr lang="en-US" sz="6000" dirty="0" smtClean="0">
                <a:solidFill>
                  <a:srgbClr val="000000"/>
                </a:solidFill>
                <a:latin typeface="Open Sans"/>
              </a:rPr>
              <a:t> </a:t>
            </a:r>
            <a:r>
              <a:rPr lang="en-US" sz="6000" dirty="0" err="1" smtClean="0">
                <a:solidFill>
                  <a:srgbClr val="000000"/>
                </a:solidFill>
                <a:latin typeface="Open Sans"/>
              </a:rPr>
              <a:t>xây</a:t>
            </a:r>
            <a:r>
              <a:rPr lang="en-US" sz="6000" dirty="0" smtClean="0">
                <a:solidFill>
                  <a:srgbClr val="000000"/>
                </a:solidFill>
                <a:latin typeface="Open Sans"/>
              </a:rPr>
              <a:t> </a:t>
            </a:r>
            <a:r>
              <a:rPr lang="en-US" sz="6000" dirty="0" err="1" smtClean="0">
                <a:solidFill>
                  <a:srgbClr val="000000"/>
                </a:solidFill>
                <a:latin typeface="Open Sans"/>
              </a:rPr>
              <a:t>dựng</a:t>
            </a:r>
            <a:r>
              <a:rPr lang="en-US" sz="6000" dirty="0" smtClean="0">
                <a:solidFill>
                  <a:srgbClr val="000000"/>
                </a:solidFill>
                <a:latin typeface="Open Sans"/>
              </a:rPr>
              <a:t> </a:t>
            </a:r>
            <a:r>
              <a:rPr lang="vi-VN" sz="6000" dirty="0" smtClean="0">
                <a:solidFill>
                  <a:srgbClr val="000000"/>
                </a:solidFill>
                <a:latin typeface="Open Sans"/>
              </a:rPr>
              <a:t>chính </a:t>
            </a:r>
            <a:r>
              <a:rPr lang="vi-VN" sz="6000" dirty="0">
                <a:solidFill>
                  <a:srgbClr val="000000"/>
                </a:solidFill>
                <a:latin typeface="Open Sans"/>
              </a:rPr>
              <a:t>quyền tự chủ của người Việt.</a:t>
            </a:r>
          </a:p>
          <a:p>
            <a:pPr algn="just"/>
            <a:r>
              <a:rPr lang="vi-VN" sz="6000" dirty="0">
                <a:solidFill>
                  <a:srgbClr val="000000"/>
                </a:solidFill>
                <a:latin typeface="Open Sans"/>
              </a:rPr>
              <a:t>B. duy trì sự thống trị của nhà Đường ở Việt Nam.</a:t>
            </a:r>
          </a:p>
          <a:p>
            <a:pPr algn="just"/>
            <a:r>
              <a:rPr lang="vi-VN" sz="6000" dirty="0">
                <a:solidFill>
                  <a:srgbClr val="000000"/>
                </a:solidFill>
                <a:latin typeface="Open Sans"/>
              </a:rPr>
              <a:t>C. củng cố bộ máy hành chính từ thời Bắc thuộc.    </a:t>
            </a:r>
          </a:p>
          <a:p>
            <a:pPr algn="just"/>
            <a:r>
              <a:rPr lang="vi-VN" sz="6000" dirty="0">
                <a:solidFill>
                  <a:srgbClr val="000000"/>
                </a:solidFill>
                <a:latin typeface="Open Sans"/>
              </a:rPr>
              <a:t>D. lật đổ ách thống trị của nhà Nam Hán đối với người Việt.</a:t>
            </a:r>
            <a:endParaRPr lang="vi-VN" sz="6000" b="0" i="0" dirty="0">
              <a:solidFill>
                <a:srgbClr val="000000"/>
              </a:solidFill>
              <a:effectLst/>
              <a:latin typeface="Open Sans"/>
            </a:endParaRPr>
          </a:p>
        </p:txBody>
      </p:sp>
    </p:spTree>
    <p:extLst>
      <p:ext uri="{BB962C8B-B14F-4D97-AF65-F5344CB8AC3E}">
        <p14:creationId xmlns:p14="http://schemas.microsoft.com/office/powerpoint/2010/main" val="28298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rcRect l="155" b="4383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3352800" y="3191942"/>
            <a:ext cx="13411200" cy="5075758"/>
            <a:chOff x="-92423" y="-783773"/>
            <a:chExt cx="3743795" cy="2701436"/>
          </a:xfrm>
        </p:grpSpPr>
        <p:sp>
          <p:nvSpPr>
            <p:cNvPr id="3" name="Freeform 3"/>
            <p:cNvSpPr/>
            <p:nvPr/>
          </p:nvSpPr>
          <p:spPr>
            <a:xfrm>
              <a:off x="-92423" y="-783773"/>
              <a:ext cx="3743795" cy="2701436"/>
            </a:xfrm>
            <a:custGeom>
              <a:avLst/>
              <a:gdLst/>
              <a:ahLst/>
              <a:cxnLst/>
              <a:rect l="l" t="t" r="r" b="b"/>
              <a:pathLst>
                <a:path w="3743795" h="2701436">
                  <a:moveTo>
                    <a:pt x="278431" y="16918"/>
                  </a:moveTo>
                  <a:cubicBezTo>
                    <a:pt x="278431" y="16918"/>
                    <a:pt x="604014" y="12258"/>
                    <a:pt x="936752" y="12454"/>
                  </a:cubicBezTo>
                  <a:cubicBezTo>
                    <a:pt x="2631874" y="12671"/>
                    <a:pt x="3469727" y="0"/>
                    <a:pt x="3469727" y="0"/>
                  </a:cubicBezTo>
                  <a:cubicBezTo>
                    <a:pt x="3537190" y="0"/>
                    <a:pt x="3613127" y="0"/>
                    <a:pt x="3691900" y="85073"/>
                  </a:cubicBezTo>
                  <a:cubicBezTo>
                    <a:pt x="3734878" y="131488"/>
                    <a:pt x="3735946" y="240224"/>
                    <a:pt x="3736351" y="320281"/>
                  </a:cubicBezTo>
                  <a:cubicBezTo>
                    <a:pt x="3736351" y="320281"/>
                    <a:pt x="3734647" y="1612662"/>
                    <a:pt x="3734647" y="1938852"/>
                  </a:cubicBezTo>
                  <a:cubicBezTo>
                    <a:pt x="3734647" y="2153011"/>
                    <a:pt x="3743795" y="2452190"/>
                    <a:pt x="3743795" y="2452190"/>
                  </a:cubicBezTo>
                  <a:cubicBezTo>
                    <a:pt x="3743795" y="2580859"/>
                    <a:pt x="3739626" y="2701436"/>
                    <a:pt x="3486788" y="2693302"/>
                  </a:cubicBezTo>
                  <a:cubicBezTo>
                    <a:pt x="3486788" y="2693302"/>
                    <a:pt x="3110315" y="2673004"/>
                    <a:pt x="2692581" y="2680602"/>
                  </a:cubicBezTo>
                  <a:cubicBezTo>
                    <a:pt x="1261351" y="2688736"/>
                    <a:pt x="304023" y="2701436"/>
                    <a:pt x="304023" y="2701436"/>
                  </a:cubicBezTo>
                  <a:cubicBezTo>
                    <a:pt x="132548" y="2701436"/>
                    <a:pt x="4213" y="2600367"/>
                    <a:pt x="8532" y="2397820"/>
                  </a:cubicBezTo>
                  <a:cubicBezTo>
                    <a:pt x="8532" y="2397820"/>
                    <a:pt x="9630" y="1899279"/>
                    <a:pt x="4815" y="1048409"/>
                  </a:cubicBezTo>
                  <a:cubicBezTo>
                    <a:pt x="0" y="663668"/>
                    <a:pt x="25592" y="330596"/>
                    <a:pt x="25592" y="330596"/>
                  </a:cubicBezTo>
                  <a:cubicBezTo>
                    <a:pt x="27224" y="150571"/>
                    <a:pt x="143504" y="16918"/>
                    <a:pt x="278431" y="16918"/>
                  </a:cubicBezTo>
                  <a:close/>
                </a:path>
              </a:pathLst>
            </a:custGeom>
            <a:solidFill>
              <a:srgbClr val="EFC44B"/>
            </a:solidFill>
          </p:spPr>
        </p:sp>
      </p:grpSp>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410200" y="2354849"/>
            <a:ext cx="6847875" cy="684787"/>
          </a:xfrm>
          <a:prstGeom prst="rect">
            <a:avLst/>
          </a:prstGeom>
        </p:spPr>
      </p:pic>
      <p:sp>
        <p:nvSpPr>
          <p:cNvPr id="11" name="TextBox 11"/>
          <p:cNvSpPr txBox="1"/>
          <p:nvPr/>
        </p:nvSpPr>
        <p:spPr>
          <a:xfrm>
            <a:off x="0" y="1205660"/>
            <a:ext cx="18287999" cy="1002326"/>
          </a:xfrm>
          <a:prstGeom prst="rect">
            <a:avLst/>
          </a:prstGeom>
        </p:spPr>
        <p:txBody>
          <a:bodyPr wrap="square" lIns="0" tIns="0" rIns="0" bIns="0" rtlCol="0" anchor="t">
            <a:spAutoFit/>
          </a:bodyPr>
          <a:lstStyle/>
          <a:p>
            <a:pPr algn="ctr">
              <a:lnSpc>
                <a:spcPts val="8640"/>
              </a:lnSpc>
            </a:pPr>
            <a:r>
              <a:rPr lang="en-US" sz="6000" b="1" dirty="0">
                <a:solidFill>
                  <a:srgbClr val="000000"/>
                </a:solidFill>
                <a:latin typeface="Arial" panose="020B0604020202020204" pitchFamily="34" charset="0"/>
                <a:cs typeface="Arial" panose="020B0604020202020204" pitchFamily="34" charset="0"/>
              </a:rPr>
              <a:t>VẬN DỤNG</a:t>
            </a:r>
          </a:p>
        </p:txBody>
      </p:sp>
      <p:sp>
        <p:nvSpPr>
          <p:cNvPr id="13" name="Rectangle 12"/>
          <p:cNvSpPr/>
          <p:nvPr/>
        </p:nvSpPr>
        <p:spPr>
          <a:xfrm>
            <a:off x="4114800" y="3390900"/>
            <a:ext cx="12177486" cy="4580741"/>
          </a:xfrm>
          <a:prstGeom prst="rect">
            <a:avLst/>
          </a:prstGeom>
        </p:spPr>
        <p:txBody>
          <a:bodyPr wrap="square">
            <a:spAutoFit/>
          </a:bodyPr>
          <a:lstStyle/>
          <a:p>
            <a:pPr algn="just">
              <a:lnSpc>
                <a:spcPts val="7000"/>
              </a:lnSpc>
            </a:pPr>
            <a:r>
              <a:rPr lang="nl-NL" sz="5000" dirty="0">
                <a:solidFill>
                  <a:srgbClr val="000000"/>
                </a:solidFill>
                <a:latin typeface="Arial" panose="020B0604020202020204" pitchFamily="34" charset="0"/>
                <a:ea typeface="Calibri" panose="020F0502020204030204" pitchFamily="34" charset="0"/>
                <a:cs typeface="Arial" panose="020B0604020202020204" pitchFamily="34" charset="0"/>
              </a:rPr>
              <a:t>Em hãy tra cứu thông tin để biết hiện nay có những con đường, trường học, làng xã hay di tích lịch sử nào mang tên các vị anh hùng dân tộc trong thời Bắc thuộc ở nơi em đang sinh sống.</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352"/>
        </a:solidFill>
        <a:effectLst/>
      </p:bgPr>
    </p:bg>
    <p:spTree>
      <p:nvGrpSpPr>
        <p:cNvPr id="1" name=""/>
        <p:cNvGrpSpPr/>
        <p:nvPr/>
      </p:nvGrpSpPr>
      <p:grpSpPr>
        <a:xfrm>
          <a:off x="0" y="0"/>
          <a:ext cx="0" cy="0"/>
          <a:chOff x="0" y="0"/>
          <a:chExt cx="0" cy="0"/>
        </a:xfrm>
      </p:grpSpPr>
      <p:grpSp>
        <p:nvGrpSpPr>
          <p:cNvPr id="2" name="Group 2"/>
          <p:cNvGrpSpPr/>
          <p:nvPr/>
        </p:nvGrpSpPr>
        <p:grpSpPr>
          <a:xfrm>
            <a:off x="4184236" y="5516617"/>
            <a:ext cx="10591801" cy="1990346"/>
            <a:chOff x="0" y="0"/>
            <a:chExt cx="7660157" cy="1060682"/>
          </a:xfrm>
        </p:grpSpPr>
        <p:sp>
          <p:nvSpPr>
            <p:cNvPr id="3"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solidFill>
              <a:srgbClr val="F8F8F8"/>
            </a:solidFill>
          </p:spPr>
        </p:sp>
      </p:grpSp>
      <p:grpSp>
        <p:nvGrpSpPr>
          <p:cNvPr id="11" name="Group 11"/>
          <p:cNvGrpSpPr/>
          <p:nvPr/>
        </p:nvGrpSpPr>
        <p:grpSpPr>
          <a:xfrm>
            <a:off x="3740263" y="6367890"/>
            <a:ext cx="1472537" cy="283971"/>
            <a:chOff x="0" y="0"/>
            <a:chExt cx="2994890" cy="577549"/>
          </a:xfrm>
        </p:grpSpPr>
        <p:sp>
          <p:nvSpPr>
            <p:cNvPr id="12" name="Freeform 12"/>
            <p:cNvSpPr/>
            <p:nvPr/>
          </p:nvSpPr>
          <p:spPr>
            <a:xfrm>
              <a:off x="-32193" y="-26797"/>
              <a:ext cx="3033197" cy="642041"/>
            </a:xfrm>
            <a:custGeom>
              <a:avLst/>
              <a:gdLst/>
              <a:ahLst/>
              <a:cxnLst/>
              <a:rect l="l" t="t" r="r" b="b"/>
              <a:pathLst>
                <a:path w="3033197" h="642041">
                  <a:moveTo>
                    <a:pt x="3014086" y="368169"/>
                  </a:moveTo>
                  <a:cubicBezTo>
                    <a:pt x="3010930" y="378701"/>
                    <a:pt x="3005663" y="388638"/>
                    <a:pt x="2998185" y="397059"/>
                  </a:cubicBezTo>
                  <a:cubicBezTo>
                    <a:pt x="2931498" y="472176"/>
                    <a:pt x="2836975" y="522827"/>
                    <a:pt x="2763775" y="591867"/>
                  </a:cubicBezTo>
                  <a:cubicBezTo>
                    <a:pt x="2710575" y="642041"/>
                    <a:pt x="2663525" y="527415"/>
                    <a:pt x="2706916" y="486490"/>
                  </a:cubicBezTo>
                  <a:cubicBezTo>
                    <a:pt x="2743045" y="452415"/>
                    <a:pt x="2784379" y="422807"/>
                    <a:pt x="2824999" y="392527"/>
                  </a:cubicBezTo>
                  <a:cubicBezTo>
                    <a:pt x="2362933" y="384081"/>
                    <a:pt x="2016353" y="379346"/>
                    <a:pt x="1592345" y="378908"/>
                  </a:cubicBezTo>
                  <a:cubicBezTo>
                    <a:pt x="1095019" y="378438"/>
                    <a:pt x="596257" y="375898"/>
                    <a:pt x="100811" y="424981"/>
                  </a:cubicBezTo>
                  <a:cubicBezTo>
                    <a:pt x="28227" y="432172"/>
                    <a:pt x="0" y="337039"/>
                    <a:pt x="82377" y="328879"/>
                  </a:cubicBezTo>
                  <a:cubicBezTo>
                    <a:pt x="577823" y="279797"/>
                    <a:pt x="1076585" y="282336"/>
                    <a:pt x="1573912" y="282806"/>
                  </a:cubicBezTo>
                  <a:cubicBezTo>
                    <a:pt x="2016353" y="283254"/>
                    <a:pt x="2364985" y="288153"/>
                    <a:pt x="2837288" y="296965"/>
                  </a:cubicBezTo>
                  <a:cubicBezTo>
                    <a:pt x="2776337" y="238209"/>
                    <a:pt x="2709547" y="184033"/>
                    <a:pt x="2641499" y="137691"/>
                  </a:cubicBezTo>
                  <a:cubicBezTo>
                    <a:pt x="2584967" y="99191"/>
                    <a:pt x="2661474" y="0"/>
                    <a:pt x="2710886" y="33652"/>
                  </a:cubicBezTo>
                  <a:cubicBezTo>
                    <a:pt x="2821363" y="108890"/>
                    <a:pt x="2929555" y="199696"/>
                    <a:pt x="3016535" y="301696"/>
                  </a:cubicBezTo>
                  <a:cubicBezTo>
                    <a:pt x="3033197" y="321235"/>
                    <a:pt x="3028400" y="347199"/>
                    <a:pt x="3014086" y="368169"/>
                  </a:cubicBezTo>
                  <a:close/>
                </a:path>
              </a:pathLst>
            </a:custGeom>
            <a:solidFill>
              <a:srgbClr val="000000"/>
            </a:solidFill>
          </p:spPr>
        </p:sp>
      </p:grpSp>
      <p:sp>
        <p:nvSpPr>
          <p:cNvPr id="16" name="TextBox 16"/>
          <p:cNvSpPr txBox="1"/>
          <p:nvPr/>
        </p:nvSpPr>
        <p:spPr>
          <a:xfrm>
            <a:off x="1" y="1087213"/>
            <a:ext cx="18288000" cy="1252394"/>
          </a:xfrm>
          <a:prstGeom prst="rect">
            <a:avLst/>
          </a:prstGeom>
        </p:spPr>
        <p:txBody>
          <a:bodyPr wrap="square" lIns="0" tIns="0" rIns="0" bIns="0" rtlCol="0" anchor="t">
            <a:spAutoFit/>
          </a:bodyPr>
          <a:lstStyle/>
          <a:p>
            <a:pPr algn="ctr">
              <a:lnSpc>
                <a:spcPts val="11200"/>
              </a:lnSpc>
            </a:pPr>
            <a:r>
              <a:rPr lang="en-US" sz="6000" b="1" dirty="0">
                <a:solidFill>
                  <a:srgbClr val="000000"/>
                </a:solidFill>
                <a:latin typeface="Arial" panose="020B0604020202020204" pitchFamily="34" charset="0"/>
                <a:cs typeface="Arial" panose="020B0604020202020204" pitchFamily="34" charset="0"/>
              </a:rPr>
              <a:t>HƯỚNG DẪN VỀ NHÀ</a:t>
            </a:r>
          </a:p>
        </p:txBody>
      </p:sp>
      <p:grpSp>
        <p:nvGrpSpPr>
          <p:cNvPr id="22" name="Group 2"/>
          <p:cNvGrpSpPr/>
          <p:nvPr/>
        </p:nvGrpSpPr>
        <p:grpSpPr>
          <a:xfrm>
            <a:off x="4184236" y="3258600"/>
            <a:ext cx="10591801" cy="1990346"/>
            <a:chOff x="0" y="0"/>
            <a:chExt cx="7660157" cy="1060682"/>
          </a:xfrm>
        </p:grpSpPr>
        <p:sp>
          <p:nvSpPr>
            <p:cNvPr id="23"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solidFill>
              <a:srgbClr val="F8F8F8"/>
            </a:solidFill>
          </p:spPr>
        </p:sp>
      </p:grpSp>
      <p:sp>
        <p:nvSpPr>
          <p:cNvPr id="24" name="TextBox 16"/>
          <p:cNvSpPr txBox="1"/>
          <p:nvPr/>
        </p:nvSpPr>
        <p:spPr>
          <a:xfrm>
            <a:off x="4769986" y="3505288"/>
            <a:ext cx="9525001" cy="1667123"/>
          </a:xfrm>
          <a:prstGeom prst="rect">
            <a:avLst/>
          </a:prstGeom>
        </p:spPr>
        <p:txBody>
          <a:bodyPr wrap="square" lIns="0" tIns="0" rIns="0" bIns="0" rtlCol="0" anchor="t">
            <a:spAutoFit/>
          </a:bodyPr>
          <a:lstStyle/>
          <a:p>
            <a:pPr algn="ctr">
              <a:lnSpc>
                <a:spcPts val="6500"/>
              </a:lnSpc>
            </a:pPr>
            <a:r>
              <a:rPr lang="en-US" sz="5000" dirty="0">
                <a:solidFill>
                  <a:srgbClr val="000000"/>
                </a:solidFill>
                <a:latin typeface="Arial" panose="020B0604020202020204" pitchFamily="34" charset="0"/>
                <a:cs typeface="Arial" panose="020B0604020202020204" pitchFamily="34" charset="0"/>
              </a:rPr>
              <a:t>Trả lời câu 1 – Luyện tập,</a:t>
            </a:r>
          </a:p>
          <a:p>
            <a:pPr algn="ctr">
              <a:lnSpc>
                <a:spcPts val="6500"/>
              </a:lnSpc>
            </a:pPr>
            <a:r>
              <a:rPr lang="en-US" sz="5000" dirty="0">
                <a:solidFill>
                  <a:srgbClr val="000000"/>
                </a:solidFill>
                <a:latin typeface="Arial" panose="020B0604020202020204" pitchFamily="34" charset="0"/>
                <a:cs typeface="Arial" panose="020B0604020202020204" pitchFamily="34" charset="0"/>
              </a:rPr>
              <a:t>SGK trang 99</a:t>
            </a:r>
          </a:p>
        </p:txBody>
      </p:sp>
      <p:sp>
        <p:nvSpPr>
          <p:cNvPr id="25" name="TextBox 16"/>
          <p:cNvSpPr txBox="1"/>
          <p:nvPr/>
        </p:nvSpPr>
        <p:spPr>
          <a:xfrm>
            <a:off x="4975441" y="5676315"/>
            <a:ext cx="9525001" cy="1667123"/>
          </a:xfrm>
          <a:prstGeom prst="rect">
            <a:avLst/>
          </a:prstGeom>
        </p:spPr>
        <p:txBody>
          <a:bodyPr wrap="square" lIns="0" tIns="0" rIns="0" bIns="0" rtlCol="0" anchor="t">
            <a:spAutoFit/>
          </a:bodyPr>
          <a:lstStyle/>
          <a:p>
            <a:pPr algn="ctr">
              <a:lnSpc>
                <a:spcPts val="6500"/>
              </a:lnSpc>
            </a:pPr>
            <a:r>
              <a:rPr lang="en-US" sz="5000" dirty="0">
                <a:solidFill>
                  <a:srgbClr val="000000"/>
                </a:solidFill>
                <a:latin typeface="Arial" panose="020B0604020202020204" pitchFamily="34" charset="0"/>
                <a:cs typeface="Arial" panose="020B0604020202020204" pitchFamily="34" charset="0"/>
              </a:rPr>
              <a:t>Làm bài tập Bài 19,</a:t>
            </a:r>
          </a:p>
          <a:p>
            <a:pPr algn="ctr">
              <a:lnSpc>
                <a:spcPts val="6500"/>
              </a:lnSpc>
            </a:pPr>
            <a:r>
              <a:rPr lang="en-US" sz="5000" dirty="0">
                <a:solidFill>
                  <a:srgbClr val="000000"/>
                </a:solidFill>
                <a:latin typeface="Arial" panose="020B0604020202020204" pitchFamily="34" charset="0"/>
                <a:cs typeface="Arial" panose="020B0604020202020204" pitchFamily="34" charset="0"/>
              </a:rPr>
              <a:t>Sách bài tập</a:t>
            </a:r>
          </a:p>
        </p:txBody>
      </p:sp>
      <p:pic>
        <p:nvPicPr>
          <p:cNvPr id="26"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35153" flipV="1">
            <a:off x="2785963" y="4093849"/>
            <a:ext cx="1908601" cy="579521"/>
          </a:xfrm>
          <a:prstGeom prst="rect">
            <a:avLst/>
          </a:prstGeom>
        </p:spPr>
      </p:pic>
      <p:grpSp>
        <p:nvGrpSpPr>
          <p:cNvPr id="13" name="Group 2"/>
          <p:cNvGrpSpPr/>
          <p:nvPr/>
        </p:nvGrpSpPr>
        <p:grpSpPr>
          <a:xfrm>
            <a:off x="4296405" y="7822503"/>
            <a:ext cx="10591801" cy="1990346"/>
            <a:chOff x="0" y="0"/>
            <a:chExt cx="7660157" cy="1060682"/>
          </a:xfrm>
        </p:grpSpPr>
        <p:sp>
          <p:nvSpPr>
            <p:cNvPr id="14"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solidFill>
              <a:srgbClr val="F8F8F8"/>
            </a:solidFill>
          </p:spPr>
        </p:sp>
      </p:grpSp>
      <p:sp>
        <p:nvSpPr>
          <p:cNvPr id="15" name="TextBox 16"/>
          <p:cNvSpPr txBox="1"/>
          <p:nvPr/>
        </p:nvSpPr>
        <p:spPr>
          <a:xfrm>
            <a:off x="4722990" y="8137199"/>
            <a:ext cx="9525001" cy="1667123"/>
          </a:xfrm>
          <a:prstGeom prst="rect">
            <a:avLst/>
          </a:prstGeom>
        </p:spPr>
        <p:txBody>
          <a:bodyPr wrap="square" lIns="0" tIns="0" rIns="0" bIns="0" rtlCol="0" anchor="t">
            <a:spAutoFit/>
          </a:bodyPr>
          <a:lstStyle/>
          <a:p>
            <a:pPr algn="ctr">
              <a:lnSpc>
                <a:spcPts val="6500"/>
              </a:lnSpc>
            </a:pPr>
            <a:r>
              <a:rPr lang="en-US" sz="5000" dirty="0">
                <a:solidFill>
                  <a:srgbClr val="000000"/>
                </a:solidFill>
                <a:latin typeface="Arial" panose="020B0604020202020204" pitchFamily="34" charset="0"/>
                <a:cs typeface="Arial" panose="020B0604020202020204" pitchFamily="34" charset="0"/>
              </a:rPr>
              <a:t>Đọc trước Bài 20,</a:t>
            </a:r>
          </a:p>
          <a:p>
            <a:pPr algn="ctr">
              <a:lnSpc>
                <a:spcPts val="6500"/>
              </a:lnSpc>
            </a:pPr>
            <a:r>
              <a:rPr lang="en-US" sz="5000" dirty="0">
                <a:solidFill>
                  <a:srgbClr val="000000"/>
                </a:solidFill>
                <a:latin typeface="Arial" panose="020B0604020202020204" pitchFamily="34" charset="0"/>
                <a:cs typeface="Arial" panose="020B0604020202020204" pitchFamily="34" charset="0"/>
              </a:rPr>
              <a:t>SGK trang 100</a:t>
            </a:r>
          </a:p>
        </p:txBody>
      </p:sp>
      <p:pic>
        <p:nvPicPr>
          <p:cNvPr id="17"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35153" flipV="1">
            <a:off x="3705759" y="8602979"/>
            <a:ext cx="1908601" cy="579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5"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5CE4B"/>
        </a:solidFill>
        <a:effectLst/>
      </p:bgPr>
    </p:bg>
    <p:spTree>
      <p:nvGrpSpPr>
        <p:cNvPr id="1" name=""/>
        <p:cNvGrpSpPr/>
        <p:nvPr/>
      </p:nvGrpSpPr>
      <p:grpSpPr>
        <a:xfrm>
          <a:off x="0" y="0"/>
          <a:ext cx="0" cy="0"/>
          <a:chOff x="0" y="0"/>
          <a:chExt cx="0" cy="0"/>
        </a:xfrm>
      </p:grpSpPr>
      <p:sp>
        <p:nvSpPr>
          <p:cNvPr id="2" name="AutoShape 2"/>
          <p:cNvSpPr/>
          <p:nvPr/>
        </p:nvSpPr>
        <p:spPr>
          <a:xfrm>
            <a:off x="455209" y="495300"/>
            <a:ext cx="17377583" cy="9312861"/>
          </a:xfrm>
          <a:prstGeom prst="rect">
            <a:avLst/>
          </a:prstGeom>
          <a:solidFill>
            <a:srgbClr val="F5FBF6"/>
          </a:solidFill>
        </p:spPr>
      </p:sp>
      <p:sp>
        <p:nvSpPr>
          <p:cNvPr id="4" name="TextBox 4"/>
          <p:cNvSpPr txBox="1"/>
          <p:nvPr/>
        </p:nvSpPr>
        <p:spPr>
          <a:xfrm>
            <a:off x="455209" y="2352235"/>
            <a:ext cx="17377582" cy="2308324"/>
          </a:xfrm>
          <a:prstGeom prst="rect">
            <a:avLst/>
          </a:prstGeom>
        </p:spPr>
        <p:txBody>
          <a:bodyPr wrap="square" lIns="0" tIns="0" rIns="0" bIns="0" rtlCol="0" anchor="t">
            <a:spAutoFit/>
          </a:bodyPr>
          <a:lstStyle/>
          <a:p>
            <a:pPr algn="ctr">
              <a:lnSpc>
                <a:spcPts val="9000"/>
              </a:lnSpc>
            </a:pPr>
            <a:r>
              <a:rPr lang="en-US" sz="6900" b="1" spc="634" dirty="0">
                <a:solidFill>
                  <a:srgbClr val="E5CE4B"/>
                </a:solidFill>
                <a:latin typeface="Arial" panose="020B0604020202020204" pitchFamily="34" charset="0"/>
                <a:cs typeface="Arial" panose="020B0604020202020204" pitchFamily="34" charset="0"/>
              </a:rPr>
              <a:t>CẢM ƠN CÁC EM</a:t>
            </a:r>
          </a:p>
          <a:p>
            <a:pPr algn="ctr">
              <a:lnSpc>
                <a:spcPts val="9000"/>
              </a:lnSpc>
            </a:pPr>
            <a:r>
              <a:rPr lang="en-US" sz="6900" b="1" spc="634" dirty="0">
                <a:solidFill>
                  <a:srgbClr val="E5CE4B"/>
                </a:solidFill>
                <a:latin typeface="Arial" panose="020B0604020202020204" pitchFamily="34" charset="0"/>
                <a:cs typeface="Arial" panose="020B0604020202020204" pitchFamily="34" charset="0"/>
              </a:rPr>
              <a:t>ĐÃ LẮNG NGHE BÀI GIẢNG!</a:t>
            </a:r>
          </a:p>
        </p:txBody>
      </p:sp>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444121" y="7481627"/>
            <a:ext cx="5044923" cy="2393289"/>
          </a:xfrm>
          <a:prstGeom prst="rect">
            <a:avLst/>
          </a:prstGeom>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71528" y="8010503"/>
            <a:ext cx="7632933" cy="2238397"/>
          </a:xfrm>
          <a:prstGeom prst="rect">
            <a:avLst/>
          </a:prstGeom>
        </p:spPr>
      </p:pic>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644940" y="9017756"/>
            <a:ext cx="6844104" cy="1157033"/>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324600" y="4764515"/>
            <a:ext cx="6400247" cy="48525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647700"/>
            <a:ext cx="9281678" cy="1338828"/>
          </a:xfrm>
          <a:prstGeom prst="rect">
            <a:avLst/>
          </a:prstGeom>
        </p:spPr>
        <p:txBody>
          <a:bodyPr wrap="square">
            <a:spAutoFit/>
          </a:bodyPr>
          <a:lstStyle/>
          <a:p>
            <a:pPr>
              <a:lnSpc>
                <a:spcPct val="150000"/>
              </a:lnSpc>
            </a:pPr>
            <a:r>
              <a:rPr lang="en-US" sz="5400" b="1" i="1" dirty="0" err="1" smtClean="0">
                <a:solidFill>
                  <a:srgbClr val="C00000"/>
                </a:solidFill>
              </a:rPr>
              <a:t>Trả</a:t>
            </a:r>
            <a:r>
              <a:rPr lang="en-US" sz="5400" b="1" i="1" dirty="0" smtClean="0">
                <a:solidFill>
                  <a:srgbClr val="C00000"/>
                </a:solidFill>
              </a:rPr>
              <a:t> </a:t>
            </a:r>
            <a:r>
              <a:rPr lang="en-US" sz="5400" b="1" i="1" dirty="0" err="1">
                <a:solidFill>
                  <a:srgbClr val="C00000"/>
                </a:solidFill>
              </a:rPr>
              <a:t>lời</a:t>
            </a:r>
            <a:r>
              <a:rPr lang="en-US" sz="5400" b="1" i="1" dirty="0">
                <a:solidFill>
                  <a:srgbClr val="C00000"/>
                </a:solidFill>
              </a:rPr>
              <a:t> </a:t>
            </a:r>
            <a:r>
              <a:rPr lang="en-US" sz="5400" b="1" i="1" dirty="0" err="1">
                <a:solidFill>
                  <a:srgbClr val="C00000"/>
                </a:solidFill>
              </a:rPr>
              <a:t>câu</a:t>
            </a:r>
            <a:r>
              <a:rPr lang="en-US" sz="5400" b="1" i="1" dirty="0">
                <a:solidFill>
                  <a:srgbClr val="C00000"/>
                </a:solidFill>
              </a:rPr>
              <a:t> </a:t>
            </a:r>
            <a:r>
              <a:rPr lang="en-US" sz="5400" b="1" i="1" dirty="0" err="1" smtClean="0">
                <a:solidFill>
                  <a:srgbClr val="C00000"/>
                </a:solidFill>
              </a:rPr>
              <a:t>hỏi</a:t>
            </a:r>
            <a:r>
              <a:rPr lang="en-US" sz="5400" b="1" i="1" dirty="0" smtClean="0">
                <a:solidFill>
                  <a:srgbClr val="C00000"/>
                </a:solidFill>
              </a:rPr>
              <a:t>:</a:t>
            </a:r>
            <a:endParaRPr lang="en-US" sz="5400" b="1" i="1" dirty="0">
              <a:solidFill>
                <a:srgbClr val="C00000"/>
              </a:solidFill>
            </a:endParaRPr>
          </a:p>
        </p:txBody>
      </p:sp>
      <p:sp>
        <p:nvSpPr>
          <p:cNvPr id="4" name="Rectangle 3"/>
          <p:cNvSpPr/>
          <p:nvPr/>
        </p:nvSpPr>
        <p:spPr>
          <a:xfrm>
            <a:off x="609600" y="1962283"/>
            <a:ext cx="17150080" cy="1184876"/>
          </a:xfrm>
          <a:prstGeom prst="rect">
            <a:avLst/>
          </a:prstGeom>
        </p:spPr>
        <p:txBody>
          <a:bodyPr wrap="square">
            <a:spAutoFit/>
          </a:bodyPr>
          <a:lstStyle/>
          <a:p>
            <a:pPr>
              <a:lnSpc>
                <a:spcPct val="150000"/>
              </a:lnSpc>
            </a:pPr>
            <a:r>
              <a:rPr lang="en-US" sz="5400" dirty="0" smtClean="0">
                <a:latin typeface="Arial (Body)"/>
              </a:rPr>
              <a:t> </a:t>
            </a:r>
            <a:r>
              <a:rPr lang="en-US" sz="5400" dirty="0" err="1" smtClean="0">
                <a:latin typeface="Arial (Body)"/>
              </a:rPr>
              <a:t>Hiểu</a:t>
            </a:r>
            <a:r>
              <a:rPr lang="en-US" sz="5400" dirty="0" smtClean="0">
                <a:latin typeface="Arial (Body)"/>
              </a:rPr>
              <a:t> </a:t>
            </a:r>
            <a:r>
              <a:rPr lang="en-US" sz="5400" dirty="0" err="1" smtClean="0">
                <a:latin typeface="Arial (Body)"/>
              </a:rPr>
              <a:t>biết</a:t>
            </a:r>
            <a:r>
              <a:rPr lang="en-US" sz="5400" dirty="0" smtClean="0">
                <a:latin typeface="Arial (Body)"/>
              </a:rPr>
              <a:t> </a:t>
            </a:r>
            <a:r>
              <a:rPr lang="en-US" sz="5400" dirty="0" err="1" smtClean="0">
                <a:latin typeface="Arial (Body)"/>
              </a:rPr>
              <a:t>của</a:t>
            </a:r>
            <a:r>
              <a:rPr lang="en-US" sz="5400" dirty="0" smtClean="0">
                <a:latin typeface="Arial (Body)"/>
              </a:rPr>
              <a:t> </a:t>
            </a:r>
            <a:r>
              <a:rPr lang="en-US" sz="5400" dirty="0" err="1" smtClean="0">
                <a:latin typeface="Arial (Body)"/>
              </a:rPr>
              <a:t>em</a:t>
            </a:r>
            <a:r>
              <a:rPr lang="en-US" sz="5400" dirty="0" smtClean="0">
                <a:latin typeface="Arial (Body)"/>
              </a:rPr>
              <a:t> </a:t>
            </a:r>
            <a:r>
              <a:rPr lang="en-US" sz="5400" dirty="0" err="1" smtClean="0">
                <a:latin typeface="Arial (Body)"/>
              </a:rPr>
              <a:t>về</a:t>
            </a:r>
            <a:r>
              <a:rPr lang="en-US" sz="5400" dirty="0" smtClean="0">
                <a:latin typeface="Arial (Body)"/>
              </a:rPr>
              <a:t> </a:t>
            </a:r>
            <a:r>
              <a:rPr lang="en-US" sz="5400" dirty="0" err="1" smtClean="0">
                <a:latin typeface="Arial (Body)"/>
              </a:rPr>
              <a:t>nhân</a:t>
            </a:r>
            <a:r>
              <a:rPr lang="en-US" sz="5400" dirty="0" smtClean="0">
                <a:latin typeface="Arial (Body)"/>
              </a:rPr>
              <a:t> </a:t>
            </a:r>
            <a:r>
              <a:rPr lang="en-US" sz="5400" dirty="0" err="1" smtClean="0">
                <a:latin typeface="Arial (Body)"/>
              </a:rPr>
              <a:t>vật</a:t>
            </a:r>
            <a:r>
              <a:rPr lang="en-US" sz="5400" dirty="0" smtClean="0">
                <a:latin typeface="Arial (Body)"/>
              </a:rPr>
              <a:t> </a:t>
            </a:r>
            <a:r>
              <a:rPr lang="en-US" sz="5400" dirty="0" err="1" smtClean="0">
                <a:latin typeface="Arial (Body)"/>
              </a:rPr>
              <a:t>Ngô</a:t>
            </a:r>
            <a:r>
              <a:rPr lang="en-US" sz="5400" dirty="0" smtClean="0">
                <a:latin typeface="Arial (Body)"/>
              </a:rPr>
              <a:t> </a:t>
            </a:r>
            <a:r>
              <a:rPr lang="en-US" sz="5400" dirty="0" err="1" smtClean="0">
                <a:latin typeface="Arial (Body)"/>
              </a:rPr>
              <a:t>Quyền</a:t>
            </a:r>
            <a:r>
              <a:rPr lang="vi-VN" sz="5400" dirty="0" smtClean="0"/>
              <a:t>?</a:t>
            </a:r>
            <a:endParaRPr lang="vi-VN" sz="5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6017"/>
          <a:stretch>
            <a:fillRect/>
          </a:stretch>
        </p:blipFill>
        <p:spPr>
          <a:xfrm rot="5487575">
            <a:off x="3925507" y="-3430311"/>
            <a:ext cx="9471719" cy="1675607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315200" y="9325652"/>
            <a:ext cx="2763175" cy="783737"/>
          </a:xfrm>
          <a:prstGeom prst="rect">
            <a:avLst/>
          </a:prstGeom>
        </p:spPr>
      </p:pic>
      <p:sp>
        <p:nvSpPr>
          <p:cNvPr id="17" name="Rectangle 16"/>
          <p:cNvSpPr/>
          <p:nvPr/>
        </p:nvSpPr>
        <p:spPr>
          <a:xfrm>
            <a:off x="624446" y="1725308"/>
            <a:ext cx="15682772" cy="2605842"/>
          </a:xfrm>
          <a:prstGeom prst="rect">
            <a:avLst/>
          </a:prstGeom>
        </p:spPr>
        <p:txBody>
          <a:bodyPr wrap="square">
            <a:spAutoFit/>
          </a:bodyPr>
          <a:lstStyle/>
          <a:p>
            <a:pPr marL="914400" indent="-914400" algn="just">
              <a:spcBef>
                <a:spcPts val="800"/>
              </a:spcBef>
              <a:spcAft>
                <a:spcPts val="800"/>
              </a:spcAft>
              <a:buAutoNum type="arabicPeriod"/>
            </a:pPr>
            <a:r>
              <a:rPr lang="fr-FR" sz="5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Ngô</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Quyền</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(898 – 944)</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algn="just">
              <a:spcBef>
                <a:spcPts val="800"/>
              </a:spcBef>
              <a:spcAft>
                <a:spcPts val="800"/>
              </a:spcAft>
            </a:pP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Đường</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Lâm</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Sơn</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Tây</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Hà</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trí</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dũng</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sức</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mạnh</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628900"/>
            <a:ext cx="17145000" cy="5078313"/>
          </a:xfrm>
          <a:prstGeom prst="rect">
            <a:avLst/>
          </a:prstGeom>
        </p:spPr>
        <p:txBody>
          <a:bodyPr wrap="square">
            <a:spAutoFit/>
          </a:bodyPr>
          <a:lstStyle/>
          <a:p>
            <a:pPr>
              <a:lnSpc>
                <a:spcPct val="150000"/>
              </a:lnSpc>
            </a:pPr>
            <a:r>
              <a:rPr lang="en-US" sz="5400" dirty="0">
                <a:latin typeface="Arial (Body)"/>
              </a:rPr>
              <a:t>1</a:t>
            </a:r>
            <a:r>
              <a:rPr lang="vi-VN" sz="5400" dirty="0" smtClean="0">
                <a:latin typeface="Arial (Body)"/>
              </a:rPr>
              <a:t>/</a:t>
            </a:r>
            <a:r>
              <a:rPr lang="en-US" sz="5400" dirty="0" smtClean="0">
                <a:latin typeface="Arial (Body)"/>
              </a:rPr>
              <a:t> </a:t>
            </a:r>
            <a:r>
              <a:rPr lang="en-US" sz="5400" dirty="0" err="1" smtClean="0">
                <a:latin typeface="Arial (Body)"/>
              </a:rPr>
              <a:t>Ngô</a:t>
            </a:r>
            <a:r>
              <a:rPr lang="en-US" sz="5400" dirty="0" smtClean="0">
                <a:latin typeface="Arial (Body)"/>
              </a:rPr>
              <a:t> </a:t>
            </a:r>
            <a:r>
              <a:rPr lang="en-US" sz="5400" dirty="0" err="1" smtClean="0">
                <a:latin typeface="Arial (Body)"/>
              </a:rPr>
              <a:t>Quyền</a:t>
            </a:r>
            <a:r>
              <a:rPr lang="vi-VN" sz="5400" dirty="0" smtClean="0">
                <a:latin typeface="Arial (Body)"/>
              </a:rPr>
              <a:t> </a:t>
            </a:r>
            <a:r>
              <a:rPr lang="vi-VN" sz="5400" dirty="0">
                <a:latin typeface="Arial (Body)"/>
              </a:rPr>
              <a:t>đánh giá và nhận định về điểm yếu và điểm mạnh của địch như thế </a:t>
            </a:r>
            <a:r>
              <a:rPr lang="vi-VN" sz="5400" dirty="0" smtClean="0">
                <a:latin typeface="Arial (Body)"/>
              </a:rPr>
              <a:t>nào?</a:t>
            </a:r>
            <a:endParaRPr lang="vi-VN" sz="5400" dirty="0">
              <a:latin typeface="Arial (Body)"/>
            </a:endParaRPr>
          </a:p>
          <a:p>
            <a:pPr>
              <a:lnSpc>
                <a:spcPct val="150000"/>
              </a:lnSpc>
            </a:pPr>
            <a:r>
              <a:rPr lang="en-US" sz="5400" dirty="0">
                <a:latin typeface="Arial (Body)"/>
              </a:rPr>
              <a:t>2</a:t>
            </a:r>
            <a:r>
              <a:rPr lang="vi-VN" sz="5400" dirty="0" smtClean="0">
                <a:latin typeface="Arial (Body)"/>
              </a:rPr>
              <a:t>/</a:t>
            </a:r>
            <a:r>
              <a:rPr lang="en-US" sz="5400" dirty="0" smtClean="0">
                <a:latin typeface="Arial (Body)"/>
              </a:rPr>
              <a:t> </a:t>
            </a:r>
            <a:r>
              <a:rPr lang="vi-VN" sz="5400" dirty="0" smtClean="0">
                <a:latin typeface="Arial (Body)"/>
              </a:rPr>
              <a:t>Ngô </a:t>
            </a:r>
            <a:r>
              <a:rPr lang="vi-VN" sz="5400" dirty="0">
                <a:latin typeface="Arial (Body)"/>
              </a:rPr>
              <a:t>Quyền đã vạch ra kế hoạch đánh địch như thế nào </a:t>
            </a:r>
            <a:r>
              <a:rPr lang="vi-VN" sz="5400" dirty="0" smtClean="0">
                <a:latin typeface="Arial (Body)"/>
              </a:rPr>
              <a:t>?</a:t>
            </a:r>
            <a:r>
              <a:rPr lang="en-US" sz="5400" dirty="0" smtClean="0">
                <a:latin typeface="Arial (Body)"/>
              </a:rPr>
              <a:t> V</a:t>
            </a:r>
            <a:r>
              <a:rPr lang="vi-VN" sz="5400" dirty="0" smtClean="0">
                <a:latin typeface="Arial (Body)"/>
              </a:rPr>
              <a:t>ị </a:t>
            </a:r>
            <a:r>
              <a:rPr lang="vi-VN" sz="5400" dirty="0">
                <a:latin typeface="Arial (Body)"/>
              </a:rPr>
              <a:t>trí quyết chiến nằm ở đâu</a:t>
            </a:r>
            <a:r>
              <a:rPr lang="vi-VN" sz="5400" dirty="0" smtClean="0">
                <a:latin typeface="Arial (Body)"/>
              </a:rPr>
              <a:t>?</a:t>
            </a:r>
            <a:r>
              <a:rPr lang="en-US" sz="5400" dirty="0" smtClean="0">
                <a:latin typeface="Arial (Body)"/>
              </a:rPr>
              <a:t> </a:t>
            </a:r>
            <a:r>
              <a:rPr lang="vi-VN" sz="5400" dirty="0" smtClean="0">
                <a:latin typeface="Arial (Body)"/>
              </a:rPr>
              <a:t>cách </a:t>
            </a:r>
            <a:r>
              <a:rPr lang="vi-VN" sz="5400" dirty="0">
                <a:latin typeface="Arial (Body)"/>
              </a:rPr>
              <a:t>đánh ra sao ?</a:t>
            </a:r>
          </a:p>
        </p:txBody>
      </p:sp>
      <p:sp>
        <p:nvSpPr>
          <p:cNvPr id="3" name="Rectangle 2"/>
          <p:cNvSpPr/>
          <p:nvPr/>
        </p:nvSpPr>
        <p:spPr>
          <a:xfrm>
            <a:off x="1295400" y="647700"/>
            <a:ext cx="9281678" cy="1338828"/>
          </a:xfrm>
          <a:prstGeom prst="rect">
            <a:avLst/>
          </a:prstGeom>
        </p:spPr>
        <p:txBody>
          <a:bodyPr wrap="square">
            <a:spAutoFit/>
          </a:bodyPr>
          <a:lstStyle/>
          <a:p>
            <a:pPr>
              <a:lnSpc>
                <a:spcPct val="150000"/>
              </a:lnSpc>
            </a:pPr>
            <a:r>
              <a:rPr lang="en-US" sz="5400" b="1" i="1" dirty="0" err="1" smtClean="0">
                <a:solidFill>
                  <a:srgbClr val="C00000"/>
                </a:solidFill>
              </a:rPr>
              <a:t>Trả</a:t>
            </a:r>
            <a:r>
              <a:rPr lang="en-US" sz="5400" b="1" i="1" dirty="0" smtClean="0">
                <a:solidFill>
                  <a:srgbClr val="C00000"/>
                </a:solidFill>
              </a:rPr>
              <a:t> </a:t>
            </a:r>
            <a:r>
              <a:rPr lang="en-US" sz="5400" b="1" i="1" dirty="0" err="1">
                <a:solidFill>
                  <a:srgbClr val="C00000"/>
                </a:solidFill>
              </a:rPr>
              <a:t>lời</a:t>
            </a:r>
            <a:r>
              <a:rPr lang="en-US" sz="5400" b="1" i="1" dirty="0">
                <a:solidFill>
                  <a:srgbClr val="C00000"/>
                </a:solidFill>
              </a:rPr>
              <a:t> </a:t>
            </a:r>
            <a:r>
              <a:rPr lang="en-US" sz="5400" b="1" i="1" dirty="0" err="1">
                <a:solidFill>
                  <a:srgbClr val="C00000"/>
                </a:solidFill>
              </a:rPr>
              <a:t>câu</a:t>
            </a:r>
            <a:r>
              <a:rPr lang="en-US" sz="5400" b="1" i="1" dirty="0">
                <a:solidFill>
                  <a:srgbClr val="C00000"/>
                </a:solidFill>
              </a:rPr>
              <a:t> </a:t>
            </a:r>
            <a:r>
              <a:rPr lang="en-US" sz="5400" b="1" i="1" dirty="0" err="1" smtClean="0">
                <a:solidFill>
                  <a:srgbClr val="C00000"/>
                </a:solidFill>
              </a:rPr>
              <a:t>hỏi</a:t>
            </a:r>
            <a:r>
              <a:rPr lang="en-US" sz="5400" b="1" i="1" dirty="0" smtClean="0">
                <a:solidFill>
                  <a:srgbClr val="C00000"/>
                </a:solidFill>
              </a:rPr>
              <a:t>:</a:t>
            </a:r>
            <a:endParaRPr lang="en-US" sz="5400" b="1" i="1" dirty="0">
              <a:solidFill>
                <a:srgbClr val="C00000"/>
              </a:solidFill>
            </a:endParaRPr>
          </a:p>
        </p:txBody>
      </p:sp>
    </p:spTree>
    <p:extLst>
      <p:ext uri="{BB962C8B-B14F-4D97-AF65-F5344CB8AC3E}">
        <p14:creationId xmlns:p14="http://schemas.microsoft.com/office/powerpoint/2010/main" val="2980124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6017"/>
          <a:stretch>
            <a:fillRect/>
          </a:stretch>
        </p:blipFill>
        <p:spPr>
          <a:xfrm rot="5487575">
            <a:off x="3925507" y="-3430311"/>
            <a:ext cx="9471719" cy="1675607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315200" y="9325652"/>
            <a:ext cx="2763175" cy="783737"/>
          </a:xfrm>
          <a:prstGeom prst="rect">
            <a:avLst/>
          </a:prstGeom>
        </p:spPr>
      </p:pic>
      <p:sp>
        <p:nvSpPr>
          <p:cNvPr id="10" name="Rectangle 9"/>
          <p:cNvSpPr/>
          <p:nvPr/>
        </p:nvSpPr>
        <p:spPr>
          <a:xfrm>
            <a:off x="517569" y="1561419"/>
            <a:ext cx="15896526" cy="911532"/>
          </a:xfrm>
          <a:prstGeom prst="rect">
            <a:avLst/>
          </a:prstGeom>
        </p:spPr>
        <p:txBody>
          <a:bodyPr wrap="square">
            <a:spAutoFit/>
          </a:bodyPr>
          <a:lstStyle/>
          <a:p>
            <a:pPr algn="just">
              <a:lnSpc>
                <a:spcPts val="7000"/>
              </a:lnSpc>
            </a:pP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Nhận</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định</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điểm</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mạnh</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yếu</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của</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giặc</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fr-FR" sz="50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526429" y="3734353"/>
            <a:ext cx="15682773" cy="1631216"/>
          </a:xfrm>
          <a:prstGeom prst="rect">
            <a:avLst/>
          </a:prstGeom>
        </p:spPr>
        <p:txBody>
          <a:bodyPr wrap="square">
            <a:spAutoFit/>
          </a:bodyPr>
          <a:lstStyle/>
          <a:p>
            <a:pPr algn="just">
              <a:spcBef>
                <a:spcPts val="800"/>
              </a:spcBef>
              <a:spcAft>
                <a:spcPts val="800"/>
              </a:spcAft>
            </a:pPr>
            <a:r>
              <a:rPr lang="fr-FR" sz="5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5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yếu</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rõ</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địa</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quân</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lính</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đi</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đường</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xa</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mệt</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mỏi</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405166" y="5489186"/>
            <a:ext cx="15896526" cy="1887696"/>
          </a:xfrm>
          <a:prstGeom prst="rect">
            <a:avLst/>
          </a:prstGeom>
        </p:spPr>
        <p:txBody>
          <a:bodyPr wrap="square">
            <a:spAutoFit/>
          </a:bodyPr>
          <a:lstStyle/>
          <a:p>
            <a:pPr algn="just">
              <a:lnSpc>
                <a:spcPts val="7000"/>
              </a:lnSpc>
            </a:pP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Điểm</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yếu</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50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của</a:t>
            </a:r>
            <a:r>
              <a:rPr lang="en-US" sz="5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ta: </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nếu</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không</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phòng</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bị</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trước</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thì</a:t>
            </a:r>
            <a:r>
              <a:rPr lang="en-US" sz="5000" dirty="0">
                <a:latin typeface="Arial" panose="020B0604020202020204" pitchFamily="34" charset="0"/>
                <a:ea typeface="Calibri" panose="020F0502020204030204" pitchFamily="34" charset="0"/>
                <a:cs typeface="Arial" panose="020B0604020202020204" pitchFamily="34" charset="0"/>
              </a:rPr>
              <a:t> </a:t>
            </a:r>
            <a:r>
              <a:rPr lang="en-US" sz="5000" dirty="0" smtClean="0">
                <a:latin typeface="Arial" panose="020B0604020202020204" pitchFamily="34" charset="0"/>
                <a:ea typeface="Calibri" panose="020F0502020204030204" pitchFamily="34" charset="0"/>
                <a:cs typeface="Arial" panose="020B0604020202020204" pitchFamily="34" charset="0"/>
              </a:rPr>
              <a:t>“</a:t>
            </a:r>
            <a:r>
              <a:rPr lang="en-US" sz="5000" dirty="0" err="1" smtClean="0">
                <a:latin typeface="Arial" panose="020B0604020202020204" pitchFamily="34" charset="0"/>
                <a:ea typeface="Calibri" panose="020F0502020204030204" pitchFamily="34" charset="0"/>
                <a:cs typeface="Arial" panose="020B0604020202020204" pitchFamily="34" charset="0"/>
              </a:rPr>
              <a:t>thế</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được</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thua</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chưa</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biết</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ra</a:t>
            </a:r>
            <a:r>
              <a:rPr lang="en-US" sz="5000" dirty="0" smtClean="0">
                <a:latin typeface="Arial" panose="020B0604020202020204" pitchFamily="34" charset="0"/>
                <a:ea typeface="Calibri" panose="020F0502020204030204" pitchFamily="34" charset="0"/>
                <a:cs typeface="Arial" panose="020B0604020202020204" pitchFamily="34" charset="0"/>
              </a:rPr>
              <a:t> </a:t>
            </a:r>
            <a:r>
              <a:rPr lang="en-US" sz="5000" dirty="0" err="1" smtClean="0">
                <a:latin typeface="Arial" panose="020B0604020202020204" pitchFamily="34" charset="0"/>
                <a:ea typeface="Calibri" panose="020F0502020204030204" pitchFamily="34" charset="0"/>
                <a:cs typeface="Arial" panose="020B0604020202020204" pitchFamily="34" charset="0"/>
              </a:rPr>
              <a:t>sao</a:t>
            </a:r>
            <a:r>
              <a:rPr lang="en-US" sz="5000" dirty="0" smtClean="0">
                <a:latin typeface="Arial" panose="020B0604020202020204" pitchFamily="34" charset="0"/>
                <a:ea typeface="Calibri" panose="020F0502020204030204" pitchFamily="34" charset="0"/>
                <a:cs typeface="Arial" panose="020B0604020202020204" pitchFamily="34" charset="0"/>
              </a:rPr>
              <a:t>”</a:t>
            </a:r>
            <a:endParaRPr lang="fr-FR" sz="50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624446" y="2672765"/>
            <a:ext cx="13949260" cy="861774"/>
          </a:xfrm>
          <a:prstGeom prst="rect">
            <a:avLst/>
          </a:prstGeom>
        </p:spPr>
        <p:txBody>
          <a:bodyPr wrap="square">
            <a:spAutoFit/>
          </a:bodyPr>
          <a:lstStyle/>
          <a:p>
            <a:pPr algn="just">
              <a:spcBef>
                <a:spcPts val="800"/>
              </a:spcBef>
              <a:spcAft>
                <a:spcPts val="800"/>
              </a:spcAft>
            </a:pPr>
            <a:r>
              <a:rPr lang="fr-FR" sz="5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mạnh</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thuyền</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chiến</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1248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6017"/>
          <a:stretch>
            <a:fillRect/>
          </a:stretch>
        </p:blipFill>
        <p:spPr>
          <a:xfrm rot="5487575">
            <a:off x="4310832" y="-3358553"/>
            <a:ext cx="9607789" cy="169967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315200" y="9325652"/>
            <a:ext cx="2763175" cy="783737"/>
          </a:xfrm>
          <a:prstGeom prst="rect">
            <a:avLst/>
          </a:prstGeom>
        </p:spPr>
      </p:pic>
      <p:sp>
        <p:nvSpPr>
          <p:cNvPr id="10" name="Rectangle 9"/>
          <p:cNvSpPr/>
          <p:nvPr/>
        </p:nvSpPr>
        <p:spPr>
          <a:xfrm>
            <a:off x="1219200" y="952501"/>
            <a:ext cx="15896526" cy="6376104"/>
          </a:xfrm>
          <a:prstGeom prst="rect">
            <a:avLst/>
          </a:prstGeom>
        </p:spPr>
        <p:txBody>
          <a:bodyPr wrap="square">
            <a:spAutoFit/>
          </a:bodyPr>
          <a:lstStyle/>
          <a:p>
            <a:pPr algn="just">
              <a:lnSpc>
                <a:spcPts val="7000"/>
              </a:lnSpc>
            </a:pPr>
            <a:r>
              <a:rPr lang="en-US" sz="5000" b="1" dirty="0">
                <a:solidFill>
                  <a:srgbClr val="C00000"/>
                </a:solidFill>
                <a:latin typeface="Arial" panose="020B0604020202020204" pitchFamily="34" charset="0"/>
                <a:ea typeface="Calibri" panose="020F0502020204030204" pitchFamily="34" charset="0"/>
                <a:cs typeface="Arial" panose="020B0604020202020204" pitchFamily="34" charset="0"/>
              </a:rPr>
              <a:t>C</a:t>
            </a:r>
            <a:r>
              <a:rPr lang="fr-FR" sz="5000" b="1" dirty="0">
                <a:solidFill>
                  <a:srgbClr val="C00000"/>
                </a:solidFill>
                <a:latin typeface="Arial" panose="020B0604020202020204" pitchFamily="34" charset="0"/>
                <a:ea typeface="Calibri" panose="020F0502020204030204" pitchFamily="34" charset="0"/>
                <a:cs typeface="Arial" panose="020B0604020202020204" pitchFamily="34" charset="0"/>
              </a:rPr>
              <a:t>huẩn bị kế hoạch cho trận thủy chiến chặn </a:t>
            </a:r>
            <a:r>
              <a:rPr lang="fr-FR" sz="5000" b="1" dirty="0" err="1">
                <a:solidFill>
                  <a:srgbClr val="C00000"/>
                </a:solidFill>
                <a:latin typeface="Arial" panose="020B0604020202020204" pitchFamily="34" charset="0"/>
                <a:ea typeface="Calibri" panose="020F0502020204030204" pitchFamily="34" charset="0"/>
                <a:cs typeface="Arial" panose="020B0604020202020204" pitchFamily="34" charset="0"/>
              </a:rPr>
              <a:t>giặc</a:t>
            </a:r>
            <a:r>
              <a:rPr lang="fr-FR" sz="5000" b="1" dirty="0">
                <a:solidFill>
                  <a:srgbClr val="C00000"/>
                </a:solidFill>
                <a:latin typeface="Arial" panose="020B0604020202020204" pitchFamily="34" charset="0"/>
                <a:ea typeface="Calibri" panose="020F0502020204030204" pitchFamily="34" charset="0"/>
                <a:cs typeface="Arial" panose="020B0604020202020204" pitchFamily="34" charset="0"/>
              </a:rPr>
              <a:t>:</a:t>
            </a:r>
          </a:p>
          <a:p>
            <a:pPr algn="just">
              <a:lnSpc>
                <a:spcPts val="7000"/>
              </a:lnSpc>
            </a:pPr>
            <a:r>
              <a:rPr lang="fr-FR" sz="5000" b="1" dirty="0">
                <a:solidFill>
                  <a:srgbClr val="000000"/>
                </a:solidFill>
                <a:latin typeface="Arial" panose="020B0604020202020204" pitchFamily="34" charset="0"/>
                <a:ea typeface="Calibri" panose="020F0502020204030204" pitchFamily="34" charset="0"/>
                <a:cs typeface="Arial" panose="020B0604020202020204" pitchFamily="34" charset="0"/>
              </a:rPr>
              <a:t>1</a:t>
            </a:r>
            <a:r>
              <a:rPr lang="fr-FR" sz="5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Ngô</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Quyền sai người đem cọc vạt nhọn đầu bịt sắt đóng ngầm trước ở cửa biển.</a:t>
            </a:r>
          </a:p>
          <a:p>
            <a:pPr algn="just">
              <a:lnSpc>
                <a:spcPts val="7000"/>
              </a:lnSpc>
            </a:pP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Cho </a:t>
            </a:r>
            <a:r>
              <a:rPr lang="fr-FR" sz="5000" dirty="0" err="1">
                <a:solidFill>
                  <a:srgbClr val="000000"/>
                </a:solidFill>
                <a:latin typeface="Arial" panose="020B0604020202020204" pitchFamily="34" charset="0"/>
                <a:ea typeface="Calibri" panose="020F0502020204030204" pitchFamily="34" charset="0"/>
                <a:cs typeface="Arial" panose="020B0604020202020204" pitchFamily="34" charset="0"/>
              </a:rPr>
              <a:t>thuyền</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a:solidFill>
                  <a:srgbClr val="000000"/>
                </a:solidFill>
                <a:latin typeface="Arial" panose="020B0604020202020204" pitchFamily="34" charset="0"/>
                <a:ea typeface="Calibri" panose="020F0502020204030204" pitchFamily="34" charset="0"/>
                <a:cs typeface="Arial" panose="020B0604020202020204" pitchFamily="34" charset="0"/>
              </a:rPr>
              <a:t>nhẹ</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5000" dirty="0" err="1">
                <a:solidFill>
                  <a:srgbClr val="000000"/>
                </a:solidFill>
                <a:latin typeface="Arial" panose="020B0604020202020204" pitchFamily="34" charset="0"/>
                <a:ea typeface="Calibri" panose="020F0502020204030204" pitchFamily="34" charset="0"/>
                <a:cs typeface="Arial" panose="020B0604020202020204" pitchFamily="34" charset="0"/>
              </a:rPr>
              <a:t>khiêu</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a:solidFill>
                  <a:srgbClr val="000000"/>
                </a:solidFill>
                <a:latin typeface="Arial" panose="020B0604020202020204" pitchFamily="34" charset="0"/>
                <a:ea typeface="Calibri" panose="020F0502020204030204" pitchFamily="34" charset="0"/>
                <a:cs typeface="Arial" panose="020B0604020202020204" pitchFamily="34" charset="0"/>
              </a:rPr>
              <a:t>chiến</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gn="just">
              <a:lnSpc>
                <a:spcPts val="7000"/>
              </a:lnSpc>
            </a:pP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Nhử</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a:solidFill>
                  <a:srgbClr val="000000"/>
                </a:solidFill>
                <a:latin typeface="Arial" panose="020B0604020202020204" pitchFamily="34" charset="0"/>
                <a:ea typeface="Calibri" panose="020F0502020204030204" pitchFamily="34" charset="0"/>
                <a:cs typeface="Arial" panose="020B0604020202020204" pitchFamily="34" charset="0"/>
              </a:rPr>
              <a:t>thuyền</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a:solidFill>
                  <a:srgbClr val="000000"/>
                </a:solidFill>
                <a:latin typeface="Arial" panose="020B0604020202020204" pitchFamily="34" charset="0"/>
                <a:ea typeface="Calibri" panose="020F0502020204030204" pitchFamily="34" charset="0"/>
                <a:cs typeface="Arial" panose="020B0604020202020204" pitchFamily="34" charset="0"/>
              </a:rPr>
              <a:t>giặc</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n</a:t>
            </a:r>
            <a:r>
              <a:rPr lang="vi-VN" sz="5000" dirty="0">
                <a:solidFill>
                  <a:srgbClr val="000000"/>
                </a:solidFill>
                <a:latin typeface="Arial" panose="020B0604020202020204" pitchFamily="34" charset="0"/>
                <a:ea typeface="Calibri" panose="020F0502020204030204" pitchFamily="34" charset="0"/>
                <a:cs typeface="Arial" panose="020B0604020202020204" pitchFamily="34" charset="0"/>
              </a:rPr>
              <a:t>ư</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ớc</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triều</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lên</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trí</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bãi</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cọc</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5000" dirty="0" err="1">
                <a:solidFill>
                  <a:srgbClr val="000000"/>
                </a:solidFill>
                <a:latin typeface="Arial" panose="020B0604020202020204" pitchFamily="34" charset="0"/>
                <a:ea typeface="Calibri" panose="020F0502020204030204" pitchFamily="34" charset="0"/>
                <a:cs typeface="Arial" panose="020B0604020202020204" pitchFamily="34" charset="0"/>
              </a:rPr>
              <a:t>ngầm</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algn="just">
              <a:lnSpc>
                <a:spcPts val="7000"/>
              </a:lnSpc>
            </a:pP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4</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Chế</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000" dirty="0" err="1">
                <a:solidFill>
                  <a:srgbClr val="000000"/>
                </a:solidFill>
                <a:latin typeface="Arial" panose="020B0604020202020204" pitchFamily="34" charset="0"/>
                <a:ea typeface="Calibri" panose="020F0502020204030204" pitchFamily="34" charset="0"/>
                <a:cs typeface="Arial" panose="020B0604020202020204" pitchFamily="34" charset="0"/>
              </a:rPr>
              <a:t>ng</a:t>
            </a:r>
            <a:r>
              <a:rPr lang="en-US" sz="5000" dirty="0">
                <a:solidFill>
                  <a:srgbClr val="000000"/>
                </a:solidFill>
                <a:latin typeface="Arial" panose="020B0604020202020204" pitchFamily="34" charset="0"/>
                <a:ea typeface="Calibri" panose="020F0502020204030204" pitchFamily="34" charset="0"/>
                <a:cs typeface="Arial" panose="020B0604020202020204" pitchFamily="34" charset="0"/>
              </a:rPr>
              <a:t>ự </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không cho chiếc nào ra thoát.</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ight Arrow 10"/>
          <p:cNvSpPr/>
          <p:nvPr/>
        </p:nvSpPr>
        <p:spPr>
          <a:xfrm>
            <a:off x="862381" y="7802739"/>
            <a:ext cx="1600281" cy="13716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44817" y="8423994"/>
            <a:ext cx="15134784" cy="411395"/>
          </a:xfrm>
          <a:prstGeom prst="rect">
            <a:avLst/>
          </a:prstGeom>
        </p:spPr>
        <p:txBody>
          <a:bodyPr wrap="none">
            <a:spAutoFit/>
          </a:bodyPr>
          <a:lstStyle/>
          <a:p>
            <a:pPr algn="just">
              <a:lnSpc>
                <a:spcPts val="1800"/>
              </a:lnSpc>
              <a:spcBef>
                <a:spcPts val="800"/>
              </a:spcBef>
              <a:spcAft>
                <a:spcPts val="800"/>
              </a:spcAft>
            </a:pPr>
            <a:r>
              <a:rPr lang="fr-FR" sz="5000" b="1" dirty="0">
                <a:solidFill>
                  <a:srgbClr val="000000"/>
                </a:solidFill>
                <a:latin typeface="Arial" panose="020B0604020202020204" pitchFamily="34" charset="0"/>
                <a:ea typeface="Calibri" panose="020F0502020204030204" pitchFamily="34" charset="0"/>
                <a:cs typeface="Arial" panose="020B0604020202020204" pitchFamily="34" charset="0"/>
              </a:rPr>
              <a:t>Quân địch sẽ bị động, bất ngờ, không kịp trở tay.</a:t>
            </a:r>
            <a:endParaRPr lang="en-US" sz="5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14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16" name="Rectangle 15"/>
          <p:cNvSpPr/>
          <p:nvPr/>
        </p:nvSpPr>
        <p:spPr>
          <a:xfrm>
            <a:off x="2362200" y="9187543"/>
            <a:ext cx="14020800" cy="784830"/>
          </a:xfrm>
          <a:prstGeom prst="rect">
            <a:avLst/>
          </a:prstGeom>
        </p:spPr>
        <p:txBody>
          <a:bodyPr wrap="square">
            <a:spAutoFit/>
          </a:bodyPr>
          <a:lstStyle/>
          <a:p>
            <a:pPr algn="ctr"/>
            <a:r>
              <a:rPr lang="nl-NL" sz="4500" b="1" dirty="0">
                <a:solidFill>
                  <a:srgbClr val="002060"/>
                </a:solidFill>
                <a:latin typeface="Arial" panose="020B0604020202020204" pitchFamily="34" charset="0"/>
                <a:cs typeface="Arial" panose="020B0604020202020204" pitchFamily="34" charset="0"/>
              </a:rPr>
              <a:t>Trận địa cọc Bạch Đằng</a:t>
            </a:r>
            <a:endParaRPr lang="en-US" sz="4500" b="1" dirty="0"/>
          </a:p>
        </p:txBody>
      </p:sp>
      <p:pic>
        <p:nvPicPr>
          <p:cNvPr id="1026" name="Picture 2" descr="Những điều kỳ diệu đã làm nên ba trận thủy chiến trên sông Bạch Đằng (938 -  981 - 1288). Kỳ 2 [Radio] | NTD Việt Nam (Tân Đường Nh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47700"/>
            <a:ext cx="13716000" cy="85398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16" name="Rectangle 15"/>
          <p:cNvSpPr/>
          <p:nvPr/>
        </p:nvSpPr>
        <p:spPr>
          <a:xfrm>
            <a:off x="-194087" y="766584"/>
            <a:ext cx="18288000" cy="783590"/>
          </a:xfrm>
          <a:prstGeom prst="rect">
            <a:avLst/>
          </a:prstGeom>
        </p:spPr>
        <p:txBody>
          <a:bodyPr wrap="square">
            <a:spAutoFit/>
          </a:bodyPr>
          <a:lstStyle/>
          <a:p>
            <a:pPr algn="ctr"/>
            <a:r>
              <a:rPr lang="nl-NL" sz="4500" dirty="0">
                <a:solidFill>
                  <a:srgbClr val="002060"/>
                </a:solidFill>
                <a:latin typeface="Arial" panose="020B0604020202020204" pitchFamily="34" charset="0"/>
                <a:cs typeface="Arial" panose="020B0604020202020204" pitchFamily="34" charset="0"/>
              </a:rPr>
              <a:t>Thuật lại ngắn gọn diễn biến trận chiến trên sông Bạch Đ</a:t>
            </a:r>
            <a:r>
              <a:rPr lang="en-US" altLang="nl-NL" sz="4500" dirty="0">
                <a:solidFill>
                  <a:srgbClr val="002060"/>
                </a:solidFill>
                <a:latin typeface="Arial" panose="020B0604020202020204" pitchFamily="34" charset="0"/>
                <a:cs typeface="Arial" panose="020B0604020202020204" pitchFamily="34" charset="0"/>
              </a:rPr>
              <a:t>ằ</a:t>
            </a:r>
            <a:r>
              <a:rPr lang="nl-NL" sz="4500" dirty="0">
                <a:solidFill>
                  <a:srgbClr val="002060"/>
                </a:solidFill>
                <a:latin typeface="Arial" panose="020B0604020202020204" pitchFamily="34" charset="0"/>
                <a:cs typeface="Arial" panose="020B0604020202020204" pitchFamily="34" charset="0"/>
              </a:rPr>
              <a:t>ng năm 938</a:t>
            </a:r>
            <a:endParaRPr lang="en-US" sz="4500" dirty="0"/>
          </a:p>
        </p:txBody>
      </p:sp>
      <p:pic>
        <p:nvPicPr>
          <p:cNvPr id="2" name="Picture 1"/>
          <p:cNvPicPr>
            <a:picLocks noChangeAspect="1"/>
          </p:cNvPicPr>
          <p:nvPr/>
        </p:nvPicPr>
        <p:blipFill>
          <a:blip r:embed="rId2"/>
          <a:stretch>
            <a:fillRect/>
          </a:stretch>
        </p:blipFill>
        <p:spPr>
          <a:xfrm>
            <a:off x="1066800" y="1871330"/>
            <a:ext cx="16992600" cy="8183561"/>
          </a:xfrm>
          <a:prstGeom prst="rect">
            <a:avLst/>
          </a:prstGeom>
          <a:ln>
            <a:noFill/>
          </a:ln>
          <a:effectLst>
            <a:softEdge rad="112500"/>
          </a:effectLst>
        </p:spPr>
      </p:pic>
      <p:sp>
        <p:nvSpPr>
          <p:cNvPr id="4" name="Right Arrow 3"/>
          <p:cNvSpPr/>
          <p:nvPr/>
        </p:nvSpPr>
        <p:spPr>
          <a:xfrm rot="3116594" flipV="1">
            <a:off x="3419993" y="3662712"/>
            <a:ext cx="1218437" cy="397331"/>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338906" flipV="1">
            <a:off x="2799189" y="4318938"/>
            <a:ext cx="1218437" cy="295528"/>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rot="360201" flipV="1">
            <a:off x="2192919" y="5671622"/>
            <a:ext cx="1218437" cy="242261"/>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ght Arrow 7"/>
          <p:cNvSpPr/>
          <p:nvPr/>
        </p:nvSpPr>
        <p:spPr>
          <a:xfrm rot="1196768" flipV="1">
            <a:off x="2005254" y="6147967"/>
            <a:ext cx="1218437" cy="157166"/>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p:cNvSpPr/>
          <p:nvPr/>
        </p:nvSpPr>
        <p:spPr>
          <a:xfrm rot="10800000" flipV="1">
            <a:off x="4621520" y="4705024"/>
            <a:ext cx="1218437" cy="244603"/>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ight Arrow 10"/>
          <p:cNvSpPr/>
          <p:nvPr/>
        </p:nvSpPr>
        <p:spPr>
          <a:xfrm rot="10447087" flipV="1">
            <a:off x="14257990" y="4663330"/>
            <a:ext cx="2357949" cy="288793"/>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2060"/>
              </a:solidFill>
            </a:endParaRPr>
          </a:p>
        </p:txBody>
      </p:sp>
      <p:sp>
        <p:nvSpPr>
          <p:cNvPr id="12" name="Right Arrow 11"/>
          <p:cNvSpPr/>
          <p:nvPr/>
        </p:nvSpPr>
        <p:spPr>
          <a:xfrm rot="10192819" flipV="1">
            <a:off x="10981391" y="5220929"/>
            <a:ext cx="2357949" cy="288793"/>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2060"/>
              </a:solidFill>
            </a:endParaRPr>
          </a:p>
        </p:txBody>
      </p:sp>
      <p:sp>
        <p:nvSpPr>
          <p:cNvPr id="13" name="Right Arrow 12"/>
          <p:cNvSpPr/>
          <p:nvPr/>
        </p:nvSpPr>
        <p:spPr>
          <a:xfrm rot="7245363" flipV="1">
            <a:off x="9330614" y="6258494"/>
            <a:ext cx="1348182" cy="378180"/>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2060"/>
              </a:solidFill>
            </a:endParaRPr>
          </a:p>
        </p:txBody>
      </p:sp>
      <p:sp>
        <p:nvSpPr>
          <p:cNvPr id="14" name="Right Arrow 13"/>
          <p:cNvSpPr/>
          <p:nvPr/>
        </p:nvSpPr>
        <p:spPr>
          <a:xfrm rot="10447087" flipV="1">
            <a:off x="7671647" y="7626040"/>
            <a:ext cx="2357949" cy="288793"/>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2060"/>
              </a:solidFill>
            </a:endParaRPr>
          </a:p>
        </p:txBody>
      </p:sp>
      <p:sp>
        <p:nvSpPr>
          <p:cNvPr id="15" name="Right Arrow 14"/>
          <p:cNvSpPr/>
          <p:nvPr/>
        </p:nvSpPr>
        <p:spPr>
          <a:xfrm rot="11857962" flipV="1">
            <a:off x="4381380" y="6761055"/>
            <a:ext cx="1698715" cy="313772"/>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2060"/>
              </a:solidFill>
            </a:endParaRPr>
          </a:p>
        </p:txBody>
      </p:sp>
      <p:sp>
        <p:nvSpPr>
          <p:cNvPr id="17" name="Right Arrow 16"/>
          <p:cNvSpPr/>
          <p:nvPr/>
        </p:nvSpPr>
        <p:spPr>
          <a:xfrm rot="17060551" flipV="1">
            <a:off x="3677276" y="5072421"/>
            <a:ext cx="1198318" cy="276695"/>
          </a:xfrm>
          <a:prstGeom prst="rightArrow">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2060"/>
              </a:solidFill>
            </a:endParaRPr>
          </a:p>
        </p:txBody>
      </p:sp>
      <p:sp>
        <p:nvSpPr>
          <p:cNvPr id="19" name="Lightning Bolt 18"/>
          <p:cNvSpPr/>
          <p:nvPr/>
        </p:nvSpPr>
        <p:spPr>
          <a:xfrm rot="2214960">
            <a:off x="3800449" y="4564389"/>
            <a:ext cx="516961" cy="987961"/>
          </a:xfrm>
          <a:prstGeom prst="lightningBol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121285" flipV="1">
            <a:off x="6266167" y="7501208"/>
            <a:ext cx="1218437" cy="295528"/>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Lightning Bolt 20"/>
          <p:cNvSpPr/>
          <p:nvPr/>
        </p:nvSpPr>
        <p:spPr>
          <a:xfrm rot="255054" flipH="1" flipV="1">
            <a:off x="3670797" y="6263620"/>
            <a:ext cx="776262" cy="273483"/>
          </a:xfrm>
          <a:prstGeom prst="lightningBol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ghtning Bolt 21"/>
          <p:cNvSpPr/>
          <p:nvPr/>
        </p:nvSpPr>
        <p:spPr>
          <a:xfrm rot="255054" flipH="1" flipV="1">
            <a:off x="6461010" y="7221558"/>
            <a:ext cx="1021928" cy="39351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121285" flipV="1">
            <a:off x="3551543" y="6469918"/>
            <a:ext cx="884868" cy="119570"/>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3905350" y="6063851"/>
            <a:ext cx="632906" cy="435621"/>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179887" y="5519867"/>
            <a:ext cx="632906" cy="435621"/>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1"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1"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P spid="12" grpId="0" animBg="1"/>
      <p:bldP spid="13" grpId="0" animBg="1"/>
      <p:bldP spid="14" grpId="0" animBg="1"/>
      <p:bldP spid="15" grpId="0" animBg="1"/>
      <p:bldP spid="17" grpId="0" animBg="1"/>
      <p:bldP spid="19" grpId="0" animBg="1"/>
      <p:bldP spid="20" grpId="0" animBg="1"/>
      <p:bldP spid="21" grpId="0" animBg="1"/>
      <p:bldP spid="22" grpId="0" animBg="1"/>
      <p:bldP spid="23" grpId="0" animBg="1"/>
      <p:bldP spid="25" grpId="0" animBg="1"/>
      <p:bldP spid="25" grpId="1" animBg="1"/>
      <p:bldP spid="26" grpId="0" animBg="1"/>
      <p:bldP spid="2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744</Words>
  <Application>Microsoft Office PowerPoint</Application>
  <PresentationFormat>Custom</PresentationFormat>
  <Paragraphs>111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Open Sans</vt:lpstr>
      <vt:lpstr>Calibri</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136</cp:revision>
  <dcterms:created xsi:type="dcterms:W3CDTF">2006-08-16T00:00:00Z</dcterms:created>
  <dcterms:modified xsi:type="dcterms:W3CDTF">2024-05-05T14:19:58Z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6B6ABA0EA3E24ED8863C4C35751B292C</vt:lpwstr>
  </property>
  <property fmtid="{D5CDD505-2E9C-101B-9397-08002B2CF9AE}" pid="3" name="KSOProductBuildVer">
    <vt:lpwstr>1033-11.2.0.11516</vt:lpwstr>
  </property>
</Properties>
</file>