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334" r:id="rId3"/>
    <p:sldId id="335" r:id="rId4"/>
    <p:sldId id="336" r:id="rId5"/>
    <p:sldId id="337" r:id="rId6"/>
    <p:sldId id="338" r:id="rId7"/>
    <p:sldId id="269" r:id="rId8"/>
    <p:sldId id="263" r:id="rId9"/>
    <p:sldId id="257" r:id="rId10"/>
    <p:sldId id="267" r:id="rId11"/>
    <p:sldId id="329" r:id="rId12"/>
    <p:sldId id="259" r:id="rId13"/>
    <p:sldId id="258" r:id="rId14"/>
    <p:sldId id="268" r:id="rId15"/>
    <p:sldId id="341" r:id="rId16"/>
    <p:sldId id="278" r:id="rId17"/>
    <p:sldId id="331" r:id="rId18"/>
    <p:sldId id="342" r:id="rId19"/>
    <p:sldId id="330" r:id="rId20"/>
    <p:sldId id="343" r:id="rId21"/>
    <p:sldId id="265" r:id="rId22"/>
    <p:sldId id="271" r:id="rId23"/>
    <p:sldId id="344" r:id="rId24"/>
    <p:sldId id="350" r:id="rId25"/>
    <p:sldId id="351" r:id="rId26"/>
    <p:sldId id="352" r:id="rId27"/>
    <p:sldId id="339" r:id="rId28"/>
    <p:sldId id="310" r:id="rId29"/>
    <p:sldId id="345" r:id="rId30"/>
    <p:sldId id="311" r:id="rId31"/>
    <p:sldId id="346" r:id="rId32"/>
    <p:sldId id="314" r:id="rId33"/>
    <p:sldId id="347" r:id="rId34"/>
    <p:sldId id="348" r:id="rId35"/>
    <p:sldId id="355" r:id="rId36"/>
    <p:sldId id="354" r:id="rId37"/>
    <p:sldId id="353" r:id="rId38"/>
    <p:sldId id="294" r:id="rId39"/>
  </p:sldIdLst>
  <p:sldSz cx="18288000" cy="10287000"/>
  <p:notesSz cx="6858000" cy="9144000"/>
  <p:embeddedFontLs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14" autoAdjust="0"/>
  </p:normalViewPr>
  <p:slideViewPr>
    <p:cSldViewPr>
      <p:cViewPr varScale="1">
        <p:scale>
          <a:sx n="43" d="100"/>
          <a:sy n="43" d="100"/>
        </p:scale>
        <p:origin x="6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64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2.png"/><Relationship Id="rId9"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20.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CE4B"/>
        </a:solidFill>
        <a:effectLst/>
      </p:bgPr>
    </p:bg>
    <p:spTree>
      <p:nvGrpSpPr>
        <p:cNvPr id="1" name=""/>
        <p:cNvGrpSpPr/>
        <p:nvPr/>
      </p:nvGrpSpPr>
      <p:grpSpPr>
        <a:xfrm>
          <a:off x="0" y="0"/>
          <a:ext cx="0" cy="0"/>
          <a:chOff x="0" y="0"/>
          <a:chExt cx="0" cy="0"/>
        </a:xfrm>
      </p:grpSpPr>
      <p:sp>
        <p:nvSpPr>
          <p:cNvPr id="2" name="AutoShape 2"/>
          <p:cNvSpPr/>
          <p:nvPr/>
        </p:nvSpPr>
        <p:spPr>
          <a:xfrm>
            <a:off x="455209" y="495300"/>
            <a:ext cx="17377583" cy="9312861"/>
          </a:xfrm>
          <a:prstGeom prst="rect">
            <a:avLst/>
          </a:prstGeom>
          <a:solidFill>
            <a:srgbClr val="F5FBF6"/>
          </a:solidFill>
        </p:spPr>
      </p:sp>
      <p:sp>
        <p:nvSpPr>
          <p:cNvPr id="4" name="TextBox 4"/>
          <p:cNvSpPr txBox="1"/>
          <p:nvPr/>
        </p:nvSpPr>
        <p:spPr>
          <a:xfrm>
            <a:off x="455209" y="2352235"/>
            <a:ext cx="17377582" cy="2221185"/>
          </a:xfrm>
          <a:prstGeom prst="rect">
            <a:avLst/>
          </a:prstGeom>
        </p:spPr>
        <p:txBody>
          <a:bodyPr wrap="square" lIns="0" tIns="0" rIns="0" bIns="0" rtlCol="0" anchor="t">
            <a:spAutoFit/>
          </a:bodyPr>
          <a:lstStyle/>
          <a:p>
            <a:pPr algn="ctr">
              <a:lnSpc>
                <a:spcPts val="9000"/>
              </a:lnSpc>
            </a:pPr>
            <a:r>
              <a:rPr lang="en-US" sz="6900" b="1" spc="634" dirty="0">
                <a:solidFill>
                  <a:srgbClr val="E5CE4B"/>
                </a:solidFill>
                <a:latin typeface="Arial" panose="020B0604020202020204" pitchFamily="34" charset="0"/>
                <a:cs typeface="Arial" panose="020B0604020202020204" pitchFamily="34" charset="0"/>
              </a:rPr>
              <a:t>CHÀO MỪNG CÁC EM</a:t>
            </a:r>
          </a:p>
          <a:p>
            <a:pPr algn="ctr">
              <a:lnSpc>
                <a:spcPts val="9000"/>
              </a:lnSpc>
            </a:pPr>
            <a:r>
              <a:rPr lang="en-US" sz="6900" b="1" spc="634" dirty="0">
                <a:solidFill>
                  <a:srgbClr val="E5CE4B"/>
                </a:solidFill>
                <a:latin typeface="Arial" panose="020B0604020202020204" pitchFamily="34" charset="0"/>
                <a:cs typeface="Arial" panose="020B0604020202020204" pitchFamily="34" charset="0"/>
              </a:rPr>
              <a:t>ĐẾN VỚI BÀI HỌC NGÀY HÔM NAY!</a:t>
            </a:r>
          </a:p>
        </p:txBody>
      </p:sp>
      <p:pic>
        <p:nvPicPr>
          <p:cNvPr id="8"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44121" y="7481627"/>
            <a:ext cx="5044923" cy="2393289"/>
          </a:xfrm>
          <a:prstGeom prst="rect">
            <a:avLst/>
          </a:prstGeom>
        </p:spPr>
      </p:pic>
      <p:pic>
        <p:nvPicPr>
          <p:cNvPr id="9"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71528" y="8010503"/>
            <a:ext cx="7632933" cy="2238397"/>
          </a:xfrm>
          <a:prstGeom prst="rect">
            <a:avLst/>
          </a:prstGeom>
        </p:spPr>
      </p:pic>
      <p:pic>
        <p:nvPicPr>
          <p:cNvPr id="10"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44940" y="9017756"/>
            <a:ext cx="6844104" cy="115703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324600" y="4764515"/>
            <a:ext cx="6400247" cy="48525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BF6"/>
        </a:solidFill>
        <a:effectLst/>
      </p:bgPr>
    </p:bg>
    <p:spTree>
      <p:nvGrpSpPr>
        <p:cNvPr id="1" name=""/>
        <p:cNvGrpSpPr/>
        <p:nvPr/>
      </p:nvGrpSpPr>
      <p:grpSpPr>
        <a:xfrm>
          <a:off x="0" y="0"/>
          <a:ext cx="0" cy="0"/>
          <a:chOff x="0" y="0"/>
          <a:chExt cx="0" cy="0"/>
        </a:xfrm>
      </p:grpSpPr>
      <p:sp>
        <p:nvSpPr>
          <p:cNvPr id="2" name="AutoShape 2"/>
          <p:cNvSpPr/>
          <p:nvPr/>
        </p:nvSpPr>
        <p:spPr>
          <a:xfrm>
            <a:off x="455208" y="266700"/>
            <a:ext cx="17377583" cy="9753600"/>
          </a:xfrm>
          <a:prstGeom prst="rect">
            <a:avLst/>
          </a:prstGeom>
          <a:solidFill>
            <a:schemeClr val="bg1"/>
          </a:solidFill>
          <a:ln>
            <a:solidFill>
              <a:schemeClr val="bg1"/>
            </a:solidFill>
          </a:ln>
        </p:spPr>
      </p:sp>
      <p:sp>
        <p:nvSpPr>
          <p:cNvPr id="4" name="TextBox 4"/>
          <p:cNvSpPr txBox="1"/>
          <p:nvPr/>
        </p:nvSpPr>
        <p:spPr>
          <a:xfrm>
            <a:off x="455930" y="520700"/>
            <a:ext cx="18187670" cy="3077766"/>
          </a:xfrm>
          <a:prstGeom prst="rect">
            <a:avLst/>
          </a:prstGeom>
        </p:spPr>
        <p:txBody>
          <a:bodyPr wrap="square" lIns="0" tIns="0" rIns="0" bIns="0" rtlCol="0" anchor="t">
            <a:spAutoFit/>
          </a:bodyPr>
          <a:lstStyle/>
          <a:p>
            <a:pPr algn="l">
              <a:lnSpc>
                <a:spcPts val="8000"/>
              </a:lnSpc>
            </a:pPr>
            <a:r>
              <a:rPr lang="en-US" sz="4000" b="1" u="sng" dirty="0">
                <a:latin typeface="Times New Roman" panose="02020603050405020304" pitchFamily="18" charset="0"/>
                <a:cs typeface="Times New Roman" panose="02020603050405020304" pitchFamily="18" charset="0"/>
              </a:rPr>
              <a:t>I.CUỘC ĐẤU TRANH GIÀNH QUYỀN TỰ CHỦ CỦA HỌ KHÚC, HỌ DƯƠNG</a:t>
            </a:r>
          </a:p>
          <a:p>
            <a:pPr marL="742950" indent="-742950">
              <a:lnSpc>
                <a:spcPts val="8000"/>
              </a:lnSpc>
              <a:buAutoNum type="arabicPeriod"/>
            </a:pPr>
            <a:r>
              <a:rPr lang="en-US" sz="4000" b="1" u="sng" dirty="0" smtClean="0">
                <a:latin typeface="Times New Roman" panose="02020603050405020304" pitchFamily="18" charset="0"/>
                <a:cs typeface="Times New Roman" panose="02020603050405020304" pitchFamily="18" charset="0"/>
              </a:rPr>
              <a:t>HỌ </a:t>
            </a:r>
            <a:r>
              <a:rPr lang="en-US" sz="4000" b="1" u="sng" dirty="0">
                <a:latin typeface="Times New Roman" panose="02020603050405020304" pitchFamily="18" charset="0"/>
                <a:cs typeface="Times New Roman" panose="02020603050405020304" pitchFamily="18" charset="0"/>
              </a:rPr>
              <a:t>KHÚC XÂY DỰNG NỀN TỰ </a:t>
            </a:r>
            <a:r>
              <a:rPr lang="en-US" sz="4000" b="1" u="sng" dirty="0" smtClean="0">
                <a:latin typeface="Times New Roman" panose="02020603050405020304" pitchFamily="18" charset="0"/>
                <a:cs typeface="Times New Roman" panose="02020603050405020304" pitchFamily="18" charset="0"/>
              </a:rPr>
              <a:t>CHỦ</a:t>
            </a:r>
          </a:p>
          <a:p>
            <a:pPr>
              <a:lnSpc>
                <a:spcPts val="8000"/>
              </a:lnSpc>
            </a:pPr>
            <a:r>
              <a:rPr lang="en-US" sz="4000" b="1" u="sng" dirty="0">
                <a:latin typeface="Times New Roman" panose="02020603050405020304" pitchFamily="18" charset="0"/>
                <a:cs typeface="Times New Roman" panose="02020603050405020304" pitchFamily="18" charset="0"/>
              </a:rPr>
              <a:t> </a:t>
            </a:r>
            <a:r>
              <a:rPr lang="en-US" sz="4000" b="1" u="sng" dirty="0" smtClean="0">
                <a:latin typeface="Times New Roman" panose="02020603050405020304" pitchFamily="18" charset="0"/>
                <a:cs typeface="Times New Roman" panose="02020603050405020304" pitchFamily="18" charset="0"/>
              </a:rPr>
              <a:t>a. </a:t>
            </a:r>
            <a:r>
              <a:rPr lang="en-US" sz="4000" b="1" u="sng" dirty="0" err="1" smtClean="0">
                <a:latin typeface="Times New Roman" panose="02020603050405020304" pitchFamily="18" charset="0"/>
                <a:cs typeface="Times New Roman" panose="02020603050405020304" pitchFamily="18" charset="0"/>
              </a:rPr>
              <a:t>Hoàn</a:t>
            </a:r>
            <a:r>
              <a:rPr lang="en-US" sz="4000" b="1" u="sng" dirty="0" smtClean="0">
                <a:latin typeface="Times New Roman" panose="02020603050405020304" pitchFamily="18" charset="0"/>
                <a:cs typeface="Times New Roman" panose="02020603050405020304" pitchFamily="18" charset="0"/>
              </a:rPr>
              <a:t> </a:t>
            </a:r>
            <a:r>
              <a:rPr lang="en-US" sz="4000" b="1" u="sng" dirty="0" err="1" smtClean="0">
                <a:latin typeface="Times New Roman" panose="02020603050405020304" pitchFamily="18" charset="0"/>
                <a:cs typeface="Times New Roman" panose="02020603050405020304" pitchFamily="18" charset="0"/>
              </a:rPr>
              <a:t>cảnh</a:t>
            </a:r>
            <a:endParaRPr lang="en-US" sz="4000" b="1" u="sng" dirty="0">
              <a:latin typeface="Times New Roman" panose="02020603050405020304" pitchFamily="18" charset="0"/>
              <a:cs typeface="Times New Roman" panose="02020603050405020304" pitchFamily="18" charset="0"/>
            </a:endParaRPr>
          </a:p>
        </p:txBody>
      </p:sp>
      <p:sp>
        <p:nvSpPr>
          <p:cNvPr id="3" name="Cloud Callout 2"/>
          <p:cNvSpPr/>
          <p:nvPr/>
        </p:nvSpPr>
        <p:spPr>
          <a:xfrm>
            <a:off x="2438400" y="2572385"/>
            <a:ext cx="14249400" cy="7447915"/>
          </a:xfrm>
          <a:prstGeom prst="cloudCallout">
            <a:avLst>
              <a:gd name="adj1" fmla="val -48117"/>
              <a:gd name="adj2" fmla="val 46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latin typeface="Arial" panose="020B0604020202020204" pitchFamily="34" charset="0"/>
                <a:cs typeface="Arial" panose="020B0604020202020204" pitchFamily="34" charset="0"/>
              </a:rPr>
              <a:t>Hoàn</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cảnh</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lịch</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sử</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đầu</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thế</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kỉ</a:t>
            </a:r>
            <a:r>
              <a:rPr lang="en-US" sz="6000" dirty="0" smtClean="0">
                <a:latin typeface="Arial" panose="020B0604020202020204" pitchFamily="34" charset="0"/>
                <a:cs typeface="Arial" panose="020B0604020202020204" pitchFamily="34" charset="0"/>
              </a:rPr>
              <a:t> X?</a:t>
            </a:r>
            <a:endParaRPr lang="en-US" sz="6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2324100"/>
            <a:ext cx="2435257" cy="2362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3609563" y="5999843"/>
            <a:ext cx="4656666" cy="4267200"/>
          </a:xfrm>
          <a:prstGeom prst="rect">
            <a:avLst/>
          </a:prstGeom>
        </p:spPr>
      </p:pic>
      <p:sp>
        <p:nvSpPr>
          <p:cNvPr id="5" name="Rectangle 4"/>
          <p:cNvSpPr/>
          <p:nvPr/>
        </p:nvSpPr>
        <p:spPr>
          <a:xfrm>
            <a:off x="3048000" y="952500"/>
            <a:ext cx="10961429" cy="6376104"/>
          </a:xfrm>
          <a:prstGeom prst="rect">
            <a:avLst/>
          </a:prstGeom>
        </p:spPr>
        <p:txBody>
          <a:bodyPr wrap="square">
            <a:spAutoFit/>
          </a:bodyPr>
          <a:lstStyle/>
          <a:p>
            <a:pPr marL="685800" indent="-685800" algn="just">
              <a:lnSpc>
                <a:spcPts val="7000"/>
              </a:lnSpc>
              <a:buFontTx/>
              <a:buChar char="-"/>
            </a:pPr>
            <a:r>
              <a:rPr lang="fr-FR" sz="6000" dirty="0" err="1" smtClean="0">
                <a:latin typeface="Arial" panose="020B0604020202020204" pitchFamily="34" charset="0"/>
                <a:ea typeface="Calibri" panose="020F0502020204030204" pitchFamily="34" charset="0"/>
                <a:cs typeface="Arial" panose="020B0604020202020204" pitchFamily="34" charset="0"/>
              </a:rPr>
              <a:t>Cuối</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thế</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kỉ</a:t>
            </a:r>
            <a:r>
              <a:rPr lang="fr-FR" sz="6000" dirty="0" smtClean="0">
                <a:latin typeface="Arial" panose="020B0604020202020204" pitchFamily="34" charset="0"/>
                <a:ea typeface="Calibri" panose="020F0502020204030204" pitchFamily="34" charset="0"/>
                <a:cs typeface="Arial" panose="020B0604020202020204" pitchFamily="34" charset="0"/>
              </a:rPr>
              <a:t> IX</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nhà</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Đường</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suy</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yếu</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Khúc</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Thừa</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Dụ</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đánh</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chiếm</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thành</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Đại</a:t>
            </a:r>
            <a:r>
              <a:rPr lang="fr-FR" sz="6000" dirty="0" smtClean="0">
                <a:latin typeface="Arial" panose="020B0604020202020204" pitchFamily="34" charset="0"/>
                <a:ea typeface="Calibri" panose="020F0502020204030204" pitchFamily="34" charset="0"/>
                <a:cs typeface="Arial" panose="020B0604020202020204" pitchFamily="34" charset="0"/>
              </a:rPr>
              <a:t> La, </a:t>
            </a:r>
            <a:r>
              <a:rPr lang="fr-FR" sz="6000" dirty="0" err="1" smtClean="0">
                <a:latin typeface="Arial" panose="020B0604020202020204" pitchFamily="34" charset="0"/>
                <a:ea typeface="Calibri" panose="020F0502020204030204" pitchFamily="34" charset="0"/>
                <a:cs typeface="Arial" panose="020B0604020202020204" pitchFamily="34" charset="0"/>
              </a:rPr>
              <a:t>xây</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dựng</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nền</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tự</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chủ</a:t>
            </a:r>
            <a:r>
              <a:rPr lang="fr-FR" sz="6000" dirty="0" smtClean="0">
                <a:latin typeface="Arial" panose="020B0604020202020204" pitchFamily="34" charset="0"/>
                <a:ea typeface="Calibri" panose="020F0502020204030204" pitchFamily="34" charset="0"/>
                <a:cs typeface="Arial" panose="020B0604020202020204" pitchFamily="34" charset="0"/>
              </a:rPr>
              <a:t>. </a:t>
            </a:r>
          </a:p>
          <a:p>
            <a:pPr marL="685800" indent="-685800" algn="just">
              <a:lnSpc>
                <a:spcPts val="7000"/>
              </a:lnSpc>
              <a:buFontTx/>
              <a:buChar char="-"/>
            </a:pPr>
            <a:r>
              <a:rPr lang="fr-FR" sz="6000" dirty="0" smtClean="0">
                <a:latin typeface="Arial" panose="020B0604020202020204" pitchFamily="34" charset="0"/>
                <a:ea typeface="Calibri" panose="020F0502020204030204" pitchFamily="34" charset="0"/>
                <a:cs typeface="Arial" panose="020B0604020202020204" pitchFamily="34" charset="0"/>
              </a:rPr>
              <a:t>906, </a:t>
            </a:r>
            <a:r>
              <a:rPr lang="fr-FR" sz="6000" dirty="0" err="1" smtClean="0">
                <a:latin typeface="Arial" panose="020B0604020202020204" pitchFamily="34" charset="0"/>
                <a:ea typeface="Calibri" panose="020F0502020204030204" pitchFamily="34" charset="0"/>
                <a:cs typeface="Arial" panose="020B0604020202020204" pitchFamily="34" charset="0"/>
              </a:rPr>
              <a:t>nhà</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Đường</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phong</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chức</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Tiết</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độ</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sứ</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cho</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Khúc</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Thừa</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Dụ</a:t>
            </a:r>
            <a:r>
              <a:rPr lang="fr-FR" sz="6000" dirty="0" smtClean="0">
                <a:latin typeface="Arial" panose="020B0604020202020204" pitchFamily="34" charset="0"/>
                <a:ea typeface="Calibri" panose="020F0502020204030204" pitchFamily="34" charset="0"/>
                <a:cs typeface="Arial" panose="020B0604020202020204" pitchFamily="34" charset="0"/>
              </a:rPr>
              <a:t>.</a:t>
            </a:r>
            <a:endParaRPr lang="en-US" sz="6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422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pic>
        <p:nvPicPr>
          <p:cNvPr id="1028" name="Picture 4" descr="Khúc Thừa Dụ – Đại Việt Kỳ Nh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6475095" cy="88728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20153" y="8872855"/>
            <a:ext cx="9677400" cy="921150"/>
          </a:xfrm>
          <a:prstGeom prst="rect">
            <a:avLst/>
          </a:prstGeom>
        </p:spPr>
        <p:txBody>
          <a:bodyPr wrap="square">
            <a:spAutoFit/>
          </a:bodyPr>
          <a:lstStyle/>
          <a:p>
            <a:pPr algn="ctr">
              <a:lnSpc>
                <a:spcPts val="7100"/>
              </a:lnSpc>
            </a:pP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Khúc Thừa Dụ</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7924800" y="495300"/>
            <a:ext cx="9982200" cy="8402300"/>
          </a:xfrm>
          <a:prstGeom prst="rect">
            <a:avLst/>
          </a:prstGeom>
        </p:spPr>
        <p:txBody>
          <a:bodyPr wrap="square">
            <a:spAutoFit/>
          </a:bodyPr>
          <a:lstStyle/>
          <a:p>
            <a:pPr algn="just"/>
            <a:r>
              <a:rPr lang="vi-VN" sz="5400" dirty="0" smtClean="0">
                <a:latin typeface="+mj-lt"/>
              </a:rPr>
              <a:t> </a:t>
            </a:r>
            <a:r>
              <a:rPr lang="vi-VN" sz="5400" dirty="0">
                <a:latin typeface="+mj-lt"/>
              </a:rPr>
              <a:t>Khúc Thừa Dụ quê ở đất Hồng Châu (nay là huyện Ninh Giang, Hải </a:t>
            </a:r>
            <a:r>
              <a:rPr lang="vi-VN" sz="5400" dirty="0" smtClean="0">
                <a:latin typeface="+mj-lt"/>
              </a:rPr>
              <a:t>Dương</a:t>
            </a:r>
            <a:r>
              <a:rPr lang="en-US" sz="5400" dirty="0" smtClean="0">
                <a:latin typeface="+mj-lt"/>
              </a:rPr>
              <a:t>, </a:t>
            </a:r>
            <a:r>
              <a:rPr lang="vi-VN" sz="5400" dirty="0" smtClean="0">
                <a:latin typeface="+mj-lt"/>
              </a:rPr>
              <a:t>là </a:t>
            </a:r>
            <a:r>
              <a:rPr lang="vi-VN" sz="5400" dirty="0">
                <a:latin typeface="+mj-lt"/>
              </a:rPr>
              <a:t>người đã đặt cơ sở cho nền độc lập, tự chủ của nước ta sau 1.000 năm chịu ách thống trị của phong kiến phương Bắc. Nhân lúc nhà Đường suy yếu, ông đã đem quân đánh phủ </a:t>
            </a:r>
            <a:r>
              <a:rPr lang="en-US" sz="5400" dirty="0" err="1" smtClean="0">
                <a:latin typeface="Times New Roman" panose="02020603050405020304" pitchFamily="18" charset="0"/>
                <a:cs typeface="Times New Roman" panose="02020603050405020304" pitchFamily="18" charset="0"/>
              </a:rPr>
              <a:t>thành</a:t>
            </a:r>
            <a:r>
              <a:rPr lang="en-US" sz="5400" dirty="0" smtClean="0">
                <a:latin typeface="+mj-lt"/>
              </a:rPr>
              <a:t> </a:t>
            </a:r>
            <a:r>
              <a:rPr lang="vi-VN" sz="5400" dirty="0" smtClean="0">
                <a:latin typeface="+mj-lt"/>
              </a:rPr>
              <a:t>Đại La </a:t>
            </a:r>
            <a:r>
              <a:rPr lang="vi-VN" sz="5400" dirty="0">
                <a:latin typeface="+mj-lt"/>
              </a:rPr>
              <a:t>và tự xưng là Tiết độ sứ, đứng lên cai quản nước ta.</a:t>
            </a:r>
            <a:endParaRPr lang="en-US" sz="5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381000" y="598351"/>
            <a:ext cx="16043624" cy="2700624"/>
            <a:chOff x="0" y="52301"/>
            <a:chExt cx="3962749" cy="391476"/>
          </a:xfrm>
        </p:grpSpPr>
        <p:sp>
          <p:nvSpPr>
            <p:cNvPr id="3" name="Freeform 3"/>
            <p:cNvSpPr/>
            <p:nvPr/>
          </p:nvSpPr>
          <p:spPr>
            <a:xfrm>
              <a:off x="0" y="52301"/>
              <a:ext cx="3962749" cy="391476"/>
            </a:xfrm>
            <a:custGeom>
              <a:avLst/>
              <a:gdLst/>
              <a:ahLst/>
              <a:cxnLst/>
              <a:rect l="l" t="t" r="r" b="b"/>
              <a:pathLst>
                <a:path w="3962749" h="391476">
                  <a:moveTo>
                    <a:pt x="6350" y="391361"/>
                  </a:moveTo>
                  <a:cubicBezTo>
                    <a:pt x="0" y="391477"/>
                    <a:pt x="20437" y="341135"/>
                    <a:pt x="22582" y="336305"/>
                  </a:cubicBezTo>
                  <a:cubicBezTo>
                    <a:pt x="40804" y="295284"/>
                    <a:pt x="62669" y="255714"/>
                    <a:pt x="85101" y="216858"/>
                  </a:cubicBezTo>
                  <a:cubicBezTo>
                    <a:pt x="107423" y="178197"/>
                    <a:pt x="130951" y="139128"/>
                    <a:pt x="157286" y="102991"/>
                  </a:cubicBezTo>
                  <a:cubicBezTo>
                    <a:pt x="161009" y="97882"/>
                    <a:pt x="183473" y="61647"/>
                    <a:pt x="196850" y="61405"/>
                  </a:cubicBezTo>
                  <a:cubicBezTo>
                    <a:pt x="521233" y="55531"/>
                    <a:pt x="845471" y="44469"/>
                    <a:pt x="1169704" y="33260"/>
                  </a:cubicBezTo>
                  <a:cubicBezTo>
                    <a:pt x="1675610" y="15770"/>
                    <a:pt x="2114478" y="0"/>
                    <a:pt x="2588664" y="6092"/>
                  </a:cubicBezTo>
                  <a:cubicBezTo>
                    <a:pt x="3044674" y="11580"/>
                    <a:pt x="3500293" y="20798"/>
                    <a:pt x="3956373" y="13899"/>
                  </a:cubicBezTo>
                  <a:cubicBezTo>
                    <a:pt x="3962749" y="13803"/>
                    <a:pt x="3942288" y="64121"/>
                    <a:pt x="3940141" y="68955"/>
                  </a:cubicBezTo>
                  <a:cubicBezTo>
                    <a:pt x="3921919" y="109976"/>
                    <a:pt x="3900054" y="149547"/>
                    <a:pt x="3877622" y="188402"/>
                  </a:cubicBezTo>
                  <a:cubicBezTo>
                    <a:pt x="3855300" y="227064"/>
                    <a:pt x="3831771" y="266133"/>
                    <a:pt x="3805438" y="302269"/>
                  </a:cubicBezTo>
                  <a:cubicBezTo>
                    <a:pt x="3801756" y="307321"/>
                    <a:pt x="3779221" y="343653"/>
                    <a:pt x="3765875" y="343855"/>
                  </a:cubicBezTo>
                  <a:cubicBezTo>
                    <a:pt x="3483809" y="348121"/>
                    <a:pt x="3201746" y="348049"/>
                    <a:pt x="2919677" y="344146"/>
                  </a:cubicBezTo>
                  <a:cubicBezTo>
                    <a:pt x="2484848" y="338130"/>
                    <a:pt x="2114478" y="331143"/>
                    <a:pt x="1714993" y="340936"/>
                  </a:cubicBezTo>
                  <a:cubicBezTo>
                    <a:pt x="1145324" y="353765"/>
                    <a:pt x="576087" y="381045"/>
                    <a:pt x="6350" y="391361"/>
                  </a:cubicBezTo>
                  <a:lnTo>
                    <a:pt x="6350" y="391361"/>
                  </a:lnTo>
                  <a:close/>
                </a:path>
              </a:pathLst>
            </a:custGeom>
            <a:solidFill>
              <a:srgbClr val="FFD352"/>
            </a:solidFill>
          </p:spPr>
        </p:sp>
      </p:grpSp>
      <p:grpSp>
        <p:nvGrpSpPr>
          <p:cNvPr id="4" name="Group 4"/>
          <p:cNvGrpSpPr/>
          <p:nvPr/>
        </p:nvGrpSpPr>
        <p:grpSpPr>
          <a:xfrm>
            <a:off x="5450698" y="3010217"/>
            <a:ext cx="7696200" cy="1371283"/>
            <a:chOff x="0" y="0"/>
            <a:chExt cx="8471392" cy="2599261"/>
          </a:xfrm>
        </p:grpSpPr>
        <p:sp>
          <p:nvSpPr>
            <p:cNvPr id="5" name="Freeform 5"/>
            <p:cNvSpPr/>
            <p:nvPr/>
          </p:nvSpPr>
          <p:spPr>
            <a:xfrm>
              <a:off x="0" y="-2540"/>
              <a:ext cx="8473932" cy="2599261"/>
            </a:xfrm>
            <a:custGeom>
              <a:avLst/>
              <a:gdLst/>
              <a:ahLst/>
              <a:cxnLst/>
              <a:rect l="l" t="t" r="r" b="b"/>
              <a:pathLst>
                <a:path w="8473932" h="2599261">
                  <a:moveTo>
                    <a:pt x="7968472" y="2577671"/>
                  </a:moveTo>
                  <a:cubicBezTo>
                    <a:pt x="7962122" y="2584021"/>
                    <a:pt x="7950691" y="2585291"/>
                    <a:pt x="7943072" y="2584021"/>
                  </a:cubicBezTo>
                  <a:cubicBezTo>
                    <a:pt x="7887191" y="2581481"/>
                    <a:pt x="7832582" y="2581481"/>
                    <a:pt x="7776702" y="2580211"/>
                  </a:cubicBezTo>
                  <a:cubicBezTo>
                    <a:pt x="7581122" y="2578941"/>
                    <a:pt x="7385541" y="2587831"/>
                    <a:pt x="7189962" y="2590371"/>
                  </a:cubicBezTo>
                  <a:cubicBezTo>
                    <a:pt x="7026132" y="2592911"/>
                    <a:pt x="6861032" y="2594181"/>
                    <a:pt x="6697202" y="2595451"/>
                  </a:cubicBezTo>
                  <a:cubicBezTo>
                    <a:pt x="4761161" y="2596721"/>
                    <a:pt x="2099482" y="2597991"/>
                    <a:pt x="1555750" y="2597991"/>
                  </a:cubicBezTo>
                  <a:cubicBezTo>
                    <a:pt x="1362710" y="2597991"/>
                    <a:pt x="1168400" y="2599261"/>
                    <a:pt x="975360" y="2599261"/>
                  </a:cubicBezTo>
                  <a:cubicBezTo>
                    <a:pt x="844550" y="2599261"/>
                    <a:pt x="712470" y="2599261"/>
                    <a:pt x="581660" y="2599261"/>
                  </a:cubicBezTo>
                  <a:cubicBezTo>
                    <a:pt x="449580" y="2599261"/>
                    <a:pt x="317500" y="2596721"/>
                    <a:pt x="194310" y="2540841"/>
                  </a:cubicBezTo>
                  <a:cubicBezTo>
                    <a:pt x="109220" y="2501471"/>
                    <a:pt x="33020" y="2435431"/>
                    <a:pt x="29210" y="2336371"/>
                  </a:cubicBezTo>
                  <a:cubicBezTo>
                    <a:pt x="27940" y="2297001"/>
                    <a:pt x="26670" y="2256361"/>
                    <a:pt x="25400" y="2216991"/>
                  </a:cubicBezTo>
                  <a:cubicBezTo>
                    <a:pt x="21590" y="2029031"/>
                    <a:pt x="15240" y="1839801"/>
                    <a:pt x="10160" y="1650571"/>
                  </a:cubicBezTo>
                  <a:cubicBezTo>
                    <a:pt x="5080" y="1485471"/>
                    <a:pt x="0" y="965748"/>
                    <a:pt x="0" y="626110"/>
                  </a:cubicBezTo>
                  <a:cubicBezTo>
                    <a:pt x="0" y="509270"/>
                    <a:pt x="3810" y="391160"/>
                    <a:pt x="15240" y="274320"/>
                  </a:cubicBezTo>
                  <a:cubicBezTo>
                    <a:pt x="19050" y="231140"/>
                    <a:pt x="12700" y="186690"/>
                    <a:pt x="27940" y="144780"/>
                  </a:cubicBezTo>
                  <a:cubicBezTo>
                    <a:pt x="50800" y="83820"/>
                    <a:pt x="115570" y="54610"/>
                    <a:pt x="175260" y="38100"/>
                  </a:cubicBezTo>
                  <a:cubicBezTo>
                    <a:pt x="278130" y="10160"/>
                    <a:pt x="389890" y="8890"/>
                    <a:pt x="495300" y="11430"/>
                  </a:cubicBezTo>
                  <a:cubicBezTo>
                    <a:pt x="678180" y="16510"/>
                    <a:pt x="7875762" y="0"/>
                    <a:pt x="7983712" y="5080"/>
                  </a:cubicBezTo>
                  <a:cubicBezTo>
                    <a:pt x="8108172" y="11430"/>
                    <a:pt x="8244062" y="31750"/>
                    <a:pt x="8349472" y="102870"/>
                  </a:cubicBezTo>
                  <a:cubicBezTo>
                    <a:pt x="8388842" y="129540"/>
                    <a:pt x="8423132" y="163830"/>
                    <a:pt x="8443452" y="207010"/>
                  </a:cubicBezTo>
                  <a:cubicBezTo>
                    <a:pt x="8459962" y="241300"/>
                    <a:pt x="8463772" y="276860"/>
                    <a:pt x="8463772" y="314960"/>
                  </a:cubicBezTo>
                  <a:cubicBezTo>
                    <a:pt x="8461232" y="515620"/>
                    <a:pt x="8473932" y="1733121"/>
                    <a:pt x="8467582" y="1876631"/>
                  </a:cubicBezTo>
                  <a:cubicBezTo>
                    <a:pt x="8461232" y="1996011"/>
                    <a:pt x="8451072" y="2115391"/>
                    <a:pt x="8435832" y="2233501"/>
                  </a:cubicBezTo>
                  <a:cubicBezTo>
                    <a:pt x="8432022" y="2263981"/>
                    <a:pt x="8430752" y="2295731"/>
                    <a:pt x="8421862" y="2324941"/>
                  </a:cubicBezTo>
                  <a:cubicBezTo>
                    <a:pt x="8405352" y="2378281"/>
                    <a:pt x="8369792" y="2424001"/>
                    <a:pt x="8327882" y="2459561"/>
                  </a:cubicBezTo>
                  <a:cubicBezTo>
                    <a:pt x="8223742" y="2547191"/>
                    <a:pt x="8080232" y="2584021"/>
                    <a:pt x="7946882" y="2585291"/>
                  </a:cubicBezTo>
                  <a:cubicBezTo>
                    <a:pt x="7922752" y="2585291"/>
                    <a:pt x="7950692" y="2568781"/>
                    <a:pt x="7962122" y="2568781"/>
                  </a:cubicBezTo>
                  <a:cubicBezTo>
                    <a:pt x="8090392" y="2568781"/>
                    <a:pt x="8230092" y="2531951"/>
                    <a:pt x="8321532" y="2436701"/>
                  </a:cubicBezTo>
                  <a:cubicBezTo>
                    <a:pt x="8359632" y="2396061"/>
                    <a:pt x="8387572" y="2345261"/>
                    <a:pt x="8393922" y="2289381"/>
                  </a:cubicBezTo>
                  <a:cubicBezTo>
                    <a:pt x="8396462" y="2263981"/>
                    <a:pt x="8399002" y="2239851"/>
                    <a:pt x="8401542" y="2214451"/>
                  </a:cubicBezTo>
                  <a:cubicBezTo>
                    <a:pt x="8470122" y="1654381"/>
                    <a:pt x="8426942" y="382270"/>
                    <a:pt x="8426942" y="320040"/>
                  </a:cubicBezTo>
                  <a:cubicBezTo>
                    <a:pt x="8426942" y="275590"/>
                    <a:pt x="8419322" y="233680"/>
                    <a:pt x="8396462" y="195580"/>
                  </a:cubicBezTo>
                  <a:cubicBezTo>
                    <a:pt x="8371062" y="153670"/>
                    <a:pt x="8330422" y="121920"/>
                    <a:pt x="8287242" y="97790"/>
                  </a:cubicBezTo>
                  <a:cubicBezTo>
                    <a:pt x="8145002" y="19050"/>
                    <a:pt x="7977362" y="19050"/>
                    <a:pt x="7818612" y="20320"/>
                  </a:cubicBezTo>
                  <a:cubicBezTo>
                    <a:pt x="7648432" y="21590"/>
                    <a:pt x="1653540" y="41910"/>
                    <a:pt x="1437640" y="41910"/>
                  </a:cubicBezTo>
                  <a:cubicBezTo>
                    <a:pt x="1176020" y="41910"/>
                    <a:pt x="915670" y="38100"/>
                    <a:pt x="654050" y="31750"/>
                  </a:cubicBezTo>
                  <a:cubicBezTo>
                    <a:pt x="593090" y="31750"/>
                    <a:pt x="533400" y="29210"/>
                    <a:pt x="472440" y="27940"/>
                  </a:cubicBezTo>
                  <a:cubicBezTo>
                    <a:pt x="372110" y="25400"/>
                    <a:pt x="261620" y="24130"/>
                    <a:pt x="165100" y="55880"/>
                  </a:cubicBezTo>
                  <a:cubicBezTo>
                    <a:pt x="111760" y="73660"/>
                    <a:pt x="69850" y="106680"/>
                    <a:pt x="57150" y="163830"/>
                  </a:cubicBezTo>
                  <a:cubicBezTo>
                    <a:pt x="48260" y="205740"/>
                    <a:pt x="52070" y="251460"/>
                    <a:pt x="48260" y="294640"/>
                  </a:cubicBezTo>
                  <a:cubicBezTo>
                    <a:pt x="33020" y="482600"/>
                    <a:pt x="35560" y="671830"/>
                    <a:pt x="40640" y="1236128"/>
                  </a:cubicBezTo>
                  <a:cubicBezTo>
                    <a:pt x="45720" y="1589611"/>
                    <a:pt x="52070" y="1791541"/>
                    <a:pt x="57150" y="1992201"/>
                  </a:cubicBezTo>
                  <a:cubicBezTo>
                    <a:pt x="60960" y="2105231"/>
                    <a:pt x="63500" y="2218261"/>
                    <a:pt x="67310" y="2331291"/>
                  </a:cubicBezTo>
                  <a:cubicBezTo>
                    <a:pt x="71120" y="2446861"/>
                    <a:pt x="176530" y="2514171"/>
                    <a:pt x="275590" y="2548461"/>
                  </a:cubicBezTo>
                  <a:cubicBezTo>
                    <a:pt x="356870" y="2576401"/>
                    <a:pt x="441960" y="2585291"/>
                    <a:pt x="527050" y="2585291"/>
                  </a:cubicBezTo>
                  <a:cubicBezTo>
                    <a:pt x="615950" y="2585291"/>
                    <a:pt x="703580" y="2585291"/>
                    <a:pt x="792480" y="2585291"/>
                  </a:cubicBezTo>
                  <a:cubicBezTo>
                    <a:pt x="962660" y="2585291"/>
                    <a:pt x="1131570" y="2585291"/>
                    <a:pt x="1301750" y="2584021"/>
                  </a:cubicBezTo>
                  <a:cubicBezTo>
                    <a:pt x="1504950" y="2584021"/>
                    <a:pt x="1708150" y="2582751"/>
                    <a:pt x="4050278" y="2581481"/>
                  </a:cubicBezTo>
                  <a:cubicBezTo>
                    <a:pt x="6480506" y="2580211"/>
                    <a:pt x="6811502" y="2578941"/>
                    <a:pt x="6996922" y="2577671"/>
                  </a:cubicBezTo>
                  <a:cubicBezTo>
                    <a:pt x="7117572" y="2576401"/>
                    <a:pt x="7238222" y="2575131"/>
                    <a:pt x="7358872" y="2571321"/>
                  </a:cubicBezTo>
                  <a:cubicBezTo>
                    <a:pt x="7560802" y="2563701"/>
                    <a:pt x="7764002" y="2559891"/>
                    <a:pt x="7965932" y="2567511"/>
                  </a:cubicBezTo>
                  <a:cubicBezTo>
                    <a:pt x="7974822" y="2568781"/>
                    <a:pt x="7973552" y="2572591"/>
                    <a:pt x="7968472" y="2577671"/>
                  </a:cubicBezTo>
                  <a:close/>
                </a:path>
              </a:pathLst>
            </a:custGeom>
            <a:solidFill>
              <a:srgbClr val="000000"/>
            </a:solidFill>
          </p:spPr>
        </p:sp>
      </p:grpSp>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7292">
            <a:off x="3818797" y="3100440"/>
            <a:ext cx="1577563" cy="843279"/>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283323" flipV="1">
            <a:off x="15803169" y="7533123"/>
            <a:ext cx="1741370" cy="528743"/>
          </a:xfrm>
          <a:prstGeom prst="rect">
            <a:avLst/>
          </a:prstGeom>
        </p:spPr>
      </p:pic>
      <p:sp>
        <p:nvSpPr>
          <p:cNvPr id="9" name="Rectangle 8"/>
          <p:cNvSpPr/>
          <p:nvPr/>
        </p:nvSpPr>
        <p:spPr>
          <a:xfrm>
            <a:off x="6236100" y="3727906"/>
            <a:ext cx="6125395" cy="411395"/>
          </a:xfrm>
          <a:prstGeom prst="rect">
            <a:avLst/>
          </a:prstGeom>
        </p:spPr>
        <p:txBody>
          <a:bodyPr wrap="none">
            <a:spAutoFit/>
          </a:bodyPr>
          <a:lstStyle/>
          <a:p>
            <a:pPr algn="just">
              <a:lnSpc>
                <a:spcPts val="1800"/>
              </a:lnSpc>
              <a:spcBef>
                <a:spcPts val="800"/>
              </a:spcBef>
              <a:spcAft>
                <a:spcPts val="800"/>
              </a:spcAft>
            </a:pPr>
            <a:r>
              <a:rPr lang="nl-NL" sz="5000" dirty="0">
                <a:solidFill>
                  <a:srgbClr val="000000"/>
                </a:solidFill>
                <a:latin typeface="Arial" panose="020B0604020202020204" pitchFamily="34" charset="0"/>
                <a:ea typeface="Calibri" panose="020F0502020204030204" pitchFamily="34" charset="0"/>
                <a:cs typeface="Arial" panose="020B0604020202020204" pitchFamily="34" charset="0"/>
              </a:rPr>
              <a:t>Nhà Đường suy yếu.</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6" name="Group 4"/>
          <p:cNvGrpSpPr/>
          <p:nvPr/>
        </p:nvGrpSpPr>
        <p:grpSpPr>
          <a:xfrm>
            <a:off x="1345448" y="8083214"/>
            <a:ext cx="16001999" cy="1805038"/>
            <a:chOff x="0" y="0"/>
            <a:chExt cx="8471392" cy="2599261"/>
          </a:xfrm>
        </p:grpSpPr>
        <p:sp>
          <p:nvSpPr>
            <p:cNvPr id="17" name="Freeform 5"/>
            <p:cNvSpPr/>
            <p:nvPr/>
          </p:nvSpPr>
          <p:spPr>
            <a:xfrm>
              <a:off x="0" y="-2540"/>
              <a:ext cx="8473932" cy="2599261"/>
            </a:xfrm>
            <a:custGeom>
              <a:avLst/>
              <a:gdLst/>
              <a:ahLst/>
              <a:cxnLst/>
              <a:rect l="l" t="t" r="r" b="b"/>
              <a:pathLst>
                <a:path w="8473932" h="2599261">
                  <a:moveTo>
                    <a:pt x="7968472" y="2577671"/>
                  </a:moveTo>
                  <a:cubicBezTo>
                    <a:pt x="7962122" y="2584021"/>
                    <a:pt x="7950691" y="2585291"/>
                    <a:pt x="7943072" y="2584021"/>
                  </a:cubicBezTo>
                  <a:cubicBezTo>
                    <a:pt x="7887191" y="2581481"/>
                    <a:pt x="7832582" y="2581481"/>
                    <a:pt x="7776702" y="2580211"/>
                  </a:cubicBezTo>
                  <a:cubicBezTo>
                    <a:pt x="7581122" y="2578941"/>
                    <a:pt x="7385541" y="2587831"/>
                    <a:pt x="7189962" y="2590371"/>
                  </a:cubicBezTo>
                  <a:cubicBezTo>
                    <a:pt x="7026132" y="2592911"/>
                    <a:pt x="6861032" y="2594181"/>
                    <a:pt x="6697202" y="2595451"/>
                  </a:cubicBezTo>
                  <a:cubicBezTo>
                    <a:pt x="4761161" y="2596721"/>
                    <a:pt x="2099482" y="2597991"/>
                    <a:pt x="1555750" y="2597991"/>
                  </a:cubicBezTo>
                  <a:cubicBezTo>
                    <a:pt x="1362710" y="2597991"/>
                    <a:pt x="1168400" y="2599261"/>
                    <a:pt x="975360" y="2599261"/>
                  </a:cubicBezTo>
                  <a:cubicBezTo>
                    <a:pt x="844550" y="2599261"/>
                    <a:pt x="712470" y="2599261"/>
                    <a:pt x="581660" y="2599261"/>
                  </a:cubicBezTo>
                  <a:cubicBezTo>
                    <a:pt x="449580" y="2599261"/>
                    <a:pt x="317500" y="2596721"/>
                    <a:pt x="194310" y="2540841"/>
                  </a:cubicBezTo>
                  <a:cubicBezTo>
                    <a:pt x="109220" y="2501471"/>
                    <a:pt x="33020" y="2435431"/>
                    <a:pt x="29210" y="2336371"/>
                  </a:cubicBezTo>
                  <a:cubicBezTo>
                    <a:pt x="27940" y="2297001"/>
                    <a:pt x="26670" y="2256361"/>
                    <a:pt x="25400" y="2216991"/>
                  </a:cubicBezTo>
                  <a:cubicBezTo>
                    <a:pt x="21590" y="2029031"/>
                    <a:pt x="15240" y="1839801"/>
                    <a:pt x="10160" y="1650571"/>
                  </a:cubicBezTo>
                  <a:cubicBezTo>
                    <a:pt x="5080" y="1485471"/>
                    <a:pt x="0" y="965748"/>
                    <a:pt x="0" y="626110"/>
                  </a:cubicBezTo>
                  <a:cubicBezTo>
                    <a:pt x="0" y="509270"/>
                    <a:pt x="3810" y="391160"/>
                    <a:pt x="15240" y="274320"/>
                  </a:cubicBezTo>
                  <a:cubicBezTo>
                    <a:pt x="19050" y="231140"/>
                    <a:pt x="12700" y="186690"/>
                    <a:pt x="27940" y="144780"/>
                  </a:cubicBezTo>
                  <a:cubicBezTo>
                    <a:pt x="50800" y="83820"/>
                    <a:pt x="115570" y="54610"/>
                    <a:pt x="175260" y="38100"/>
                  </a:cubicBezTo>
                  <a:cubicBezTo>
                    <a:pt x="278130" y="10160"/>
                    <a:pt x="389890" y="8890"/>
                    <a:pt x="495300" y="11430"/>
                  </a:cubicBezTo>
                  <a:cubicBezTo>
                    <a:pt x="678180" y="16510"/>
                    <a:pt x="7875762" y="0"/>
                    <a:pt x="7983712" y="5080"/>
                  </a:cubicBezTo>
                  <a:cubicBezTo>
                    <a:pt x="8108172" y="11430"/>
                    <a:pt x="8244062" y="31750"/>
                    <a:pt x="8349472" y="102870"/>
                  </a:cubicBezTo>
                  <a:cubicBezTo>
                    <a:pt x="8388842" y="129540"/>
                    <a:pt x="8423132" y="163830"/>
                    <a:pt x="8443452" y="207010"/>
                  </a:cubicBezTo>
                  <a:cubicBezTo>
                    <a:pt x="8459962" y="241300"/>
                    <a:pt x="8463772" y="276860"/>
                    <a:pt x="8463772" y="314960"/>
                  </a:cubicBezTo>
                  <a:cubicBezTo>
                    <a:pt x="8461232" y="515620"/>
                    <a:pt x="8473932" y="1733121"/>
                    <a:pt x="8467582" y="1876631"/>
                  </a:cubicBezTo>
                  <a:cubicBezTo>
                    <a:pt x="8461232" y="1996011"/>
                    <a:pt x="8451072" y="2115391"/>
                    <a:pt x="8435832" y="2233501"/>
                  </a:cubicBezTo>
                  <a:cubicBezTo>
                    <a:pt x="8432022" y="2263981"/>
                    <a:pt x="8430752" y="2295731"/>
                    <a:pt x="8421862" y="2324941"/>
                  </a:cubicBezTo>
                  <a:cubicBezTo>
                    <a:pt x="8405352" y="2378281"/>
                    <a:pt x="8369792" y="2424001"/>
                    <a:pt x="8327882" y="2459561"/>
                  </a:cubicBezTo>
                  <a:cubicBezTo>
                    <a:pt x="8223742" y="2547191"/>
                    <a:pt x="8080232" y="2584021"/>
                    <a:pt x="7946882" y="2585291"/>
                  </a:cubicBezTo>
                  <a:cubicBezTo>
                    <a:pt x="7922752" y="2585291"/>
                    <a:pt x="7950692" y="2568781"/>
                    <a:pt x="7962122" y="2568781"/>
                  </a:cubicBezTo>
                  <a:cubicBezTo>
                    <a:pt x="8090392" y="2568781"/>
                    <a:pt x="8230092" y="2531951"/>
                    <a:pt x="8321532" y="2436701"/>
                  </a:cubicBezTo>
                  <a:cubicBezTo>
                    <a:pt x="8359632" y="2396061"/>
                    <a:pt x="8387572" y="2345261"/>
                    <a:pt x="8393922" y="2289381"/>
                  </a:cubicBezTo>
                  <a:cubicBezTo>
                    <a:pt x="8396462" y="2263981"/>
                    <a:pt x="8399002" y="2239851"/>
                    <a:pt x="8401542" y="2214451"/>
                  </a:cubicBezTo>
                  <a:cubicBezTo>
                    <a:pt x="8470122" y="1654381"/>
                    <a:pt x="8426942" y="382270"/>
                    <a:pt x="8426942" y="320040"/>
                  </a:cubicBezTo>
                  <a:cubicBezTo>
                    <a:pt x="8426942" y="275590"/>
                    <a:pt x="8419322" y="233680"/>
                    <a:pt x="8396462" y="195580"/>
                  </a:cubicBezTo>
                  <a:cubicBezTo>
                    <a:pt x="8371062" y="153670"/>
                    <a:pt x="8330422" y="121920"/>
                    <a:pt x="8287242" y="97790"/>
                  </a:cubicBezTo>
                  <a:cubicBezTo>
                    <a:pt x="8145002" y="19050"/>
                    <a:pt x="7977362" y="19050"/>
                    <a:pt x="7818612" y="20320"/>
                  </a:cubicBezTo>
                  <a:cubicBezTo>
                    <a:pt x="7648432" y="21590"/>
                    <a:pt x="1653540" y="41910"/>
                    <a:pt x="1437640" y="41910"/>
                  </a:cubicBezTo>
                  <a:cubicBezTo>
                    <a:pt x="1176020" y="41910"/>
                    <a:pt x="915670" y="38100"/>
                    <a:pt x="654050" y="31750"/>
                  </a:cubicBezTo>
                  <a:cubicBezTo>
                    <a:pt x="593090" y="31750"/>
                    <a:pt x="533400" y="29210"/>
                    <a:pt x="472440" y="27940"/>
                  </a:cubicBezTo>
                  <a:cubicBezTo>
                    <a:pt x="372110" y="25400"/>
                    <a:pt x="261620" y="24130"/>
                    <a:pt x="165100" y="55880"/>
                  </a:cubicBezTo>
                  <a:cubicBezTo>
                    <a:pt x="111760" y="73660"/>
                    <a:pt x="69850" y="106680"/>
                    <a:pt x="57150" y="163830"/>
                  </a:cubicBezTo>
                  <a:cubicBezTo>
                    <a:pt x="48260" y="205740"/>
                    <a:pt x="52070" y="251460"/>
                    <a:pt x="48260" y="294640"/>
                  </a:cubicBezTo>
                  <a:cubicBezTo>
                    <a:pt x="33020" y="482600"/>
                    <a:pt x="35560" y="671830"/>
                    <a:pt x="40640" y="1236128"/>
                  </a:cubicBezTo>
                  <a:cubicBezTo>
                    <a:pt x="45720" y="1589611"/>
                    <a:pt x="52070" y="1791541"/>
                    <a:pt x="57150" y="1992201"/>
                  </a:cubicBezTo>
                  <a:cubicBezTo>
                    <a:pt x="60960" y="2105231"/>
                    <a:pt x="63500" y="2218261"/>
                    <a:pt x="67310" y="2331291"/>
                  </a:cubicBezTo>
                  <a:cubicBezTo>
                    <a:pt x="71120" y="2446861"/>
                    <a:pt x="176530" y="2514171"/>
                    <a:pt x="275590" y="2548461"/>
                  </a:cubicBezTo>
                  <a:cubicBezTo>
                    <a:pt x="356870" y="2576401"/>
                    <a:pt x="441960" y="2585291"/>
                    <a:pt x="527050" y="2585291"/>
                  </a:cubicBezTo>
                  <a:cubicBezTo>
                    <a:pt x="615950" y="2585291"/>
                    <a:pt x="703580" y="2585291"/>
                    <a:pt x="792480" y="2585291"/>
                  </a:cubicBezTo>
                  <a:cubicBezTo>
                    <a:pt x="962660" y="2585291"/>
                    <a:pt x="1131570" y="2585291"/>
                    <a:pt x="1301750" y="2584021"/>
                  </a:cubicBezTo>
                  <a:cubicBezTo>
                    <a:pt x="1504950" y="2584021"/>
                    <a:pt x="1708150" y="2582751"/>
                    <a:pt x="4050278" y="2581481"/>
                  </a:cubicBezTo>
                  <a:cubicBezTo>
                    <a:pt x="6480506" y="2580211"/>
                    <a:pt x="6811502" y="2578941"/>
                    <a:pt x="6996922" y="2577671"/>
                  </a:cubicBezTo>
                  <a:cubicBezTo>
                    <a:pt x="7117572" y="2576401"/>
                    <a:pt x="7238222" y="2575131"/>
                    <a:pt x="7358872" y="2571321"/>
                  </a:cubicBezTo>
                  <a:cubicBezTo>
                    <a:pt x="7560802" y="2563701"/>
                    <a:pt x="7764002" y="2559891"/>
                    <a:pt x="7965932" y="2567511"/>
                  </a:cubicBezTo>
                  <a:cubicBezTo>
                    <a:pt x="7974822" y="2568781"/>
                    <a:pt x="7973552" y="2572591"/>
                    <a:pt x="7968472" y="2577671"/>
                  </a:cubicBezTo>
                  <a:close/>
                </a:path>
              </a:pathLst>
            </a:custGeom>
            <a:solidFill>
              <a:srgbClr val="000000"/>
            </a:solidFill>
          </p:spPr>
        </p:sp>
      </p:grpSp>
      <p:sp>
        <p:nvSpPr>
          <p:cNvPr id="18" name="Rectangle 17"/>
          <p:cNvSpPr/>
          <p:nvPr/>
        </p:nvSpPr>
        <p:spPr>
          <a:xfrm>
            <a:off x="1715083" y="4483418"/>
            <a:ext cx="15167428" cy="2785378"/>
          </a:xfrm>
          <a:prstGeom prst="rect">
            <a:avLst/>
          </a:prstGeom>
        </p:spPr>
        <p:txBody>
          <a:bodyPr wrap="square">
            <a:spAutoFit/>
          </a:bodyPr>
          <a:lstStyle/>
          <a:p>
            <a:pPr algn="just">
              <a:lnSpc>
                <a:spcPts val="7000"/>
              </a:lnSpc>
            </a:pPr>
            <a:r>
              <a:rPr lang="en-US" sz="5000" dirty="0">
                <a:solidFill>
                  <a:srgbClr val="000000"/>
                </a:solidFill>
                <a:ea typeface="Calibri" panose="020F0502020204030204" pitchFamily="34" charset="0"/>
                <a:cs typeface="Arial" panose="020B0604020202020204" pitchFamily="34" charset="0"/>
              </a:rPr>
              <a:t>T</a:t>
            </a:r>
            <a:r>
              <a:rPr lang="vi-VN" sz="5000" dirty="0">
                <a:solidFill>
                  <a:srgbClr val="000000"/>
                </a:solidFill>
                <a:ea typeface="Calibri" panose="020F0502020204030204" pitchFamily="34" charset="0"/>
                <a:cs typeface="Arial" panose="020B0604020202020204" pitchFamily="34" charset="0"/>
              </a:rPr>
              <a:t>hực hiện một cuộc cướp chính quyền một cách khéo léo, đẩy nhà Đường vào thế đã rồi - buộc phải công nhận chính quyền tự chủ của người Việt.</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1295400" y="819796"/>
            <a:ext cx="13502286" cy="1809213"/>
          </a:xfrm>
          <a:prstGeom prst="rect">
            <a:avLst/>
          </a:prstGeom>
        </p:spPr>
        <p:txBody>
          <a:bodyPr wrap="none">
            <a:spAutoFit/>
          </a:bodyPr>
          <a:lstStyle/>
          <a:p>
            <a:pPr algn="ctr">
              <a:lnSpc>
                <a:spcPts val="7000"/>
              </a:lnSpc>
            </a:pPr>
            <a:r>
              <a:rPr lang="nl-NL" sz="5000" dirty="0">
                <a:solidFill>
                  <a:srgbClr val="000000"/>
                </a:solidFill>
                <a:latin typeface="Arial" panose="020B0604020202020204" pitchFamily="34" charset="0"/>
                <a:ea typeface="Calibri" panose="020F0502020204030204" pitchFamily="34" charset="0"/>
                <a:cs typeface="Arial" panose="020B0604020202020204" pitchFamily="34" charset="0"/>
              </a:rPr>
              <a:t>Việc nhà Đường công nhận chức </a:t>
            </a:r>
          </a:p>
          <a:p>
            <a:pPr algn="ctr">
              <a:lnSpc>
                <a:spcPts val="7000"/>
              </a:lnSpc>
            </a:pPr>
            <a:r>
              <a:rPr lang="nl-NL" sz="5000" dirty="0">
                <a:solidFill>
                  <a:srgbClr val="000000"/>
                </a:solidFill>
                <a:latin typeface="Arial" panose="020B0604020202020204" pitchFamily="34" charset="0"/>
                <a:ea typeface="Calibri" panose="020F0502020204030204" pitchFamily="34" charset="0"/>
                <a:cs typeface="Arial" panose="020B0604020202020204" pitchFamily="34" charset="0"/>
              </a:rPr>
              <a:t>Tiết độ sứ cho Khúc Thừa Dụ thể hiện điều gì?</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3" name="Group 4"/>
          <p:cNvGrpSpPr/>
          <p:nvPr/>
        </p:nvGrpSpPr>
        <p:grpSpPr>
          <a:xfrm>
            <a:off x="1430796" y="4640307"/>
            <a:ext cx="16001999" cy="3000768"/>
            <a:chOff x="0" y="0"/>
            <a:chExt cx="8471392" cy="2599261"/>
          </a:xfrm>
        </p:grpSpPr>
        <p:sp>
          <p:nvSpPr>
            <p:cNvPr id="14" name="Freeform 5"/>
            <p:cNvSpPr/>
            <p:nvPr/>
          </p:nvSpPr>
          <p:spPr>
            <a:xfrm>
              <a:off x="0" y="-2540"/>
              <a:ext cx="8473932" cy="2599261"/>
            </a:xfrm>
            <a:custGeom>
              <a:avLst/>
              <a:gdLst/>
              <a:ahLst/>
              <a:cxnLst/>
              <a:rect l="l" t="t" r="r" b="b"/>
              <a:pathLst>
                <a:path w="8473932" h="2599261">
                  <a:moveTo>
                    <a:pt x="7968472" y="2577671"/>
                  </a:moveTo>
                  <a:cubicBezTo>
                    <a:pt x="7962122" y="2584021"/>
                    <a:pt x="7950691" y="2585291"/>
                    <a:pt x="7943072" y="2584021"/>
                  </a:cubicBezTo>
                  <a:cubicBezTo>
                    <a:pt x="7887191" y="2581481"/>
                    <a:pt x="7832582" y="2581481"/>
                    <a:pt x="7776702" y="2580211"/>
                  </a:cubicBezTo>
                  <a:cubicBezTo>
                    <a:pt x="7581122" y="2578941"/>
                    <a:pt x="7385541" y="2587831"/>
                    <a:pt x="7189962" y="2590371"/>
                  </a:cubicBezTo>
                  <a:cubicBezTo>
                    <a:pt x="7026132" y="2592911"/>
                    <a:pt x="6861032" y="2594181"/>
                    <a:pt x="6697202" y="2595451"/>
                  </a:cubicBezTo>
                  <a:cubicBezTo>
                    <a:pt x="4761161" y="2596721"/>
                    <a:pt x="2099482" y="2597991"/>
                    <a:pt x="1555750" y="2597991"/>
                  </a:cubicBezTo>
                  <a:cubicBezTo>
                    <a:pt x="1362710" y="2597991"/>
                    <a:pt x="1168400" y="2599261"/>
                    <a:pt x="975360" y="2599261"/>
                  </a:cubicBezTo>
                  <a:cubicBezTo>
                    <a:pt x="844550" y="2599261"/>
                    <a:pt x="712470" y="2599261"/>
                    <a:pt x="581660" y="2599261"/>
                  </a:cubicBezTo>
                  <a:cubicBezTo>
                    <a:pt x="449580" y="2599261"/>
                    <a:pt x="317500" y="2596721"/>
                    <a:pt x="194310" y="2540841"/>
                  </a:cubicBezTo>
                  <a:cubicBezTo>
                    <a:pt x="109220" y="2501471"/>
                    <a:pt x="33020" y="2435431"/>
                    <a:pt x="29210" y="2336371"/>
                  </a:cubicBezTo>
                  <a:cubicBezTo>
                    <a:pt x="27940" y="2297001"/>
                    <a:pt x="26670" y="2256361"/>
                    <a:pt x="25400" y="2216991"/>
                  </a:cubicBezTo>
                  <a:cubicBezTo>
                    <a:pt x="21590" y="2029031"/>
                    <a:pt x="15240" y="1839801"/>
                    <a:pt x="10160" y="1650571"/>
                  </a:cubicBezTo>
                  <a:cubicBezTo>
                    <a:pt x="5080" y="1485471"/>
                    <a:pt x="0" y="965748"/>
                    <a:pt x="0" y="626110"/>
                  </a:cubicBezTo>
                  <a:cubicBezTo>
                    <a:pt x="0" y="509270"/>
                    <a:pt x="3810" y="391160"/>
                    <a:pt x="15240" y="274320"/>
                  </a:cubicBezTo>
                  <a:cubicBezTo>
                    <a:pt x="19050" y="231140"/>
                    <a:pt x="12700" y="186690"/>
                    <a:pt x="27940" y="144780"/>
                  </a:cubicBezTo>
                  <a:cubicBezTo>
                    <a:pt x="50800" y="83820"/>
                    <a:pt x="115570" y="54610"/>
                    <a:pt x="175260" y="38100"/>
                  </a:cubicBezTo>
                  <a:cubicBezTo>
                    <a:pt x="278130" y="10160"/>
                    <a:pt x="389890" y="8890"/>
                    <a:pt x="495300" y="11430"/>
                  </a:cubicBezTo>
                  <a:cubicBezTo>
                    <a:pt x="678180" y="16510"/>
                    <a:pt x="7875762" y="0"/>
                    <a:pt x="7983712" y="5080"/>
                  </a:cubicBezTo>
                  <a:cubicBezTo>
                    <a:pt x="8108172" y="11430"/>
                    <a:pt x="8244062" y="31750"/>
                    <a:pt x="8349472" y="102870"/>
                  </a:cubicBezTo>
                  <a:cubicBezTo>
                    <a:pt x="8388842" y="129540"/>
                    <a:pt x="8423132" y="163830"/>
                    <a:pt x="8443452" y="207010"/>
                  </a:cubicBezTo>
                  <a:cubicBezTo>
                    <a:pt x="8459962" y="241300"/>
                    <a:pt x="8463772" y="276860"/>
                    <a:pt x="8463772" y="314960"/>
                  </a:cubicBezTo>
                  <a:cubicBezTo>
                    <a:pt x="8461232" y="515620"/>
                    <a:pt x="8473932" y="1733121"/>
                    <a:pt x="8467582" y="1876631"/>
                  </a:cubicBezTo>
                  <a:cubicBezTo>
                    <a:pt x="8461232" y="1996011"/>
                    <a:pt x="8451072" y="2115391"/>
                    <a:pt x="8435832" y="2233501"/>
                  </a:cubicBezTo>
                  <a:cubicBezTo>
                    <a:pt x="8432022" y="2263981"/>
                    <a:pt x="8430752" y="2295731"/>
                    <a:pt x="8421862" y="2324941"/>
                  </a:cubicBezTo>
                  <a:cubicBezTo>
                    <a:pt x="8405352" y="2378281"/>
                    <a:pt x="8369792" y="2424001"/>
                    <a:pt x="8327882" y="2459561"/>
                  </a:cubicBezTo>
                  <a:cubicBezTo>
                    <a:pt x="8223742" y="2547191"/>
                    <a:pt x="8080232" y="2584021"/>
                    <a:pt x="7946882" y="2585291"/>
                  </a:cubicBezTo>
                  <a:cubicBezTo>
                    <a:pt x="7922752" y="2585291"/>
                    <a:pt x="7950692" y="2568781"/>
                    <a:pt x="7962122" y="2568781"/>
                  </a:cubicBezTo>
                  <a:cubicBezTo>
                    <a:pt x="8090392" y="2568781"/>
                    <a:pt x="8230092" y="2531951"/>
                    <a:pt x="8321532" y="2436701"/>
                  </a:cubicBezTo>
                  <a:cubicBezTo>
                    <a:pt x="8359632" y="2396061"/>
                    <a:pt x="8387572" y="2345261"/>
                    <a:pt x="8393922" y="2289381"/>
                  </a:cubicBezTo>
                  <a:cubicBezTo>
                    <a:pt x="8396462" y="2263981"/>
                    <a:pt x="8399002" y="2239851"/>
                    <a:pt x="8401542" y="2214451"/>
                  </a:cubicBezTo>
                  <a:cubicBezTo>
                    <a:pt x="8470122" y="1654381"/>
                    <a:pt x="8426942" y="382270"/>
                    <a:pt x="8426942" y="320040"/>
                  </a:cubicBezTo>
                  <a:cubicBezTo>
                    <a:pt x="8426942" y="275590"/>
                    <a:pt x="8419322" y="233680"/>
                    <a:pt x="8396462" y="195580"/>
                  </a:cubicBezTo>
                  <a:cubicBezTo>
                    <a:pt x="8371062" y="153670"/>
                    <a:pt x="8330422" y="121920"/>
                    <a:pt x="8287242" y="97790"/>
                  </a:cubicBezTo>
                  <a:cubicBezTo>
                    <a:pt x="8145002" y="19050"/>
                    <a:pt x="7977362" y="19050"/>
                    <a:pt x="7818612" y="20320"/>
                  </a:cubicBezTo>
                  <a:cubicBezTo>
                    <a:pt x="7648432" y="21590"/>
                    <a:pt x="1653540" y="41910"/>
                    <a:pt x="1437640" y="41910"/>
                  </a:cubicBezTo>
                  <a:cubicBezTo>
                    <a:pt x="1176020" y="41910"/>
                    <a:pt x="915670" y="38100"/>
                    <a:pt x="654050" y="31750"/>
                  </a:cubicBezTo>
                  <a:cubicBezTo>
                    <a:pt x="593090" y="31750"/>
                    <a:pt x="533400" y="29210"/>
                    <a:pt x="472440" y="27940"/>
                  </a:cubicBezTo>
                  <a:cubicBezTo>
                    <a:pt x="372110" y="25400"/>
                    <a:pt x="261620" y="24130"/>
                    <a:pt x="165100" y="55880"/>
                  </a:cubicBezTo>
                  <a:cubicBezTo>
                    <a:pt x="111760" y="73660"/>
                    <a:pt x="69850" y="106680"/>
                    <a:pt x="57150" y="163830"/>
                  </a:cubicBezTo>
                  <a:cubicBezTo>
                    <a:pt x="48260" y="205740"/>
                    <a:pt x="52070" y="251460"/>
                    <a:pt x="48260" y="294640"/>
                  </a:cubicBezTo>
                  <a:cubicBezTo>
                    <a:pt x="33020" y="482600"/>
                    <a:pt x="35560" y="671830"/>
                    <a:pt x="40640" y="1236128"/>
                  </a:cubicBezTo>
                  <a:cubicBezTo>
                    <a:pt x="45720" y="1589611"/>
                    <a:pt x="52070" y="1791541"/>
                    <a:pt x="57150" y="1992201"/>
                  </a:cubicBezTo>
                  <a:cubicBezTo>
                    <a:pt x="60960" y="2105231"/>
                    <a:pt x="63500" y="2218261"/>
                    <a:pt x="67310" y="2331291"/>
                  </a:cubicBezTo>
                  <a:cubicBezTo>
                    <a:pt x="71120" y="2446861"/>
                    <a:pt x="176530" y="2514171"/>
                    <a:pt x="275590" y="2548461"/>
                  </a:cubicBezTo>
                  <a:cubicBezTo>
                    <a:pt x="356870" y="2576401"/>
                    <a:pt x="441960" y="2585291"/>
                    <a:pt x="527050" y="2585291"/>
                  </a:cubicBezTo>
                  <a:cubicBezTo>
                    <a:pt x="615950" y="2585291"/>
                    <a:pt x="703580" y="2585291"/>
                    <a:pt x="792480" y="2585291"/>
                  </a:cubicBezTo>
                  <a:cubicBezTo>
                    <a:pt x="962660" y="2585291"/>
                    <a:pt x="1131570" y="2585291"/>
                    <a:pt x="1301750" y="2584021"/>
                  </a:cubicBezTo>
                  <a:cubicBezTo>
                    <a:pt x="1504950" y="2584021"/>
                    <a:pt x="1708150" y="2582751"/>
                    <a:pt x="4050278" y="2581481"/>
                  </a:cubicBezTo>
                  <a:cubicBezTo>
                    <a:pt x="6480506" y="2580211"/>
                    <a:pt x="6811502" y="2578941"/>
                    <a:pt x="6996922" y="2577671"/>
                  </a:cubicBezTo>
                  <a:cubicBezTo>
                    <a:pt x="7117572" y="2576401"/>
                    <a:pt x="7238222" y="2575131"/>
                    <a:pt x="7358872" y="2571321"/>
                  </a:cubicBezTo>
                  <a:cubicBezTo>
                    <a:pt x="7560802" y="2563701"/>
                    <a:pt x="7764002" y="2559891"/>
                    <a:pt x="7965932" y="2567511"/>
                  </a:cubicBezTo>
                  <a:cubicBezTo>
                    <a:pt x="7974822" y="2568781"/>
                    <a:pt x="7973552" y="2572591"/>
                    <a:pt x="7968472" y="2577671"/>
                  </a:cubicBezTo>
                  <a:close/>
                </a:path>
              </a:pathLst>
            </a:custGeom>
            <a:solidFill>
              <a:srgbClr val="000000"/>
            </a:solidFill>
          </p:spPr>
        </p:sp>
      </p:grpSp>
      <p:sp>
        <p:nvSpPr>
          <p:cNvPr id="19" name="Rectangle 18"/>
          <p:cNvSpPr/>
          <p:nvPr/>
        </p:nvSpPr>
        <p:spPr>
          <a:xfrm>
            <a:off x="1585212" y="8050088"/>
            <a:ext cx="15878065" cy="1836400"/>
          </a:xfrm>
          <a:prstGeom prst="rect">
            <a:avLst/>
          </a:prstGeom>
        </p:spPr>
        <p:txBody>
          <a:bodyPr wrap="none">
            <a:spAutoFit/>
          </a:bodyPr>
          <a:lstStyle/>
          <a:p>
            <a:pPr algn="just">
              <a:spcBef>
                <a:spcPts val="800"/>
              </a:spcBef>
              <a:spcAft>
                <a:spcPts val="800"/>
              </a:spcAft>
            </a:pP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Chế độ cai trị của chính quyền phong kiến phương Bắc</a:t>
            </a:r>
          </a:p>
          <a:p>
            <a:pPr algn="just">
              <a:spcBef>
                <a:spcPts val="800"/>
              </a:spcBef>
              <a:spcAft>
                <a:spcPts val="800"/>
              </a:spcAft>
            </a:pP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đã chấm dứt, chỉ còn tồn tại về mặt danh nghĩa.</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5"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207082" y="8796051"/>
            <a:ext cx="7839307" cy="1028700"/>
          </a:xfrm>
          <a:prstGeom prst="rect">
            <a:avLst/>
          </a:prstGeom>
          <a:solidFill>
            <a:srgbClr val="F1CA00"/>
          </a:solidFill>
        </p:spPr>
      </p:sp>
      <p:pic>
        <p:nvPicPr>
          <p:cNvPr id="1026" name="Picture 2" descr="Khúc Hạo và cuộc cải cách đầu tiên trong lịch sử nước Việ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0506" y="28807"/>
            <a:ext cx="8229600" cy="838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0735835" y="8953500"/>
            <a:ext cx="6781800" cy="784830"/>
          </a:xfrm>
          <a:prstGeom prst="rect">
            <a:avLst/>
          </a:prstGeom>
        </p:spPr>
        <p:txBody>
          <a:bodyPr wrap="square">
            <a:spAutoFit/>
          </a:bodyPr>
          <a:lstStyle/>
          <a:p>
            <a:pPr algn="ctr"/>
            <a:r>
              <a:rPr lang="en-US" sz="4500" b="1" spc="54" dirty="0">
                <a:solidFill>
                  <a:srgbClr val="002060"/>
                </a:solidFill>
                <a:latin typeface="Arial" panose="020B0604020202020204" pitchFamily="34" charset="0"/>
                <a:cs typeface="Arial" panose="020B0604020202020204" pitchFamily="34" charset="0"/>
              </a:rPr>
              <a:t>Khúc Hạo</a:t>
            </a:r>
            <a:endParaRPr lang="en-US" sz="4500" b="1" dirty="0"/>
          </a:p>
        </p:txBody>
      </p:sp>
      <p:sp>
        <p:nvSpPr>
          <p:cNvPr id="5" name="Rectangle 4"/>
          <p:cNvSpPr/>
          <p:nvPr/>
        </p:nvSpPr>
        <p:spPr>
          <a:xfrm>
            <a:off x="609600" y="571500"/>
            <a:ext cx="8229600" cy="5909310"/>
          </a:xfrm>
          <a:prstGeom prst="rect">
            <a:avLst/>
          </a:prstGeom>
        </p:spPr>
        <p:txBody>
          <a:bodyPr wrap="square">
            <a:spAutoFit/>
          </a:bodyPr>
          <a:lstStyle/>
          <a:p>
            <a:pPr algn="just"/>
            <a:r>
              <a:rPr lang="vi-VN" sz="5400" dirty="0" smtClean="0">
                <a:latin typeface="+mj-lt"/>
              </a:rPr>
              <a:t> </a:t>
            </a:r>
            <a:r>
              <a:rPr lang="vi-VN" sz="5400" dirty="0">
                <a:latin typeface="+mj-lt"/>
              </a:rPr>
              <a:t>Khúc </a:t>
            </a:r>
            <a:r>
              <a:rPr lang="en-US" sz="5400" dirty="0" err="1" smtClean="0">
                <a:latin typeface="+mj-lt"/>
              </a:rPr>
              <a:t>Hạo</a:t>
            </a:r>
            <a:r>
              <a:rPr lang="en-US" sz="5400" dirty="0" smtClean="0">
                <a:latin typeface="+mj-lt"/>
              </a:rPr>
              <a:t> </a:t>
            </a:r>
            <a:r>
              <a:rPr lang="en-US" sz="5400" dirty="0" err="1" smtClean="0">
                <a:latin typeface="+mj-lt"/>
              </a:rPr>
              <a:t>là</a:t>
            </a:r>
            <a:r>
              <a:rPr lang="en-US" sz="5400" dirty="0" smtClean="0">
                <a:latin typeface="+mj-lt"/>
              </a:rPr>
              <a:t> </a:t>
            </a:r>
            <a:r>
              <a:rPr lang="en-US" sz="5400" dirty="0" err="1" smtClean="0">
                <a:latin typeface="+mj-lt"/>
              </a:rPr>
              <a:t>người</a:t>
            </a:r>
            <a:r>
              <a:rPr lang="en-US" sz="5400" dirty="0" smtClean="0">
                <a:latin typeface="+mj-lt"/>
              </a:rPr>
              <a:t> </a:t>
            </a:r>
            <a:r>
              <a:rPr lang="en-US" sz="5400" dirty="0" err="1" smtClean="0">
                <a:latin typeface="+mj-lt"/>
              </a:rPr>
              <a:t>thừa</a:t>
            </a:r>
            <a:r>
              <a:rPr lang="en-US" sz="5400" dirty="0" smtClean="0">
                <a:latin typeface="+mj-lt"/>
              </a:rPr>
              <a:t> </a:t>
            </a:r>
            <a:r>
              <a:rPr lang="en-US" sz="5400" dirty="0" err="1" smtClean="0">
                <a:latin typeface="+mj-lt"/>
              </a:rPr>
              <a:t>kế</a:t>
            </a:r>
            <a:r>
              <a:rPr lang="en-US" sz="5400" dirty="0" smtClean="0">
                <a:latin typeface="+mj-lt"/>
              </a:rPr>
              <a:t> </a:t>
            </a:r>
            <a:r>
              <a:rPr lang="en-US" sz="5400" dirty="0" err="1" smtClean="0">
                <a:latin typeface="+mj-lt"/>
              </a:rPr>
              <a:t>chức</a:t>
            </a:r>
            <a:r>
              <a:rPr lang="en-US" sz="5400" dirty="0" smtClean="0">
                <a:latin typeface="+mj-lt"/>
              </a:rPr>
              <a:t> </a:t>
            </a:r>
            <a:r>
              <a:rPr lang="en-US" sz="5400" dirty="0" err="1" smtClean="0">
                <a:latin typeface="+mj-lt"/>
              </a:rPr>
              <a:t>Tiết</a:t>
            </a:r>
            <a:r>
              <a:rPr lang="en-US" sz="5400" dirty="0" smtClean="0">
                <a:latin typeface="+mj-lt"/>
              </a:rPr>
              <a:t> </a:t>
            </a:r>
            <a:r>
              <a:rPr lang="en-US" sz="5400" dirty="0" err="1" smtClean="0">
                <a:latin typeface="+mj-lt"/>
              </a:rPr>
              <a:t>độ</a:t>
            </a:r>
            <a:r>
              <a:rPr lang="en-US" sz="5400" dirty="0" smtClean="0">
                <a:latin typeface="+mj-lt"/>
              </a:rPr>
              <a:t> </a:t>
            </a:r>
            <a:r>
              <a:rPr lang="en-US" sz="5400" dirty="0" err="1" smtClean="0">
                <a:latin typeface="+mj-lt"/>
              </a:rPr>
              <a:t>sứ</a:t>
            </a:r>
            <a:r>
              <a:rPr lang="en-US" sz="5400" dirty="0" smtClean="0">
                <a:latin typeface="+mj-lt"/>
              </a:rPr>
              <a:t> </a:t>
            </a:r>
            <a:r>
              <a:rPr lang="en-US" sz="5400" dirty="0" err="1" smtClean="0">
                <a:latin typeface="+mj-lt"/>
              </a:rPr>
              <a:t>của</a:t>
            </a:r>
            <a:r>
              <a:rPr lang="en-US" sz="5400" dirty="0" smtClean="0">
                <a:latin typeface="+mj-lt"/>
              </a:rPr>
              <a:t> cha</a:t>
            </a:r>
            <a:r>
              <a:rPr lang="vi-VN" sz="5400" dirty="0" smtClean="0">
                <a:latin typeface="+mj-lt"/>
              </a:rPr>
              <a:t>.</a:t>
            </a:r>
            <a:r>
              <a:rPr lang="en-US" sz="5400" dirty="0" smtClean="0">
                <a:latin typeface="+mj-lt"/>
              </a:rPr>
              <a:t> </a:t>
            </a:r>
            <a:r>
              <a:rPr lang="en-US" sz="5400" dirty="0" err="1" smtClean="0">
                <a:latin typeface="+mj-lt"/>
              </a:rPr>
              <a:t>Ông</a:t>
            </a:r>
            <a:r>
              <a:rPr lang="en-US" sz="5400" dirty="0" smtClean="0">
                <a:latin typeface="+mj-lt"/>
              </a:rPr>
              <a:t> </a:t>
            </a:r>
            <a:r>
              <a:rPr lang="en-US" sz="5400" dirty="0" err="1" smtClean="0">
                <a:latin typeface="+mj-lt"/>
              </a:rPr>
              <a:t>là</a:t>
            </a:r>
            <a:r>
              <a:rPr lang="en-US" sz="5400" dirty="0" smtClean="0">
                <a:latin typeface="+mj-lt"/>
              </a:rPr>
              <a:t> </a:t>
            </a:r>
            <a:r>
              <a:rPr lang="en-US" sz="5400" dirty="0" err="1" smtClean="0">
                <a:latin typeface="+mj-lt"/>
              </a:rPr>
              <a:t>người</a:t>
            </a:r>
            <a:r>
              <a:rPr lang="en-US" sz="5400" dirty="0" smtClean="0">
                <a:latin typeface="+mj-lt"/>
              </a:rPr>
              <a:t> </a:t>
            </a:r>
            <a:r>
              <a:rPr lang="en-US" sz="5400" dirty="0" err="1" smtClean="0">
                <a:latin typeface="+mj-lt"/>
              </a:rPr>
              <a:t>đầu</a:t>
            </a:r>
            <a:r>
              <a:rPr lang="en-US" sz="5400" dirty="0" smtClean="0">
                <a:latin typeface="+mj-lt"/>
              </a:rPr>
              <a:t> </a:t>
            </a:r>
            <a:r>
              <a:rPr lang="en-US" sz="5400" dirty="0" err="1" smtClean="0">
                <a:latin typeface="+mj-lt"/>
              </a:rPr>
              <a:t>tiên</a:t>
            </a:r>
            <a:r>
              <a:rPr lang="en-US" sz="5400" dirty="0" smtClean="0">
                <a:latin typeface="+mj-lt"/>
              </a:rPr>
              <a:t> </a:t>
            </a:r>
            <a:r>
              <a:rPr lang="en-US" sz="5400" dirty="0" err="1" smtClean="0">
                <a:latin typeface="+mj-lt"/>
              </a:rPr>
              <a:t>thực</a:t>
            </a:r>
            <a:r>
              <a:rPr lang="en-US" sz="5400" dirty="0" smtClean="0">
                <a:latin typeface="+mj-lt"/>
              </a:rPr>
              <a:t> </a:t>
            </a:r>
            <a:r>
              <a:rPr lang="en-US" sz="5400" dirty="0" err="1" smtClean="0">
                <a:latin typeface="+mj-lt"/>
              </a:rPr>
              <a:t>hiện</a:t>
            </a:r>
            <a:r>
              <a:rPr lang="en-US" sz="5400" dirty="0" smtClean="0">
                <a:latin typeface="+mj-lt"/>
              </a:rPr>
              <a:t> </a:t>
            </a:r>
            <a:r>
              <a:rPr lang="en-US" sz="5400" dirty="0" err="1" smtClean="0">
                <a:latin typeface="+mj-lt"/>
              </a:rPr>
              <a:t>cải</a:t>
            </a:r>
            <a:r>
              <a:rPr lang="en-US" sz="5400" dirty="0" smtClean="0">
                <a:latin typeface="+mj-lt"/>
              </a:rPr>
              <a:t> </a:t>
            </a:r>
            <a:r>
              <a:rPr lang="en-US" sz="5400" dirty="0" err="1" smtClean="0">
                <a:latin typeface="+mj-lt"/>
              </a:rPr>
              <a:t>cách</a:t>
            </a:r>
            <a:r>
              <a:rPr lang="en-US" sz="5400" dirty="0" smtClean="0">
                <a:latin typeface="+mj-lt"/>
              </a:rPr>
              <a:t> </a:t>
            </a:r>
            <a:r>
              <a:rPr lang="en-US" sz="5400" dirty="0" err="1" smtClean="0">
                <a:latin typeface="+mj-lt"/>
              </a:rPr>
              <a:t>đất</a:t>
            </a:r>
            <a:r>
              <a:rPr lang="en-US" sz="5400" dirty="0" smtClean="0">
                <a:latin typeface="+mj-lt"/>
              </a:rPr>
              <a:t> </a:t>
            </a:r>
            <a:r>
              <a:rPr lang="en-US" sz="5400" dirty="0" err="1" smtClean="0">
                <a:latin typeface="+mj-lt"/>
              </a:rPr>
              <a:t>nước</a:t>
            </a:r>
            <a:r>
              <a:rPr lang="en-US" sz="5400" dirty="0" smtClean="0">
                <a:latin typeface="+mj-lt"/>
              </a:rPr>
              <a:t>, </a:t>
            </a:r>
            <a:r>
              <a:rPr lang="en-US" sz="5400" dirty="0" err="1" smtClean="0">
                <a:latin typeface="+mj-lt"/>
              </a:rPr>
              <a:t>thực</a:t>
            </a:r>
            <a:r>
              <a:rPr lang="en-US" sz="5400" dirty="0" smtClean="0">
                <a:latin typeface="+mj-lt"/>
              </a:rPr>
              <a:t> </a:t>
            </a:r>
            <a:r>
              <a:rPr lang="en-US" sz="5400" dirty="0" err="1" smtClean="0">
                <a:latin typeface="+mj-lt"/>
              </a:rPr>
              <a:t>hiện</a:t>
            </a:r>
            <a:r>
              <a:rPr lang="en-US" sz="5400" dirty="0" smtClean="0">
                <a:latin typeface="+mj-lt"/>
              </a:rPr>
              <a:t> </a:t>
            </a:r>
            <a:r>
              <a:rPr lang="en-US" sz="5400" dirty="0" err="1" smtClean="0">
                <a:latin typeface="+mj-lt"/>
              </a:rPr>
              <a:t>chính</a:t>
            </a:r>
            <a:r>
              <a:rPr lang="en-US" sz="5400" dirty="0" smtClean="0">
                <a:latin typeface="+mj-lt"/>
              </a:rPr>
              <a:t> </a:t>
            </a:r>
            <a:r>
              <a:rPr lang="en-US" sz="5400" dirty="0" err="1" smtClean="0">
                <a:latin typeface="+mj-lt"/>
              </a:rPr>
              <a:t>sách</a:t>
            </a:r>
            <a:r>
              <a:rPr lang="en-US" sz="5400" dirty="0" smtClean="0">
                <a:latin typeface="+mj-lt"/>
              </a:rPr>
              <a:t> </a:t>
            </a:r>
            <a:r>
              <a:rPr lang="en-US" sz="5400" dirty="0" err="1" smtClean="0">
                <a:latin typeface="+mj-lt"/>
              </a:rPr>
              <a:t>ngoại</a:t>
            </a:r>
            <a:r>
              <a:rPr lang="en-US" sz="5400" dirty="0" smtClean="0">
                <a:latin typeface="+mj-lt"/>
              </a:rPr>
              <a:t> </a:t>
            </a:r>
            <a:r>
              <a:rPr lang="en-US" sz="5400" dirty="0" err="1" smtClean="0">
                <a:latin typeface="+mj-lt"/>
              </a:rPr>
              <a:t>giao</a:t>
            </a:r>
            <a:r>
              <a:rPr lang="en-US" sz="5400" dirty="0" smtClean="0">
                <a:latin typeface="+mj-lt"/>
              </a:rPr>
              <a:t> </a:t>
            </a:r>
            <a:r>
              <a:rPr lang="en-US" sz="5400" dirty="0" err="1" smtClean="0">
                <a:latin typeface="+mj-lt"/>
              </a:rPr>
              <a:t>mềm</a:t>
            </a:r>
            <a:r>
              <a:rPr lang="en-US" sz="5400" dirty="0" smtClean="0">
                <a:latin typeface="+mj-lt"/>
              </a:rPr>
              <a:t> </a:t>
            </a:r>
            <a:r>
              <a:rPr lang="en-US" sz="5400" dirty="0" err="1" smtClean="0">
                <a:latin typeface="+mj-lt"/>
              </a:rPr>
              <a:t>dẻo</a:t>
            </a:r>
            <a:r>
              <a:rPr lang="en-US" sz="5400" dirty="0" smtClean="0">
                <a:latin typeface="+mj-lt"/>
              </a:rPr>
              <a:t> </a:t>
            </a:r>
            <a:r>
              <a:rPr lang="en-US" sz="5400" dirty="0" err="1" smtClean="0">
                <a:latin typeface="+mj-lt"/>
              </a:rPr>
              <a:t>để</a:t>
            </a:r>
            <a:r>
              <a:rPr lang="en-US" sz="5400" dirty="0" smtClean="0">
                <a:latin typeface="+mj-lt"/>
              </a:rPr>
              <a:t> </a:t>
            </a:r>
            <a:r>
              <a:rPr lang="en-US" sz="5400" dirty="0" err="1" smtClean="0">
                <a:latin typeface="+mj-lt"/>
              </a:rPr>
              <a:t>giữ</a:t>
            </a:r>
            <a:r>
              <a:rPr lang="en-US" sz="5400" dirty="0" smtClean="0">
                <a:latin typeface="+mj-lt"/>
              </a:rPr>
              <a:t> </a:t>
            </a:r>
            <a:r>
              <a:rPr lang="en-US" sz="5400" dirty="0" err="1" smtClean="0">
                <a:latin typeface="+mj-lt"/>
              </a:rPr>
              <a:t>được</a:t>
            </a:r>
            <a:r>
              <a:rPr lang="en-US" sz="5400" dirty="0" smtClean="0">
                <a:latin typeface="+mj-lt"/>
              </a:rPr>
              <a:t> </a:t>
            </a:r>
            <a:r>
              <a:rPr lang="en-US" sz="5400" dirty="0" err="1" smtClean="0">
                <a:latin typeface="+mj-lt"/>
              </a:rPr>
              <a:t>nền</a:t>
            </a:r>
            <a:r>
              <a:rPr lang="en-US" sz="5400" dirty="0" smtClean="0">
                <a:latin typeface="+mj-lt"/>
              </a:rPr>
              <a:t> </a:t>
            </a:r>
            <a:r>
              <a:rPr lang="en-US" sz="5400" dirty="0" err="1" smtClean="0">
                <a:latin typeface="+mj-lt"/>
              </a:rPr>
              <a:t>độc</a:t>
            </a:r>
            <a:r>
              <a:rPr lang="en-US" sz="5400" dirty="0" smtClean="0">
                <a:latin typeface="+mj-lt"/>
              </a:rPr>
              <a:t> </a:t>
            </a:r>
            <a:r>
              <a:rPr lang="en-US" sz="5400" dirty="0" err="1" smtClean="0">
                <a:latin typeface="+mj-lt"/>
              </a:rPr>
              <a:t>lập</a:t>
            </a:r>
            <a:r>
              <a:rPr lang="en-US" sz="5400" dirty="0" smtClean="0">
                <a:latin typeface="+mj-lt"/>
              </a:rPr>
              <a:t> </a:t>
            </a:r>
            <a:r>
              <a:rPr lang="en-US" sz="5400" dirty="0" err="1" smtClean="0">
                <a:latin typeface="+mj-lt"/>
              </a:rPr>
              <a:t>tự</a:t>
            </a:r>
            <a:r>
              <a:rPr lang="en-US" sz="5400" dirty="0" smtClean="0">
                <a:latin typeface="+mj-lt"/>
              </a:rPr>
              <a:t> </a:t>
            </a:r>
            <a:r>
              <a:rPr lang="en-US" sz="5400" dirty="0" err="1" smtClean="0">
                <a:latin typeface="+mj-lt"/>
              </a:rPr>
              <a:t>chủ</a:t>
            </a:r>
            <a:r>
              <a:rPr lang="en-US" sz="5400" dirty="0" smtClean="0">
                <a:latin typeface="+mj-lt"/>
              </a:rPr>
              <a:t> </a:t>
            </a:r>
            <a:r>
              <a:rPr lang="en-US" sz="5400" dirty="0" err="1" smtClean="0">
                <a:latin typeface="+mj-lt"/>
              </a:rPr>
              <a:t>cho</a:t>
            </a:r>
            <a:r>
              <a:rPr lang="en-US" sz="5400" dirty="0" smtClean="0">
                <a:latin typeface="+mj-lt"/>
              </a:rPr>
              <a:t> </a:t>
            </a:r>
            <a:r>
              <a:rPr lang="en-US" sz="5400" dirty="0" err="1" smtClean="0">
                <a:latin typeface="+mj-lt"/>
              </a:rPr>
              <a:t>dân</a:t>
            </a:r>
            <a:r>
              <a:rPr lang="en-US" sz="5400" dirty="0" smtClean="0">
                <a:latin typeface="+mj-lt"/>
              </a:rPr>
              <a:t> </a:t>
            </a:r>
            <a:r>
              <a:rPr lang="en-US" sz="5400" dirty="0" err="1" smtClean="0">
                <a:latin typeface="+mj-lt"/>
              </a:rPr>
              <a:t>tộc</a:t>
            </a:r>
            <a:r>
              <a:rPr lang="en-US" sz="5400" dirty="0" smtClean="0">
                <a:latin typeface="+mj-lt"/>
              </a:rPr>
              <a:t>.</a:t>
            </a:r>
            <a:endParaRPr lang="en-US" sz="5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BF6"/>
        </a:solidFill>
        <a:effectLst/>
      </p:bgPr>
    </p:bg>
    <p:spTree>
      <p:nvGrpSpPr>
        <p:cNvPr id="1" name=""/>
        <p:cNvGrpSpPr/>
        <p:nvPr/>
      </p:nvGrpSpPr>
      <p:grpSpPr>
        <a:xfrm>
          <a:off x="0" y="0"/>
          <a:ext cx="0" cy="0"/>
          <a:chOff x="0" y="0"/>
          <a:chExt cx="0" cy="0"/>
        </a:xfrm>
      </p:grpSpPr>
      <p:sp>
        <p:nvSpPr>
          <p:cNvPr id="2" name="AutoShape 2"/>
          <p:cNvSpPr/>
          <p:nvPr/>
        </p:nvSpPr>
        <p:spPr>
          <a:xfrm>
            <a:off x="455208" y="266700"/>
            <a:ext cx="17377583" cy="9753600"/>
          </a:xfrm>
          <a:prstGeom prst="rect">
            <a:avLst/>
          </a:prstGeom>
          <a:solidFill>
            <a:schemeClr val="bg1"/>
          </a:solidFill>
          <a:ln>
            <a:solidFill>
              <a:schemeClr val="bg1"/>
            </a:solidFill>
          </a:ln>
        </p:spPr>
      </p:sp>
      <p:sp>
        <p:nvSpPr>
          <p:cNvPr id="4" name="TextBox 4"/>
          <p:cNvSpPr txBox="1"/>
          <p:nvPr/>
        </p:nvSpPr>
        <p:spPr>
          <a:xfrm>
            <a:off x="393065" y="266700"/>
            <a:ext cx="18187670" cy="4103688"/>
          </a:xfrm>
          <a:prstGeom prst="rect">
            <a:avLst/>
          </a:prstGeom>
        </p:spPr>
        <p:txBody>
          <a:bodyPr wrap="square" lIns="0" tIns="0" rIns="0" bIns="0" rtlCol="0" anchor="t">
            <a:spAutoFit/>
          </a:bodyPr>
          <a:lstStyle/>
          <a:p>
            <a:pPr algn="l">
              <a:lnSpc>
                <a:spcPts val="8000"/>
              </a:lnSpc>
            </a:pPr>
            <a:r>
              <a:rPr lang="en-US" sz="4000" b="1" dirty="0">
                <a:solidFill>
                  <a:srgbClr val="C00000"/>
                </a:solidFill>
                <a:latin typeface="Times New Roman" panose="02020603050405020304" pitchFamily="18" charset="0"/>
                <a:cs typeface="Times New Roman" panose="02020603050405020304" pitchFamily="18" charset="0"/>
              </a:rPr>
              <a:t>I.CUỘC ĐẤU TRANH GIÀNH QUYỀN TỰ CHỦ CỦA HỌ KHÚC, HỌ DƯƠNG</a:t>
            </a:r>
          </a:p>
          <a:p>
            <a:pPr marL="742950" indent="-742950">
              <a:lnSpc>
                <a:spcPts val="8000"/>
              </a:lnSpc>
              <a:buAutoNum type="arabicPeriod"/>
            </a:pPr>
            <a:r>
              <a:rPr lang="en-US" sz="4000" b="1" dirty="0" smtClean="0">
                <a:solidFill>
                  <a:srgbClr val="C00000"/>
                </a:solidFill>
                <a:latin typeface="Times New Roman" panose="02020603050405020304" pitchFamily="18" charset="0"/>
                <a:cs typeface="Times New Roman" panose="02020603050405020304" pitchFamily="18" charset="0"/>
              </a:rPr>
              <a:t>HỌ </a:t>
            </a:r>
            <a:r>
              <a:rPr lang="en-US" sz="4000" b="1" dirty="0">
                <a:solidFill>
                  <a:srgbClr val="C00000"/>
                </a:solidFill>
                <a:latin typeface="Times New Roman" panose="02020603050405020304" pitchFamily="18" charset="0"/>
                <a:cs typeface="Times New Roman" panose="02020603050405020304" pitchFamily="18" charset="0"/>
              </a:rPr>
              <a:t>KHÚC XÂY DỰNG NỀN TỰ </a:t>
            </a:r>
            <a:r>
              <a:rPr lang="en-US" sz="4000" b="1" dirty="0" smtClean="0">
                <a:solidFill>
                  <a:srgbClr val="C00000"/>
                </a:solidFill>
                <a:latin typeface="Times New Roman" panose="02020603050405020304" pitchFamily="18" charset="0"/>
                <a:cs typeface="Times New Roman" panose="02020603050405020304" pitchFamily="18" charset="0"/>
              </a:rPr>
              <a:t>CHỦ</a:t>
            </a:r>
          </a:p>
          <a:p>
            <a:pPr>
              <a:lnSpc>
                <a:spcPts val="8000"/>
              </a:lnSpc>
            </a:pP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a. </a:t>
            </a:r>
            <a:r>
              <a:rPr lang="en-US" sz="4000" b="1" dirty="0" err="1" smtClean="0">
                <a:latin typeface="Times New Roman" panose="02020603050405020304" pitchFamily="18" charset="0"/>
                <a:cs typeface="Times New Roman" panose="02020603050405020304" pitchFamily="18" charset="0"/>
              </a:rPr>
              <a:t>Hoàn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cảnh</a:t>
            </a:r>
            <a:endParaRPr lang="en-US" sz="4000" b="1" dirty="0" smtClean="0">
              <a:latin typeface="Times New Roman" panose="02020603050405020304" pitchFamily="18" charset="0"/>
              <a:cs typeface="Times New Roman" panose="02020603050405020304" pitchFamily="18" charset="0"/>
            </a:endParaRPr>
          </a:p>
          <a:p>
            <a:pPr>
              <a:lnSpc>
                <a:spcPts val="8000"/>
              </a:lnSpc>
            </a:pPr>
            <a:r>
              <a:rPr lang="en-US" sz="4000" b="1" dirty="0" smtClean="0">
                <a:latin typeface="Times New Roman" panose="02020603050405020304" pitchFamily="18" charset="0"/>
                <a:cs typeface="Times New Roman" panose="02020603050405020304" pitchFamily="18" charset="0"/>
              </a:rPr>
              <a:t>b. </a:t>
            </a:r>
            <a:r>
              <a:rPr lang="en-US" sz="4000" b="1" dirty="0" err="1" smtClean="0">
                <a:latin typeface="Times New Roman" panose="02020603050405020304" pitchFamily="18" charset="0"/>
                <a:cs typeface="Times New Roman" panose="02020603050405020304" pitchFamily="18" charset="0"/>
              </a:rPr>
              <a:t>Khúc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Hạo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xây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dựng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nền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tự</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chủ</a:t>
            </a:r>
            <a:endParaRPr lang="en-US" sz="4000" b="1" dirty="0">
              <a:latin typeface="Times New Roman" panose="02020603050405020304" pitchFamily="18" charset="0"/>
              <a:cs typeface="Times New Roman" panose="02020603050405020304" pitchFamily="18" charset="0"/>
            </a:endParaRPr>
          </a:p>
        </p:txBody>
      </p:sp>
      <p:sp>
        <p:nvSpPr>
          <p:cNvPr id="3" name="Cloud Callout 2"/>
          <p:cNvSpPr/>
          <p:nvPr/>
        </p:nvSpPr>
        <p:spPr>
          <a:xfrm>
            <a:off x="7239000" y="2476500"/>
            <a:ext cx="10287000" cy="7371715"/>
          </a:xfrm>
          <a:prstGeom prst="cloudCallout">
            <a:avLst>
              <a:gd name="adj1" fmla="val -48117"/>
              <a:gd name="adj2" fmla="val 46797"/>
            </a:avLst>
          </a:prstGeom>
          <a:solidFill>
            <a:srgbClr val="00B05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latin typeface="Arial" panose="020B0604020202020204" pitchFamily="34" charset="0"/>
                <a:cs typeface="Arial" panose="020B0604020202020204" pitchFamily="34" charset="0"/>
              </a:rPr>
              <a:t>Khúc</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Hạo</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đã</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làm</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gì</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để</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xây</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dựng</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nền</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tự</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chủ</a:t>
            </a:r>
            <a:r>
              <a:rPr lang="en-US" sz="6000" dirty="0" smtClean="0">
                <a:latin typeface="Arial" panose="020B0604020202020204" pitchFamily="34" charset="0"/>
                <a:cs typeface="Arial" panose="020B0604020202020204" pitchFamily="34" charset="0"/>
              </a:rPr>
              <a:t>?</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76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4600" y="495300"/>
            <a:ext cx="13792200" cy="9377240"/>
          </a:xfrm>
          <a:prstGeom prst="rect">
            <a:avLst/>
          </a:prstGeom>
          <a:ln>
            <a:noFill/>
          </a:ln>
          <a:effectLst>
            <a:softEdge rad="112500"/>
          </a:effectLst>
        </p:spPr>
      </p:pic>
      <p:pic>
        <p:nvPicPr>
          <p:cNvPr id="5" name="Graphic 4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154400" y="5676824"/>
            <a:ext cx="1828800" cy="4419676"/>
          </a:xfrm>
          <a:prstGeom prst="rect">
            <a:avLst/>
          </a:prstGeom>
        </p:spPr>
      </p:pic>
      <p:pic>
        <p:nvPicPr>
          <p:cNvPr id="6" name="Graphic 4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8143" y="7962900"/>
            <a:ext cx="3023149"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2324100"/>
            <a:ext cx="2435257" cy="2362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3609563" y="5999843"/>
            <a:ext cx="4656666" cy="4267200"/>
          </a:xfrm>
          <a:prstGeom prst="rect">
            <a:avLst/>
          </a:prstGeom>
        </p:spPr>
      </p:pic>
      <p:sp>
        <p:nvSpPr>
          <p:cNvPr id="5" name="Rectangle 4"/>
          <p:cNvSpPr/>
          <p:nvPr/>
        </p:nvSpPr>
        <p:spPr>
          <a:xfrm>
            <a:off x="3059371" y="2781300"/>
            <a:ext cx="12436204" cy="2785378"/>
          </a:xfrm>
          <a:prstGeom prst="rect">
            <a:avLst/>
          </a:prstGeom>
        </p:spPr>
        <p:txBody>
          <a:bodyPr wrap="square">
            <a:spAutoFit/>
          </a:bodyPr>
          <a:lstStyle/>
          <a:p>
            <a:pPr algn="just">
              <a:lnSpc>
                <a:spcPts val="7000"/>
              </a:lnSpc>
            </a:pP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Từ</a:t>
            </a:r>
            <a:r>
              <a:rPr lang="en-US" sz="6000" dirty="0" smtClean="0">
                <a:effectLst/>
                <a:latin typeface="Arial" panose="020B0604020202020204" pitchFamily="34" charset="0"/>
                <a:ea typeface="Calibri" panose="020F0502020204030204" pitchFamily="34" charset="0"/>
                <a:cs typeface="Arial" panose="020B0604020202020204" pitchFamily="34" charset="0"/>
              </a:rPr>
              <a:t> 907 - 917,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Khúc</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Hạo</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thay</a:t>
            </a:r>
            <a:r>
              <a:rPr lang="en-US" sz="6000" dirty="0" smtClean="0">
                <a:effectLst/>
                <a:latin typeface="Arial" panose="020B0604020202020204" pitchFamily="34" charset="0"/>
                <a:ea typeface="Calibri" panose="020F0502020204030204" pitchFamily="34" charset="0"/>
                <a:cs typeface="Arial" panose="020B0604020202020204" pitchFamily="34" charset="0"/>
              </a:rPr>
              <a:t> cha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cai</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trị</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và</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tiến</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hành</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nhiều</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cải</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cách</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tiến</a:t>
            </a:r>
            <a:r>
              <a:rPr lang="en-US" sz="6000" dirty="0" smtClean="0">
                <a:effectLst/>
                <a:latin typeface="Arial" panose="020B0604020202020204" pitchFamily="34" charset="0"/>
                <a:ea typeface="Calibri" panose="020F0502020204030204" pitchFamily="34" charset="0"/>
                <a:cs typeface="Arial" panose="020B0604020202020204" pitchFamily="34" charset="0"/>
              </a:rPr>
              <a:t> </a:t>
            </a:r>
            <a:r>
              <a:rPr lang="en-US" sz="6000" dirty="0" err="1" smtClean="0">
                <a:effectLst/>
                <a:latin typeface="Arial" panose="020B0604020202020204" pitchFamily="34" charset="0"/>
                <a:ea typeface="Calibri" panose="020F0502020204030204" pitchFamily="34" charset="0"/>
                <a:cs typeface="Arial" panose="020B0604020202020204" pitchFamily="34" charset="0"/>
              </a:rPr>
              <a:t>bộ</a:t>
            </a:r>
            <a:r>
              <a:rPr lang="en-US" sz="6000" dirty="0" smtClean="0">
                <a:effectLst/>
                <a:latin typeface="Arial" panose="020B0604020202020204" pitchFamily="34" charset="0"/>
                <a:ea typeface="Calibri" panose="020F0502020204030204" pitchFamily="34" charset="0"/>
                <a:cs typeface="Arial" panose="020B0604020202020204" pitchFamily="34" charset="0"/>
              </a:rPr>
              <a:t>.</a:t>
            </a:r>
            <a:endParaRPr lang="en-US" sz="6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02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BF6"/>
        </a:solidFill>
        <a:effectLst/>
      </p:bgPr>
    </p:bg>
    <p:spTree>
      <p:nvGrpSpPr>
        <p:cNvPr id="1" name=""/>
        <p:cNvGrpSpPr/>
        <p:nvPr/>
      </p:nvGrpSpPr>
      <p:grpSpPr>
        <a:xfrm>
          <a:off x="0" y="0"/>
          <a:ext cx="0" cy="0"/>
          <a:chOff x="0" y="0"/>
          <a:chExt cx="0" cy="0"/>
        </a:xfrm>
      </p:grpSpPr>
      <p:sp>
        <p:nvSpPr>
          <p:cNvPr id="2" name="AutoShape 2"/>
          <p:cNvSpPr/>
          <p:nvPr/>
        </p:nvSpPr>
        <p:spPr>
          <a:xfrm>
            <a:off x="455208" y="266700"/>
            <a:ext cx="17377583" cy="9753600"/>
          </a:xfrm>
          <a:prstGeom prst="rect">
            <a:avLst/>
          </a:prstGeom>
          <a:solidFill>
            <a:schemeClr val="bg1"/>
          </a:solidFill>
          <a:ln>
            <a:solidFill>
              <a:schemeClr val="bg1"/>
            </a:solidFill>
          </a:ln>
        </p:spPr>
      </p:sp>
      <p:sp>
        <p:nvSpPr>
          <p:cNvPr id="4" name="TextBox 4"/>
          <p:cNvSpPr txBox="1"/>
          <p:nvPr/>
        </p:nvSpPr>
        <p:spPr>
          <a:xfrm>
            <a:off x="393065" y="266700"/>
            <a:ext cx="18187670" cy="5129609"/>
          </a:xfrm>
          <a:prstGeom prst="rect">
            <a:avLst/>
          </a:prstGeom>
        </p:spPr>
        <p:txBody>
          <a:bodyPr wrap="square" lIns="0" tIns="0" rIns="0" bIns="0" rtlCol="0" anchor="t">
            <a:spAutoFit/>
          </a:bodyPr>
          <a:lstStyle/>
          <a:p>
            <a:pPr algn="l">
              <a:lnSpc>
                <a:spcPts val="8000"/>
              </a:lnSpc>
            </a:pPr>
            <a:r>
              <a:rPr lang="en-US" sz="4000" b="1" dirty="0">
                <a:solidFill>
                  <a:srgbClr val="C00000"/>
                </a:solidFill>
                <a:latin typeface="Times New Roman" panose="02020603050405020304" pitchFamily="18" charset="0"/>
                <a:cs typeface="Times New Roman" panose="02020603050405020304" pitchFamily="18" charset="0"/>
              </a:rPr>
              <a:t>I.CUỘC ĐẤU TRANH GIÀNH QUYỀN TỰ CHỦ CỦA HỌ KHÚC, HỌ DƯƠNG</a:t>
            </a:r>
          </a:p>
          <a:p>
            <a:pPr marL="742950" indent="-742950">
              <a:lnSpc>
                <a:spcPts val="8000"/>
              </a:lnSpc>
              <a:buAutoNum type="arabicPeriod"/>
            </a:pPr>
            <a:r>
              <a:rPr lang="en-US" sz="4000" b="1" dirty="0" smtClean="0">
                <a:solidFill>
                  <a:srgbClr val="C00000"/>
                </a:solidFill>
                <a:latin typeface="Times New Roman" panose="02020603050405020304" pitchFamily="18" charset="0"/>
                <a:cs typeface="Times New Roman" panose="02020603050405020304" pitchFamily="18" charset="0"/>
              </a:rPr>
              <a:t>HỌ </a:t>
            </a:r>
            <a:r>
              <a:rPr lang="en-US" sz="4000" b="1" dirty="0">
                <a:solidFill>
                  <a:srgbClr val="C00000"/>
                </a:solidFill>
                <a:latin typeface="Times New Roman" panose="02020603050405020304" pitchFamily="18" charset="0"/>
                <a:cs typeface="Times New Roman" panose="02020603050405020304" pitchFamily="18" charset="0"/>
              </a:rPr>
              <a:t>KHÚC XÂY DỰNG NỀN TỰ </a:t>
            </a:r>
            <a:r>
              <a:rPr lang="en-US" sz="4000" b="1" dirty="0" smtClean="0">
                <a:solidFill>
                  <a:srgbClr val="C00000"/>
                </a:solidFill>
                <a:latin typeface="Times New Roman" panose="02020603050405020304" pitchFamily="18" charset="0"/>
                <a:cs typeface="Times New Roman" panose="02020603050405020304" pitchFamily="18" charset="0"/>
              </a:rPr>
              <a:t>CHỦ</a:t>
            </a:r>
          </a:p>
          <a:p>
            <a:pPr>
              <a:lnSpc>
                <a:spcPts val="8000"/>
              </a:lnSpc>
            </a:pP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a. </a:t>
            </a:r>
            <a:r>
              <a:rPr lang="en-US" sz="4000" b="1" dirty="0" err="1" smtClean="0">
                <a:latin typeface="Times New Roman" panose="02020603050405020304" pitchFamily="18" charset="0"/>
                <a:cs typeface="Times New Roman" panose="02020603050405020304" pitchFamily="18" charset="0"/>
              </a:rPr>
              <a:t>Hoàn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cảnh</a:t>
            </a:r>
            <a:endParaRPr lang="en-US" sz="4000" b="1" dirty="0" smtClean="0">
              <a:latin typeface="Times New Roman" panose="02020603050405020304" pitchFamily="18" charset="0"/>
              <a:cs typeface="Times New Roman" panose="02020603050405020304" pitchFamily="18" charset="0"/>
            </a:endParaRPr>
          </a:p>
          <a:p>
            <a:pPr>
              <a:lnSpc>
                <a:spcPts val="8000"/>
              </a:lnSpc>
            </a:pPr>
            <a:r>
              <a:rPr lang="en-US" sz="4000" b="1" dirty="0" smtClean="0">
                <a:latin typeface="Times New Roman" panose="02020603050405020304" pitchFamily="18" charset="0"/>
                <a:cs typeface="Times New Roman" panose="02020603050405020304" pitchFamily="18" charset="0"/>
              </a:rPr>
              <a:t>b. </a:t>
            </a:r>
            <a:r>
              <a:rPr lang="en-US" sz="4000" b="1" dirty="0" err="1" smtClean="0">
                <a:latin typeface="Times New Roman" panose="02020603050405020304" pitchFamily="18" charset="0"/>
                <a:cs typeface="Times New Roman" panose="02020603050405020304" pitchFamily="18" charset="0"/>
              </a:rPr>
              <a:t>Khúc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Hạo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xây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dựng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nền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tự</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chủ</a:t>
            </a:r>
            <a:endParaRPr lang="en-US" sz="4000" b="1" dirty="0" smtClean="0">
              <a:latin typeface="Times New Roman" panose="02020603050405020304" pitchFamily="18" charset="0"/>
              <a:cs typeface="Times New Roman" panose="02020603050405020304" pitchFamily="18" charset="0"/>
            </a:endParaRPr>
          </a:p>
          <a:p>
            <a:pPr>
              <a:lnSpc>
                <a:spcPts val="8000"/>
              </a:lnSpc>
            </a:pPr>
            <a:r>
              <a:rPr lang="en-US" sz="4000" b="1" dirty="0" smtClean="0">
                <a:latin typeface="Times New Roman" panose="02020603050405020304" pitchFamily="18" charset="0"/>
                <a:cs typeface="Times New Roman" panose="02020603050405020304" pitchFamily="18" charset="0"/>
              </a:rPr>
              <a:t>c. Ý </a:t>
            </a:r>
            <a:r>
              <a:rPr lang="en-US" sz="4000" b="1" dirty="0" err="1" smtClean="0">
                <a:latin typeface="Times New Roman" panose="02020603050405020304" pitchFamily="18" charset="0"/>
                <a:cs typeface="Times New Roman" panose="02020603050405020304" pitchFamily="18" charset="0"/>
              </a:rPr>
              <a:t>nghĩa</a:t>
            </a:r>
            <a:endParaRPr lang="en-US" sz="4000" b="1" dirty="0">
              <a:latin typeface="Times New Roman" panose="02020603050405020304" pitchFamily="18" charset="0"/>
              <a:cs typeface="Times New Roman" panose="02020603050405020304" pitchFamily="18" charset="0"/>
            </a:endParaRPr>
          </a:p>
        </p:txBody>
      </p:sp>
      <p:sp>
        <p:nvSpPr>
          <p:cNvPr id="3" name="Cloud Callout 2"/>
          <p:cNvSpPr/>
          <p:nvPr/>
        </p:nvSpPr>
        <p:spPr>
          <a:xfrm>
            <a:off x="7239000" y="2476500"/>
            <a:ext cx="10287000" cy="7371715"/>
          </a:xfrm>
          <a:prstGeom prst="cloudCallout">
            <a:avLst>
              <a:gd name="adj1" fmla="val -48117"/>
              <a:gd name="adj2" fmla="val 46797"/>
            </a:avLst>
          </a:prstGeom>
          <a:solidFill>
            <a:srgbClr val="00B05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Arial" panose="020B0604020202020204" pitchFamily="34" charset="0"/>
                <a:cs typeface="Arial" panose="020B0604020202020204" pitchFamily="34" charset="0"/>
              </a:rPr>
              <a:t>Ý </a:t>
            </a:r>
            <a:r>
              <a:rPr lang="en-US" sz="6000" dirty="0" err="1" smtClean="0">
                <a:latin typeface="Arial" panose="020B0604020202020204" pitchFamily="34" charset="0"/>
                <a:cs typeface="Arial" panose="020B0604020202020204" pitchFamily="34" charset="0"/>
              </a:rPr>
              <a:t>nghĩa</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của</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nền</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tự</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chủ</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họ</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Khúc</a:t>
            </a:r>
            <a:r>
              <a:rPr lang="en-US" sz="6000" dirty="0" smtClean="0">
                <a:latin typeface="Arial" panose="020B0604020202020204" pitchFamily="34" charset="0"/>
                <a:cs typeface="Arial" panose="020B0604020202020204" pitchFamily="34" charset="0"/>
              </a:rPr>
              <a:t>?</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84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2324100"/>
            <a:ext cx="2435257" cy="2362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3609563" y="5999843"/>
            <a:ext cx="4656666" cy="4267200"/>
          </a:xfrm>
          <a:prstGeom prst="rect">
            <a:avLst/>
          </a:prstGeom>
        </p:spPr>
      </p:pic>
      <p:sp>
        <p:nvSpPr>
          <p:cNvPr id="5" name="Rectangle 4"/>
          <p:cNvSpPr/>
          <p:nvPr/>
        </p:nvSpPr>
        <p:spPr>
          <a:xfrm>
            <a:off x="3048000" y="1790700"/>
            <a:ext cx="12436204" cy="2785378"/>
          </a:xfrm>
          <a:prstGeom prst="rect">
            <a:avLst/>
          </a:prstGeom>
        </p:spPr>
        <p:txBody>
          <a:bodyPr wrap="square">
            <a:spAutoFit/>
          </a:bodyPr>
          <a:lstStyle/>
          <a:p>
            <a:pPr algn="just">
              <a:lnSpc>
                <a:spcPts val="7000"/>
              </a:lnSpc>
            </a:pP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Đặt</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nền</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móng</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xây</a:t>
            </a:r>
            <a:r>
              <a:rPr lang="fr-FR" sz="6000" dirty="0" smtClean="0">
                <a:latin typeface="Arial" panose="020B0604020202020204" pitchFamily="34" charset="0"/>
                <a:ea typeface="Calibri" panose="020F0502020204030204" pitchFamily="34" charset="0"/>
                <a:cs typeface="Arial" panose="020B0604020202020204" pitchFamily="34" charset="0"/>
              </a:rPr>
              <a:t> </a:t>
            </a:r>
            <a:r>
              <a:rPr lang="fr-FR" sz="6000" dirty="0">
                <a:latin typeface="Arial" panose="020B0604020202020204" pitchFamily="34" charset="0"/>
                <a:ea typeface="Calibri" panose="020F0502020204030204" pitchFamily="34" charset="0"/>
                <a:cs typeface="Arial" panose="020B0604020202020204" pitchFamily="34" charset="0"/>
              </a:rPr>
              <a:t>dựng chính quyền tự chủ, độc lập với phong kiến </a:t>
            </a:r>
            <a:r>
              <a:rPr lang="fr-FR" sz="6000" dirty="0" err="1">
                <a:latin typeface="Arial" panose="020B0604020202020204" pitchFamily="34" charset="0"/>
                <a:ea typeface="Calibri" panose="020F0502020204030204" pitchFamily="34" charset="0"/>
                <a:cs typeface="Arial" panose="020B0604020202020204" pitchFamily="34" charset="0"/>
              </a:rPr>
              <a:t>phương</a:t>
            </a:r>
            <a:r>
              <a:rPr lang="fr-FR" sz="6000" dirty="0">
                <a:latin typeface="Arial" panose="020B0604020202020204" pitchFamily="34" charset="0"/>
                <a:ea typeface="Calibri" panose="020F0502020204030204" pitchFamily="34" charset="0"/>
                <a:cs typeface="Arial" panose="020B0604020202020204" pitchFamily="34" charset="0"/>
              </a:rPr>
              <a:t> </a:t>
            </a:r>
            <a:r>
              <a:rPr lang="fr-FR" sz="6000" dirty="0" err="1" smtClean="0">
                <a:latin typeface="Arial" panose="020B0604020202020204" pitchFamily="34" charset="0"/>
                <a:ea typeface="Calibri" panose="020F0502020204030204" pitchFamily="34" charset="0"/>
                <a:cs typeface="Arial" panose="020B0604020202020204" pitchFamily="34" charset="0"/>
              </a:rPr>
              <a:t>Bắc</a:t>
            </a:r>
            <a:r>
              <a:rPr lang="fr-FR" sz="6000" dirty="0" smtClean="0">
                <a:latin typeface="Arial" panose="020B0604020202020204" pitchFamily="34" charset="0"/>
                <a:ea typeface="Calibri" panose="020F0502020204030204" pitchFamily="34" charset="0"/>
                <a:cs typeface="Arial" panose="020B0604020202020204" pitchFamily="34" charset="0"/>
              </a:rPr>
              <a:t>.</a:t>
            </a:r>
            <a:endParaRPr lang="en-US" sz="6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3048000" y="571500"/>
            <a:ext cx="10134600" cy="990015"/>
          </a:xfrm>
          <a:prstGeom prst="rect">
            <a:avLst/>
          </a:prstGeom>
        </p:spPr>
        <p:txBody>
          <a:bodyPr wrap="square">
            <a:spAutoFit/>
          </a:bodyPr>
          <a:lstStyle/>
          <a:p>
            <a:pPr algn="just">
              <a:lnSpc>
                <a:spcPts val="7000"/>
              </a:lnSpc>
            </a:pPr>
            <a:r>
              <a:rPr lang="fr-FR" sz="5000" b="1" dirty="0" smtClean="0">
                <a:latin typeface="Arial" panose="020B0604020202020204" pitchFamily="34" charset="0"/>
                <a:ea typeface="Calibri" panose="020F0502020204030204" pitchFamily="34" charset="0"/>
                <a:cs typeface="Arial" panose="020B0604020202020204" pitchFamily="34" charset="0"/>
              </a:rPr>
              <a:t>Ý </a:t>
            </a:r>
            <a:r>
              <a:rPr lang="fr-FR" sz="5000" b="1" dirty="0" err="1" smtClean="0">
                <a:latin typeface="Arial" panose="020B0604020202020204" pitchFamily="34" charset="0"/>
                <a:ea typeface="Calibri" panose="020F0502020204030204" pitchFamily="34" charset="0"/>
                <a:cs typeface="Arial" panose="020B0604020202020204" pitchFamily="34" charset="0"/>
              </a:rPr>
              <a:t>nghĩa</a:t>
            </a:r>
            <a:r>
              <a:rPr lang="fr-FR" sz="5000" b="1" dirty="0" smtClean="0">
                <a:latin typeface="Arial" panose="020B0604020202020204" pitchFamily="34" charset="0"/>
                <a:ea typeface="Calibri" panose="020F0502020204030204" pitchFamily="34" charset="0"/>
                <a:cs typeface="Arial" panose="020B0604020202020204" pitchFamily="34" charset="0"/>
              </a:rPr>
              <a:t>:</a:t>
            </a:r>
            <a:endParaRPr lang="en-US" sz="5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48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9510" y="1480177"/>
            <a:ext cx="11136238" cy="1593251"/>
            <a:chOff x="4839" y="-2529336"/>
            <a:chExt cx="14848317" cy="4574799"/>
          </a:xfrm>
        </p:grpSpPr>
        <p:grpSp>
          <p:nvGrpSpPr>
            <p:cNvPr id="3" name="Group 3"/>
            <p:cNvGrpSpPr/>
            <p:nvPr/>
          </p:nvGrpSpPr>
          <p:grpSpPr>
            <a:xfrm>
              <a:off x="4839" y="-2529336"/>
              <a:ext cx="14848317" cy="4574799"/>
              <a:chOff x="5562" y="-2907476"/>
              <a:chExt cx="17068167" cy="5258740"/>
            </a:xfrm>
          </p:grpSpPr>
          <p:sp>
            <p:nvSpPr>
              <p:cNvPr id="4" name="Freeform 4"/>
              <p:cNvSpPr/>
              <p:nvPr/>
            </p:nvSpPr>
            <p:spPr>
              <a:xfrm>
                <a:off x="5562" y="-2907476"/>
                <a:ext cx="17068167" cy="5258740"/>
              </a:xfrm>
              <a:custGeom>
                <a:avLst/>
                <a:gdLst/>
                <a:ahLst/>
                <a:cxnLst/>
                <a:rect l="l" t="t" r="r" b="b"/>
                <a:pathLst>
                  <a:path w="17068167" h="5258741">
                    <a:moveTo>
                      <a:pt x="16445867" y="4688511"/>
                    </a:moveTo>
                    <a:cubicBezTo>
                      <a:pt x="16445867" y="4682161"/>
                      <a:pt x="16447137" y="4677081"/>
                      <a:pt x="16447137" y="4669461"/>
                    </a:cubicBezTo>
                    <a:lnTo>
                      <a:pt x="16447137" y="490220"/>
                    </a:lnTo>
                    <a:cubicBezTo>
                      <a:pt x="16447137" y="220980"/>
                      <a:pt x="16237587" y="0"/>
                      <a:pt x="15981048" y="0"/>
                    </a:cubicBezTo>
                    <a:lnTo>
                      <a:pt x="467360" y="0"/>
                    </a:lnTo>
                    <a:cubicBezTo>
                      <a:pt x="210820" y="0"/>
                      <a:pt x="0" y="220980"/>
                      <a:pt x="0" y="490220"/>
                    </a:cubicBezTo>
                    <a:lnTo>
                      <a:pt x="0" y="4669461"/>
                    </a:lnTo>
                    <a:cubicBezTo>
                      <a:pt x="0" y="4938700"/>
                      <a:pt x="209550" y="5159681"/>
                      <a:pt x="466090" y="5159681"/>
                    </a:cubicBezTo>
                    <a:lnTo>
                      <a:pt x="15979777" y="5159681"/>
                    </a:lnTo>
                    <a:cubicBezTo>
                      <a:pt x="16092807" y="5159681"/>
                      <a:pt x="16196948" y="5116500"/>
                      <a:pt x="16276957" y="5046650"/>
                    </a:cubicBezTo>
                    <a:cubicBezTo>
                      <a:pt x="16407767" y="5117771"/>
                      <a:pt x="16720187" y="5258741"/>
                      <a:pt x="17066898" y="5051731"/>
                    </a:cubicBezTo>
                    <a:cubicBezTo>
                      <a:pt x="17068167" y="5051731"/>
                      <a:pt x="16755748" y="5053001"/>
                      <a:pt x="16445867" y="4688511"/>
                    </a:cubicBezTo>
                    <a:lnTo>
                      <a:pt x="16445867" y="4688511"/>
                    </a:lnTo>
                    <a:close/>
                  </a:path>
                </a:pathLst>
              </a:custGeom>
              <a:solidFill>
                <a:srgbClr val="FFB001"/>
              </a:solidFill>
            </p:spPr>
          </p:sp>
        </p:grpSp>
        <p:sp>
          <p:nvSpPr>
            <p:cNvPr id="5" name="TextBox 5"/>
            <p:cNvSpPr txBox="1"/>
            <p:nvPr/>
          </p:nvSpPr>
          <p:spPr>
            <a:xfrm>
              <a:off x="354197" y="-2340630"/>
              <a:ext cx="13452172" cy="1949252"/>
            </a:xfrm>
            <a:prstGeom prst="rect">
              <a:avLst/>
            </a:prstGeom>
          </p:spPr>
          <p:txBody>
            <a:bodyPr lIns="0" tIns="0" rIns="0" bIns="0" rtlCol="0" anchor="t">
              <a:spAutoFit/>
            </a:bodyPr>
            <a:lstStyle/>
            <a:p>
              <a:pPr marL="0" lvl="0" indent="0" algn="ctr">
                <a:lnSpc>
                  <a:spcPts val="11440"/>
                </a:lnSpc>
              </a:pPr>
              <a:r>
                <a:rPr lang="en-US" sz="6000" b="1" spc="-103" dirty="0">
                  <a:solidFill>
                    <a:srgbClr val="FFFFFF"/>
                  </a:solidFill>
                  <a:latin typeface="Arial" panose="020B0604020202020204" pitchFamily="34" charset="0"/>
                  <a:cs typeface="Arial" panose="020B0604020202020204" pitchFamily="34" charset="0"/>
                </a:rPr>
                <a:t>KHỞI ĐỘNG</a:t>
              </a:r>
            </a:p>
          </p:txBody>
        </p:sp>
      </p:grpSp>
      <p:grpSp>
        <p:nvGrpSpPr>
          <p:cNvPr id="6" name="Group 6"/>
          <p:cNvGrpSpPr/>
          <p:nvPr/>
        </p:nvGrpSpPr>
        <p:grpSpPr>
          <a:xfrm>
            <a:off x="6705600" y="4076700"/>
            <a:ext cx="9865798" cy="4404799"/>
            <a:chOff x="7366741" y="-2261755"/>
            <a:chExt cx="9112211" cy="7905061"/>
          </a:xfrm>
        </p:grpSpPr>
        <p:grpSp>
          <p:nvGrpSpPr>
            <p:cNvPr id="7" name="Group 7"/>
            <p:cNvGrpSpPr/>
            <p:nvPr/>
          </p:nvGrpSpPr>
          <p:grpSpPr>
            <a:xfrm>
              <a:off x="7366741" y="-2261755"/>
              <a:ext cx="9112211" cy="7905061"/>
              <a:chOff x="7962397" y="-2444634"/>
              <a:chExt cx="9849001" cy="8544246"/>
            </a:xfrm>
          </p:grpSpPr>
          <p:sp>
            <p:nvSpPr>
              <p:cNvPr id="8" name="Freeform 8"/>
              <p:cNvSpPr/>
              <p:nvPr/>
            </p:nvSpPr>
            <p:spPr>
              <a:xfrm>
                <a:off x="7962397" y="-2444634"/>
                <a:ext cx="9849001" cy="8544246"/>
              </a:xfrm>
              <a:custGeom>
                <a:avLst/>
                <a:gdLst/>
                <a:ahLst/>
                <a:cxnLst/>
                <a:rect l="l" t="t" r="r" b="b"/>
                <a:pathLst>
                  <a:path w="15455252" h="2311400">
                    <a:moveTo>
                      <a:pt x="15150452" y="0"/>
                    </a:moveTo>
                    <a:lnTo>
                      <a:pt x="304800" y="0"/>
                    </a:lnTo>
                    <a:cubicBezTo>
                      <a:pt x="135890" y="0"/>
                      <a:pt x="0" y="135890"/>
                      <a:pt x="0" y="304800"/>
                    </a:cubicBezTo>
                    <a:lnTo>
                      <a:pt x="0" y="2006600"/>
                    </a:lnTo>
                    <a:cubicBezTo>
                      <a:pt x="0" y="2175510"/>
                      <a:pt x="135890" y="2311400"/>
                      <a:pt x="304800" y="2311400"/>
                    </a:cubicBezTo>
                    <a:lnTo>
                      <a:pt x="15150452" y="2311400"/>
                    </a:lnTo>
                    <a:cubicBezTo>
                      <a:pt x="15319361" y="2311400"/>
                      <a:pt x="15455252" y="2175510"/>
                      <a:pt x="15455252" y="2006600"/>
                    </a:cubicBezTo>
                    <a:lnTo>
                      <a:pt x="15455252" y="304800"/>
                    </a:lnTo>
                    <a:cubicBezTo>
                      <a:pt x="15455252" y="135890"/>
                      <a:pt x="15319361" y="0"/>
                      <a:pt x="15150452" y="0"/>
                    </a:cubicBezTo>
                    <a:close/>
                  </a:path>
                </a:pathLst>
              </a:custGeom>
              <a:solidFill>
                <a:srgbClr val="EDF0F2"/>
              </a:solidFill>
            </p:spPr>
          </p:sp>
        </p:grpSp>
        <p:sp>
          <p:nvSpPr>
            <p:cNvPr id="9" name="TextBox 9"/>
            <p:cNvSpPr txBox="1"/>
            <p:nvPr/>
          </p:nvSpPr>
          <p:spPr>
            <a:xfrm>
              <a:off x="7718638" y="-1642137"/>
              <a:ext cx="8564474" cy="3222044"/>
            </a:xfrm>
            <a:prstGeom prst="rect">
              <a:avLst/>
            </a:prstGeom>
          </p:spPr>
          <p:txBody>
            <a:bodyPr wrap="square" lIns="0" tIns="0" rIns="0" bIns="0" rtlCol="0" anchor="t">
              <a:spAutoFit/>
            </a:bodyPr>
            <a:lstStyle/>
            <a:p>
              <a:pPr algn="just">
                <a:lnSpc>
                  <a:spcPts val="7000"/>
                </a:lnSpc>
              </a:pPr>
              <a:r>
                <a:rPr lang="fr-FR" sz="4500" dirty="0" smtClean="0">
                  <a:latin typeface="Arial" panose="020B0604020202020204" pitchFamily="34" charset="0"/>
                  <a:cs typeface="Arial" panose="020B0604020202020204" pitchFamily="34" charset="0"/>
                </a:rPr>
                <a:t>1. </a:t>
              </a:r>
              <a:r>
                <a:rPr lang="fr-FR" sz="4500" dirty="0" err="1" smtClean="0">
                  <a:latin typeface="Arial" panose="020B0604020202020204" pitchFamily="34" charset="0"/>
                  <a:cs typeface="Arial" panose="020B0604020202020204" pitchFamily="34" charset="0"/>
                </a:rPr>
                <a:t>Cuộc</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khởi</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nghĩa</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lớn</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đầu</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tiên</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chống</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Bắc</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thuộc</a:t>
              </a:r>
              <a:r>
                <a:rPr lang="fr-FR" sz="4500"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grpSp>
      <p:sp>
        <p:nvSpPr>
          <p:cNvPr id="13" name="Rounded Rectangle 12"/>
          <p:cNvSpPr/>
          <p:nvPr/>
        </p:nvSpPr>
        <p:spPr>
          <a:xfrm>
            <a:off x="1447800" y="4405239"/>
            <a:ext cx="4876800" cy="40762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dirty="0" smtClean="0">
                <a:latin typeface="Arial" panose="020B0604020202020204" pitchFamily="34" charset="0"/>
                <a:cs typeface="Arial" panose="020B0604020202020204" pitchFamily="34" charset="0"/>
              </a:rPr>
              <a:t>Hai </a:t>
            </a:r>
            <a:r>
              <a:rPr lang="en-US" sz="4500" b="1" dirty="0" err="1" smtClean="0">
                <a:latin typeface="Arial" panose="020B0604020202020204" pitchFamily="34" charset="0"/>
                <a:cs typeface="Arial" panose="020B0604020202020204" pitchFamily="34" charset="0"/>
              </a:rPr>
              <a:t>Bà</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Trưng</a:t>
            </a:r>
            <a:endParaRPr lang="en-US" sz="4500" b="1" dirty="0" smtClean="0">
              <a:latin typeface="Arial" panose="020B0604020202020204" pitchFamily="34" charset="0"/>
              <a:cs typeface="Arial" panose="020B0604020202020204" pitchFamily="34" charset="0"/>
            </a:endParaRPr>
          </a:p>
          <a:p>
            <a:pPr algn="ctr"/>
            <a:r>
              <a:rPr lang="en-US" sz="4500" b="1" dirty="0" err="1" smtClean="0">
                <a:latin typeface="Arial" panose="020B0604020202020204" pitchFamily="34" charset="0"/>
                <a:cs typeface="Arial" panose="020B0604020202020204" pitchFamily="34" charset="0"/>
              </a:rPr>
              <a:t>Năm</a:t>
            </a:r>
            <a:r>
              <a:rPr lang="en-US" sz="4500" b="1" dirty="0" smtClean="0">
                <a:latin typeface="Arial" panose="020B0604020202020204" pitchFamily="34" charset="0"/>
                <a:cs typeface="Arial" panose="020B0604020202020204" pitchFamily="34" charset="0"/>
              </a:rPr>
              <a:t> 40-43</a:t>
            </a:r>
            <a:endParaRPr lang="en-US" sz="4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43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p:nvPr/>
        </p:nvSpPr>
        <p:spPr>
          <a:xfrm>
            <a:off x="685800" y="266700"/>
            <a:ext cx="16687800" cy="1888594"/>
          </a:xfrm>
          <a:prstGeom prst="rect">
            <a:avLst/>
          </a:prstGeom>
        </p:spPr>
        <p:txBody>
          <a:bodyPr wrap="square" lIns="0" tIns="0" rIns="0" bIns="0" rtlCol="0" anchor="t">
            <a:spAutoFit/>
          </a:bodyPr>
          <a:lstStyle/>
          <a:p>
            <a:pPr marL="0" lvl="0" indent="0">
              <a:lnSpc>
                <a:spcPts val="7700"/>
              </a:lnSpc>
            </a:pPr>
            <a:r>
              <a:rPr lang="en-US" sz="4000" b="1" dirty="0">
                <a:solidFill>
                  <a:srgbClr val="C00000"/>
                </a:solidFill>
                <a:latin typeface="Arial" panose="020B0604020202020204" pitchFamily="34" charset="0"/>
                <a:cs typeface="Arial" panose="020B0604020202020204" pitchFamily="34" charset="0"/>
              </a:rPr>
              <a:t>2. DƯƠNG ĐÌNH NGHỆ CHỐNG </a:t>
            </a:r>
            <a:r>
              <a:rPr lang="en-US" sz="4000" b="1" dirty="0" smtClean="0">
                <a:solidFill>
                  <a:srgbClr val="C00000"/>
                </a:solidFill>
                <a:latin typeface="Arial" panose="020B0604020202020204" pitchFamily="34" charset="0"/>
                <a:cs typeface="Arial" panose="020B0604020202020204" pitchFamily="34" charset="0"/>
              </a:rPr>
              <a:t>QUÂN </a:t>
            </a:r>
            <a:r>
              <a:rPr lang="en-US" sz="4000" b="1" dirty="0">
                <a:solidFill>
                  <a:srgbClr val="C00000"/>
                </a:solidFill>
                <a:latin typeface="Arial" panose="020B0604020202020204" pitchFamily="34" charset="0"/>
                <a:cs typeface="Arial" panose="020B0604020202020204" pitchFamily="34" charset="0"/>
              </a:rPr>
              <a:t>NAM HÁN, CỦNG CỐ NỀN TỰ CHỦ</a:t>
            </a:r>
          </a:p>
        </p:txBody>
      </p:sp>
      <p:sp>
        <p:nvSpPr>
          <p:cNvPr id="2" name="TextBox 1"/>
          <p:cNvSpPr txBox="1"/>
          <p:nvPr/>
        </p:nvSpPr>
        <p:spPr>
          <a:xfrm>
            <a:off x="683941" y="2280585"/>
            <a:ext cx="13716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a. </a:t>
            </a:r>
            <a:r>
              <a:rPr lang="en-US" sz="4000" b="1" dirty="0" err="1" smtClean="0">
                <a:latin typeface="Arial" panose="020B0604020202020204" pitchFamily="34" charset="0"/>
                <a:cs typeface="Arial" panose="020B0604020202020204" pitchFamily="34" charset="0"/>
              </a:rPr>
              <a:t>Diễn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biến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kết</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quả</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5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050" name="Picture 2" descr="Dương Đình Nghệ - một hào trưởng có lòng yêu nước thương d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05543"/>
            <a:ext cx="14020800" cy="838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2362200" y="9187543"/>
            <a:ext cx="14020800" cy="784830"/>
          </a:xfrm>
          <a:prstGeom prst="rect">
            <a:avLst/>
          </a:prstGeom>
        </p:spPr>
        <p:txBody>
          <a:bodyPr wrap="square">
            <a:spAutoFit/>
          </a:bodyPr>
          <a:lstStyle/>
          <a:p>
            <a:pPr algn="ctr"/>
            <a:r>
              <a:rPr lang="nl-NL" sz="4500" b="1" dirty="0">
                <a:solidFill>
                  <a:srgbClr val="002060"/>
                </a:solidFill>
                <a:latin typeface="Arial" panose="020B0604020202020204" pitchFamily="34" charset="0"/>
                <a:ea typeface="Calibri" panose="020F0502020204030204" pitchFamily="34" charset="0"/>
                <a:cs typeface="Arial" panose="020B0604020202020204" pitchFamily="34" charset="0"/>
              </a:rPr>
              <a:t>Dương Đình Nghệ </a:t>
            </a:r>
            <a:endParaRPr lang="en-US" sz="4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4A9"/>
        </a:solidFill>
        <a:effectLst/>
      </p:bgPr>
    </p:bg>
    <p:spTree>
      <p:nvGrpSpPr>
        <p:cNvPr id="1" name=""/>
        <p:cNvGrpSpPr/>
        <p:nvPr/>
      </p:nvGrpSpPr>
      <p:grpSpPr>
        <a:xfrm>
          <a:off x="0" y="0"/>
          <a:ext cx="0" cy="0"/>
          <a:chOff x="0" y="0"/>
          <a:chExt cx="0" cy="0"/>
        </a:xfrm>
      </p:grpSpPr>
      <p:grpSp>
        <p:nvGrpSpPr>
          <p:cNvPr id="2" name="Group 2"/>
          <p:cNvGrpSpPr/>
          <p:nvPr/>
        </p:nvGrpSpPr>
        <p:grpSpPr>
          <a:xfrm>
            <a:off x="304800" y="1860018"/>
            <a:ext cx="18288000" cy="6026682"/>
            <a:chOff x="-12963403" y="-61199"/>
            <a:chExt cx="24383998" cy="4986930"/>
          </a:xfrm>
        </p:grpSpPr>
        <p:grpSp>
          <p:nvGrpSpPr>
            <p:cNvPr id="3" name="Group 3"/>
            <p:cNvGrpSpPr/>
            <p:nvPr/>
          </p:nvGrpSpPr>
          <p:grpSpPr>
            <a:xfrm>
              <a:off x="-5916762" y="1084414"/>
              <a:ext cx="13263895" cy="3841317"/>
              <a:chOff x="-3584461" y="-1554814"/>
              <a:chExt cx="8035461" cy="2327126"/>
            </a:xfrm>
          </p:grpSpPr>
          <p:sp>
            <p:nvSpPr>
              <p:cNvPr id="4" name="Freeform 4"/>
              <p:cNvSpPr/>
              <p:nvPr/>
            </p:nvSpPr>
            <p:spPr>
              <a:xfrm>
                <a:off x="-3584461" y="-1554814"/>
                <a:ext cx="8035461" cy="2327126"/>
              </a:xfrm>
              <a:custGeom>
                <a:avLst/>
                <a:gdLst/>
                <a:ahLst/>
                <a:cxnLst/>
                <a:rect l="l" t="t" r="r" b="b"/>
                <a:pathLst>
                  <a:path w="5237988" h="2828670">
                    <a:moveTo>
                      <a:pt x="5113528" y="2828670"/>
                    </a:moveTo>
                    <a:lnTo>
                      <a:pt x="124460" y="2828670"/>
                    </a:lnTo>
                    <a:cubicBezTo>
                      <a:pt x="55880" y="2828670"/>
                      <a:pt x="0" y="2772790"/>
                      <a:pt x="0" y="2704210"/>
                    </a:cubicBezTo>
                    <a:lnTo>
                      <a:pt x="0" y="124460"/>
                    </a:lnTo>
                    <a:cubicBezTo>
                      <a:pt x="0" y="55880"/>
                      <a:pt x="55880" y="0"/>
                      <a:pt x="124460" y="0"/>
                    </a:cubicBezTo>
                    <a:lnTo>
                      <a:pt x="5113528" y="0"/>
                    </a:lnTo>
                    <a:cubicBezTo>
                      <a:pt x="5182108" y="0"/>
                      <a:pt x="5237988" y="55880"/>
                      <a:pt x="5237988" y="124460"/>
                    </a:cubicBezTo>
                    <a:lnTo>
                      <a:pt x="5237988" y="2704210"/>
                    </a:lnTo>
                    <a:cubicBezTo>
                      <a:pt x="5237988" y="2772790"/>
                      <a:pt x="5182108" y="2828670"/>
                      <a:pt x="5113528" y="2828670"/>
                    </a:cubicBezTo>
                    <a:close/>
                  </a:path>
                </a:pathLst>
              </a:custGeom>
              <a:solidFill>
                <a:srgbClr val="FFF3E2">
                  <a:alpha val="69804"/>
                </a:srgbClr>
              </a:solidFill>
            </p:spPr>
          </p:sp>
        </p:grpSp>
        <p:sp>
          <p:nvSpPr>
            <p:cNvPr id="5" name="TextBox 5"/>
            <p:cNvSpPr txBox="1"/>
            <p:nvPr/>
          </p:nvSpPr>
          <p:spPr>
            <a:xfrm>
              <a:off x="-12963403" y="-61199"/>
              <a:ext cx="24383998" cy="710975"/>
            </a:xfrm>
            <a:prstGeom prst="rect">
              <a:avLst/>
            </a:prstGeom>
          </p:spPr>
          <p:txBody>
            <a:bodyPr wrap="square" lIns="0" tIns="0" rIns="0" bIns="0" rtlCol="0" anchor="t">
              <a:spAutoFit/>
            </a:bodyPr>
            <a:lstStyle/>
            <a:p>
              <a:pPr algn="ctr">
                <a:lnSpc>
                  <a:spcPts val="6675"/>
                </a:lnSpc>
              </a:pPr>
              <a:r>
                <a:rPr lang="en-US" sz="6000" b="1" spc="-111" smtClean="0">
                  <a:solidFill>
                    <a:srgbClr val="632B2B"/>
                  </a:solidFill>
                  <a:latin typeface="Arial" panose="020B0604020202020204" pitchFamily="34" charset="0"/>
                  <a:cs typeface="Arial" panose="020B0604020202020204" pitchFamily="34" charset="0"/>
                </a:rPr>
                <a:t>trả</a:t>
              </a:r>
              <a:r>
                <a:rPr lang="en-US" sz="6000" b="1" spc="-111" dirty="0" smtClean="0">
                  <a:solidFill>
                    <a:srgbClr val="632B2B"/>
                  </a:solidFill>
                  <a:latin typeface="Arial" panose="020B0604020202020204" pitchFamily="34" charset="0"/>
                  <a:cs typeface="Arial" panose="020B0604020202020204" pitchFamily="34" charset="0"/>
                </a:rPr>
                <a:t> </a:t>
              </a:r>
              <a:r>
                <a:rPr lang="en-US" sz="6000" b="1" spc="-111" dirty="0">
                  <a:solidFill>
                    <a:srgbClr val="632B2B"/>
                  </a:solidFill>
                  <a:latin typeface="Arial" panose="020B0604020202020204" pitchFamily="34" charset="0"/>
                  <a:cs typeface="Arial" panose="020B0604020202020204" pitchFamily="34" charset="0"/>
                </a:rPr>
                <a:t>lời câu hỏi</a:t>
              </a:r>
            </a:p>
          </p:txBody>
        </p:sp>
      </p:grpSp>
      <p:pic>
        <p:nvPicPr>
          <p:cNvPr id="7" name="Picture 7"/>
          <p:cNvPicPr>
            <a:picLocks noChangeAspect="1"/>
          </p:cNvPicPr>
          <p:nvPr/>
        </p:nvPicPr>
        <p:blipFill>
          <a:blip r:embed="rId2"/>
          <a:srcRect/>
          <a:stretch>
            <a:fillRect/>
          </a:stretch>
        </p:blipFill>
        <p:spPr>
          <a:xfrm>
            <a:off x="-533400" y="4574434"/>
            <a:ext cx="6275581" cy="6307116"/>
          </a:xfrm>
          <a:prstGeom prst="rect">
            <a:avLst/>
          </a:prstGeom>
        </p:spPr>
      </p:pic>
      <p:grpSp>
        <p:nvGrpSpPr>
          <p:cNvPr id="8" name="Group 8"/>
          <p:cNvGrpSpPr/>
          <p:nvPr/>
        </p:nvGrpSpPr>
        <p:grpSpPr>
          <a:xfrm>
            <a:off x="1038515" y="1028700"/>
            <a:ext cx="358140" cy="358140"/>
            <a:chOff x="0" y="0"/>
            <a:chExt cx="477520" cy="477520"/>
          </a:xfrm>
        </p:grpSpPr>
        <p:grpSp>
          <p:nvGrpSpPr>
            <p:cNvPr id="9" name="Group 9"/>
            <p:cNvGrpSpPr/>
            <p:nvPr/>
          </p:nvGrpSpPr>
          <p:grpSpPr>
            <a:xfrm>
              <a:off x="0" y="0"/>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11" name="Group 11"/>
            <p:cNvGrpSpPr/>
            <p:nvPr/>
          </p:nvGrpSpPr>
          <p:grpSpPr>
            <a:xfrm>
              <a:off x="0" y="199964"/>
              <a:ext cx="477520" cy="77593"/>
              <a:chOff x="0" y="0"/>
              <a:chExt cx="1913890" cy="310990"/>
            </a:xfrm>
          </p:grpSpPr>
          <p:sp>
            <p:nvSpPr>
              <p:cNvPr id="12" name="Freeform 1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13" name="Group 13"/>
            <p:cNvGrpSpPr/>
            <p:nvPr/>
          </p:nvGrpSpPr>
          <p:grpSpPr>
            <a:xfrm>
              <a:off x="0" y="399927"/>
              <a:ext cx="477520" cy="77593"/>
              <a:chOff x="0" y="0"/>
              <a:chExt cx="1913890" cy="310990"/>
            </a:xfrm>
          </p:grpSpPr>
          <p:sp>
            <p:nvSpPr>
              <p:cNvPr id="14" name="Freeform 14"/>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grpSp>
        <p:nvGrpSpPr>
          <p:cNvPr id="15" name="Group 15"/>
          <p:cNvGrpSpPr/>
          <p:nvPr/>
        </p:nvGrpSpPr>
        <p:grpSpPr>
          <a:xfrm>
            <a:off x="17259300" y="3131410"/>
            <a:ext cx="176115" cy="4024179"/>
            <a:chOff x="0" y="0"/>
            <a:chExt cx="234820" cy="5365572"/>
          </a:xfrm>
        </p:grpSpPr>
        <p:grpSp>
          <p:nvGrpSpPr>
            <p:cNvPr id="16" name="Group 16"/>
            <p:cNvGrpSpPr/>
            <p:nvPr/>
          </p:nvGrpSpPr>
          <p:grpSpPr>
            <a:xfrm>
              <a:off x="0" y="0"/>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18" name="Group 18"/>
            <p:cNvGrpSpPr/>
            <p:nvPr/>
          </p:nvGrpSpPr>
          <p:grpSpPr>
            <a:xfrm>
              <a:off x="0" y="641344"/>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20" name="Group 20"/>
            <p:cNvGrpSpPr/>
            <p:nvPr/>
          </p:nvGrpSpPr>
          <p:grpSpPr>
            <a:xfrm>
              <a:off x="0" y="1282688"/>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2" name="Group 22"/>
            <p:cNvGrpSpPr/>
            <p:nvPr/>
          </p:nvGrpSpPr>
          <p:grpSpPr>
            <a:xfrm>
              <a:off x="0" y="1924032"/>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4" name="Group 24"/>
            <p:cNvGrpSpPr/>
            <p:nvPr/>
          </p:nvGrpSpPr>
          <p:grpSpPr>
            <a:xfrm>
              <a:off x="0" y="2565376"/>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6" name="Group 26"/>
            <p:cNvGrpSpPr/>
            <p:nvPr/>
          </p:nvGrpSpPr>
          <p:grpSpPr>
            <a:xfrm>
              <a:off x="0" y="3206720"/>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28" name="Group 28"/>
            <p:cNvGrpSpPr/>
            <p:nvPr/>
          </p:nvGrpSpPr>
          <p:grpSpPr>
            <a:xfrm>
              <a:off x="0" y="3848064"/>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30" name="Group 30"/>
            <p:cNvGrpSpPr/>
            <p:nvPr/>
          </p:nvGrpSpPr>
          <p:grpSpPr>
            <a:xfrm>
              <a:off x="0" y="4489409"/>
              <a:ext cx="234820" cy="234820"/>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nvGrpSpPr>
            <p:cNvPr id="32" name="Group 32"/>
            <p:cNvGrpSpPr/>
            <p:nvPr/>
          </p:nvGrpSpPr>
          <p:grpSpPr>
            <a:xfrm>
              <a:off x="0" y="5130753"/>
              <a:ext cx="234820" cy="234820"/>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2">
                  <a:alpha val="49804"/>
                </a:srgbClr>
              </a:solidFill>
            </p:spPr>
          </p:sp>
        </p:grpSp>
      </p:grpSp>
      <p:pic>
        <p:nvPicPr>
          <p:cNvPr id="34" name="Picture 3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7007767" y="9017092"/>
            <a:ext cx="679181" cy="300074"/>
          </a:xfrm>
          <a:prstGeom prst="rect">
            <a:avLst/>
          </a:prstGeom>
        </p:spPr>
      </p:pic>
      <p:sp>
        <p:nvSpPr>
          <p:cNvPr id="36" name="Rectangle 35"/>
          <p:cNvSpPr/>
          <p:nvPr/>
        </p:nvSpPr>
        <p:spPr>
          <a:xfrm>
            <a:off x="6093342" y="3854387"/>
            <a:ext cx="9144000" cy="3364126"/>
          </a:xfrm>
          <a:prstGeom prst="rect">
            <a:avLst/>
          </a:prstGeom>
        </p:spPr>
        <p:txBody>
          <a:bodyPr>
            <a:spAutoFit/>
          </a:bodyPr>
          <a:lstStyle/>
          <a:p>
            <a:pPr algn="just">
              <a:lnSpc>
                <a:spcPts val="6500"/>
              </a:lnSpc>
              <a:spcBef>
                <a:spcPts val="800"/>
              </a:spcBef>
              <a:spcAft>
                <a:spcPts val="800"/>
              </a:spcAft>
            </a:pPr>
            <a:r>
              <a:rPr lang="nl-NL" sz="5000" dirty="0">
                <a:solidFill>
                  <a:srgbClr val="000000"/>
                </a:solidFill>
                <a:latin typeface="Arial" panose="020B0604020202020204" pitchFamily="34" charset="0"/>
                <a:ea typeface="Calibri" panose="020F0502020204030204" pitchFamily="34" charset="0"/>
                <a:cs typeface="Arial" panose="020B0604020202020204" pitchFamily="34" charset="0"/>
              </a:rPr>
              <a:t>Trình bày những điểm chính về diễn biến và kết quả chống quân Nam Hán do Dương Đình Nghệ lãnh đạo. </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7" name="Google Shape;201;p25"/>
          <p:cNvGrpSpPr/>
          <p:nvPr/>
        </p:nvGrpSpPr>
        <p:grpSpPr>
          <a:xfrm rot="1543543">
            <a:off x="15349288" y="7734187"/>
            <a:ext cx="1566192" cy="2330848"/>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84638"/>
            <a:ext cx="18135600" cy="9917724"/>
          </a:xfrm>
          <a:prstGeom prst="rect">
            <a:avLst/>
          </a:prstGeom>
        </p:spPr>
      </p:pic>
    </p:spTree>
    <p:extLst>
      <p:ext uri="{BB962C8B-B14F-4D97-AF65-F5344CB8AC3E}">
        <p14:creationId xmlns:p14="http://schemas.microsoft.com/office/powerpoint/2010/main" val="202818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5453596" y="5600700"/>
            <a:ext cx="3043084" cy="5388127"/>
            <a:chOff x="0" y="0"/>
            <a:chExt cx="4057446" cy="7184169"/>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73677" y="0"/>
              <a:ext cx="1902086" cy="33158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180592"/>
              <a:ext cx="4057446" cy="5003577"/>
            </a:xfrm>
            <a:prstGeom prst="rect">
              <a:avLst/>
            </a:prstGeom>
          </p:spPr>
        </p:pic>
      </p:grpSp>
      <p:sp>
        <p:nvSpPr>
          <p:cNvPr id="25" name="TextBox 25"/>
          <p:cNvSpPr txBox="1"/>
          <p:nvPr/>
        </p:nvSpPr>
        <p:spPr>
          <a:xfrm>
            <a:off x="685800" y="266700"/>
            <a:ext cx="16687800" cy="1888594"/>
          </a:xfrm>
          <a:prstGeom prst="rect">
            <a:avLst/>
          </a:prstGeom>
        </p:spPr>
        <p:txBody>
          <a:bodyPr wrap="square" lIns="0" tIns="0" rIns="0" bIns="0" rtlCol="0" anchor="t">
            <a:spAutoFit/>
          </a:bodyPr>
          <a:lstStyle/>
          <a:p>
            <a:pPr marL="0" lvl="0" indent="0">
              <a:lnSpc>
                <a:spcPts val="7700"/>
              </a:lnSpc>
            </a:pPr>
            <a:r>
              <a:rPr lang="en-US" sz="4000" b="1" dirty="0">
                <a:solidFill>
                  <a:srgbClr val="C00000"/>
                </a:solidFill>
                <a:latin typeface="Arial" panose="020B0604020202020204" pitchFamily="34" charset="0"/>
                <a:cs typeface="Arial" panose="020B0604020202020204" pitchFamily="34" charset="0"/>
              </a:rPr>
              <a:t>2. DƯƠNG ĐÌNH NGHỆ CHỐNG </a:t>
            </a:r>
            <a:r>
              <a:rPr lang="en-US" sz="4000" b="1" dirty="0" smtClean="0">
                <a:solidFill>
                  <a:srgbClr val="C00000"/>
                </a:solidFill>
                <a:latin typeface="Arial" panose="020B0604020202020204" pitchFamily="34" charset="0"/>
                <a:cs typeface="Arial" panose="020B0604020202020204" pitchFamily="34" charset="0"/>
              </a:rPr>
              <a:t>QUÂN </a:t>
            </a:r>
            <a:r>
              <a:rPr lang="en-US" sz="4000" b="1" dirty="0">
                <a:solidFill>
                  <a:srgbClr val="C00000"/>
                </a:solidFill>
                <a:latin typeface="Arial" panose="020B0604020202020204" pitchFamily="34" charset="0"/>
                <a:cs typeface="Arial" panose="020B0604020202020204" pitchFamily="34" charset="0"/>
              </a:rPr>
              <a:t>NAM HÁN, CỦNG CỐ NỀN TỰ CHỦ</a:t>
            </a:r>
          </a:p>
        </p:txBody>
      </p:sp>
      <p:sp>
        <p:nvSpPr>
          <p:cNvPr id="2" name="TextBox 1"/>
          <p:cNvSpPr txBox="1"/>
          <p:nvPr/>
        </p:nvSpPr>
        <p:spPr>
          <a:xfrm>
            <a:off x="683941" y="2280585"/>
            <a:ext cx="13716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a. </a:t>
            </a:r>
            <a:r>
              <a:rPr lang="en-US" sz="4000" b="1" dirty="0" err="1" smtClean="0">
                <a:latin typeface="Arial" panose="020B0604020202020204" pitchFamily="34" charset="0"/>
                <a:cs typeface="Arial" panose="020B0604020202020204" pitchFamily="34" charset="0"/>
              </a:rPr>
              <a:t>Diễn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biến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kết</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quả</a:t>
            </a:r>
            <a:endParaRPr lang="en-US" sz="4000" b="1" dirty="0">
              <a:latin typeface="Arial" panose="020B0604020202020204" pitchFamily="34" charset="0"/>
              <a:cs typeface="Arial" panose="020B0604020202020204" pitchFamily="34" charset="0"/>
            </a:endParaRPr>
          </a:p>
        </p:txBody>
      </p:sp>
      <p:sp>
        <p:nvSpPr>
          <p:cNvPr id="8" name="TextBox 7"/>
          <p:cNvSpPr txBox="1"/>
          <p:nvPr/>
        </p:nvSpPr>
        <p:spPr>
          <a:xfrm>
            <a:off x="457200" y="3136415"/>
            <a:ext cx="14990391" cy="7207101"/>
          </a:xfrm>
          <a:prstGeom prst="rect">
            <a:avLst/>
          </a:prstGeom>
          <a:noFill/>
        </p:spPr>
        <p:txBody>
          <a:bodyPr wrap="square" rtlCol="0">
            <a:spAutoFit/>
          </a:bodyPr>
          <a:lstStyle/>
          <a:p>
            <a:pPr>
              <a:lnSpc>
                <a:spcPts val="7000"/>
              </a:lnSpc>
            </a:pPr>
            <a:r>
              <a:rPr lang="en-US" sz="5400" dirty="0">
                <a:latin typeface="Times New Roman" panose="02020603050405020304" pitchFamily="18" charset="0"/>
                <a:cs typeface="Times New Roman" panose="02020603050405020304" pitchFamily="18" charset="0"/>
              </a:rPr>
              <a:t> </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Năm</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930,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quân</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Nam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Hán</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xâm</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lược</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ta. </a:t>
            </a:r>
            <a:endParaRPr lang="en-US" sz="6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ts val="7000"/>
              </a:lnSpc>
            </a:pPr>
            <a:r>
              <a:rPr lang="nl-NL"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Năm </a:t>
            </a:r>
            <a:r>
              <a:rPr lang="nl-NL" sz="6000" dirty="0">
                <a:solidFill>
                  <a:prstClr val="black"/>
                </a:solidFill>
                <a:latin typeface="Arial" panose="020B0604020202020204" pitchFamily="34" charset="0"/>
                <a:ea typeface="Calibri" panose="020F0502020204030204" pitchFamily="34" charset="0"/>
                <a:cs typeface="Arial" panose="020B0604020202020204" pitchFamily="34" charset="0"/>
              </a:rPr>
              <a:t>931, </a:t>
            </a:r>
            <a:r>
              <a:rPr lang="nl-NL"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từ Làng Giàng Dương </a:t>
            </a:r>
            <a:r>
              <a:rPr lang="nl-NL" sz="6000" dirty="0">
                <a:solidFill>
                  <a:prstClr val="black"/>
                </a:solidFill>
                <a:latin typeface="Arial" panose="020B0604020202020204" pitchFamily="34" charset="0"/>
                <a:ea typeface="Calibri" panose="020F0502020204030204" pitchFamily="34" charset="0"/>
                <a:cs typeface="Arial" panose="020B0604020202020204" pitchFamily="34" charset="0"/>
              </a:rPr>
              <a:t>Đình Nghệ đem quân đánh chiếm thành Đại La và đánh bại quân tiếp viện.</a:t>
            </a:r>
          </a:p>
          <a:p>
            <a:pPr lvl="0">
              <a:lnSpc>
                <a:spcPts val="7000"/>
              </a:lnSpc>
            </a:pP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Đánh</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tan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quân</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Nam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Hán</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Dương</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Đình</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Nghệ</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xưng</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Tiết</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a:solidFill>
                  <a:prstClr val="black"/>
                </a:solidFill>
                <a:latin typeface="Arial" panose="020B0604020202020204" pitchFamily="34" charset="0"/>
                <a:ea typeface="Calibri" panose="020F0502020204030204" pitchFamily="34" charset="0"/>
                <a:cs typeface="Arial" panose="020B0604020202020204" pitchFamily="34" charset="0"/>
              </a:rPr>
              <a:t>độ</a:t>
            </a:r>
            <a:r>
              <a:rPr lang="en-US" sz="6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sứ</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nl-NL" sz="60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15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5453596" y="5600700"/>
            <a:ext cx="3043084" cy="5388127"/>
            <a:chOff x="0" y="0"/>
            <a:chExt cx="4057446" cy="7184169"/>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73677" y="0"/>
              <a:ext cx="1902086" cy="33158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180592"/>
              <a:ext cx="4057446" cy="5003577"/>
            </a:xfrm>
            <a:prstGeom prst="rect">
              <a:avLst/>
            </a:prstGeom>
          </p:spPr>
        </p:pic>
      </p:grpSp>
      <p:sp>
        <p:nvSpPr>
          <p:cNvPr id="25" name="TextBox 25"/>
          <p:cNvSpPr txBox="1"/>
          <p:nvPr/>
        </p:nvSpPr>
        <p:spPr>
          <a:xfrm>
            <a:off x="685800" y="266700"/>
            <a:ext cx="16687800" cy="1888594"/>
          </a:xfrm>
          <a:prstGeom prst="rect">
            <a:avLst/>
          </a:prstGeom>
        </p:spPr>
        <p:txBody>
          <a:bodyPr wrap="square" lIns="0" tIns="0" rIns="0" bIns="0" rtlCol="0" anchor="t">
            <a:spAutoFit/>
          </a:bodyPr>
          <a:lstStyle/>
          <a:p>
            <a:pPr marL="0" lvl="0" indent="0">
              <a:lnSpc>
                <a:spcPts val="7700"/>
              </a:lnSpc>
            </a:pPr>
            <a:r>
              <a:rPr lang="en-US" sz="4000" b="1" dirty="0">
                <a:solidFill>
                  <a:srgbClr val="C00000"/>
                </a:solidFill>
                <a:latin typeface="Arial" panose="020B0604020202020204" pitchFamily="34" charset="0"/>
                <a:cs typeface="Arial" panose="020B0604020202020204" pitchFamily="34" charset="0"/>
              </a:rPr>
              <a:t>2. DƯƠNG ĐÌNH NGHỆ CHỐNG </a:t>
            </a:r>
            <a:r>
              <a:rPr lang="en-US" sz="4000" b="1" dirty="0" smtClean="0">
                <a:solidFill>
                  <a:srgbClr val="C00000"/>
                </a:solidFill>
                <a:latin typeface="Arial" panose="020B0604020202020204" pitchFamily="34" charset="0"/>
                <a:cs typeface="Arial" panose="020B0604020202020204" pitchFamily="34" charset="0"/>
              </a:rPr>
              <a:t>QUÂN </a:t>
            </a:r>
            <a:r>
              <a:rPr lang="en-US" sz="4000" b="1" dirty="0">
                <a:solidFill>
                  <a:srgbClr val="C00000"/>
                </a:solidFill>
                <a:latin typeface="Arial" panose="020B0604020202020204" pitchFamily="34" charset="0"/>
                <a:cs typeface="Arial" panose="020B0604020202020204" pitchFamily="34" charset="0"/>
              </a:rPr>
              <a:t>NAM HÁN, CỦNG CỐ NỀN TỰ CHỦ</a:t>
            </a:r>
          </a:p>
        </p:txBody>
      </p:sp>
      <p:sp>
        <p:nvSpPr>
          <p:cNvPr id="2" name="TextBox 1"/>
          <p:cNvSpPr txBox="1"/>
          <p:nvPr/>
        </p:nvSpPr>
        <p:spPr>
          <a:xfrm>
            <a:off x="683941" y="2280585"/>
            <a:ext cx="13716000" cy="1938992"/>
          </a:xfrm>
          <a:prstGeom prst="rect">
            <a:avLst/>
          </a:prstGeom>
          <a:noFill/>
        </p:spPr>
        <p:txBody>
          <a:bodyPr wrap="square" rtlCol="0">
            <a:spAutoFit/>
          </a:bodyPr>
          <a:lstStyle/>
          <a:p>
            <a:pPr marL="742950" indent="-742950">
              <a:lnSpc>
                <a:spcPct val="150000"/>
              </a:lnSpc>
              <a:buAutoNum type="alphaLcPeriod"/>
            </a:pPr>
            <a:r>
              <a:rPr lang="en-US" sz="4000" b="1" dirty="0" err="1" smtClean="0">
                <a:latin typeface="Arial" panose="020B0604020202020204" pitchFamily="34" charset="0"/>
                <a:cs typeface="Arial" panose="020B0604020202020204" pitchFamily="34" charset="0"/>
              </a:rPr>
              <a:t>Diễn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biến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kết</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quả</a:t>
            </a:r>
            <a:endParaRPr lang="en-US" sz="4000" b="1" dirty="0" smtClean="0">
              <a:latin typeface="Arial" panose="020B0604020202020204" pitchFamily="34" charset="0"/>
              <a:cs typeface="Arial" panose="020B0604020202020204" pitchFamily="34" charset="0"/>
            </a:endParaRPr>
          </a:p>
          <a:p>
            <a:pPr marL="742950" indent="-742950">
              <a:lnSpc>
                <a:spcPct val="150000"/>
              </a:lnSpc>
              <a:buAutoNum type="alphaLcPeriod"/>
            </a:pPr>
            <a:r>
              <a:rPr lang="en-US" sz="4000" b="1" dirty="0" smtClean="0">
                <a:latin typeface="Arial" panose="020B0604020202020204" pitchFamily="34" charset="0"/>
                <a:cs typeface="Arial" panose="020B0604020202020204" pitchFamily="34" charset="0"/>
              </a:rPr>
              <a:t>Ý </a:t>
            </a:r>
            <a:r>
              <a:rPr lang="en-US" sz="4000" b="1" dirty="0" err="1" smtClean="0">
                <a:latin typeface="Arial" panose="020B0604020202020204" pitchFamily="34" charset="0"/>
                <a:cs typeface="Arial" panose="020B0604020202020204" pitchFamily="34" charset="0"/>
              </a:rPr>
              <a:t>nghĩa</a:t>
            </a:r>
            <a:endParaRPr lang="en-US" sz="4000" b="1" dirty="0">
              <a:latin typeface="Arial" panose="020B0604020202020204" pitchFamily="34" charset="0"/>
              <a:cs typeface="Arial" panose="020B0604020202020204" pitchFamily="34" charset="0"/>
            </a:endParaRPr>
          </a:p>
        </p:txBody>
      </p:sp>
      <p:sp>
        <p:nvSpPr>
          <p:cNvPr id="3" name="Cloud Callout 2"/>
          <p:cNvSpPr/>
          <p:nvPr/>
        </p:nvSpPr>
        <p:spPr>
          <a:xfrm>
            <a:off x="3733800" y="2781300"/>
            <a:ext cx="11713792" cy="6743700"/>
          </a:xfrm>
          <a:prstGeom prst="cloudCallout">
            <a:avLst>
              <a:gd name="adj1" fmla="val -46349"/>
              <a:gd name="adj2" fmla="val 42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Arial" panose="020B0604020202020204" pitchFamily="34" charset="0"/>
                <a:cs typeface="Arial" panose="020B0604020202020204" pitchFamily="34" charset="0"/>
              </a:rPr>
              <a:t>Ý </a:t>
            </a:r>
            <a:r>
              <a:rPr lang="en-US" sz="6000" dirty="0" err="1" smtClean="0">
                <a:latin typeface="Arial" panose="020B0604020202020204" pitchFamily="34" charset="0"/>
                <a:cs typeface="Arial" panose="020B0604020202020204" pitchFamily="34" charset="0"/>
              </a:rPr>
              <a:t>nghĩa</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của</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trận</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chiến</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chống</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quân</a:t>
            </a:r>
            <a:r>
              <a:rPr lang="en-US" sz="6000" dirty="0" smtClean="0">
                <a:latin typeface="Arial" panose="020B0604020202020204" pitchFamily="34" charset="0"/>
                <a:cs typeface="Arial" panose="020B0604020202020204" pitchFamily="34" charset="0"/>
              </a:rPr>
              <a:t> Nam </a:t>
            </a:r>
            <a:r>
              <a:rPr lang="en-US" sz="6000" dirty="0" err="1" smtClean="0">
                <a:latin typeface="Arial" panose="020B0604020202020204" pitchFamily="34" charset="0"/>
                <a:cs typeface="Arial" panose="020B0604020202020204" pitchFamily="34" charset="0"/>
              </a:rPr>
              <a:t>Hán</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của</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Dương</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Đình</a:t>
            </a:r>
            <a:r>
              <a:rPr lang="en-US" sz="6000" dirty="0" smtClean="0">
                <a:latin typeface="Arial" panose="020B0604020202020204" pitchFamily="34" charset="0"/>
                <a:cs typeface="Arial" panose="020B0604020202020204" pitchFamily="34" charset="0"/>
              </a:rPr>
              <a:t> </a:t>
            </a:r>
            <a:r>
              <a:rPr lang="en-US" sz="6000" dirty="0" err="1" smtClean="0">
                <a:latin typeface="Arial" panose="020B0604020202020204" pitchFamily="34" charset="0"/>
                <a:cs typeface="Arial" panose="020B0604020202020204" pitchFamily="34" charset="0"/>
              </a:rPr>
              <a:t>Nghệ</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37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5453596" y="5600700"/>
            <a:ext cx="3043084" cy="5388127"/>
            <a:chOff x="0" y="0"/>
            <a:chExt cx="4057446" cy="7184169"/>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73677" y="0"/>
              <a:ext cx="1902086" cy="33158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180592"/>
              <a:ext cx="4057446" cy="5003577"/>
            </a:xfrm>
            <a:prstGeom prst="rect">
              <a:avLst/>
            </a:prstGeom>
          </p:spPr>
        </p:pic>
      </p:grpSp>
      <p:sp>
        <p:nvSpPr>
          <p:cNvPr id="25" name="TextBox 25"/>
          <p:cNvSpPr txBox="1"/>
          <p:nvPr/>
        </p:nvSpPr>
        <p:spPr>
          <a:xfrm>
            <a:off x="685800" y="266700"/>
            <a:ext cx="16687800" cy="1888594"/>
          </a:xfrm>
          <a:prstGeom prst="rect">
            <a:avLst/>
          </a:prstGeom>
        </p:spPr>
        <p:txBody>
          <a:bodyPr wrap="square" lIns="0" tIns="0" rIns="0" bIns="0" rtlCol="0" anchor="t">
            <a:spAutoFit/>
          </a:bodyPr>
          <a:lstStyle/>
          <a:p>
            <a:pPr marL="0" lvl="0" indent="0">
              <a:lnSpc>
                <a:spcPts val="7700"/>
              </a:lnSpc>
            </a:pPr>
            <a:r>
              <a:rPr lang="en-US" sz="4000" b="1" dirty="0">
                <a:solidFill>
                  <a:srgbClr val="C00000"/>
                </a:solidFill>
                <a:latin typeface="Arial" panose="020B0604020202020204" pitchFamily="34" charset="0"/>
                <a:cs typeface="Arial" panose="020B0604020202020204" pitchFamily="34" charset="0"/>
              </a:rPr>
              <a:t>2. DƯƠNG ĐÌNH NGHỆ CHỐNG </a:t>
            </a:r>
            <a:r>
              <a:rPr lang="en-US" sz="4000" b="1" dirty="0" smtClean="0">
                <a:solidFill>
                  <a:srgbClr val="C00000"/>
                </a:solidFill>
                <a:latin typeface="Arial" panose="020B0604020202020204" pitchFamily="34" charset="0"/>
                <a:cs typeface="Arial" panose="020B0604020202020204" pitchFamily="34" charset="0"/>
              </a:rPr>
              <a:t>QUÂN </a:t>
            </a:r>
            <a:r>
              <a:rPr lang="en-US" sz="4000" b="1" dirty="0">
                <a:solidFill>
                  <a:srgbClr val="C00000"/>
                </a:solidFill>
                <a:latin typeface="Arial" panose="020B0604020202020204" pitchFamily="34" charset="0"/>
                <a:cs typeface="Arial" panose="020B0604020202020204" pitchFamily="34" charset="0"/>
              </a:rPr>
              <a:t>NAM HÁN, CỦNG CỐ NỀN TỰ CHỦ</a:t>
            </a:r>
          </a:p>
        </p:txBody>
      </p:sp>
      <p:sp>
        <p:nvSpPr>
          <p:cNvPr id="2" name="TextBox 1"/>
          <p:cNvSpPr txBox="1"/>
          <p:nvPr/>
        </p:nvSpPr>
        <p:spPr>
          <a:xfrm>
            <a:off x="683941" y="2280585"/>
            <a:ext cx="13716000" cy="1938992"/>
          </a:xfrm>
          <a:prstGeom prst="rect">
            <a:avLst/>
          </a:prstGeom>
          <a:noFill/>
        </p:spPr>
        <p:txBody>
          <a:bodyPr wrap="square" rtlCol="0">
            <a:spAutoFit/>
          </a:bodyPr>
          <a:lstStyle/>
          <a:p>
            <a:pPr marL="742950" indent="-742950">
              <a:lnSpc>
                <a:spcPct val="150000"/>
              </a:lnSpc>
              <a:buAutoNum type="alphaLcPeriod"/>
            </a:pPr>
            <a:r>
              <a:rPr lang="en-US" sz="4000" b="1" dirty="0" err="1" smtClean="0">
                <a:latin typeface="Arial" panose="020B0604020202020204" pitchFamily="34" charset="0"/>
                <a:cs typeface="Arial" panose="020B0604020202020204" pitchFamily="34" charset="0"/>
              </a:rPr>
              <a:t>Diễn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biến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kết</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quả</a:t>
            </a:r>
            <a:endParaRPr lang="en-US" sz="4000" b="1" dirty="0" smtClean="0">
              <a:latin typeface="Arial" panose="020B0604020202020204" pitchFamily="34" charset="0"/>
              <a:cs typeface="Arial" panose="020B0604020202020204" pitchFamily="34" charset="0"/>
            </a:endParaRPr>
          </a:p>
          <a:p>
            <a:pPr marL="742950" indent="-742950">
              <a:lnSpc>
                <a:spcPct val="150000"/>
              </a:lnSpc>
              <a:buAutoNum type="alphaLcPeriod"/>
            </a:pPr>
            <a:r>
              <a:rPr lang="en-US" sz="4000" b="1" dirty="0" smtClean="0">
                <a:latin typeface="Arial" panose="020B0604020202020204" pitchFamily="34" charset="0"/>
                <a:cs typeface="Arial" panose="020B0604020202020204" pitchFamily="34" charset="0"/>
              </a:rPr>
              <a:t>Ý </a:t>
            </a:r>
            <a:r>
              <a:rPr lang="en-US" sz="4000" b="1" dirty="0" err="1" smtClean="0">
                <a:latin typeface="Arial" panose="020B0604020202020204" pitchFamily="34" charset="0"/>
                <a:cs typeface="Arial" panose="020B0604020202020204" pitchFamily="34" charset="0"/>
              </a:rPr>
              <a:t>nghĩa</a:t>
            </a:r>
            <a:endParaRPr lang="en-US" sz="4000" b="1" dirty="0">
              <a:latin typeface="Arial" panose="020B0604020202020204" pitchFamily="34" charset="0"/>
              <a:cs typeface="Arial" panose="020B0604020202020204" pitchFamily="34" charset="0"/>
            </a:endParaRPr>
          </a:p>
        </p:txBody>
      </p:sp>
      <p:sp>
        <p:nvSpPr>
          <p:cNvPr id="8" name="TextBox 7"/>
          <p:cNvSpPr txBox="1"/>
          <p:nvPr/>
        </p:nvSpPr>
        <p:spPr>
          <a:xfrm>
            <a:off x="457201" y="4597411"/>
            <a:ext cx="14990391" cy="1821011"/>
          </a:xfrm>
          <a:prstGeom prst="rect">
            <a:avLst/>
          </a:prstGeom>
          <a:noFill/>
        </p:spPr>
        <p:txBody>
          <a:bodyPr wrap="square" rtlCol="0">
            <a:spAutoFit/>
          </a:bodyPr>
          <a:lstStyle/>
          <a:p>
            <a:pPr>
              <a:lnSpc>
                <a:spcPts val="7000"/>
              </a:lnSpc>
            </a:pPr>
            <a:r>
              <a:rPr lang="en-US" sz="5400" dirty="0">
                <a:latin typeface="Times New Roman" panose="02020603050405020304" pitchFamily="18" charset="0"/>
                <a:cs typeface="Times New Roman" panose="02020603050405020304" pitchFamily="18" charset="0"/>
              </a:rPr>
              <a:t> </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Khôi</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phục</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củng</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cố</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nền</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tự</a:t>
            </a:r>
            <a:r>
              <a:rPr lang="en-US" sz="6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6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chủ</a:t>
            </a:r>
            <a:endParaRPr lang="nl-NL" sz="60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9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7BAAEF51-97C5-4A9B-93A0-BDE09ECEB4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14112">
            <a:off x="2080484" y="-302169"/>
            <a:ext cx="14742225" cy="11308964"/>
          </a:xfrm>
          <a:prstGeom prst="rect">
            <a:avLst/>
          </a:prstGeom>
        </p:spPr>
      </p:pic>
      <p:pic>
        <p:nvPicPr>
          <p:cNvPr id="3" name="图片 13">
            <a:extLst>
              <a:ext uri="{FF2B5EF4-FFF2-40B4-BE49-F238E27FC236}">
                <a16:creationId xmlns:a16="http://schemas.microsoft.com/office/drawing/2014/main" id="{16D3022A-20CA-4EAB-AE16-8A01DE3AC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7374">
            <a:off x="6193896" y="7384005"/>
            <a:ext cx="1597272" cy="1597272"/>
          </a:xfrm>
          <a:prstGeom prst="rect">
            <a:avLst/>
          </a:prstGeom>
        </p:spPr>
      </p:pic>
      <p:pic>
        <p:nvPicPr>
          <p:cNvPr id="13" name="图片 18">
            <a:extLst>
              <a:ext uri="{FF2B5EF4-FFF2-40B4-BE49-F238E27FC236}">
                <a16:creationId xmlns:a16="http://schemas.microsoft.com/office/drawing/2014/main" id="{4BC1E291-1488-485B-A8FC-8BA2D3821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5" y="-745759"/>
            <a:ext cx="2996946" cy="3236702"/>
          </a:xfrm>
          <a:prstGeom prst="rect">
            <a:avLst/>
          </a:prstGeom>
        </p:spPr>
      </p:pic>
      <p:pic>
        <p:nvPicPr>
          <p:cNvPr id="14" name="图片 20">
            <a:extLst>
              <a:ext uri="{FF2B5EF4-FFF2-40B4-BE49-F238E27FC236}">
                <a16:creationId xmlns:a16="http://schemas.microsoft.com/office/drawing/2014/main" id="{435D5872-1E6B-431A-94DC-6F4A25A06A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63964" y="-3332"/>
            <a:ext cx="2220731" cy="2832963"/>
          </a:xfrm>
          <a:prstGeom prst="rect">
            <a:avLst/>
          </a:prstGeom>
        </p:spPr>
      </p:pic>
      <p:pic>
        <p:nvPicPr>
          <p:cNvPr id="15" name="图片 17">
            <a:extLst>
              <a:ext uri="{FF2B5EF4-FFF2-40B4-BE49-F238E27FC236}">
                <a16:creationId xmlns:a16="http://schemas.microsoft.com/office/drawing/2014/main" id="{A1732A53-DD39-42D4-BBC4-6552F39BAB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057" y="7452011"/>
            <a:ext cx="3593091" cy="3009920"/>
          </a:xfrm>
          <a:prstGeom prst="rect">
            <a:avLst/>
          </a:prstGeom>
        </p:spPr>
      </p:pic>
      <p:pic>
        <p:nvPicPr>
          <p:cNvPr id="16" name="图片 19">
            <a:extLst>
              <a:ext uri="{FF2B5EF4-FFF2-40B4-BE49-F238E27FC236}">
                <a16:creationId xmlns:a16="http://schemas.microsoft.com/office/drawing/2014/main" id="{70966B8B-85E2-4D59-8B70-3A2151A7CC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14684" y="7474401"/>
            <a:ext cx="3934182" cy="3061602"/>
          </a:xfrm>
          <a:prstGeom prst="rect">
            <a:avLst/>
          </a:prstGeom>
        </p:spPr>
      </p:pic>
      <p:sp>
        <p:nvSpPr>
          <p:cNvPr id="4" name="Rectangle 3">
            <a:extLst>
              <a:ext uri="{FF2B5EF4-FFF2-40B4-BE49-F238E27FC236}">
                <a16:creationId xmlns:a16="http://schemas.microsoft.com/office/drawing/2014/main" id="{8267DBBC-A944-4546-B31A-69D788E55C9B}"/>
              </a:ext>
            </a:extLst>
          </p:cNvPr>
          <p:cNvSpPr/>
          <p:nvPr/>
        </p:nvSpPr>
        <p:spPr>
          <a:xfrm>
            <a:off x="4490434" y="1929384"/>
            <a:ext cx="8215711" cy="1800493"/>
          </a:xfrm>
          <a:prstGeom prst="rect">
            <a:avLst/>
          </a:prstGeom>
          <a:noFill/>
        </p:spPr>
        <p:txBody>
          <a:bodyPr wrap="none" lIns="137160" tIns="68580" rIns="137160" bIns="68580">
            <a:spAutoFit/>
          </a:bodyPr>
          <a:lstStyle/>
          <a:p>
            <a:pPr algn="ctr" defTabSz="1371600">
              <a:defRPr/>
            </a:pPr>
            <a:r>
              <a:rPr lang="en-US" sz="10800" b="1" dirty="0">
                <a:ln w="0"/>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285203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6"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435">
                                          <p:stCondLst>
                                            <p:cond delay="0"/>
                                          </p:stCondLst>
                                        </p:cTn>
                                        <p:tgtEl>
                                          <p:spTgt spid="13"/>
                                        </p:tgtEl>
                                      </p:cBhvr>
                                    </p:animEffect>
                                    <p:anim calcmode="lin" valueType="num">
                                      <p:cBhvr>
                                        <p:cTn id="11"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4"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5"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6" dur="20">
                                          <p:stCondLst>
                                            <p:cond delay="487"/>
                                          </p:stCondLst>
                                        </p:cTn>
                                        <p:tgtEl>
                                          <p:spTgt spid="13"/>
                                        </p:tgtEl>
                                      </p:cBhvr>
                                      <p:to x="100000" y="60000"/>
                                    </p:animScale>
                                    <p:animScale>
                                      <p:cBhvr>
                                        <p:cTn id="17" dur="124" decel="50000">
                                          <p:stCondLst>
                                            <p:cond delay="507"/>
                                          </p:stCondLst>
                                        </p:cTn>
                                        <p:tgtEl>
                                          <p:spTgt spid="13"/>
                                        </p:tgtEl>
                                      </p:cBhvr>
                                      <p:to x="100000" y="100000"/>
                                    </p:animScale>
                                    <p:animScale>
                                      <p:cBhvr>
                                        <p:cTn id="18" dur="20">
                                          <p:stCondLst>
                                            <p:cond delay="984"/>
                                          </p:stCondLst>
                                        </p:cTn>
                                        <p:tgtEl>
                                          <p:spTgt spid="13"/>
                                        </p:tgtEl>
                                      </p:cBhvr>
                                      <p:to x="100000" y="80000"/>
                                    </p:animScale>
                                    <p:animScale>
                                      <p:cBhvr>
                                        <p:cTn id="19" dur="124" decel="50000">
                                          <p:stCondLst>
                                            <p:cond delay="1004"/>
                                          </p:stCondLst>
                                        </p:cTn>
                                        <p:tgtEl>
                                          <p:spTgt spid="13"/>
                                        </p:tgtEl>
                                      </p:cBhvr>
                                      <p:to x="100000" y="100000"/>
                                    </p:animScale>
                                    <p:animScale>
                                      <p:cBhvr>
                                        <p:cTn id="20" dur="20">
                                          <p:stCondLst>
                                            <p:cond delay="1231"/>
                                          </p:stCondLst>
                                        </p:cTn>
                                        <p:tgtEl>
                                          <p:spTgt spid="13"/>
                                        </p:tgtEl>
                                      </p:cBhvr>
                                      <p:to x="100000" y="90000"/>
                                    </p:animScale>
                                    <p:animScale>
                                      <p:cBhvr>
                                        <p:cTn id="21" dur="124" decel="50000">
                                          <p:stCondLst>
                                            <p:cond delay="1251"/>
                                          </p:stCondLst>
                                        </p:cTn>
                                        <p:tgtEl>
                                          <p:spTgt spid="13"/>
                                        </p:tgtEl>
                                      </p:cBhvr>
                                      <p:to x="100000" y="100000"/>
                                    </p:animScale>
                                    <p:animScale>
                                      <p:cBhvr>
                                        <p:cTn id="22" dur="20">
                                          <p:stCondLst>
                                            <p:cond delay="1356"/>
                                          </p:stCondLst>
                                        </p:cTn>
                                        <p:tgtEl>
                                          <p:spTgt spid="13"/>
                                        </p:tgtEl>
                                      </p:cBhvr>
                                      <p:to x="100000" y="95000"/>
                                    </p:animScale>
                                    <p:animScale>
                                      <p:cBhvr>
                                        <p:cTn id="23" dur="124" decel="50000">
                                          <p:stCondLst>
                                            <p:cond delay="1376"/>
                                          </p:stCondLst>
                                        </p:cTn>
                                        <p:tgtEl>
                                          <p:spTgt spid="13"/>
                                        </p:tgtEl>
                                      </p:cBhvr>
                                      <p:to x="100000" y="100000"/>
                                    </p:animScale>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250" fill="hold"/>
                                        <p:tgtEl>
                                          <p:spTgt spid="15"/>
                                        </p:tgtEl>
                                        <p:attrNameLst>
                                          <p:attrName>ppt_x</p:attrName>
                                        </p:attrNameLst>
                                      </p:cBhvr>
                                      <p:tavLst>
                                        <p:tav tm="0">
                                          <p:val>
                                            <p:strVal val="1+#ppt_w/2"/>
                                          </p:val>
                                        </p:tav>
                                        <p:tav tm="100000">
                                          <p:val>
                                            <p:strVal val="#ppt_x"/>
                                          </p:val>
                                        </p:tav>
                                      </p:tavLst>
                                    </p:anim>
                                    <p:anim calcmode="lin" valueType="num">
                                      <p:cBhvr additive="base">
                                        <p:cTn id="32" dur="125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500" fill="hold"/>
                                        <p:tgtEl>
                                          <p:spTgt spid="16"/>
                                        </p:tgtEl>
                                        <p:attrNameLst>
                                          <p:attrName>ppt_x</p:attrName>
                                        </p:attrNameLst>
                                      </p:cBhvr>
                                      <p:tavLst>
                                        <p:tav tm="0">
                                          <p:val>
                                            <p:strVal val="1+#ppt_w/2"/>
                                          </p:val>
                                        </p:tav>
                                        <p:tav tm="100000">
                                          <p:val>
                                            <p:strVal val="#ppt_x"/>
                                          </p:val>
                                        </p:tav>
                                      </p:tavLst>
                                    </p:anim>
                                    <p:anim calcmode="lin" valueType="num">
                                      <p:cBhvr additive="base">
                                        <p:cTn id="36" dur="1500" fill="hold"/>
                                        <p:tgtEl>
                                          <p:spTgt spid="16"/>
                                        </p:tgtEl>
                                        <p:attrNameLst>
                                          <p:attrName>ppt_y</p:attrName>
                                        </p:attrNameLst>
                                      </p:cBhvr>
                                      <p:tavLst>
                                        <p:tav tm="0">
                                          <p:val>
                                            <p:strVal val="#ppt_y"/>
                                          </p:val>
                                        </p:tav>
                                        <p:tav tm="100000">
                                          <p:val>
                                            <p:strVal val="#ppt_y"/>
                                          </p:val>
                                        </p:tav>
                                      </p:tavLst>
                                    </p:anim>
                                  </p:childTnLst>
                                </p:cTn>
                              </p:par>
                              <p:par>
                                <p:cTn id="37" presetID="16" presetClass="entr" presetSubtype="37"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out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71500"/>
            <a:ext cx="16611600" cy="8402300"/>
          </a:xfrm>
          <a:prstGeom prst="rect">
            <a:avLst/>
          </a:prstGeom>
        </p:spPr>
        <p:txBody>
          <a:bodyPr wrap="square">
            <a:spAutoFit/>
          </a:bodyPr>
          <a:lstStyle/>
          <a:p>
            <a:pPr>
              <a:lnSpc>
                <a:spcPct val="150000"/>
              </a:lnSpc>
            </a:pPr>
            <a:r>
              <a:rPr lang="vi-VN" sz="6000" b="1" u="sng" dirty="0"/>
              <a:t>Câu </a:t>
            </a:r>
            <a:r>
              <a:rPr lang="en-US" sz="6000" b="1" u="sng" dirty="0"/>
              <a:t>1</a:t>
            </a:r>
            <a:r>
              <a:rPr lang="vi-VN" sz="6000" b="1" u="sng" dirty="0"/>
              <a:t>.</a:t>
            </a:r>
            <a:r>
              <a:rPr lang="vi-VN" sz="6000" dirty="0"/>
              <a:t> Đầu năm 906, vua Đường buộc phải phong Khúc Thừa Dụ làm</a:t>
            </a:r>
          </a:p>
          <a:p>
            <a:pPr>
              <a:lnSpc>
                <a:spcPct val="150000"/>
              </a:lnSpc>
            </a:pPr>
            <a:r>
              <a:rPr lang="vi-VN" sz="6000" dirty="0"/>
              <a:t>A. Thái thú.</a:t>
            </a:r>
          </a:p>
          <a:p>
            <a:pPr>
              <a:lnSpc>
                <a:spcPct val="150000"/>
              </a:lnSpc>
            </a:pPr>
            <a:r>
              <a:rPr lang="vi-VN" sz="6000" dirty="0"/>
              <a:t>B. Thái úy.</a:t>
            </a:r>
          </a:p>
          <a:p>
            <a:pPr>
              <a:lnSpc>
                <a:spcPct val="150000"/>
              </a:lnSpc>
            </a:pPr>
            <a:r>
              <a:rPr lang="vi-VN" sz="6000" dirty="0"/>
              <a:t>C. Tiết độ </a:t>
            </a:r>
            <a:r>
              <a:rPr lang="vi-VN" sz="6000" dirty="0" smtClean="0"/>
              <a:t>sứ.</a:t>
            </a:r>
            <a:endParaRPr lang="vi-VN" sz="6000" dirty="0"/>
          </a:p>
          <a:p>
            <a:pPr>
              <a:lnSpc>
                <a:spcPct val="150000"/>
              </a:lnSpc>
            </a:pPr>
            <a:r>
              <a:rPr lang="vi-VN" sz="6000" dirty="0"/>
              <a:t>D. Thứ </a:t>
            </a:r>
            <a:r>
              <a:rPr lang="vi-VN" sz="6000" dirty="0" smtClean="0"/>
              <a:t>sử.</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chemeClr val="accent2"/>
                                        </p:clrVal>
                                      </p:to>
                                    </p:set>
                                    <p:set>
                                      <p:cBhvr>
                                        <p:cTn id="7" dur="500" fill="hold"/>
                                        <p:tgtEl>
                                          <p:spTgt spid="2">
                                            <p:txEl>
                                              <p:pRg st="3" end="3"/>
                                            </p:txEl>
                                          </p:spTgt>
                                        </p:tgtEl>
                                        <p:attrNameLst>
                                          <p:attrName>fillcolor</p:attrName>
                                        </p:attrNameLst>
                                      </p:cBhvr>
                                      <p:to>
                                        <p:clrVal>
                                          <a:schemeClr val="accent2"/>
                                        </p:clrVal>
                                      </p:to>
                                    </p:set>
                                    <p:set>
                                      <p:cBhvr>
                                        <p:cTn id="8"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71500"/>
            <a:ext cx="16992600" cy="8956298"/>
          </a:xfrm>
          <a:prstGeom prst="rect">
            <a:avLst/>
          </a:prstGeom>
        </p:spPr>
        <p:txBody>
          <a:bodyPr wrap="square">
            <a:spAutoFit/>
          </a:bodyPr>
          <a:lstStyle/>
          <a:p>
            <a:pPr>
              <a:lnSpc>
                <a:spcPct val="150000"/>
              </a:lnSpc>
            </a:pPr>
            <a:r>
              <a:rPr lang="vi-VN" sz="4800" b="1" u="sng" dirty="0" smtClean="0"/>
              <a:t>Câu </a:t>
            </a:r>
            <a:r>
              <a:rPr lang="en-US" sz="4800" b="1" u="sng" dirty="0"/>
              <a:t>2</a:t>
            </a:r>
            <a:r>
              <a:rPr lang="vi-VN" sz="4800" dirty="0"/>
              <a:t> Nội dung nào phản ảnh đúng điều kiện khách quan thuận lợi để Khúc Thừa Dụ nổi dậy giành quyền tự chủ thành công?</a:t>
            </a:r>
          </a:p>
          <a:p>
            <a:pPr>
              <a:lnSpc>
                <a:spcPct val="150000"/>
              </a:lnSpc>
            </a:pPr>
            <a:r>
              <a:rPr lang="vi-VN" sz="4800" dirty="0"/>
              <a:t>A. Sự ủng hộ của nhân dân.</a:t>
            </a:r>
          </a:p>
          <a:p>
            <a:pPr>
              <a:lnSpc>
                <a:spcPct val="150000"/>
              </a:lnSpc>
            </a:pPr>
            <a:r>
              <a:rPr lang="vi-VN" sz="4800" dirty="0"/>
              <a:t>B. Sự suy yếu của nhà Đường.</a:t>
            </a:r>
          </a:p>
          <a:p>
            <a:pPr>
              <a:lnSpc>
                <a:spcPct val="150000"/>
              </a:lnSpc>
            </a:pPr>
            <a:r>
              <a:rPr lang="vi-VN" sz="4800" dirty="0"/>
              <a:t>C. Khúc Thừa Dụ đã xây dựng được một lực lượng mạnh trước đó.</a:t>
            </a:r>
          </a:p>
          <a:p>
            <a:pPr>
              <a:lnSpc>
                <a:spcPct val="150000"/>
              </a:lnSpc>
            </a:pPr>
            <a:r>
              <a:rPr lang="vi-VN" sz="4800" dirty="0"/>
              <a:t>D. Nền kinh tế trong nước đã phát triển hơn trước</a:t>
            </a:r>
            <a:r>
              <a:rPr lang="vi-VN" sz="4800" dirty="0" smtClean="0"/>
              <a:t>.</a:t>
            </a:r>
            <a:endParaRPr lang="vi-VN" sz="4800" dirty="0"/>
          </a:p>
        </p:txBody>
      </p:sp>
    </p:spTree>
    <p:extLst>
      <p:ext uri="{BB962C8B-B14F-4D97-AF65-F5344CB8AC3E}">
        <p14:creationId xmlns:p14="http://schemas.microsoft.com/office/powerpoint/2010/main" val="36770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chemeClr val="accent2"/>
                                        </p:clrVal>
                                      </p:to>
                                    </p:set>
                                    <p:set>
                                      <p:cBhvr>
                                        <p:cTn id="7" dur="500" fill="hold"/>
                                        <p:tgtEl>
                                          <p:spTgt spid="2">
                                            <p:txEl>
                                              <p:pRg st="2" end="2"/>
                                            </p:txEl>
                                          </p:spTgt>
                                        </p:tgtEl>
                                        <p:attrNameLst>
                                          <p:attrName>fillcolor</p:attrName>
                                        </p:attrNameLst>
                                      </p:cBhvr>
                                      <p:to>
                                        <p:clrVal>
                                          <a:schemeClr val="accent2"/>
                                        </p:clrVal>
                                      </p:to>
                                    </p:set>
                                    <p:set>
                                      <p:cBhvr>
                                        <p:cTn id="8"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9510" y="1480177"/>
            <a:ext cx="11136238" cy="1593251"/>
            <a:chOff x="4839" y="-2529336"/>
            <a:chExt cx="14848317" cy="4574799"/>
          </a:xfrm>
        </p:grpSpPr>
        <p:grpSp>
          <p:nvGrpSpPr>
            <p:cNvPr id="3" name="Group 3"/>
            <p:cNvGrpSpPr/>
            <p:nvPr/>
          </p:nvGrpSpPr>
          <p:grpSpPr>
            <a:xfrm>
              <a:off x="4839" y="-2529336"/>
              <a:ext cx="14848317" cy="4574799"/>
              <a:chOff x="5562" y="-2907476"/>
              <a:chExt cx="17068167" cy="5258740"/>
            </a:xfrm>
          </p:grpSpPr>
          <p:sp>
            <p:nvSpPr>
              <p:cNvPr id="4" name="Freeform 4"/>
              <p:cNvSpPr/>
              <p:nvPr/>
            </p:nvSpPr>
            <p:spPr>
              <a:xfrm>
                <a:off x="5562" y="-2907476"/>
                <a:ext cx="17068167" cy="5258740"/>
              </a:xfrm>
              <a:custGeom>
                <a:avLst/>
                <a:gdLst/>
                <a:ahLst/>
                <a:cxnLst/>
                <a:rect l="l" t="t" r="r" b="b"/>
                <a:pathLst>
                  <a:path w="17068167" h="5258741">
                    <a:moveTo>
                      <a:pt x="16445867" y="4688511"/>
                    </a:moveTo>
                    <a:cubicBezTo>
                      <a:pt x="16445867" y="4682161"/>
                      <a:pt x="16447137" y="4677081"/>
                      <a:pt x="16447137" y="4669461"/>
                    </a:cubicBezTo>
                    <a:lnTo>
                      <a:pt x="16447137" y="490220"/>
                    </a:lnTo>
                    <a:cubicBezTo>
                      <a:pt x="16447137" y="220980"/>
                      <a:pt x="16237587" y="0"/>
                      <a:pt x="15981048" y="0"/>
                    </a:cubicBezTo>
                    <a:lnTo>
                      <a:pt x="467360" y="0"/>
                    </a:lnTo>
                    <a:cubicBezTo>
                      <a:pt x="210820" y="0"/>
                      <a:pt x="0" y="220980"/>
                      <a:pt x="0" y="490220"/>
                    </a:cubicBezTo>
                    <a:lnTo>
                      <a:pt x="0" y="4669461"/>
                    </a:lnTo>
                    <a:cubicBezTo>
                      <a:pt x="0" y="4938700"/>
                      <a:pt x="209550" y="5159681"/>
                      <a:pt x="466090" y="5159681"/>
                    </a:cubicBezTo>
                    <a:lnTo>
                      <a:pt x="15979777" y="5159681"/>
                    </a:lnTo>
                    <a:cubicBezTo>
                      <a:pt x="16092807" y="5159681"/>
                      <a:pt x="16196948" y="5116500"/>
                      <a:pt x="16276957" y="5046650"/>
                    </a:cubicBezTo>
                    <a:cubicBezTo>
                      <a:pt x="16407767" y="5117771"/>
                      <a:pt x="16720187" y="5258741"/>
                      <a:pt x="17066898" y="5051731"/>
                    </a:cubicBezTo>
                    <a:cubicBezTo>
                      <a:pt x="17068167" y="5051731"/>
                      <a:pt x="16755748" y="5053001"/>
                      <a:pt x="16445867" y="4688511"/>
                    </a:cubicBezTo>
                    <a:lnTo>
                      <a:pt x="16445867" y="4688511"/>
                    </a:lnTo>
                    <a:close/>
                  </a:path>
                </a:pathLst>
              </a:custGeom>
              <a:solidFill>
                <a:srgbClr val="FFB001"/>
              </a:solidFill>
            </p:spPr>
          </p:sp>
        </p:grpSp>
        <p:sp>
          <p:nvSpPr>
            <p:cNvPr id="5" name="TextBox 5"/>
            <p:cNvSpPr txBox="1"/>
            <p:nvPr/>
          </p:nvSpPr>
          <p:spPr>
            <a:xfrm>
              <a:off x="354197" y="-2340630"/>
              <a:ext cx="13452172" cy="1949252"/>
            </a:xfrm>
            <a:prstGeom prst="rect">
              <a:avLst/>
            </a:prstGeom>
          </p:spPr>
          <p:txBody>
            <a:bodyPr lIns="0" tIns="0" rIns="0" bIns="0" rtlCol="0" anchor="t">
              <a:spAutoFit/>
            </a:bodyPr>
            <a:lstStyle/>
            <a:p>
              <a:pPr marL="0" lvl="0" indent="0" algn="ctr">
                <a:lnSpc>
                  <a:spcPts val="11440"/>
                </a:lnSpc>
              </a:pPr>
              <a:r>
                <a:rPr lang="en-US" sz="6000" b="1" spc="-103" dirty="0">
                  <a:solidFill>
                    <a:srgbClr val="FFFFFF"/>
                  </a:solidFill>
                  <a:latin typeface="Arial" panose="020B0604020202020204" pitchFamily="34" charset="0"/>
                  <a:cs typeface="Arial" panose="020B0604020202020204" pitchFamily="34" charset="0"/>
                </a:rPr>
                <a:t>KHỞI ĐỘNG</a:t>
              </a:r>
            </a:p>
          </p:txBody>
        </p:sp>
      </p:grpSp>
      <p:grpSp>
        <p:nvGrpSpPr>
          <p:cNvPr id="6" name="Group 6"/>
          <p:cNvGrpSpPr/>
          <p:nvPr/>
        </p:nvGrpSpPr>
        <p:grpSpPr>
          <a:xfrm>
            <a:off x="6705600" y="4076700"/>
            <a:ext cx="9865798" cy="4404799"/>
            <a:chOff x="7366741" y="-2261755"/>
            <a:chExt cx="9112211" cy="7905061"/>
          </a:xfrm>
        </p:grpSpPr>
        <p:grpSp>
          <p:nvGrpSpPr>
            <p:cNvPr id="7" name="Group 7"/>
            <p:cNvGrpSpPr/>
            <p:nvPr/>
          </p:nvGrpSpPr>
          <p:grpSpPr>
            <a:xfrm>
              <a:off x="7366741" y="-2261755"/>
              <a:ext cx="9112211" cy="7905061"/>
              <a:chOff x="7962397" y="-2444634"/>
              <a:chExt cx="9849001" cy="8544246"/>
            </a:xfrm>
          </p:grpSpPr>
          <p:sp>
            <p:nvSpPr>
              <p:cNvPr id="8" name="Freeform 8"/>
              <p:cNvSpPr/>
              <p:nvPr/>
            </p:nvSpPr>
            <p:spPr>
              <a:xfrm>
                <a:off x="7962397" y="-2444634"/>
                <a:ext cx="9849001" cy="8544246"/>
              </a:xfrm>
              <a:custGeom>
                <a:avLst/>
                <a:gdLst/>
                <a:ahLst/>
                <a:cxnLst/>
                <a:rect l="l" t="t" r="r" b="b"/>
                <a:pathLst>
                  <a:path w="15455252" h="2311400">
                    <a:moveTo>
                      <a:pt x="15150452" y="0"/>
                    </a:moveTo>
                    <a:lnTo>
                      <a:pt x="304800" y="0"/>
                    </a:lnTo>
                    <a:cubicBezTo>
                      <a:pt x="135890" y="0"/>
                      <a:pt x="0" y="135890"/>
                      <a:pt x="0" y="304800"/>
                    </a:cubicBezTo>
                    <a:lnTo>
                      <a:pt x="0" y="2006600"/>
                    </a:lnTo>
                    <a:cubicBezTo>
                      <a:pt x="0" y="2175510"/>
                      <a:pt x="135890" y="2311400"/>
                      <a:pt x="304800" y="2311400"/>
                    </a:cubicBezTo>
                    <a:lnTo>
                      <a:pt x="15150452" y="2311400"/>
                    </a:lnTo>
                    <a:cubicBezTo>
                      <a:pt x="15319361" y="2311400"/>
                      <a:pt x="15455252" y="2175510"/>
                      <a:pt x="15455252" y="2006600"/>
                    </a:cubicBezTo>
                    <a:lnTo>
                      <a:pt x="15455252" y="304800"/>
                    </a:lnTo>
                    <a:cubicBezTo>
                      <a:pt x="15455252" y="135890"/>
                      <a:pt x="15319361" y="0"/>
                      <a:pt x="15150452" y="0"/>
                    </a:cubicBezTo>
                    <a:close/>
                  </a:path>
                </a:pathLst>
              </a:custGeom>
              <a:solidFill>
                <a:srgbClr val="EDF0F2"/>
              </a:solidFill>
            </p:spPr>
          </p:sp>
        </p:grpSp>
        <p:sp>
          <p:nvSpPr>
            <p:cNvPr id="9" name="TextBox 9"/>
            <p:cNvSpPr txBox="1"/>
            <p:nvPr/>
          </p:nvSpPr>
          <p:spPr>
            <a:xfrm>
              <a:off x="7718638" y="-1642137"/>
              <a:ext cx="8564474" cy="3222044"/>
            </a:xfrm>
            <a:prstGeom prst="rect">
              <a:avLst/>
            </a:prstGeom>
          </p:spPr>
          <p:txBody>
            <a:bodyPr wrap="square" lIns="0" tIns="0" rIns="0" bIns="0" rtlCol="0" anchor="t">
              <a:spAutoFit/>
            </a:bodyPr>
            <a:lstStyle/>
            <a:p>
              <a:pPr algn="just">
                <a:lnSpc>
                  <a:spcPts val="7000"/>
                </a:lnSpc>
              </a:pPr>
              <a:r>
                <a:rPr lang="fr-FR" sz="4500" dirty="0" smtClean="0">
                  <a:latin typeface="Arial" panose="020B0604020202020204" pitchFamily="34" charset="0"/>
                  <a:cs typeface="Arial" panose="020B0604020202020204" pitchFamily="34" charset="0"/>
                </a:rPr>
                <a:t>2. </a:t>
              </a:r>
              <a:r>
                <a:rPr lang="fr-FR" sz="4500" dirty="0" err="1" smtClean="0">
                  <a:latin typeface="Arial" panose="020B0604020202020204" pitchFamily="34" charset="0"/>
                  <a:cs typeface="Arial" panose="020B0604020202020204" pitchFamily="34" charset="0"/>
                </a:rPr>
                <a:t>Cuộc</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khởi</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nghĩa</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chống</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lại</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chính</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quyền</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đô</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hộ</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nhà</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Ngô</a:t>
              </a:r>
              <a:r>
                <a:rPr lang="fr-FR" sz="4500"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grpSp>
      <p:sp>
        <p:nvSpPr>
          <p:cNvPr id="13" name="Rounded Rectangle 12"/>
          <p:cNvSpPr/>
          <p:nvPr/>
        </p:nvSpPr>
        <p:spPr>
          <a:xfrm>
            <a:off x="1403129" y="4395018"/>
            <a:ext cx="4876800" cy="40762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dirty="0" err="1" smtClean="0">
                <a:latin typeface="Arial" panose="020B0604020202020204" pitchFamily="34" charset="0"/>
                <a:cs typeface="Arial" panose="020B0604020202020204" pitchFamily="34" charset="0"/>
              </a:rPr>
              <a:t>Bà</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Triệu</a:t>
            </a:r>
            <a:endParaRPr lang="en-US" sz="4500" b="1" dirty="0" smtClean="0">
              <a:latin typeface="Arial" panose="020B0604020202020204" pitchFamily="34" charset="0"/>
              <a:cs typeface="Arial" panose="020B0604020202020204" pitchFamily="34" charset="0"/>
            </a:endParaRPr>
          </a:p>
          <a:p>
            <a:pPr algn="ctr"/>
            <a:r>
              <a:rPr lang="en-US" sz="4500" b="1" dirty="0" err="1" smtClean="0">
                <a:latin typeface="Arial" panose="020B0604020202020204" pitchFamily="34" charset="0"/>
                <a:cs typeface="Arial" panose="020B0604020202020204" pitchFamily="34" charset="0"/>
              </a:rPr>
              <a:t>Năm</a:t>
            </a:r>
            <a:r>
              <a:rPr lang="en-US" sz="4500" b="1" dirty="0" smtClean="0">
                <a:latin typeface="Arial" panose="020B0604020202020204" pitchFamily="34" charset="0"/>
                <a:cs typeface="Arial" panose="020B0604020202020204" pitchFamily="34" charset="0"/>
              </a:rPr>
              <a:t> 248</a:t>
            </a:r>
            <a:endParaRPr lang="en-US" sz="4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75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66700"/>
            <a:ext cx="17754600" cy="9067098"/>
          </a:xfrm>
          <a:prstGeom prst="rect">
            <a:avLst/>
          </a:prstGeom>
        </p:spPr>
        <p:txBody>
          <a:bodyPr wrap="square">
            <a:spAutoFit/>
          </a:bodyPr>
          <a:lstStyle/>
          <a:p>
            <a:pPr>
              <a:lnSpc>
                <a:spcPct val="120000"/>
              </a:lnSpc>
            </a:pPr>
            <a:r>
              <a:rPr lang="vi-VN" sz="5400" b="1" u="sng" dirty="0" smtClean="0"/>
              <a:t>Câu</a:t>
            </a:r>
            <a:r>
              <a:rPr lang="en-US" sz="5400" b="1" u="sng" dirty="0" smtClean="0"/>
              <a:t> 3</a:t>
            </a:r>
            <a:r>
              <a:rPr lang="en-US" sz="5400" dirty="0" smtClean="0"/>
              <a:t>: </a:t>
            </a:r>
            <a:r>
              <a:rPr lang="vi-VN" sz="5400" dirty="0" smtClean="0"/>
              <a:t>Sau </a:t>
            </a:r>
            <a:r>
              <a:rPr lang="vi-VN" sz="5400" dirty="0"/>
              <a:t>khi nổi dậy chiếm thành Đại La (Hà Nội), Khúc Thừa Dụ không xưng Vương mà xưng Tiết độ sứ </a:t>
            </a:r>
            <a:r>
              <a:rPr lang="vi-VN" sz="5400" dirty="0" smtClean="0"/>
              <a:t>vì</a:t>
            </a:r>
            <a:r>
              <a:rPr lang="en-US" sz="5400" dirty="0" smtClean="0"/>
              <a:t>:</a:t>
            </a:r>
            <a:endParaRPr lang="vi-VN" sz="5400" dirty="0"/>
          </a:p>
          <a:p>
            <a:pPr>
              <a:lnSpc>
                <a:spcPct val="120000"/>
              </a:lnSpc>
            </a:pPr>
            <a:r>
              <a:rPr lang="vi-VN" sz="5400" dirty="0"/>
              <a:t>A. ông muốn lợi dụng danh nghĩa quan lại nhà Đường để xây dựng nền tự chủ.</a:t>
            </a:r>
          </a:p>
          <a:p>
            <a:pPr>
              <a:lnSpc>
                <a:spcPct val="120000"/>
              </a:lnSpc>
            </a:pPr>
            <a:r>
              <a:rPr lang="vi-VN" sz="5400" dirty="0"/>
              <a:t>B. nhân dân không ủng hộ Khúc Thừa Dụ xưng vương.</a:t>
            </a:r>
          </a:p>
          <a:p>
            <a:pPr>
              <a:lnSpc>
                <a:spcPct val="120000"/>
              </a:lnSpc>
            </a:pPr>
            <a:r>
              <a:rPr lang="vi-VN" sz="5400" dirty="0"/>
              <a:t>C. Khúc Thừa Dụ không đủ thực lực để xưng vương.</a:t>
            </a:r>
          </a:p>
          <a:p>
            <a:pPr>
              <a:lnSpc>
                <a:spcPct val="120000"/>
              </a:lnSpc>
            </a:pPr>
            <a:r>
              <a:rPr lang="vi-VN" sz="5400" dirty="0"/>
              <a:t>D.Khúc Thừa Dụ không muốn tạo ra khoảng cách với nhân dân</a:t>
            </a:r>
            <a:r>
              <a:rPr lang="vi-VN" sz="5400" dirty="0" smtClean="0"/>
              <a:t>.</a:t>
            </a:r>
            <a:endParaRPr lang="vi-VN"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style.color</p:attrName>
                                        </p:attrNameLst>
                                      </p:cBhvr>
                                      <p:to>
                                        <p:clrVal>
                                          <a:schemeClr val="accent2"/>
                                        </p:clrVal>
                                      </p:to>
                                    </p:set>
                                    <p:set>
                                      <p:cBhvr>
                                        <p:cTn id="7" dur="500" fill="hold"/>
                                        <p:tgtEl>
                                          <p:spTgt spid="2">
                                            <p:txEl>
                                              <p:pRg st="1" end="1"/>
                                            </p:txEl>
                                          </p:spTgt>
                                        </p:tgtEl>
                                        <p:attrNameLst>
                                          <p:attrName>fillcolor</p:attrName>
                                        </p:attrNameLst>
                                      </p:cBhvr>
                                      <p:to>
                                        <p:clrVal>
                                          <a:schemeClr val="accent2"/>
                                        </p:clrVal>
                                      </p:to>
                                    </p:set>
                                    <p:set>
                                      <p:cBhvr>
                                        <p:cTn id="8"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95300"/>
            <a:ext cx="17297400" cy="6638484"/>
          </a:xfrm>
          <a:prstGeom prst="rect">
            <a:avLst/>
          </a:prstGeom>
        </p:spPr>
        <p:txBody>
          <a:bodyPr wrap="square">
            <a:spAutoFit/>
          </a:bodyPr>
          <a:lstStyle/>
          <a:p>
            <a:pPr>
              <a:lnSpc>
                <a:spcPct val="120000"/>
              </a:lnSpc>
            </a:pPr>
            <a:r>
              <a:rPr lang="vi-VN" sz="6000" b="1" u="sng" dirty="0"/>
              <a:t>Câu </a:t>
            </a:r>
            <a:r>
              <a:rPr lang="en-US" sz="6000" b="1" u="sng" dirty="0" smtClean="0"/>
              <a:t>4</a:t>
            </a:r>
            <a:r>
              <a:rPr lang="vi-VN" sz="6000" b="1" dirty="0" smtClean="0"/>
              <a:t>.</a:t>
            </a:r>
            <a:r>
              <a:rPr lang="vi-VN" sz="6000" dirty="0"/>
              <a:t> Ai lên thay Khúc Thừa Dụ sau khi ông qua đời?</a:t>
            </a:r>
          </a:p>
          <a:p>
            <a:pPr>
              <a:lnSpc>
                <a:spcPct val="120000"/>
              </a:lnSpc>
            </a:pPr>
            <a:r>
              <a:rPr lang="vi-VN" sz="6000" dirty="0"/>
              <a:t>A. Khúc Thừa Mỹ.</a:t>
            </a:r>
          </a:p>
          <a:p>
            <a:pPr>
              <a:lnSpc>
                <a:spcPct val="120000"/>
              </a:lnSpc>
            </a:pPr>
            <a:r>
              <a:rPr lang="vi-VN" sz="6000" dirty="0"/>
              <a:t>B. Dương Đình Nghệ.</a:t>
            </a:r>
          </a:p>
          <a:p>
            <a:pPr>
              <a:lnSpc>
                <a:spcPct val="120000"/>
              </a:lnSpc>
            </a:pPr>
            <a:r>
              <a:rPr lang="vi-VN" sz="6000" dirty="0"/>
              <a:t>C. Khúc Hạo.</a:t>
            </a:r>
          </a:p>
          <a:p>
            <a:pPr>
              <a:lnSpc>
                <a:spcPct val="120000"/>
              </a:lnSpc>
            </a:pPr>
            <a:r>
              <a:rPr lang="vi-VN" sz="6000" dirty="0"/>
              <a:t>D. Mai Thúc Loan.</a:t>
            </a:r>
          </a:p>
        </p:txBody>
      </p:sp>
    </p:spTree>
    <p:extLst>
      <p:ext uri="{BB962C8B-B14F-4D97-AF65-F5344CB8AC3E}">
        <p14:creationId xmlns:p14="http://schemas.microsoft.com/office/powerpoint/2010/main" val="11673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nodeType="clickEffect">
                                  <p:stCondLst>
                                    <p:cond delay="0"/>
                                  </p:stCondLst>
                                  <p:iterate type="lt">
                                    <p:tmPct val="4000"/>
                                  </p:iterate>
                                  <p:childTnLst>
                                    <p:set>
                                      <p:cBhvr override="childStyle">
                                        <p:cTn id="11" dur="500" fill="hold"/>
                                        <p:tgtEl>
                                          <p:spTgt spid="3">
                                            <p:txEl>
                                              <p:pRg st="3" end="3"/>
                                            </p:txEl>
                                          </p:spTgt>
                                        </p:tgtEl>
                                        <p:attrNameLst>
                                          <p:attrName>style.color</p:attrName>
                                        </p:attrNameLst>
                                      </p:cBhvr>
                                      <p:to>
                                        <p:clrVal>
                                          <a:schemeClr val="accent2"/>
                                        </p:clrVal>
                                      </p:to>
                                    </p:set>
                                    <p:set>
                                      <p:cBhvr>
                                        <p:cTn id="12" dur="500" fill="hold"/>
                                        <p:tgtEl>
                                          <p:spTgt spid="3">
                                            <p:txEl>
                                              <p:pRg st="3" end="3"/>
                                            </p:txEl>
                                          </p:spTgt>
                                        </p:tgtEl>
                                        <p:attrNameLst>
                                          <p:attrName>fillcolor</p:attrName>
                                        </p:attrNameLst>
                                      </p:cBhvr>
                                      <p:to>
                                        <p:clrVal>
                                          <a:schemeClr val="accent2"/>
                                        </p:clrVal>
                                      </p:to>
                                    </p:set>
                                    <p:set>
                                      <p:cBhvr>
                                        <p:cTn id="13"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17983200" cy="9787295"/>
          </a:xfrm>
          <a:prstGeom prst="rect">
            <a:avLst/>
          </a:prstGeom>
        </p:spPr>
        <p:txBody>
          <a:bodyPr wrap="square">
            <a:spAutoFit/>
          </a:bodyPr>
          <a:lstStyle/>
          <a:p>
            <a:pPr>
              <a:lnSpc>
                <a:spcPct val="150000"/>
              </a:lnSpc>
            </a:pPr>
            <a:r>
              <a:rPr lang="vi-VN" sz="6000" b="1" u="sng" dirty="0" smtClean="0">
                <a:latin typeface="Arial (Body)"/>
              </a:rPr>
              <a:t>Câu </a:t>
            </a:r>
            <a:r>
              <a:rPr lang="en-US" sz="6000" b="1" u="sng" dirty="0">
                <a:latin typeface="Arial (Body)"/>
              </a:rPr>
              <a:t>5</a:t>
            </a:r>
            <a:r>
              <a:rPr lang="vi-VN" sz="6000" dirty="0" smtClean="0">
                <a:latin typeface="Arial (Body)"/>
              </a:rPr>
              <a:t> Khúc Hạo chủ trương xây dựng đất nước tự chủ theo đường lối nào?</a:t>
            </a:r>
          </a:p>
          <a:p>
            <a:pPr>
              <a:lnSpc>
                <a:spcPct val="150000"/>
              </a:lnSpc>
            </a:pPr>
            <a:r>
              <a:rPr lang="vi-VN" sz="6000" dirty="0" smtClean="0">
                <a:latin typeface="Arial (Body)"/>
              </a:rPr>
              <a:t>A. Khoan thư sức dân là kế sâu rễ bền gốc.</a:t>
            </a:r>
          </a:p>
          <a:p>
            <a:pPr>
              <a:lnSpc>
                <a:spcPct val="150000"/>
              </a:lnSpc>
            </a:pPr>
            <a:r>
              <a:rPr lang="vi-VN" sz="6000" dirty="0" smtClean="0">
                <a:latin typeface="Arial (Body)"/>
              </a:rPr>
              <a:t>B. Đẩy thuyền cũng là dân, lật thuyền cũng là dân.</a:t>
            </a:r>
          </a:p>
          <a:p>
            <a:pPr>
              <a:lnSpc>
                <a:spcPct val="150000"/>
              </a:lnSpc>
            </a:pPr>
            <a:r>
              <a:rPr lang="vi-VN" sz="6000" dirty="0" smtClean="0">
                <a:latin typeface="Arial (Body)"/>
              </a:rPr>
              <a:t>C. Dân vi quý, xã tắc thứ chi, quân vi khinh.</a:t>
            </a:r>
          </a:p>
          <a:p>
            <a:pPr>
              <a:lnSpc>
                <a:spcPct val="150000"/>
              </a:lnSpc>
            </a:pPr>
            <a:r>
              <a:rPr lang="vi-VN" sz="6000" dirty="0" smtClean="0">
                <a:latin typeface="Arial (Body)"/>
              </a:rPr>
              <a:t>D. Chính sự cốt chuộng khoan d</a:t>
            </a:r>
            <a:r>
              <a:rPr lang="en-US" sz="6000" dirty="0" err="1" smtClean="0">
                <a:latin typeface="Arial (Body)"/>
              </a:rPr>
              <a:t>ung</a:t>
            </a:r>
            <a:r>
              <a:rPr lang="vi-VN" sz="6000" dirty="0" smtClean="0">
                <a:latin typeface="Arial (Body)"/>
              </a:rPr>
              <a:t> giản dị</a:t>
            </a:r>
            <a:r>
              <a:rPr lang="en-US" sz="6000" dirty="0" smtClean="0">
                <a:latin typeface="Arial (Body)"/>
              </a:rPr>
              <a:t>, </a:t>
            </a:r>
            <a:r>
              <a:rPr lang="en-US" sz="6000" dirty="0" err="1" smtClean="0">
                <a:latin typeface="Arial (Body)"/>
              </a:rPr>
              <a:t>nhân</a:t>
            </a:r>
            <a:r>
              <a:rPr lang="en-US" sz="6000" dirty="0" smtClean="0">
                <a:latin typeface="Arial (Body)"/>
              </a:rPr>
              <a:t> </a:t>
            </a:r>
            <a:r>
              <a:rPr lang="en-US" sz="6000" dirty="0" err="1" smtClean="0">
                <a:latin typeface="Arial (Body)"/>
              </a:rPr>
              <a:t>dân</a:t>
            </a:r>
            <a:r>
              <a:rPr lang="en-US" sz="6000" dirty="0" smtClean="0">
                <a:latin typeface="Arial (Body)"/>
              </a:rPr>
              <a:t> </a:t>
            </a:r>
            <a:r>
              <a:rPr lang="en-US" sz="6000" dirty="0" err="1" smtClean="0">
                <a:latin typeface="Arial (Body)"/>
              </a:rPr>
              <a:t>đều</a:t>
            </a:r>
            <a:r>
              <a:rPr lang="en-US" sz="6000" dirty="0" smtClean="0">
                <a:latin typeface="Arial (Body)"/>
              </a:rPr>
              <a:t> </a:t>
            </a:r>
            <a:r>
              <a:rPr lang="en-US" sz="6000" dirty="0" err="1" smtClean="0">
                <a:latin typeface="Arial (Body)"/>
              </a:rPr>
              <a:t>được</a:t>
            </a:r>
            <a:r>
              <a:rPr lang="en-US" sz="6000" dirty="0" smtClean="0">
                <a:latin typeface="Arial (Body)"/>
              </a:rPr>
              <a:t> </a:t>
            </a:r>
            <a:r>
              <a:rPr lang="en-US" sz="6000" dirty="0" err="1" smtClean="0">
                <a:latin typeface="Arial (Body)"/>
              </a:rPr>
              <a:t>yên</a:t>
            </a:r>
            <a:r>
              <a:rPr lang="en-US" sz="6000" dirty="0" smtClean="0">
                <a:latin typeface="Arial (Body)"/>
              </a:rPr>
              <a:t> </a:t>
            </a:r>
            <a:r>
              <a:rPr lang="en-US" sz="6000" dirty="0" err="1" smtClean="0">
                <a:latin typeface="Arial (Body)"/>
              </a:rPr>
              <a:t>vui</a:t>
            </a:r>
            <a:r>
              <a:rPr lang="vi-VN" sz="6000" dirty="0" smtClean="0">
                <a:latin typeface="Arial (Body)"/>
              </a:rPr>
              <a:t>.</a:t>
            </a:r>
            <a:endParaRPr lang="en-US" sz="6000" dirty="0" smtClean="0">
              <a:latin typeface="Arial (Bod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50" fill="hold"/>
                                        <p:tgtEl>
                                          <p:spTgt spid="2">
                                            <p:txEl>
                                              <p:pRg st="4" end="4"/>
                                            </p:txEl>
                                          </p:spTgt>
                                        </p:tgtEl>
                                        <p:attrNameLst>
                                          <p:attrName>style.color</p:attrName>
                                        </p:attrNameLst>
                                      </p:cBhvr>
                                      <p:to>
                                        <p:clrVal>
                                          <a:schemeClr val="accent2"/>
                                        </p:clrVal>
                                      </p:to>
                                    </p:set>
                                    <p:set>
                                      <p:cBhvr>
                                        <p:cTn id="7" dur="250" fill="hold"/>
                                        <p:tgtEl>
                                          <p:spTgt spid="2">
                                            <p:txEl>
                                              <p:pRg st="4" end="4"/>
                                            </p:txEl>
                                          </p:spTgt>
                                        </p:tgtEl>
                                        <p:attrNameLst>
                                          <p:attrName>fillcolor</p:attrName>
                                        </p:attrNameLst>
                                      </p:cBhvr>
                                      <p:to>
                                        <p:clrVal>
                                          <a:schemeClr val="accent2"/>
                                        </p:clrVal>
                                      </p:to>
                                    </p:set>
                                    <p:set>
                                      <p:cBhvr>
                                        <p:cTn id="8" dur="250" fill="hold"/>
                                        <p:tgtEl>
                                          <p:spTgt spid="2">
                                            <p:txEl>
                                              <p:pRg st="4" end="4"/>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250" fill="hold"/>
                                        <p:tgtEl>
                                          <p:spTgt spid="2">
                                            <p:txEl>
                                              <p:pRg st="1" end="1"/>
                                            </p:txEl>
                                          </p:spTgt>
                                        </p:tgtEl>
                                        <p:attrNameLst>
                                          <p:attrName>style.color</p:attrName>
                                        </p:attrNameLst>
                                      </p:cBhvr>
                                      <p:to>
                                        <p:clrVal>
                                          <a:schemeClr val="accent2"/>
                                        </p:clrVal>
                                      </p:to>
                                    </p:set>
                                    <p:set>
                                      <p:cBhvr>
                                        <p:cTn id="13" dur="250" fill="hold"/>
                                        <p:tgtEl>
                                          <p:spTgt spid="2">
                                            <p:txEl>
                                              <p:pRg st="1" end="1"/>
                                            </p:txEl>
                                          </p:spTgt>
                                        </p:tgtEl>
                                        <p:attrNameLst>
                                          <p:attrName>fillcolor</p:attrName>
                                        </p:attrNameLst>
                                      </p:cBhvr>
                                      <p:to>
                                        <p:clrVal>
                                          <a:schemeClr val="accent2"/>
                                        </p:clrVal>
                                      </p:to>
                                    </p:set>
                                    <p:set>
                                      <p:cBhvr>
                                        <p:cTn id="14" dur="25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71500"/>
            <a:ext cx="16916400" cy="8231228"/>
          </a:xfrm>
          <a:prstGeom prst="rect">
            <a:avLst/>
          </a:prstGeom>
        </p:spPr>
        <p:txBody>
          <a:bodyPr wrap="square">
            <a:spAutoFit/>
          </a:bodyPr>
          <a:lstStyle/>
          <a:p>
            <a:pPr>
              <a:lnSpc>
                <a:spcPct val="150000"/>
              </a:lnSpc>
            </a:pPr>
            <a:r>
              <a:rPr lang="vi-VN" sz="6000" b="1" u="sng" dirty="0" smtClean="0"/>
              <a:t>Câu </a:t>
            </a:r>
            <a:r>
              <a:rPr lang="en-US" sz="6000" b="1" u="sng" dirty="0"/>
              <a:t>6</a:t>
            </a:r>
            <a:r>
              <a:rPr lang="vi-VN" sz="6000" dirty="0"/>
              <a:t>. Sau khi lên thay cha, Khúc Hạo đã</a:t>
            </a:r>
          </a:p>
          <a:p>
            <a:pPr>
              <a:lnSpc>
                <a:spcPct val="150000"/>
              </a:lnSpc>
            </a:pPr>
            <a:r>
              <a:rPr lang="vi-VN" sz="6000" dirty="0"/>
              <a:t>A. tiến hành nhiều chính sách tiến bộ.</a:t>
            </a:r>
          </a:p>
          <a:p>
            <a:pPr>
              <a:lnSpc>
                <a:spcPct val="150000"/>
              </a:lnSpc>
            </a:pPr>
            <a:r>
              <a:rPr lang="vi-VN" sz="6000" dirty="0"/>
              <a:t>B. thi hành luật pháp nghiêm khắc.</a:t>
            </a:r>
          </a:p>
          <a:p>
            <a:pPr>
              <a:lnSpc>
                <a:spcPct val="150000"/>
              </a:lnSpc>
            </a:pPr>
            <a:r>
              <a:rPr lang="vi-VN" sz="6000" dirty="0"/>
              <a:t>C. làm theo những chính sách trước kia của Khúc Thừa Dụ.</a:t>
            </a:r>
          </a:p>
          <a:p>
            <a:pPr>
              <a:lnSpc>
                <a:spcPct val="150000"/>
              </a:lnSpc>
            </a:pPr>
            <a:r>
              <a:rPr lang="vi-VN" sz="6000" dirty="0"/>
              <a:t>D. chia ruộng đất cho dân nghèo</a:t>
            </a:r>
            <a:r>
              <a:rPr lang="vi-VN" sz="6000" dirty="0" smtClean="0"/>
              <a:t>.</a:t>
            </a:r>
            <a:endParaRPr lang="vi-VN" sz="6000" dirty="0"/>
          </a:p>
        </p:txBody>
      </p:sp>
    </p:spTree>
    <p:extLst>
      <p:ext uri="{BB962C8B-B14F-4D97-AF65-F5344CB8AC3E}">
        <p14:creationId xmlns:p14="http://schemas.microsoft.com/office/powerpoint/2010/main" val="244853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style.color</p:attrName>
                                        </p:attrNameLst>
                                      </p:cBhvr>
                                      <p:to>
                                        <p:clrVal>
                                          <a:schemeClr val="accent2"/>
                                        </p:clrVal>
                                      </p:to>
                                    </p:set>
                                    <p:set>
                                      <p:cBhvr>
                                        <p:cTn id="7" dur="500" fill="hold"/>
                                        <p:tgtEl>
                                          <p:spTgt spid="2">
                                            <p:txEl>
                                              <p:pRg st="1" end="1"/>
                                            </p:txEl>
                                          </p:spTgt>
                                        </p:tgtEl>
                                        <p:attrNameLst>
                                          <p:attrName>fillcolor</p:attrName>
                                        </p:attrNameLst>
                                      </p:cBhvr>
                                      <p:to>
                                        <p:clrVal>
                                          <a:schemeClr val="accent2"/>
                                        </p:clrVal>
                                      </p:to>
                                    </p:set>
                                    <p:set>
                                      <p:cBhvr>
                                        <p:cTn id="8"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17983200" cy="9787295"/>
          </a:xfrm>
          <a:prstGeom prst="rect">
            <a:avLst/>
          </a:prstGeom>
        </p:spPr>
        <p:txBody>
          <a:bodyPr wrap="square">
            <a:spAutoFit/>
          </a:bodyPr>
          <a:lstStyle/>
          <a:p>
            <a:pPr>
              <a:lnSpc>
                <a:spcPct val="150000"/>
              </a:lnSpc>
            </a:pPr>
            <a:r>
              <a:rPr lang="vi-VN" sz="6000" b="1" u="sng" dirty="0" smtClean="0">
                <a:latin typeface="Arial (Body)"/>
              </a:rPr>
              <a:t>Câu </a:t>
            </a:r>
            <a:r>
              <a:rPr lang="en-US" sz="6000" b="1" u="sng" dirty="0">
                <a:latin typeface="Arial (Body)"/>
              </a:rPr>
              <a:t>7</a:t>
            </a:r>
            <a:r>
              <a:rPr lang="en-US" sz="6000" dirty="0" smtClean="0">
                <a:latin typeface="Arial (Body)"/>
              </a:rPr>
              <a:t>:</a:t>
            </a:r>
            <a:r>
              <a:rPr lang="vi-VN" sz="6000" dirty="0" smtClean="0">
                <a:latin typeface="Arial (Body)"/>
              </a:rPr>
              <a:t> </a:t>
            </a:r>
            <a:r>
              <a:rPr lang="en-US" sz="6000" dirty="0" err="1" smtClean="0">
                <a:latin typeface="Arial (Body)"/>
              </a:rPr>
              <a:t>Nội</a:t>
            </a:r>
            <a:r>
              <a:rPr lang="en-US" sz="6000" dirty="0" smtClean="0">
                <a:latin typeface="Arial (Body)"/>
              </a:rPr>
              <a:t> dung </a:t>
            </a:r>
            <a:r>
              <a:rPr lang="en-US" sz="6000" dirty="0" err="1" smtClean="0">
                <a:latin typeface="Arial (Body)"/>
              </a:rPr>
              <a:t>nào</a:t>
            </a:r>
            <a:r>
              <a:rPr lang="en-US" sz="6000" dirty="0" smtClean="0">
                <a:latin typeface="Arial (Body)"/>
              </a:rPr>
              <a:t> </a:t>
            </a:r>
            <a:r>
              <a:rPr lang="en-US" sz="6000" dirty="0" err="1" smtClean="0">
                <a:latin typeface="Arial (Body)"/>
              </a:rPr>
              <a:t>không</a:t>
            </a:r>
            <a:r>
              <a:rPr lang="en-US" sz="6000" dirty="0" smtClean="0">
                <a:latin typeface="Arial (Body)"/>
              </a:rPr>
              <a:t> </a:t>
            </a:r>
            <a:r>
              <a:rPr lang="en-US" sz="6000" dirty="0" err="1" smtClean="0">
                <a:latin typeface="Arial (Body)"/>
              </a:rPr>
              <a:t>phải</a:t>
            </a:r>
            <a:r>
              <a:rPr lang="en-US" sz="6000" dirty="0" smtClean="0">
                <a:latin typeface="Arial (Body)"/>
              </a:rPr>
              <a:t> </a:t>
            </a:r>
            <a:r>
              <a:rPr lang="en-US" sz="6000" dirty="0" err="1" smtClean="0">
                <a:latin typeface="Arial (Body)"/>
              </a:rPr>
              <a:t>chính</a:t>
            </a:r>
            <a:r>
              <a:rPr lang="en-US" sz="6000" dirty="0" smtClean="0">
                <a:latin typeface="Arial (Body)"/>
              </a:rPr>
              <a:t> </a:t>
            </a:r>
            <a:r>
              <a:rPr lang="vi-VN" sz="6000" dirty="0" smtClean="0">
                <a:latin typeface="Arial (Body)"/>
              </a:rPr>
              <a:t>sách của Khúc Hạo nhằm xây dựng một đất nước tự chủ</a:t>
            </a:r>
            <a:r>
              <a:rPr lang="en-US" sz="6000" dirty="0" smtClean="0">
                <a:latin typeface="Arial (Body)"/>
              </a:rPr>
              <a:t> </a:t>
            </a:r>
            <a:r>
              <a:rPr lang="en-US" sz="6000" dirty="0" err="1" smtClean="0">
                <a:latin typeface="Arial (Body)"/>
              </a:rPr>
              <a:t>là</a:t>
            </a:r>
            <a:r>
              <a:rPr lang="vi-VN" sz="6000" dirty="0" smtClean="0">
                <a:latin typeface="Arial (Body)"/>
              </a:rPr>
              <a:t>?</a:t>
            </a:r>
          </a:p>
          <a:p>
            <a:pPr>
              <a:lnSpc>
                <a:spcPct val="150000"/>
              </a:lnSpc>
            </a:pPr>
            <a:r>
              <a:rPr lang="vi-VN" sz="6000" dirty="0" smtClean="0">
                <a:latin typeface="Arial (Body)"/>
              </a:rPr>
              <a:t>A. Bình quân thuế ruộng, tha bỏ lực dịch.</a:t>
            </a:r>
          </a:p>
          <a:p>
            <a:pPr>
              <a:lnSpc>
                <a:spcPct val="150000"/>
              </a:lnSpc>
            </a:pPr>
            <a:r>
              <a:rPr lang="vi-VN" sz="6000" dirty="0" smtClean="0">
                <a:latin typeface="Arial (Body)"/>
              </a:rPr>
              <a:t>B. </a:t>
            </a:r>
            <a:r>
              <a:rPr lang="en-US" sz="6000" dirty="0" err="1" smtClean="0">
                <a:latin typeface="Arial (Body)"/>
              </a:rPr>
              <a:t>Tổ</a:t>
            </a:r>
            <a:r>
              <a:rPr lang="en-US" sz="6000" dirty="0" smtClean="0">
                <a:latin typeface="Arial (Body)"/>
              </a:rPr>
              <a:t> </a:t>
            </a:r>
            <a:r>
              <a:rPr lang="en-US" sz="6000" dirty="0" err="1" smtClean="0">
                <a:latin typeface="Arial (Body)"/>
              </a:rPr>
              <a:t>chức</a:t>
            </a:r>
            <a:r>
              <a:rPr lang="en-US" sz="6000" dirty="0" smtClean="0">
                <a:latin typeface="Arial (Body)"/>
              </a:rPr>
              <a:t> </a:t>
            </a:r>
            <a:r>
              <a:rPr lang="en-US" sz="6000" dirty="0" err="1" smtClean="0">
                <a:latin typeface="Arial (Body)"/>
              </a:rPr>
              <a:t>lại</a:t>
            </a:r>
            <a:r>
              <a:rPr lang="en-US" sz="6000" dirty="0" smtClean="0">
                <a:latin typeface="Arial (Body)"/>
              </a:rPr>
              <a:t> </a:t>
            </a:r>
            <a:r>
              <a:rPr lang="en-US" sz="6000" dirty="0" err="1" smtClean="0">
                <a:latin typeface="Arial (Body)"/>
              </a:rPr>
              <a:t>các</a:t>
            </a:r>
            <a:r>
              <a:rPr lang="en-US" sz="6000" dirty="0" smtClean="0">
                <a:latin typeface="Arial (Body)"/>
              </a:rPr>
              <a:t> </a:t>
            </a:r>
            <a:r>
              <a:rPr lang="en-US" sz="6000" dirty="0" err="1" smtClean="0">
                <a:latin typeface="Arial (Body)"/>
              </a:rPr>
              <a:t>đơn</a:t>
            </a:r>
            <a:r>
              <a:rPr lang="en-US" sz="6000" dirty="0" smtClean="0">
                <a:latin typeface="Arial (Body)"/>
              </a:rPr>
              <a:t> </a:t>
            </a:r>
            <a:r>
              <a:rPr lang="en-US" sz="6000" dirty="0" err="1" smtClean="0">
                <a:latin typeface="Arial (Body)"/>
              </a:rPr>
              <a:t>vị</a:t>
            </a:r>
            <a:r>
              <a:rPr lang="en-US" sz="6000" dirty="0" smtClean="0">
                <a:latin typeface="Arial (Body)"/>
              </a:rPr>
              <a:t> </a:t>
            </a:r>
            <a:r>
              <a:rPr lang="en-US" sz="6000" dirty="0" err="1" smtClean="0">
                <a:latin typeface="Arial (Body)"/>
              </a:rPr>
              <a:t>hành</a:t>
            </a:r>
            <a:r>
              <a:rPr lang="en-US" sz="6000" dirty="0" smtClean="0">
                <a:latin typeface="Arial (Body)"/>
              </a:rPr>
              <a:t> </a:t>
            </a:r>
            <a:r>
              <a:rPr lang="en-US" sz="6000" dirty="0" err="1" smtClean="0">
                <a:latin typeface="Arial (Body)"/>
              </a:rPr>
              <a:t>chính</a:t>
            </a:r>
            <a:r>
              <a:rPr lang="en-US" sz="6000" dirty="0" smtClean="0">
                <a:latin typeface="Arial (Body)"/>
              </a:rPr>
              <a:t>.</a:t>
            </a:r>
            <a:endParaRPr lang="vi-VN" sz="6000" dirty="0" smtClean="0">
              <a:latin typeface="Arial (Body)"/>
            </a:endParaRPr>
          </a:p>
          <a:p>
            <a:pPr>
              <a:lnSpc>
                <a:spcPct val="150000"/>
              </a:lnSpc>
            </a:pPr>
            <a:r>
              <a:rPr lang="vi-VN" sz="6000" dirty="0" smtClean="0">
                <a:latin typeface="Arial (Body)"/>
              </a:rPr>
              <a:t>C. </a:t>
            </a:r>
            <a:r>
              <a:rPr lang="en-US" sz="6000" dirty="0" err="1" smtClean="0">
                <a:latin typeface="Arial (Body)"/>
              </a:rPr>
              <a:t>Điều</a:t>
            </a:r>
            <a:r>
              <a:rPr lang="en-US" sz="6000" dirty="0" smtClean="0">
                <a:latin typeface="Arial (Body)"/>
              </a:rPr>
              <a:t> </a:t>
            </a:r>
            <a:r>
              <a:rPr lang="en-US" sz="6000" dirty="0" err="1" smtClean="0">
                <a:latin typeface="Arial (Body)"/>
              </a:rPr>
              <a:t>chỉnh</a:t>
            </a:r>
            <a:r>
              <a:rPr lang="en-US" sz="6000" dirty="0" smtClean="0">
                <a:latin typeface="Arial (Body)"/>
              </a:rPr>
              <a:t> </a:t>
            </a:r>
            <a:r>
              <a:rPr lang="en-US" sz="6000" dirty="0" err="1" smtClean="0">
                <a:latin typeface="Arial (Body)"/>
              </a:rPr>
              <a:t>lại</a:t>
            </a:r>
            <a:r>
              <a:rPr lang="en-US" sz="6000" dirty="0" smtClean="0">
                <a:latin typeface="Arial (Body)"/>
              </a:rPr>
              <a:t> </a:t>
            </a:r>
            <a:r>
              <a:rPr lang="en-US" sz="6000" dirty="0" err="1" smtClean="0">
                <a:latin typeface="Arial (Body)"/>
              </a:rPr>
              <a:t>mức</a:t>
            </a:r>
            <a:r>
              <a:rPr lang="en-US" sz="6000" dirty="0" smtClean="0">
                <a:latin typeface="Arial (Body)"/>
              </a:rPr>
              <a:t> </a:t>
            </a:r>
            <a:r>
              <a:rPr lang="en-US" sz="6000" dirty="0" err="1" smtClean="0">
                <a:latin typeface="Arial (Body)"/>
              </a:rPr>
              <a:t>thuế</a:t>
            </a:r>
            <a:r>
              <a:rPr lang="vi-VN" sz="6000" dirty="0" smtClean="0">
                <a:latin typeface="Arial (Body)"/>
              </a:rPr>
              <a:t>.</a:t>
            </a:r>
          </a:p>
          <a:p>
            <a:pPr>
              <a:lnSpc>
                <a:spcPct val="150000"/>
              </a:lnSpc>
            </a:pPr>
            <a:r>
              <a:rPr lang="vi-VN" sz="6000" dirty="0" smtClean="0">
                <a:latin typeface="Arial (Body)"/>
              </a:rPr>
              <a:t>D. Xưng vương, xây dựng một bộ máy nhà nước mới.</a:t>
            </a:r>
          </a:p>
        </p:txBody>
      </p:sp>
    </p:spTree>
    <p:extLst>
      <p:ext uri="{BB962C8B-B14F-4D97-AF65-F5344CB8AC3E}">
        <p14:creationId xmlns:p14="http://schemas.microsoft.com/office/powerpoint/2010/main" val="108465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50" fill="hold"/>
                                        <p:tgtEl>
                                          <p:spTgt spid="2">
                                            <p:txEl>
                                              <p:pRg st="4" end="4"/>
                                            </p:txEl>
                                          </p:spTgt>
                                        </p:tgtEl>
                                        <p:attrNameLst>
                                          <p:attrName>style.color</p:attrName>
                                        </p:attrNameLst>
                                      </p:cBhvr>
                                      <p:to>
                                        <p:clrVal>
                                          <a:schemeClr val="accent2"/>
                                        </p:clrVal>
                                      </p:to>
                                    </p:set>
                                    <p:set>
                                      <p:cBhvr>
                                        <p:cTn id="7" dur="250" fill="hold"/>
                                        <p:tgtEl>
                                          <p:spTgt spid="2">
                                            <p:txEl>
                                              <p:pRg st="4" end="4"/>
                                            </p:txEl>
                                          </p:spTgt>
                                        </p:tgtEl>
                                        <p:attrNameLst>
                                          <p:attrName>fillcolor</p:attrName>
                                        </p:attrNameLst>
                                      </p:cBhvr>
                                      <p:to>
                                        <p:clrVal>
                                          <a:schemeClr val="accent2"/>
                                        </p:clrVal>
                                      </p:to>
                                    </p:set>
                                    <p:set>
                                      <p:cBhvr>
                                        <p:cTn id="8" dur="25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17983200" cy="8402300"/>
          </a:xfrm>
          <a:prstGeom prst="rect">
            <a:avLst/>
          </a:prstGeom>
        </p:spPr>
        <p:txBody>
          <a:bodyPr wrap="square">
            <a:spAutoFit/>
          </a:bodyPr>
          <a:lstStyle/>
          <a:p>
            <a:pPr algn="just">
              <a:lnSpc>
                <a:spcPct val="150000"/>
              </a:lnSpc>
            </a:pPr>
            <a:r>
              <a:rPr lang="vi-VN" sz="6000" b="1" dirty="0">
                <a:solidFill>
                  <a:srgbClr val="000000"/>
                </a:solidFill>
              </a:rPr>
              <a:t>Câu </a:t>
            </a:r>
            <a:r>
              <a:rPr lang="en-US" sz="6000" b="1" dirty="0" smtClean="0">
                <a:solidFill>
                  <a:srgbClr val="000000"/>
                </a:solidFill>
              </a:rPr>
              <a:t>8</a:t>
            </a:r>
            <a:r>
              <a:rPr lang="vi-VN" sz="6000" b="1" dirty="0" smtClean="0">
                <a:solidFill>
                  <a:srgbClr val="000000"/>
                </a:solidFill>
              </a:rPr>
              <a:t>:</a:t>
            </a:r>
            <a:r>
              <a:rPr lang="vi-VN" sz="6000" dirty="0">
                <a:solidFill>
                  <a:srgbClr val="000000"/>
                </a:solidFill>
              </a:rPr>
              <a:t> Năm 931, Dương Đình Nghệ lãnh đạo người Việt nội dậy đấu tranh, chống lại cuộc xâm lược </a:t>
            </a:r>
            <a:r>
              <a:rPr lang="vi-VN" sz="6000" dirty="0" smtClean="0">
                <a:solidFill>
                  <a:srgbClr val="000000"/>
                </a:solidFill>
              </a:rPr>
              <a:t>của</a:t>
            </a:r>
            <a:r>
              <a:rPr lang="en-US" sz="6000" dirty="0" smtClean="0">
                <a:solidFill>
                  <a:srgbClr val="000000"/>
                </a:solidFill>
              </a:rPr>
              <a:t>:</a:t>
            </a:r>
            <a:endParaRPr lang="vi-VN" sz="6000" dirty="0">
              <a:solidFill>
                <a:srgbClr val="000000"/>
              </a:solidFill>
            </a:endParaRPr>
          </a:p>
          <a:p>
            <a:pPr algn="just">
              <a:lnSpc>
                <a:spcPct val="150000"/>
              </a:lnSpc>
            </a:pPr>
            <a:r>
              <a:rPr lang="vi-VN" sz="6000" dirty="0">
                <a:solidFill>
                  <a:srgbClr val="000000"/>
                </a:solidFill>
              </a:rPr>
              <a:t>A. nhà Lương.</a:t>
            </a:r>
          </a:p>
          <a:p>
            <a:pPr algn="just">
              <a:lnSpc>
                <a:spcPct val="150000"/>
              </a:lnSpc>
            </a:pPr>
            <a:r>
              <a:rPr lang="vi-VN" sz="6000" dirty="0">
                <a:solidFill>
                  <a:srgbClr val="000000"/>
                </a:solidFill>
              </a:rPr>
              <a:t>B. nhà Đường.</a:t>
            </a:r>
          </a:p>
          <a:p>
            <a:pPr algn="just">
              <a:lnSpc>
                <a:spcPct val="150000"/>
              </a:lnSpc>
            </a:pPr>
            <a:r>
              <a:rPr lang="vi-VN" sz="6000" dirty="0">
                <a:solidFill>
                  <a:srgbClr val="000000"/>
                </a:solidFill>
              </a:rPr>
              <a:t>C. nhà Tống.</a:t>
            </a:r>
          </a:p>
          <a:p>
            <a:pPr algn="just">
              <a:lnSpc>
                <a:spcPct val="150000"/>
              </a:lnSpc>
            </a:pPr>
            <a:r>
              <a:rPr lang="vi-VN" sz="6000" dirty="0">
                <a:solidFill>
                  <a:srgbClr val="000000"/>
                </a:solidFill>
              </a:rPr>
              <a:t>D. nhà Nam Hán.</a:t>
            </a:r>
            <a:endParaRPr lang="vi-VN" sz="6000" b="0" i="0" dirty="0">
              <a:solidFill>
                <a:srgbClr val="000000"/>
              </a:solidFill>
              <a:effectLst/>
            </a:endParaRPr>
          </a:p>
        </p:txBody>
      </p:sp>
    </p:spTree>
    <p:extLst>
      <p:ext uri="{BB962C8B-B14F-4D97-AF65-F5344CB8AC3E}">
        <p14:creationId xmlns:p14="http://schemas.microsoft.com/office/powerpoint/2010/main" val="1304206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17983200" cy="9616222"/>
          </a:xfrm>
          <a:prstGeom prst="rect">
            <a:avLst/>
          </a:prstGeom>
        </p:spPr>
        <p:txBody>
          <a:bodyPr wrap="square">
            <a:spAutoFit/>
          </a:bodyPr>
          <a:lstStyle/>
          <a:p>
            <a:pPr algn="just">
              <a:lnSpc>
                <a:spcPct val="150000"/>
              </a:lnSpc>
            </a:pPr>
            <a:r>
              <a:rPr lang="vi-VN" sz="6000" b="1" dirty="0">
                <a:solidFill>
                  <a:srgbClr val="000000"/>
                </a:solidFill>
              </a:rPr>
              <a:t>Câu </a:t>
            </a:r>
            <a:r>
              <a:rPr lang="en-US" sz="6000" b="1" dirty="0" smtClean="0">
                <a:solidFill>
                  <a:srgbClr val="000000"/>
                </a:solidFill>
              </a:rPr>
              <a:t>9</a:t>
            </a:r>
            <a:r>
              <a:rPr lang="vi-VN" sz="6000" b="1" dirty="0" smtClean="0">
                <a:solidFill>
                  <a:srgbClr val="000000"/>
                </a:solidFill>
              </a:rPr>
              <a:t>:</a:t>
            </a:r>
            <a:r>
              <a:rPr lang="vi-VN" sz="6000" dirty="0">
                <a:solidFill>
                  <a:srgbClr val="000000"/>
                </a:solidFill>
              </a:rPr>
              <a:t> Anh hùng dân tộc nào đã lãnh đạo người Việt đấu tranh chống quân Nam Hán xâm lược vào năm 931?</a:t>
            </a:r>
          </a:p>
          <a:p>
            <a:pPr algn="just">
              <a:lnSpc>
                <a:spcPct val="150000"/>
              </a:lnSpc>
            </a:pPr>
            <a:r>
              <a:rPr lang="vi-VN" sz="6000" dirty="0">
                <a:solidFill>
                  <a:srgbClr val="000000"/>
                </a:solidFill>
              </a:rPr>
              <a:t>A. Ngô Quyền.</a:t>
            </a:r>
          </a:p>
          <a:p>
            <a:pPr algn="just">
              <a:lnSpc>
                <a:spcPct val="150000"/>
              </a:lnSpc>
            </a:pPr>
            <a:r>
              <a:rPr lang="vi-VN" sz="6000" dirty="0">
                <a:solidFill>
                  <a:srgbClr val="000000"/>
                </a:solidFill>
              </a:rPr>
              <a:t>B. Triệu Quang Phục.</a:t>
            </a:r>
          </a:p>
          <a:p>
            <a:pPr algn="just">
              <a:lnSpc>
                <a:spcPct val="150000"/>
              </a:lnSpc>
            </a:pPr>
            <a:r>
              <a:rPr lang="vi-VN" sz="6000" dirty="0">
                <a:solidFill>
                  <a:srgbClr val="000000"/>
                </a:solidFill>
              </a:rPr>
              <a:t>C. Dương Đình Nghệ.</a:t>
            </a:r>
          </a:p>
          <a:p>
            <a:pPr algn="just">
              <a:lnSpc>
                <a:spcPct val="150000"/>
              </a:lnSpc>
            </a:pPr>
            <a:r>
              <a:rPr lang="vi-VN" sz="6000" dirty="0">
                <a:solidFill>
                  <a:srgbClr val="000000"/>
                </a:solidFill>
              </a:rPr>
              <a:t>D. Lý Nam Đế.</a:t>
            </a:r>
            <a:endParaRPr lang="vi-VN" sz="6000" b="0" i="0" dirty="0">
              <a:solidFill>
                <a:srgbClr val="000000"/>
              </a:solidFill>
              <a:effectLst/>
            </a:endParaRPr>
          </a:p>
        </p:txBody>
      </p:sp>
    </p:spTree>
    <p:extLst>
      <p:ext uri="{BB962C8B-B14F-4D97-AF65-F5344CB8AC3E}">
        <p14:creationId xmlns:p14="http://schemas.microsoft.com/office/powerpoint/2010/main" val="1978478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17983200" cy="8402300"/>
          </a:xfrm>
          <a:prstGeom prst="rect">
            <a:avLst/>
          </a:prstGeom>
        </p:spPr>
        <p:txBody>
          <a:bodyPr wrap="square">
            <a:spAutoFit/>
          </a:bodyPr>
          <a:lstStyle/>
          <a:p>
            <a:pPr>
              <a:lnSpc>
                <a:spcPct val="150000"/>
              </a:lnSpc>
            </a:pPr>
            <a:r>
              <a:rPr lang="vi-VN" sz="6000" b="1" u="sng" dirty="0" smtClean="0">
                <a:latin typeface="Arial (Body)"/>
              </a:rPr>
              <a:t>Câu</a:t>
            </a:r>
            <a:r>
              <a:rPr lang="en-US" altLang="vi-VN" sz="6000" b="1" u="sng" dirty="0" smtClean="0">
                <a:latin typeface="Arial (Body)"/>
              </a:rPr>
              <a:t> 10</a:t>
            </a:r>
            <a:r>
              <a:rPr lang="vi-VN" sz="6000" dirty="0" smtClean="0">
                <a:latin typeface="Arial (Body)"/>
              </a:rPr>
              <a:t> </a:t>
            </a:r>
            <a:r>
              <a:rPr lang="en-US" sz="6000" dirty="0" err="1" smtClean="0">
                <a:latin typeface="Arial (Body)"/>
              </a:rPr>
              <a:t>Đánh</a:t>
            </a:r>
            <a:r>
              <a:rPr lang="en-US" sz="6000" dirty="0" smtClean="0">
                <a:latin typeface="Arial (Body)"/>
              </a:rPr>
              <a:t> </a:t>
            </a:r>
            <a:r>
              <a:rPr lang="en-US" sz="6000" dirty="0" err="1" smtClean="0">
                <a:latin typeface="Arial (Body)"/>
              </a:rPr>
              <a:t>bại</a:t>
            </a:r>
            <a:r>
              <a:rPr lang="en-US" sz="6000" dirty="0" smtClean="0">
                <a:latin typeface="Arial (Body)"/>
              </a:rPr>
              <a:t> </a:t>
            </a:r>
            <a:r>
              <a:rPr lang="en-US" sz="6000" dirty="0" err="1" smtClean="0">
                <a:latin typeface="Arial (Body)"/>
              </a:rPr>
              <a:t>quân</a:t>
            </a:r>
            <a:r>
              <a:rPr lang="en-US" sz="6000" dirty="0" smtClean="0">
                <a:latin typeface="Arial (Body)"/>
              </a:rPr>
              <a:t> Nam </a:t>
            </a:r>
            <a:r>
              <a:rPr lang="en-US" sz="6000" dirty="0" err="1" smtClean="0">
                <a:latin typeface="Arial (Body)"/>
              </a:rPr>
              <a:t>Hán</a:t>
            </a:r>
            <a:r>
              <a:rPr lang="en-US" sz="6000" dirty="0" smtClean="0">
                <a:latin typeface="Arial (Body)"/>
              </a:rPr>
              <a:t>, </a:t>
            </a:r>
            <a:r>
              <a:rPr lang="en-US" sz="6000" dirty="0" err="1" smtClean="0">
                <a:latin typeface="Arial (Body)"/>
              </a:rPr>
              <a:t>Dương</a:t>
            </a:r>
            <a:r>
              <a:rPr lang="en-US" sz="6000" dirty="0" smtClean="0">
                <a:latin typeface="Arial (Body)"/>
              </a:rPr>
              <a:t> </a:t>
            </a:r>
            <a:r>
              <a:rPr lang="en-US" sz="6000" dirty="0" err="1" smtClean="0">
                <a:latin typeface="Arial (Body)"/>
              </a:rPr>
              <a:t>Đình</a:t>
            </a:r>
            <a:r>
              <a:rPr lang="en-US" sz="6000" dirty="0" smtClean="0">
                <a:latin typeface="Arial (Body)"/>
              </a:rPr>
              <a:t> </a:t>
            </a:r>
            <a:r>
              <a:rPr lang="en-US" sz="6000" dirty="0" err="1" smtClean="0">
                <a:latin typeface="Arial (Body)"/>
              </a:rPr>
              <a:t>Nghệ</a:t>
            </a:r>
            <a:r>
              <a:rPr lang="en-US" sz="6000" dirty="0" smtClean="0">
                <a:latin typeface="Arial (Body)"/>
              </a:rPr>
              <a:t> </a:t>
            </a:r>
            <a:r>
              <a:rPr lang="en-US" sz="6000" dirty="0" err="1" smtClean="0">
                <a:latin typeface="Arial (Body)"/>
              </a:rPr>
              <a:t>đã</a:t>
            </a:r>
            <a:r>
              <a:rPr lang="en-US" sz="6000" dirty="0" smtClean="0">
                <a:latin typeface="Arial (Body)"/>
              </a:rPr>
              <a:t> </a:t>
            </a:r>
            <a:r>
              <a:rPr lang="en-US" sz="6000" dirty="0" err="1" smtClean="0">
                <a:latin typeface="Arial (Body)"/>
              </a:rPr>
              <a:t>làm</a:t>
            </a:r>
            <a:r>
              <a:rPr lang="en-US" sz="6000" dirty="0" smtClean="0">
                <a:latin typeface="Arial (Body)"/>
              </a:rPr>
              <a:t> </a:t>
            </a:r>
            <a:r>
              <a:rPr lang="en-US" sz="6000" dirty="0" err="1" smtClean="0">
                <a:latin typeface="Arial (Body)"/>
              </a:rPr>
              <a:t>gì</a:t>
            </a:r>
            <a:r>
              <a:rPr lang="vi-VN" sz="6000" dirty="0" smtClean="0">
                <a:latin typeface="Arial (Body)"/>
              </a:rPr>
              <a:t>?</a:t>
            </a:r>
          </a:p>
          <a:p>
            <a:pPr>
              <a:lnSpc>
                <a:spcPct val="150000"/>
              </a:lnSpc>
            </a:pPr>
            <a:r>
              <a:rPr lang="vi-VN" sz="6000" dirty="0" smtClean="0">
                <a:latin typeface="Arial (Body)"/>
              </a:rPr>
              <a:t>A. </a:t>
            </a:r>
            <a:r>
              <a:rPr lang="en-US" sz="6000" dirty="0" err="1" smtClean="0">
                <a:latin typeface="Arial (Body)"/>
              </a:rPr>
              <a:t>Xưng</a:t>
            </a:r>
            <a:r>
              <a:rPr lang="en-US" sz="6000" dirty="0" smtClean="0">
                <a:latin typeface="Arial (Body)"/>
              </a:rPr>
              <a:t> </a:t>
            </a:r>
            <a:r>
              <a:rPr lang="en-US" sz="6000" dirty="0" err="1" smtClean="0">
                <a:latin typeface="Arial (Body)"/>
              </a:rPr>
              <a:t>vương</a:t>
            </a:r>
            <a:r>
              <a:rPr lang="vi-VN" sz="6000" dirty="0" smtClean="0">
                <a:latin typeface="Arial (Body)"/>
              </a:rPr>
              <a:t>.</a:t>
            </a:r>
          </a:p>
          <a:p>
            <a:pPr>
              <a:lnSpc>
                <a:spcPct val="150000"/>
              </a:lnSpc>
            </a:pPr>
            <a:r>
              <a:rPr lang="vi-VN" sz="6000" dirty="0" smtClean="0">
                <a:latin typeface="Arial (Body)"/>
              </a:rPr>
              <a:t>B. </a:t>
            </a:r>
            <a:r>
              <a:rPr lang="en-US" sz="6000" dirty="0" err="1" smtClean="0">
                <a:latin typeface="Arial (Body)"/>
              </a:rPr>
              <a:t>Lên</a:t>
            </a:r>
            <a:r>
              <a:rPr lang="en-US" sz="6000" dirty="0" smtClean="0">
                <a:latin typeface="Arial (Body)"/>
              </a:rPr>
              <a:t> </a:t>
            </a:r>
            <a:r>
              <a:rPr lang="en-US" sz="6000" dirty="0" err="1" smtClean="0">
                <a:latin typeface="Arial (Body)"/>
              </a:rPr>
              <a:t>ngôi</a:t>
            </a:r>
            <a:r>
              <a:rPr lang="en-US" sz="6000" dirty="0" smtClean="0">
                <a:latin typeface="Arial (Body)"/>
              </a:rPr>
              <a:t> </a:t>
            </a:r>
            <a:r>
              <a:rPr lang="en-US" sz="6000" dirty="0" err="1" smtClean="0">
                <a:latin typeface="Arial (Body)"/>
              </a:rPr>
              <a:t>Hoàng</a:t>
            </a:r>
            <a:r>
              <a:rPr lang="en-US" sz="6000" dirty="0" smtClean="0">
                <a:latin typeface="Arial (Body)"/>
              </a:rPr>
              <a:t> </a:t>
            </a:r>
            <a:r>
              <a:rPr lang="en-US" sz="6000" dirty="0" err="1" smtClean="0">
                <a:latin typeface="Arial (Body)"/>
              </a:rPr>
              <a:t>đế</a:t>
            </a:r>
            <a:r>
              <a:rPr lang="vi-VN" sz="6000" dirty="0" smtClean="0">
                <a:latin typeface="Arial (Body)"/>
              </a:rPr>
              <a:t>.</a:t>
            </a:r>
          </a:p>
          <a:p>
            <a:pPr>
              <a:lnSpc>
                <a:spcPct val="150000"/>
              </a:lnSpc>
            </a:pPr>
            <a:r>
              <a:rPr lang="vi-VN" sz="6000" dirty="0" smtClean="0">
                <a:latin typeface="Arial (Body)"/>
              </a:rPr>
              <a:t>C. </a:t>
            </a:r>
            <a:r>
              <a:rPr lang="en-US" sz="6000" dirty="0" err="1" smtClean="0">
                <a:latin typeface="Arial (Body)"/>
              </a:rPr>
              <a:t>Cấp</a:t>
            </a:r>
            <a:r>
              <a:rPr lang="en-US" sz="6000" dirty="0" smtClean="0">
                <a:latin typeface="Arial (Body)"/>
              </a:rPr>
              <a:t> </a:t>
            </a:r>
            <a:r>
              <a:rPr lang="en-US" sz="6000" dirty="0" err="1" smtClean="0">
                <a:latin typeface="Arial (Body)"/>
              </a:rPr>
              <a:t>đất</a:t>
            </a:r>
            <a:r>
              <a:rPr lang="en-US" sz="6000" dirty="0" smtClean="0">
                <a:latin typeface="Arial (Body)"/>
              </a:rPr>
              <a:t> </a:t>
            </a:r>
            <a:r>
              <a:rPr lang="en-US" sz="6000" dirty="0" err="1" smtClean="0">
                <a:latin typeface="Arial (Body)"/>
              </a:rPr>
              <a:t>cho</a:t>
            </a:r>
            <a:r>
              <a:rPr lang="en-US" sz="6000" dirty="0" smtClean="0">
                <a:latin typeface="Arial (Body)"/>
              </a:rPr>
              <a:t> </a:t>
            </a:r>
            <a:r>
              <a:rPr lang="en-US" sz="6000" dirty="0" err="1" smtClean="0">
                <a:latin typeface="Arial (Body)"/>
              </a:rPr>
              <a:t>dân</a:t>
            </a:r>
            <a:r>
              <a:rPr lang="vi-VN" sz="6000" dirty="0" smtClean="0">
                <a:latin typeface="Arial (Body)"/>
              </a:rPr>
              <a:t>.</a:t>
            </a:r>
          </a:p>
          <a:p>
            <a:pPr>
              <a:lnSpc>
                <a:spcPct val="150000"/>
              </a:lnSpc>
            </a:pPr>
            <a:r>
              <a:rPr lang="vi-VN" sz="6000" dirty="0" smtClean="0">
                <a:latin typeface="Arial (Body)"/>
              </a:rPr>
              <a:t>D. </a:t>
            </a:r>
            <a:r>
              <a:rPr lang="en-US" sz="6000" dirty="0" err="1" smtClean="0">
                <a:latin typeface="Arial (Body)"/>
              </a:rPr>
              <a:t>Xưng</a:t>
            </a:r>
            <a:r>
              <a:rPr lang="en-US" sz="6000" dirty="0" smtClean="0">
                <a:latin typeface="Arial (Body)"/>
              </a:rPr>
              <a:t> </a:t>
            </a:r>
            <a:r>
              <a:rPr lang="en-US" sz="6000" dirty="0" err="1" smtClean="0">
                <a:latin typeface="Arial (Body)"/>
              </a:rPr>
              <a:t>Tiết</a:t>
            </a:r>
            <a:r>
              <a:rPr lang="en-US" sz="6000" dirty="0" smtClean="0">
                <a:latin typeface="Arial (Body)"/>
              </a:rPr>
              <a:t> </a:t>
            </a:r>
            <a:r>
              <a:rPr lang="en-US" sz="6000" dirty="0" err="1" smtClean="0">
                <a:latin typeface="Arial (Body)"/>
              </a:rPr>
              <a:t>độ</a:t>
            </a:r>
            <a:r>
              <a:rPr lang="en-US" sz="6000" dirty="0" smtClean="0">
                <a:latin typeface="Arial (Body)"/>
              </a:rPr>
              <a:t> </a:t>
            </a:r>
            <a:r>
              <a:rPr lang="en-US" sz="6000" dirty="0" err="1" smtClean="0">
                <a:latin typeface="Arial (Body)"/>
              </a:rPr>
              <a:t>sứ</a:t>
            </a:r>
            <a:r>
              <a:rPr lang="vi-VN" sz="6000" dirty="0" smtClean="0">
                <a:latin typeface="Arial (Body)"/>
              </a:rPr>
              <a:t>.</a:t>
            </a:r>
          </a:p>
        </p:txBody>
      </p:sp>
    </p:spTree>
    <p:extLst>
      <p:ext uri="{BB962C8B-B14F-4D97-AF65-F5344CB8AC3E}">
        <p14:creationId xmlns:p14="http://schemas.microsoft.com/office/powerpoint/2010/main" val="181740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50" fill="hold"/>
                                        <p:tgtEl>
                                          <p:spTgt spid="2">
                                            <p:txEl>
                                              <p:pRg st="3" end="3"/>
                                            </p:txEl>
                                          </p:spTgt>
                                        </p:tgtEl>
                                        <p:attrNameLst>
                                          <p:attrName>style.color</p:attrName>
                                        </p:attrNameLst>
                                      </p:cBhvr>
                                      <p:to>
                                        <p:clrVal>
                                          <a:schemeClr val="accent2"/>
                                        </p:clrVal>
                                      </p:to>
                                    </p:set>
                                    <p:set>
                                      <p:cBhvr>
                                        <p:cTn id="7" dur="250" fill="hold"/>
                                        <p:tgtEl>
                                          <p:spTgt spid="2">
                                            <p:txEl>
                                              <p:pRg st="3" end="3"/>
                                            </p:txEl>
                                          </p:spTgt>
                                        </p:tgtEl>
                                        <p:attrNameLst>
                                          <p:attrName>fillcolor</p:attrName>
                                        </p:attrNameLst>
                                      </p:cBhvr>
                                      <p:to>
                                        <p:clrVal>
                                          <a:schemeClr val="accent2"/>
                                        </p:clrVal>
                                      </p:to>
                                    </p:set>
                                    <p:set>
                                      <p:cBhvr>
                                        <p:cTn id="8" dur="25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5CE4B"/>
        </a:solidFill>
        <a:effectLst/>
      </p:bgPr>
    </p:bg>
    <p:spTree>
      <p:nvGrpSpPr>
        <p:cNvPr id="1" name=""/>
        <p:cNvGrpSpPr/>
        <p:nvPr/>
      </p:nvGrpSpPr>
      <p:grpSpPr>
        <a:xfrm>
          <a:off x="0" y="0"/>
          <a:ext cx="0" cy="0"/>
          <a:chOff x="0" y="0"/>
          <a:chExt cx="0" cy="0"/>
        </a:xfrm>
      </p:grpSpPr>
      <p:sp>
        <p:nvSpPr>
          <p:cNvPr id="2" name="AutoShape 2"/>
          <p:cNvSpPr/>
          <p:nvPr/>
        </p:nvSpPr>
        <p:spPr>
          <a:xfrm>
            <a:off x="455209" y="495300"/>
            <a:ext cx="17377583" cy="9312861"/>
          </a:xfrm>
          <a:prstGeom prst="rect">
            <a:avLst/>
          </a:prstGeom>
          <a:solidFill>
            <a:srgbClr val="F5FBF6"/>
          </a:solidFill>
        </p:spPr>
      </p:sp>
      <p:sp>
        <p:nvSpPr>
          <p:cNvPr id="4" name="TextBox 4"/>
          <p:cNvSpPr txBox="1"/>
          <p:nvPr/>
        </p:nvSpPr>
        <p:spPr>
          <a:xfrm>
            <a:off x="455209" y="2352235"/>
            <a:ext cx="17377582" cy="2308324"/>
          </a:xfrm>
          <a:prstGeom prst="rect">
            <a:avLst/>
          </a:prstGeom>
        </p:spPr>
        <p:txBody>
          <a:bodyPr wrap="square" lIns="0" tIns="0" rIns="0" bIns="0" rtlCol="0" anchor="t">
            <a:spAutoFit/>
          </a:bodyPr>
          <a:lstStyle/>
          <a:p>
            <a:pPr algn="ctr">
              <a:lnSpc>
                <a:spcPts val="9000"/>
              </a:lnSpc>
            </a:pPr>
            <a:r>
              <a:rPr lang="en-US" sz="6900" b="1" spc="634" dirty="0">
                <a:solidFill>
                  <a:srgbClr val="E5CE4B"/>
                </a:solidFill>
                <a:latin typeface="Arial" panose="020B0604020202020204" pitchFamily="34" charset="0"/>
                <a:cs typeface="Arial" panose="020B0604020202020204" pitchFamily="34" charset="0"/>
              </a:rPr>
              <a:t>CẢM ƠN CÁC EM</a:t>
            </a:r>
          </a:p>
          <a:p>
            <a:pPr algn="ctr">
              <a:lnSpc>
                <a:spcPts val="9000"/>
              </a:lnSpc>
            </a:pPr>
            <a:r>
              <a:rPr lang="en-US" sz="6900" b="1" spc="634" dirty="0">
                <a:solidFill>
                  <a:srgbClr val="E5CE4B"/>
                </a:solidFill>
                <a:latin typeface="Arial" panose="020B0604020202020204" pitchFamily="34" charset="0"/>
                <a:cs typeface="Arial" panose="020B0604020202020204" pitchFamily="34" charset="0"/>
              </a:rPr>
              <a:t>ĐÃ LẮNG NGHE BÀI GIẢNG!</a:t>
            </a:r>
          </a:p>
        </p:txBody>
      </p:sp>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444121" y="7481627"/>
            <a:ext cx="5044923" cy="2393289"/>
          </a:xfrm>
          <a:prstGeom prst="rect">
            <a:avLst/>
          </a:prstGeom>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71528" y="8010503"/>
            <a:ext cx="7632933" cy="2238397"/>
          </a:xfrm>
          <a:prstGeom prst="rect">
            <a:avLst/>
          </a:prstGeom>
        </p:spPr>
      </p:pic>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644940" y="9017756"/>
            <a:ext cx="6844104" cy="1157033"/>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324600" y="4764515"/>
            <a:ext cx="6400247" cy="48525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9510" y="1480177"/>
            <a:ext cx="11136238" cy="1593251"/>
            <a:chOff x="4839" y="-2529336"/>
            <a:chExt cx="14848317" cy="4574799"/>
          </a:xfrm>
        </p:grpSpPr>
        <p:grpSp>
          <p:nvGrpSpPr>
            <p:cNvPr id="3" name="Group 3"/>
            <p:cNvGrpSpPr/>
            <p:nvPr/>
          </p:nvGrpSpPr>
          <p:grpSpPr>
            <a:xfrm>
              <a:off x="4839" y="-2529336"/>
              <a:ext cx="14848317" cy="4574799"/>
              <a:chOff x="5562" y="-2907476"/>
              <a:chExt cx="17068167" cy="5258740"/>
            </a:xfrm>
          </p:grpSpPr>
          <p:sp>
            <p:nvSpPr>
              <p:cNvPr id="4" name="Freeform 4"/>
              <p:cNvSpPr/>
              <p:nvPr/>
            </p:nvSpPr>
            <p:spPr>
              <a:xfrm>
                <a:off x="5562" y="-2907476"/>
                <a:ext cx="17068167" cy="5258740"/>
              </a:xfrm>
              <a:custGeom>
                <a:avLst/>
                <a:gdLst/>
                <a:ahLst/>
                <a:cxnLst/>
                <a:rect l="l" t="t" r="r" b="b"/>
                <a:pathLst>
                  <a:path w="17068167" h="5258741">
                    <a:moveTo>
                      <a:pt x="16445867" y="4688511"/>
                    </a:moveTo>
                    <a:cubicBezTo>
                      <a:pt x="16445867" y="4682161"/>
                      <a:pt x="16447137" y="4677081"/>
                      <a:pt x="16447137" y="4669461"/>
                    </a:cubicBezTo>
                    <a:lnTo>
                      <a:pt x="16447137" y="490220"/>
                    </a:lnTo>
                    <a:cubicBezTo>
                      <a:pt x="16447137" y="220980"/>
                      <a:pt x="16237587" y="0"/>
                      <a:pt x="15981048" y="0"/>
                    </a:cubicBezTo>
                    <a:lnTo>
                      <a:pt x="467360" y="0"/>
                    </a:lnTo>
                    <a:cubicBezTo>
                      <a:pt x="210820" y="0"/>
                      <a:pt x="0" y="220980"/>
                      <a:pt x="0" y="490220"/>
                    </a:cubicBezTo>
                    <a:lnTo>
                      <a:pt x="0" y="4669461"/>
                    </a:lnTo>
                    <a:cubicBezTo>
                      <a:pt x="0" y="4938700"/>
                      <a:pt x="209550" y="5159681"/>
                      <a:pt x="466090" y="5159681"/>
                    </a:cubicBezTo>
                    <a:lnTo>
                      <a:pt x="15979777" y="5159681"/>
                    </a:lnTo>
                    <a:cubicBezTo>
                      <a:pt x="16092807" y="5159681"/>
                      <a:pt x="16196948" y="5116500"/>
                      <a:pt x="16276957" y="5046650"/>
                    </a:cubicBezTo>
                    <a:cubicBezTo>
                      <a:pt x="16407767" y="5117771"/>
                      <a:pt x="16720187" y="5258741"/>
                      <a:pt x="17066898" y="5051731"/>
                    </a:cubicBezTo>
                    <a:cubicBezTo>
                      <a:pt x="17068167" y="5051731"/>
                      <a:pt x="16755748" y="5053001"/>
                      <a:pt x="16445867" y="4688511"/>
                    </a:cubicBezTo>
                    <a:lnTo>
                      <a:pt x="16445867" y="4688511"/>
                    </a:lnTo>
                    <a:close/>
                  </a:path>
                </a:pathLst>
              </a:custGeom>
              <a:solidFill>
                <a:srgbClr val="FFB001"/>
              </a:solidFill>
            </p:spPr>
          </p:sp>
        </p:grpSp>
        <p:sp>
          <p:nvSpPr>
            <p:cNvPr id="5" name="TextBox 5"/>
            <p:cNvSpPr txBox="1"/>
            <p:nvPr/>
          </p:nvSpPr>
          <p:spPr>
            <a:xfrm>
              <a:off x="354197" y="-2340630"/>
              <a:ext cx="13452172" cy="1949252"/>
            </a:xfrm>
            <a:prstGeom prst="rect">
              <a:avLst/>
            </a:prstGeom>
          </p:spPr>
          <p:txBody>
            <a:bodyPr lIns="0" tIns="0" rIns="0" bIns="0" rtlCol="0" anchor="t">
              <a:spAutoFit/>
            </a:bodyPr>
            <a:lstStyle/>
            <a:p>
              <a:pPr marL="0" lvl="0" indent="0" algn="ctr">
                <a:lnSpc>
                  <a:spcPts val="11440"/>
                </a:lnSpc>
              </a:pPr>
              <a:r>
                <a:rPr lang="en-US" sz="6000" b="1" spc="-103" dirty="0">
                  <a:solidFill>
                    <a:srgbClr val="FFFFFF"/>
                  </a:solidFill>
                  <a:latin typeface="Arial" panose="020B0604020202020204" pitchFamily="34" charset="0"/>
                  <a:cs typeface="Arial" panose="020B0604020202020204" pitchFamily="34" charset="0"/>
                </a:rPr>
                <a:t>KHỞI ĐỘNG</a:t>
              </a:r>
            </a:p>
          </p:txBody>
        </p:sp>
      </p:grpSp>
      <p:grpSp>
        <p:nvGrpSpPr>
          <p:cNvPr id="6" name="Group 6"/>
          <p:cNvGrpSpPr/>
          <p:nvPr/>
        </p:nvGrpSpPr>
        <p:grpSpPr>
          <a:xfrm>
            <a:off x="6705600" y="4076700"/>
            <a:ext cx="9865798" cy="4404799"/>
            <a:chOff x="7366741" y="-2261755"/>
            <a:chExt cx="9112211" cy="7905061"/>
          </a:xfrm>
        </p:grpSpPr>
        <p:grpSp>
          <p:nvGrpSpPr>
            <p:cNvPr id="7" name="Group 7"/>
            <p:cNvGrpSpPr/>
            <p:nvPr/>
          </p:nvGrpSpPr>
          <p:grpSpPr>
            <a:xfrm>
              <a:off x="7366741" y="-2261755"/>
              <a:ext cx="9112211" cy="7905061"/>
              <a:chOff x="7962397" y="-2444634"/>
              <a:chExt cx="9849001" cy="8544246"/>
            </a:xfrm>
          </p:grpSpPr>
          <p:sp>
            <p:nvSpPr>
              <p:cNvPr id="8" name="Freeform 8"/>
              <p:cNvSpPr/>
              <p:nvPr/>
            </p:nvSpPr>
            <p:spPr>
              <a:xfrm>
                <a:off x="7962397" y="-2444634"/>
                <a:ext cx="9849001" cy="8544246"/>
              </a:xfrm>
              <a:custGeom>
                <a:avLst/>
                <a:gdLst/>
                <a:ahLst/>
                <a:cxnLst/>
                <a:rect l="l" t="t" r="r" b="b"/>
                <a:pathLst>
                  <a:path w="15455252" h="2311400">
                    <a:moveTo>
                      <a:pt x="15150452" y="0"/>
                    </a:moveTo>
                    <a:lnTo>
                      <a:pt x="304800" y="0"/>
                    </a:lnTo>
                    <a:cubicBezTo>
                      <a:pt x="135890" y="0"/>
                      <a:pt x="0" y="135890"/>
                      <a:pt x="0" y="304800"/>
                    </a:cubicBezTo>
                    <a:lnTo>
                      <a:pt x="0" y="2006600"/>
                    </a:lnTo>
                    <a:cubicBezTo>
                      <a:pt x="0" y="2175510"/>
                      <a:pt x="135890" y="2311400"/>
                      <a:pt x="304800" y="2311400"/>
                    </a:cubicBezTo>
                    <a:lnTo>
                      <a:pt x="15150452" y="2311400"/>
                    </a:lnTo>
                    <a:cubicBezTo>
                      <a:pt x="15319361" y="2311400"/>
                      <a:pt x="15455252" y="2175510"/>
                      <a:pt x="15455252" y="2006600"/>
                    </a:cubicBezTo>
                    <a:lnTo>
                      <a:pt x="15455252" y="304800"/>
                    </a:lnTo>
                    <a:cubicBezTo>
                      <a:pt x="15455252" y="135890"/>
                      <a:pt x="15319361" y="0"/>
                      <a:pt x="15150452" y="0"/>
                    </a:cubicBezTo>
                    <a:close/>
                  </a:path>
                </a:pathLst>
              </a:custGeom>
              <a:solidFill>
                <a:srgbClr val="EDF0F2"/>
              </a:solidFill>
            </p:spPr>
          </p:sp>
        </p:grpSp>
        <p:sp>
          <p:nvSpPr>
            <p:cNvPr id="9" name="TextBox 9"/>
            <p:cNvSpPr txBox="1"/>
            <p:nvPr/>
          </p:nvSpPr>
          <p:spPr>
            <a:xfrm>
              <a:off x="7718638" y="-1642137"/>
              <a:ext cx="8564474" cy="3222044"/>
            </a:xfrm>
            <a:prstGeom prst="rect">
              <a:avLst/>
            </a:prstGeom>
          </p:spPr>
          <p:txBody>
            <a:bodyPr wrap="square" lIns="0" tIns="0" rIns="0" bIns="0" rtlCol="0" anchor="t">
              <a:spAutoFit/>
            </a:bodyPr>
            <a:lstStyle/>
            <a:p>
              <a:pPr algn="just">
                <a:lnSpc>
                  <a:spcPts val="7000"/>
                </a:lnSpc>
              </a:pPr>
              <a:r>
                <a:rPr lang="fr-FR" sz="4500" dirty="0" smtClean="0">
                  <a:latin typeface="Arial" panose="020B0604020202020204" pitchFamily="34" charset="0"/>
                  <a:cs typeface="Arial" panose="020B0604020202020204" pitchFamily="34" charset="0"/>
                </a:rPr>
                <a:t>3. </a:t>
              </a:r>
              <a:r>
                <a:rPr lang="fr-FR" sz="4500" dirty="0" err="1" smtClean="0">
                  <a:latin typeface="Arial" panose="020B0604020202020204" pitchFamily="34" charset="0"/>
                  <a:cs typeface="Arial" panose="020B0604020202020204" pitchFamily="34" charset="0"/>
                </a:rPr>
                <a:t>Nhà</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nước</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Vạn</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Xuân</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gắn</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liền</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với</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cuộc</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khởi</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nghĩa</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nào</a:t>
              </a:r>
              <a:r>
                <a:rPr lang="fr-FR" sz="4500"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grpSp>
      <p:sp>
        <p:nvSpPr>
          <p:cNvPr id="13" name="Rounded Rectangle 12"/>
          <p:cNvSpPr/>
          <p:nvPr/>
        </p:nvSpPr>
        <p:spPr>
          <a:xfrm>
            <a:off x="1447800" y="4405239"/>
            <a:ext cx="4876800" cy="40762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dirty="0" err="1" smtClean="0">
                <a:latin typeface="Arial" panose="020B0604020202020204" pitchFamily="34" charset="0"/>
                <a:cs typeface="Arial" panose="020B0604020202020204" pitchFamily="34" charset="0"/>
              </a:rPr>
              <a:t>Lý</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Bí</a:t>
            </a:r>
            <a:endParaRPr lang="en-US" sz="4500" b="1" dirty="0" smtClean="0">
              <a:latin typeface="Arial" panose="020B0604020202020204" pitchFamily="34" charset="0"/>
              <a:cs typeface="Arial" panose="020B0604020202020204" pitchFamily="34" charset="0"/>
            </a:endParaRPr>
          </a:p>
          <a:p>
            <a:pPr algn="ctr"/>
            <a:r>
              <a:rPr lang="en-US" sz="4500" b="1" dirty="0" err="1" smtClean="0">
                <a:latin typeface="Arial" panose="020B0604020202020204" pitchFamily="34" charset="0"/>
                <a:cs typeface="Arial" panose="020B0604020202020204" pitchFamily="34" charset="0"/>
              </a:rPr>
              <a:t>Năm</a:t>
            </a:r>
            <a:r>
              <a:rPr lang="en-US" sz="4500" b="1" dirty="0" smtClean="0">
                <a:latin typeface="Arial" panose="020B0604020202020204" pitchFamily="34" charset="0"/>
                <a:cs typeface="Arial" panose="020B0604020202020204" pitchFamily="34" charset="0"/>
              </a:rPr>
              <a:t> 542-602</a:t>
            </a:r>
            <a:endParaRPr lang="en-US" sz="4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5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9510" y="1480177"/>
            <a:ext cx="11136238" cy="1593251"/>
            <a:chOff x="4839" y="-2529336"/>
            <a:chExt cx="14848317" cy="4574799"/>
          </a:xfrm>
        </p:grpSpPr>
        <p:grpSp>
          <p:nvGrpSpPr>
            <p:cNvPr id="3" name="Group 3"/>
            <p:cNvGrpSpPr/>
            <p:nvPr/>
          </p:nvGrpSpPr>
          <p:grpSpPr>
            <a:xfrm>
              <a:off x="4839" y="-2529336"/>
              <a:ext cx="14848317" cy="4574799"/>
              <a:chOff x="5562" y="-2907476"/>
              <a:chExt cx="17068167" cy="5258740"/>
            </a:xfrm>
          </p:grpSpPr>
          <p:sp>
            <p:nvSpPr>
              <p:cNvPr id="4" name="Freeform 4"/>
              <p:cNvSpPr/>
              <p:nvPr/>
            </p:nvSpPr>
            <p:spPr>
              <a:xfrm>
                <a:off x="5562" y="-2907476"/>
                <a:ext cx="17068167" cy="5258740"/>
              </a:xfrm>
              <a:custGeom>
                <a:avLst/>
                <a:gdLst/>
                <a:ahLst/>
                <a:cxnLst/>
                <a:rect l="l" t="t" r="r" b="b"/>
                <a:pathLst>
                  <a:path w="17068167" h="5258741">
                    <a:moveTo>
                      <a:pt x="16445867" y="4688511"/>
                    </a:moveTo>
                    <a:cubicBezTo>
                      <a:pt x="16445867" y="4682161"/>
                      <a:pt x="16447137" y="4677081"/>
                      <a:pt x="16447137" y="4669461"/>
                    </a:cubicBezTo>
                    <a:lnTo>
                      <a:pt x="16447137" y="490220"/>
                    </a:lnTo>
                    <a:cubicBezTo>
                      <a:pt x="16447137" y="220980"/>
                      <a:pt x="16237587" y="0"/>
                      <a:pt x="15981048" y="0"/>
                    </a:cubicBezTo>
                    <a:lnTo>
                      <a:pt x="467360" y="0"/>
                    </a:lnTo>
                    <a:cubicBezTo>
                      <a:pt x="210820" y="0"/>
                      <a:pt x="0" y="220980"/>
                      <a:pt x="0" y="490220"/>
                    </a:cubicBezTo>
                    <a:lnTo>
                      <a:pt x="0" y="4669461"/>
                    </a:lnTo>
                    <a:cubicBezTo>
                      <a:pt x="0" y="4938700"/>
                      <a:pt x="209550" y="5159681"/>
                      <a:pt x="466090" y="5159681"/>
                    </a:cubicBezTo>
                    <a:lnTo>
                      <a:pt x="15979777" y="5159681"/>
                    </a:lnTo>
                    <a:cubicBezTo>
                      <a:pt x="16092807" y="5159681"/>
                      <a:pt x="16196948" y="5116500"/>
                      <a:pt x="16276957" y="5046650"/>
                    </a:cubicBezTo>
                    <a:cubicBezTo>
                      <a:pt x="16407767" y="5117771"/>
                      <a:pt x="16720187" y="5258741"/>
                      <a:pt x="17066898" y="5051731"/>
                    </a:cubicBezTo>
                    <a:cubicBezTo>
                      <a:pt x="17068167" y="5051731"/>
                      <a:pt x="16755748" y="5053001"/>
                      <a:pt x="16445867" y="4688511"/>
                    </a:cubicBezTo>
                    <a:lnTo>
                      <a:pt x="16445867" y="4688511"/>
                    </a:lnTo>
                    <a:close/>
                  </a:path>
                </a:pathLst>
              </a:custGeom>
              <a:solidFill>
                <a:srgbClr val="FFB001"/>
              </a:solidFill>
            </p:spPr>
          </p:sp>
        </p:grpSp>
        <p:sp>
          <p:nvSpPr>
            <p:cNvPr id="5" name="TextBox 5"/>
            <p:cNvSpPr txBox="1"/>
            <p:nvPr/>
          </p:nvSpPr>
          <p:spPr>
            <a:xfrm>
              <a:off x="354197" y="-2340630"/>
              <a:ext cx="13452172" cy="1949252"/>
            </a:xfrm>
            <a:prstGeom prst="rect">
              <a:avLst/>
            </a:prstGeom>
          </p:spPr>
          <p:txBody>
            <a:bodyPr lIns="0" tIns="0" rIns="0" bIns="0" rtlCol="0" anchor="t">
              <a:spAutoFit/>
            </a:bodyPr>
            <a:lstStyle/>
            <a:p>
              <a:pPr marL="0" lvl="0" indent="0" algn="ctr">
                <a:lnSpc>
                  <a:spcPts val="11440"/>
                </a:lnSpc>
              </a:pPr>
              <a:r>
                <a:rPr lang="en-US" sz="6000" b="1" spc="-103" dirty="0">
                  <a:solidFill>
                    <a:srgbClr val="FFFFFF"/>
                  </a:solidFill>
                  <a:latin typeface="Arial" panose="020B0604020202020204" pitchFamily="34" charset="0"/>
                  <a:cs typeface="Arial" panose="020B0604020202020204" pitchFamily="34" charset="0"/>
                </a:rPr>
                <a:t>KHỞI ĐỘNG</a:t>
              </a:r>
            </a:p>
          </p:txBody>
        </p:sp>
      </p:grpSp>
      <p:grpSp>
        <p:nvGrpSpPr>
          <p:cNvPr id="6" name="Group 6"/>
          <p:cNvGrpSpPr/>
          <p:nvPr/>
        </p:nvGrpSpPr>
        <p:grpSpPr>
          <a:xfrm>
            <a:off x="6705600" y="4076700"/>
            <a:ext cx="9865798" cy="4404799"/>
            <a:chOff x="7366741" y="-2261755"/>
            <a:chExt cx="9112211" cy="7905061"/>
          </a:xfrm>
        </p:grpSpPr>
        <p:grpSp>
          <p:nvGrpSpPr>
            <p:cNvPr id="7" name="Group 7"/>
            <p:cNvGrpSpPr/>
            <p:nvPr/>
          </p:nvGrpSpPr>
          <p:grpSpPr>
            <a:xfrm>
              <a:off x="7366741" y="-2261755"/>
              <a:ext cx="9112211" cy="7905061"/>
              <a:chOff x="7962397" y="-2444634"/>
              <a:chExt cx="9849001" cy="8544246"/>
            </a:xfrm>
          </p:grpSpPr>
          <p:sp>
            <p:nvSpPr>
              <p:cNvPr id="8" name="Freeform 8"/>
              <p:cNvSpPr/>
              <p:nvPr/>
            </p:nvSpPr>
            <p:spPr>
              <a:xfrm>
                <a:off x="7962397" y="-2444634"/>
                <a:ext cx="9849001" cy="8544246"/>
              </a:xfrm>
              <a:custGeom>
                <a:avLst/>
                <a:gdLst/>
                <a:ahLst/>
                <a:cxnLst/>
                <a:rect l="l" t="t" r="r" b="b"/>
                <a:pathLst>
                  <a:path w="15455252" h="2311400">
                    <a:moveTo>
                      <a:pt x="15150452" y="0"/>
                    </a:moveTo>
                    <a:lnTo>
                      <a:pt x="304800" y="0"/>
                    </a:lnTo>
                    <a:cubicBezTo>
                      <a:pt x="135890" y="0"/>
                      <a:pt x="0" y="135890"/>
                      <a:pt x="0" y="304800"/>
                    </a:cubicBezTo>
                    <a:lnTo>
                      <a:pt x="0" y="2006600"/>
                    </a:lnTo>
                    <a:cubicBezTo>
                      <a:pt x="0" y="2175510"/>
                      <a:pt x="135890" y="2311400"/>
                      <a:pt x="304800" y="2311400"/>
                    </a:cubicBezTo>
                    <a:lnTo>
                      <a:pt x="15150452" y="2311400"/>
                    </a:lnTo>
                    <a:cubicBezTo>
                      <a:pt x="15319361" y="2311400"/>
                      <a:pt x="15455252" y="2175510"/>
                      <a:pt x="15455252" y="2006600"/>
                    </a:cubicBezTo>
                    <a:lnTo>
                      <a:pt x="15455252" y="304800"/>
                    </a:lnTo>
                    <a:cubicBezTo>
                      <a:pt x="15455252" y="135890"/>
                      <a:pt x="15319361" y="0"/>
                      <a:pt x="15150452" y="0"/>
                    </a:cubicBezTo>
                    <a:close/>
                  </a:path>
                </a:pathLst>
              </a:custGeom>
              <a:solidFill>
                <a:srgbClr val="EDF0F2"/>
              </a:solidFill>
            </p:spPr>
          </p:sp>
        </p:grpSp>
        <p:sp>
          <p:nvSpPr>
            <p:cNvPr id="9" name="TextBox 9"/>
            <p:cNvSpPr txBox="1"/>
            <p:nvPr/>
          </p:nvSpPr>
          <p:spPr>
            <a:xfrm>
              <a:off x="7718638" y="-1642137"/>
              <a:ext cx="8564474" cy="3222044"/>
            </a:xfrm>
            <a:prstGeom prst="rect">
              <a:avLst/>
            </a:prstGeom>
          </p:spPr>
          <p:txBody>
            <a:bodyPr wrap="square" lIns="0" tIns="0" rIns="0" bIns="0" rtlCol="0" anchor="t">
              <a:spAutoFit/>
            </a:bodyPr>
            <a:lstStyle/>
            <a:p>
              <a:pPr algn="just">
                <a:lnSpc>
                  <a:spcPts val="7000"/>
                </a:lnSpc>
              </a:pPr>
              <a:r>
                <a:rPr lang="fr-FR" sz="4500" dirty="0">
                  <a:latin typeface="Arial" panose="020B0604020202020204" pitchFamily="34" charset="0"/>
                  <a:cs typeface="Arial" panose="020B0604020202020204" pitchFamily="34" charset="0"/>
                </a:rPr>
                <a:t>4</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Hoàng</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đế</a:t>
              </a:r>
              <a:r>
                <a:rPr lang="fr-FR" sz="4500" dirty="0" smtClean="0">
                  <a:latin typeface="Arial" panose="020B0604020202020204" pitchFamily="34" charset="0"/>
                  <a:cs typeface="Arial" panose="020B0604020202020204" pitchFamily="34" charset="0"/>
                </a:rPr>
                <a:t> Mai </a:t>
              </a:r>
              <a:r>
                <a:rPr lang="fr-FR" sz="4500" dirty="0" err="1" smtClean="0">
                  <a:latin typeface="Arial" panose="020B0604020202020204" pitchFamily="34" charset="0"/>
                  <a:cs typeface="Arial" panose="020B0604020202020204" pitchFamily="34" charset="0"/>
                </a:rPr>
                <a:t>Thúc</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Loan</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có</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tên</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hiệu</a:t>
              </a:r>
              <a:r>
                <a:rPr lang="fr-FR" sz="4500" dirty="0" smtClean="0">
                  <a:latin typeface="Arial" panose="020B0604020202020204" pitchFamily="34" charset="0"/>
                  <a:cs typeface="Arial" panose="020B0604020202020204" pitchFamily="34" charset="0"/>
                </a:rPr>
                <a:t> là </a:t>
              </a:r>
              <a:r>
                <a:rPr lang="fr-FR" sz="4500" dirty="0" err="1" smtClean="0">
                  <a:latin typeface="Arial" panose="020B0604020202020204" pitchFamily="34" charset="0"/>
                  <a:cs typeface="Arial" panose="020B0604020202020204" pitchFamily="34" charset="0"/>
                </a:rPr>
                <a:t>gì</a:t>
              </a:r>
              <a:r>
                <a:rPr lang="fr-FR" sz="4500"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grpSp>
      <p:sp>
        <p:nvSpPr>
          <p:cNvPr id="13" name="Rounded Rectangle 12"/>
          <p:cNvSpPr/>
          <p:nvPr/>
        </p:nvSpPr>
        <p:spPr>
          <a:xfrm>
            <a:off x="1447800" y="4405239"/>
            <a:ext cx="4876800" cy="40762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dirty="0" smtClean="0">
                <a:latin typeface="Arial" panose="020B0604020202020204" pitchFamily="34" charset="0"/>
                <a:cs typeface="Arial" panose="020B0604020202020204" pitchFamily="34" charset="0"/>
              </a:rPr>
              <a:t>Mai </a:t>
            </a:r>
            <a:r>
              <a:rPr lang="en-US" sz="4500" b="1" dirty="0" err="1" smtClean="0">
                <a:latin typeface="Arial" panose="020B0604020202020204" pitchFamily="34" charset="0"/>
                <a:cs typeface="Arial" panose="020B0604020202020204" pitchFamily="34" charset="0"/>
              </a:rPr>
              <a:t>Hắc</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đế</a:t>
            </a:r>
            <a:endParaRPr lang="en-US" sz="4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4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9510" y="1480177"/>
            <a:ext cx="11136238" cy="1593251"/>
            <a:chOff x="4839" y="-2529336"/>
            <a:chExt cx="14848317" cy="4574799"/>
          </a:xfrm>
        </p:grpSpPr>
        <p:grpSp>
          <p:nvGrpSpPr>
            <p:cNvPr id="3" name="Group 3"/>
            <p:cNvGrpSpPr/>
            <p:nvPr/>
          </p:nvGrpSpPr>
          <p:grpSpPr>
            <a:xfrm>
              <a:off x="4839" y="-2529336"/>
              <a:ext cx="14848317" cy="4574799"/>
              <a:chOff x="5562" y="-2907476"/>
              <a:chExt cx="17068167" cy="5258740"/>
            </a:xfrm>
          </p:grpSpPr>
          <p:sp>
            <p:nvSpPr>
              <p:cNvPr id="4" name="Freeform 4"/>
              <p:cNvSpPr/>
              <p:nvPr/>
            </p:nvSpPr>
            <p:spPr>
              <a:xfrm>
                <a:off x="5562" y="-2907476"/>
                <a:ext cx="17068167" cy="5258740"/>
              </a:xfrm>
              <a:custGeom>
                <a:avLst/>
                <a:gdLst/>
                <a:ahLst/>
                <a:cxnLst/>
                <a:rect l="l" t="t" r="r" b="b"/>
                <a:pathLst>
                  <a:path w="17068167" h="5258741">
                    <a:moveTo>
                      <a:pt x="16445867" y="4688511"/>
                    </a:moveTo>
                    <a:cubicBezTo>
                      <a:pt x="16445867" y="4682161"/>
                      <a:pt x="16447137" y="4677081"/>
                      <a:pt x="16447137" y="4669461"/>
                    </a:cubicBezTo>
                    <a:lnTo>
                      <a:pt x="16447137" y="490220"/>
                    </a:lnTo>
                    <a:cubicBezTo>
                      <a:pt x="16447137" y="220980"/>
                      <a:pt x="16237587" y="0"/>
                      <a:pt x="15981048" y="0"/>
                    </a:cubicBezTo>
                    <a:lnTo>
                      <a:pt x="467360" y="0"/>
                    </a:lnTo>
                    <a:cubicBezTo>
                      <a:pt x="210820" y="0"/>
                      <a:pt x="0" y="220980"/>
                      <a:pt x="0" y="490220"/>
                    </a:cubicBezTo>
                    <a:lnTo>
                      <a:pt x="0" y="4669461"/>
                    </a:lnTo>
                    <a:cubicBezTo>
                      <a:pt x="0" y="4938700"/>
                      <a:pt x="209550" y="5159681"/>
                      <a:pt x="466090" y="5159681"/>
                    </a:cubicBezTo>
                    <a:lnTo>
                      <a:pt x="15979777" y="5159681"/>
                    </a:lnTo>
                    <a:cubicBezTo>
                      <a:pt x="16092807" y="5159681"/>
                      <a:pt x="16196948" y="5116500"/>
                      <a:pt x="16276957" y="5046650"/>
                    </a:cubicBezTo>
                    <a:cubicBezTo>
                      <a:pt x="16407767" y="5117771"/>
                      <a:pt x="16720187" y="5258741"/>
                      <a:pt x="17066898" y="5051731"/>
                    </a:cubicBezTo>
                    <a:cubicBezTo>
                      <a:pt x="17068167" y="5051731"/>
                      <a:pt x="16755748" y="5053001"/>
                      <a:pt x="16445867" y="4688511"/>
                    </a:cubicBezTo>
                    <a:lnTo>
                      <a:pt x="16445867" y="4688511"/>
                    </a:lnTo>
                    <a:close/>
                  </a:path>
                </a:pathLst>
              </a:custGeom>
              <a:solidFill>
                <a:srgbClr val="FFB001"/>
              </a:solidFill>
            </p:spPr>
          </p:sp>
        </p:grpSp>
        <p:sp>
          <p:nvSpPr>
            <p:cNvPr id="5" name="TextBox 5"/>
            <p:cNvSpPr txBox="1"/>
            <p:nvPr/>
          </p:nvSpPr>
          <p:spPr>
            <a:xfrm>
              <a:off x="354197" y="-2340630"/>
              <a:ext cx="13452172" cy="1949252"/>
            </a:xfrm>
            <a:prstGeom prst="rect">
              <a:avLst/>
            </a:prstGeom>
          </p:spPr>
          <p:txBody>
            <a:bodyPr lIns="0" tIns="0" rIns="0" bIns="0" rtlCol="0" anchor="t">
              <a:spAutoFit/>
            </a:bodyPr>
            <a:lstStyle/>
            <a:p>
              <a:pPr marL="0" lvl="0" indent="0" algn="ctr">
                <a:lnSpc>
                  <a:spcPts val="11440"/>
                </a:lnSpc>
              </a:pPr>
              <a:r>
                <a:rPr lang="en-US" sz="6000" b="1" spc="-103" dirty="0">
                  <a:solidFill>
                    <a:srgbClr val="FFFFFF"/>
                  </a:solidFill>
                  <a:latin typeface="Arial" panose="020B0604020202020204" pitchFamily="34" charset="0"/>
                  <a:cs typeface="Arial" panose="020B0604020202020204" pitchFamily="34" charset="0"/>
                </a:rPr>
                <a:t>KHỞI ĐỘNG</a:t>
              </a:r>
            </a:p>
          </p:txBody>
        </p:sp>
      </p:grpSp>
      <p:grpSp>
        <p:nvGrpSpPr>
          <p:cNvPr id="6" name="Group 6"/>
          <p:cNvGrpSpPr/>
          <p:nvPr/>
        </p:nvGrpSpPr>
        <p:grpSpPr>
          <a:xfrm>
            <a:off x="6705600" y="4076700"/>
            <a:ext cx="9865798" cy="4404799"/>
            <a:chOff x="7366741" y="-2261755"/>
            <a:chExt cx="9112211" cy="7905061"/>
          </a:xfrm>
        </p:grpSpPr>
        <p:grpSp>
          <p:nvGrpSpPr>
            <p:cNvPr id="7" name="Group 7"/>
            <p:cNvGrpSpPr/>
            <p:nvPr/>
          </p:nvGrpSpPr>
          <p:grpSpPr>
            <a:xfrm>
              <a:off x="7366741" y="-2261755"/>
              <a:ext cx="9112211" cy="7905061"/>
              <a:chOff x="7962397" y="-2444634"/>
              <a:chExt cx="9849001" cy="8544246"/>
            </a:xfrm>
          </p:grpSpPr>
          <p:sp>
            <p:nvSpPr>
              <p:cNvPr id="8" name="Freeform 8"/>
              <p:cNvSpPr/>
              <p:nvPr/>
            </p:nvSpPr>
            <p:spPr>
              <a:xfrm>
                <a:off x="7962397" y="-2444634"/>
                <a:ext cx="9849001" cy="8544246"/>
              </a:xfrm>
              <a:custGeom>
                <a:avLst/>
                <a:gdLst/>
                <a:ahLst/>
                <a:cxnLst/>
                <a:rect l="l" t="t" r="r" b="b"/>
                <a:pathLst>
                  <a:path w="15455252" h="2311400">
                    <a:moveTo>
                      <a:pt x="15150452" y="0"/>
                    </a:moveTo>
                    <a:lnTo>
                      <a:pt x="304800" y="0"/>
                    </a:lnTo>
                    <a:cubicBezTo>
                      <a:pt x="135890" y="0"/>
                      <a:pt x="0" y="135890"/>
                      <a:pt x="0" y="304800"/>
                    </a:cubicBezTo>
                    <a:lnTo>
                      <a:pt x="0" y="2006600"/>
                    </a:lnTo>
                    <a:cubicBezTo>
                      <a:pt x="0" y="2175510"/>
                      <a:pt x="135890" y="2311400"/>
                      <a:pt x="304800" y="2311400"/>
                    </a:cubicBezTo>
                    <a:lnTo>
                      <a:pt x="15150452" y="2311400"/>
                    </a:lnTo>
                    <a:cubicBezTo>
                      <a:pt x="15319361" y="2311400"/>
                      <a:pt x="15455252" y="2175510"/>
                      <a:pt x="15455252" y="2006600"/>
                    </a:cubicBezTo>
                    <a:lnTo>
                      <a:pt x="15455252" y="304800"/>
                    </a:lnTo>
                    <a:cubicBezTo>
                      <a:pt x="15455252" y="135890"/>
                      <a:pt x="15319361" y="0"/>
                      <a:pt x="15150452" y="0"/>
                    </a:cubicBezTo>
                    <a:close/>
                  </a:path>
                </a:pathLst>
              </a:custGeom>
              <a:solidFill>
                <a:srgbClr val="EDF0F2"/>
              </a:solidFill>
            </p:spPr>
          </p:sp>
        </p:grpSp>
        <p:sp>
          <p:nvSpPr>
            <p:cNvPr id="9" name="TextBox 9"/>
            <p:cNvSpPr txBox="1"/>
            <p:nvPr/>
          </p:nvSpPr>
          <p:spPr>
            <a:xfrm>
              <a:off x="7718638" y="-1642137"/>
              <a:ext cx="8564474" cy="4833066"/>
            </a:xfrm>
            <a:prstGeom prst="rect">
              <a:avLst/>
            </a:prstGeom>
          </p:spPr>
          <p:txBody>
            <a:bodyPr wrap="square" lIns="0" tIns="0" rIns="0" bIns="0" rtlCol="0" anchor="t">
              <a:spAutoFit/>
            </a:bodyPr>
            <a:lstStyle/>
            <a:p>
              <a:pPr algn="just">
                <a:lnSpc>
                  <a:spcPts val="7000"/>
                </a:lnSpc>
              </a:pPr>
              <a:r>
                <a:rPr lang="fr-FR" sz="4500" dirty="0" smtClean="0">
                  <a:latin typeface="Arial" panose="020B0604020202020204" pitchFamily="34" charset="0"/>
                  <a:cs typeface="Arial" panose="020B0604020202020204" pitchFamily="34" charset="0"/>
                </a:rPr>
                <a:t>5. </a:t>
              </a:r>
              <a:r>
                <a:rPr lang="fr-FR" sz="4500" dirty="0" err="1" smtClean="0">
                  <a:latin typeface="Arial" panose="020B0604020202020204" pitchFamily="34" charset="0"/>
                  <a:cs typeface="Arial" panose="020B0604020202020204" pitchFamily="34" charset="0"/>
                </a:rPr>
                <a:t>Cuộc</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khởi</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nghĩa</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nào</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chống</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lại</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nhà</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Đường</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diễn</a:t>
              </a:r>
              <a:r>
                <a:rPr lang="fr-FR" sz="4500" dirty="0" smtClean="0">
                  <a:latin typeface="Arial" panose="020B0604020202020204" pitchFamily="34" charset="0"/>
                  <a:cs typeface="Arial" panose="020B0604020202020204" pitchFamily="34" charset="0"/>
                </a:rPr>
                <a:t> ra </a:t>
              </a:r>
              <a:r>
                <a:rPr lang="fr-FR" sz="4500" dirty="0" err="1" smtClean="0">
                  <a:latin typeface="Arial" panose="020B0604020202020204" pitchFamily="34" charset="0"/>
                  <a:cs typeface="Arial" panose="020B0604020202020204" pitchFamily="34" charset="0"/>
                </a:rPr>
                <a:t>vào</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cuối</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thế</a:t>
              </a:r>
              <a:r>
                <a:rPr lang="fr-FR" sz="4500" dirty="0" smtClean="0">
                  <a:latin typeface="Arial" panose="020B0604020202020204" pitchFamily="34" charset="0"/>
                  <a:cs typeface="Arial" panose="020B0604020202020204" pitchFamily="34" charset="0"/>
                </a:rPr>
                <a:t> </a:t>
              </a:r>
              <a:r>
                <a:rPr lang="fr-FR" sz="4500" dirty="0" err="1" smtClean="0">
                  <a:latin typeface="Arial" panose="020B0604020202020204" pitchFamily="34" charset="0"/>
                  <a:cs typeface="Arial" panose="020B0604020202020204" pitchFamily="34" charset="0"/>
                </a:rPr>
                <a:t>kỉ</a:t>
              </a:r>
              <a:r>
                <a:rPr lang="fr-FR" sz="4500" dirty="0" smtClean="0">
                  <a:latin typeface="Arial" panose="020B0604020202020204" pitchFamily="34" charset="0"/>
                  <a:cs typeface="Arial" panose="020B0604020202020204" pitchFamily="34" charset="0"/>
                </a:rPr>
                <a:t> VIII?</a:t>
              </a:r>
              <a:endParaRPr lang="en-US" sz="4500" dirty="0">
                <a:latin typeface="Arial" panose="020B0604020202020204" pitchFamily="34" charset="0"/>
                <a:cs typeface="Arial" panose="020B0604020202020204" pitchFamily="34" charset="0"/>
              </a:endParaRPr>
            </a:p>
          </p:txBody>
        </p:sp>
      </p:grpSp>
      <p:sp>
        <p:nvSpPr>
          <p:cNvPr id="13" name="Rounded Rectangle 12"/>
          <p:cNvSpPr/>
          <p:nvPr/>
        </p:nvSpPr>
        <p:spPr>
          <a:xfrm>
            <a:off x="1447800" y="4405239"/>
            <a:ext cx="4876800" cy="40762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500" b="1" dirty="0" err="1" smtClean="0">
                <a:latin typeface="Arial" panose="020B0604020202020204" pitchFamily="34" charset="0"/>
                <a:cs typeface="Arial" panose="020B0604020202020204" pitchFamily="34" charset="0"/>
              </a:rPr>
              <a:t>Phùng</a:t>
            </a:r>
            <a:r>
              <a:rPr lang="en-US" sz="4500" b="1" dirty="0" smtClean="0">
                <a:latin typeface="Arial" panose="020B0604020202020204" pitchFamily="34" charset="0"/>
                <a:cs typeface="Arial" panose="020B0604020202020204" pitchFamily="34" charset="0"/>
              </a:rPr>
              <a:t> </a:t>
            </a:r>
            <a:r>
              <a:rPr lang="en-US" sz="4500" b="1" dirty="0" err="1" smtClean="0">
                <a:latin typeface="Arial" panose="020B0604020202020204" pitchFamily="34" charset="0"/>
                <a:cs typeface="Arial" panose="020B0604020202020204" pitchFamily="34" charset="0"/>
              </a:rPr>
              <a:t>Hưng</a:t>
            </a:r>
            <a:endParaRPr lang="en-US" sz="4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6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13879857" y="5389023"/>
            <a:ext cx="4970329" cy="5105400"/>
            <a:chOff x="0" y="0"/>
            <a:chExt cx="5292233" cy="5247002"/>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73164" y="0"/>
              <a:ext cx="1799389" cy="2772168"/>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0" y="2013929"/>
              <a:ext cx="5292233" cy="3233073"/>
            </a:xfrm>
            <a:prstGeom prst="rect">
              <a:avLst/>
            </a:prstGeom>
          </p:spPr>
        </p:pic>
      </p:grpSp>
      <p:pic>
        <p:nvPicPr>
          <p:cNvPr id="15" name="Picture 14" descr="C:\Users\HP\OneDrive\Desktop\Screenshot_2.png"/>
          <p:cNvPicPr/>
          <p:nvPr/>
        </p:nvPicPr>
        <p:blipFill>
          <a:blip r:embed="rId6">
            <a:extLst>
              <a:ext uri="{28A0092B-C50C-407E-A947-70E740481C1C}">
                <a14:useLocalDpi xmlns:a14="http://schemas.microsoft.com/office/drawing/2010/main" val="0"/>
              </a:ext>
            </a:extLst>
          </a:blip>
          <a:srcRect/>
          <a:stretch>
            <a:fillRect/>
          </a:stretch>
        </p:blipFill>
        <p:spPr bwMode="auto">
          <a:xfrm>
            <a:off x="160366" y="0"/>
            <a:ext cx="15460236" cy="10287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pic>
        <p:nvPicPr>
          <p:cNvPr id="26"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860143" y="4116669"/>
            <a:ext cx="4572000" cy="6044712"/>
          </a:xfrm>
          <a:prstGeom prst="rect">
            <a:avLst/>
          </a:prstGeom>
        </p:spPr>
      </p:pic>
      <p:sp>
        <p:nvSpPr>
          <p:cNvPr id="27" name="TextBox 4"/>
          <p:cNvSpPr txBox="1"/>
          <p:nvPr/>
        </p:nvSpPr>
        <p:spPr>
          <a:xfrm>
            <a:off x="152400" y="1817370"/>
            <a:ext cx="17926685" cy="2212401"/>
          </a:xfrm>
          <a:prstGeom prst="rect">
            <a:avLst/>
          </a:prstGeom>
        </p:spPr>
        <p:txBody>
          <a:bodyPr wrap="square" lIns="0" tIns="0" rIns="0" bIns="0" rtlCol="0" anchor="t">
            <a:spAutoFit/>
          </a:bodyPr>
          <a:lstStyle/>
          <a:p>
            <a:pPr algn="ctr">
              <a:lnSpc>
                <a:spcPts val="9000"/>
              </a:lnSpc>
            </a:pPr>
            <a:r>
              <a:rPr lang="en-US" sz="6900" b="1" spc="634" dirty="0" err="1" smtClean="0">
                <a:latin typeface="Arial" panose="020B0604020202020204" pitchFamily="34" charset="0"/>
                <a:cs typeface="Arial" panose="020B0604020202020204" pitchFamily="34" charset="0"/>
              </a:rPr>
              <a:t>Tiết</a:t>
            </a:r>
            <a:r>
              <a:rPr lang="en-US" sz="6900" b="1" spc="634" dirty="0" smtClean="0">
                <a:latin typeface="Arial" panose="020B0604020202020204" pitchFamily="34" charset="0"/>
                <a:cs typeface="Arial" panose="020B0604020202020204" pitchFamily="34" charset="0"/>
              </a:rPr>
              <a:t> 45, 46 BÀI </a:t>
            </a:r>
            <a:r>
              <a:rPr lang="en-US" sz="6900" b="1" spc="634" dirty="0">
                <a:latin typeface="Arial" panose="020B0604020202020204" pitchFamily="34" charset="0"/>
                <a:cs typeface="Arial" panose="020B0604020202020204" pitchFamily="34" charset="0"/>
              </a:rPr>
              <a:t>19: </a:t>
            </a:r>
          </a:p>
          <a:p>
            <a:pPr algn="ctr">
              <a:lnSpc>
                <a:spcPts val="9000"/>
              </a:lnSpc>
            </a:pPr>
            <a:r>
              <a:rPr lang="en-US" sz="6600" b="1" spc="634" dirty="0">
                <a:latin typeface="Arial" panose="020B0604020202020204" pitchFamily="34" charset="0"/>
                <a:cs typeface="Arial" panose="020B0604020202020204" pitchFamily="34" charset="0"/>
              </a:rPr>
              <a:t>BƯỚC NGOẶT LỊCH SỬ ĐẦU THẾ KỈ X</a:t>
            </a:r>
          </a:p>
        </p:txBody>
      </p:sp>
      <p:pic>
        <p:nvPicPr>
          <p:cNvPr id="28"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785190">
            <a:off x="11114617" y="6164947"/>
            <a:ext cx="5246160" cy="4114800"/>
          </a:xfrm>
          <a:prstGeom prst="rect">
            <a:avLst/>
          </a:prstGeom>
        </p:spPr>
      </p:pic>
      <p:pic>
        <p:nvPicPr>
          <p:cNvPr id="2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13697">
            <a:off x="2740349" y="6906982"/>
            <a:ext cx="1980224" cy="26307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352"/>
        </a:solidFill>
        <a:effectLst/>
      </p:bgPr>
    </p:bg>
    <p:spTree>
      <p:nvGrpSpPr>
        <p:cNvPr id="1" name=""/>
        <p:cNvGrpSpPr/>
        <p:nvPr/>
      </p:nvGrpSpPr>
      <p:grpSpPr>
        <a:xfrm>
          <a:off x="0" y="0"/>
          <a:ext cx="0" cy="0"/>
          <a:chOff x="0" y="0"/>
          <a:chExt cx="0" cy="0"/>
        </a:xfrm>
      </p:grpSpPr>
      <p:grpSp>
        <p:nvGrpSpPr>
          <p:cNvPr id="2" name="Group 2"/>
          <p:cNvGrpSpPr/>
          <p:nvPr/>
        </p:nvGrpSpPr>
        <p:grpSpPr>
          <a:xfrm>
            <a:off x="4258673" y="6164114"/>
            <a:ext cx="10591801" cy="1990346"/>
            <a:chOff x="0" y="0"/>
            <a:chExt cx="7660157" cy="1060682"/>
          </a:xfrm>
        </p:grpSpPr>
        <p:sp>
          <p:nvSpPr>
            <p:cNvPr id="3"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solidFill>
              <a:srgbClr val="F8F8F8"/>
            </a:solidFill>
          </p:spPr>
        </p:sp>
      </p:grpSp>
      <p:grpSp>
        <p:nvGrpSpPr>
          <p:cNvPr id="11" name="Group 11"/>
          <p:cNvGrpSpPr/>
          <p:nvPr/>
        </p:nvGrpSpPr>
        <p:grpSpPr>
          <a:xfrm>
            <a:off x="3471862" y="7024401"/>
            <a:ext cx="1472537" cy="283971"/>
            <a:chOff x="0" y="0"/>
            <a:chExt cx="2994890" cy="577549"/>
          </a:xfrm>
        </p:grpSpPr>
        <p:sp>
          <p:nvSpPr>
            <p:cNvPr id="12" name="Freeform 12"/>
            <p:cNvSpPr/>
            <p:nvPr/>
          </p:nvSpPr>
          <p:spPr>
            <a:xfrm>
              <a:off x="-32193" y="-26797"/>
              <a:ext cx="3033197" cy="642041"/>
            </a:xfrm>
            <a:custGeom>
              <a:avLst/>
              <a:gdLst/>
              <a:ahLst/>
              <a:cxnLst/>
              <a:rect l="l" t="t" r="r" b="b"/>
              <a:pathLst>
                <a:path w="3033197" h="642041">
                  <a:moveTo>
                    <a:pt x="3014086" y="368169"/>
                  </a:moveTo>
                  <a:cubicBezTo>
                    <a:pt x="3010930" y="378701"/>
                    <a:pt x="3005663" y="388638"/>
                    <a:pt x="2998185" y="397059"/>
                  </a:cubicBezTo>
                  <a:cubicBezTo>
                    <a:pt x="2931498" y="472176"/>
                    <a:pt x="2836975" y="522827"/>
                    <a:pt x="2763775" y="591867"/>
                  </a:cubicBezTo>
                  <a:cubicBezTo>
                    <a:pt x="2710575" y="642041"/>
                    <a:pt x="2663525" y="527415"/>
                    <a:pt x="2706916" y="486490"/>
                  </a:cubicBezTo>
                  <a:cubicBezTo>
                    <a:pt x="2743045" y="452415"/>
                    <a:pt x="2784379" y="422807"/>
                    <a:pt x="2824999" y="392527"/>
                  </a:cubicBezTo>
                  <a:cubicBezTo>
                    <a:pt x="2362933" y="384081"/>
                    <a:pt x="2016353" y="379346"/>
                    <a:pt x="1592345" y="378908"/>
                  </a:cubicBezTo>
                  <a:cubicBezTo>
                    <a:pt x="1095019" y="378438"/>
                    <a:pt x="596257" y="375898"/>
                    <a:pt x="100811" y="424981"/>
                  </a:cubicBezTo>
                  <a:cubicBezTo>
                    <a:pt x="28227" y="432172"/>
                    <a:pt x="0" y="337039"/>
                    <a:pt x="82377" y="328879"/>
                  </a:cubicBezTo>
                  <a:cubicBezTo>
                    <a:pt x="577823" y="279797"/>
                    <a:pt x="1076585" y="282336"/>
                    <a:pt x="1573912" y="282806"/>
                  </a:cubicBezTo>
                  <a:cubicBezTo>
                    <a:pt x="2016353" y="283254"/>
                    <a:pt x="2364985" y="288153"/>
                    <a:pt x="2837288" y="296965"/>
                  </a:cubicBezTo>
                  <a:cubicBezTo>
                    <a:pt x="2776337" y="238209"/>
                    <a:pt x="2709547" y="184033"/>
                    <a:pt x="2641499" y="137691"/>
                  </a:cubicBezTo>
                  <a:cubicBezTo>
                    <a:pt x="2584967" y="99191"/>
                    <a:pt x="2661474" y="0"/>
                    <a:pt x="2710886" y="33652"/>
                  </a:cubicBezTo>
                  <a:cubicBezTo>
                    <a:pt x="2821363" y="108890"/>
                    <a:pt x="2929555" y="199696"/>
                    <a:pt x="3016535" y="301696"/>
                  </a:cubicBezTo>
                  <a:cubicBezTo>
                    <a:pt x="3033197" y="321235"/>
                    <a:pt x="3028400" y="347199"/>
                    <a:pt x="3014086" y="368169"/>
                  </a:cubicBezTo>
                  <a:close/>
                </a:path>
              </a:pathLst>
            </a:custGeom>
            <a:solidFill>
              <a:srgbClr val="000000"/>
            </a:solidFill>
          </p:spPr>
        </p:sp>
      </p:grpSp>
      <p:sp>
        <p:nvSpPr>
          <p:cNvPr id="16" name="TextBox 16"/>
          <p:cNvSpPr txBox="1"/>
          <p:nvPr/>
        </p:nvSpPr>
        <p:spPr>
          <a:xfrm>
            <a:off x="1" y="1087213"/>
            <a:ext cx="18288000" cy="1252394"/>
          </a:xfrm>
          <a:prstGeom prst="rect">
            <a:avLst/>
          </a:prstGeom>
        </p:spPr>
        <p:txBody>
          <a:bodyPr wrap="square" lIns="0" tIns="0" rIns="0" bIns="0" rtlCol="0" anchor="t">
            <a:spAutoFit/>
          </a:bodyPr>
          <a:lstStyle/>
          <a:p>
            <a:pPr algn="ctr">
              <a:lnSpc>
                <a:spcPts val="11200"/>
              </a:lnSpc>
            </a:pPr>
            <a:r>
              <a:rPr lang="en-US" sz="6000" b="1" dirty="0">
                <a:solidFill>
                  <a:srgbClr val="000000"/>
                </a:solidFill>
                <a:latin typeface="Arial" panose="020B0604020202020204" pitchFamily="34" charset="0"/>
                <a:cs typeface="Arial" panose="020B0604020202020204" pitchFamily="34" charset="0"/>
              </a:rPr>
              <a:t>NỘI DUNG BÀI HỌC</a:t>
            </a:r>
          </a:p>
        </p:txBody>
      </p:sp>
      <p:grpSp>
        <p:nvGrpSpPr>
          <p:cNvPr id="22" name="Group 2"/>
          <p:cNvGrpSpPr/>
          <p:nvPr/>
        </p:nvGrpSpPr>
        <p:grpSpPr>
          <a:xfrm>
            <a:off x="4184236" y="3258600"/>
            <a:ext cx="10591801" cy="1990346"/>
            <a:chOff x="0" y="0"/>
            <a:chExt cx="7660157" cy="1060682"/>
          </a:xfrm>
        </p:grpSpPr>
        <p:sp>
          <p:nvSpPr>
            <p:cNvPr id="23"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solidFill>
              <a:srgbClr val="F8F8F8"/>
            </a:solidFill>
          </p:spPr>
        </p:sp>
      </p:grpSp>
      <p:sp>
        <p:nvSpPr>
          <p:cNvPr id="24" name="TextBox 16"/>
          <p:cNvSpPr txBox="1"/>
          <p:nvPr/>
        </p:nvSpPr>
        <p:spPr>
          <a:xfrm>
            <a:off x="4769986" y="3505288"/>
            <a:ext cx="9525001" cy="1667123"/>
          </a:xfrm>
          <a:prstGeom prst="rect">
            <a:avLst/>
          </a:prstGeom>
        </p:spPr>
        <p:txBody>
          <a:bodyPr wrap="square" lIns="0" tIns="0" rIns="0" bIns="0" rtlCol="0" anchor="t">
            <a:spAutoFit/>
          </a:bodyPr>
          <a:lstStyle/>
          <a:p>
            <a:pPr algn="ctr">
              <a:lnSpc>
                <a:spcPts val="6500"/>
              </a:lnSpc>
            </a:pPr>
            <a:r>
              <a:rPr lang="en-US" sz="5000" dirty="0">
                <a:solidFill>
                  <a:srgbClr val="000000"/>
                </a:solidFill>
                <a:latin typeface="Arial" panose="020B0604020202020204" pitchFamily="34" charset="0"/>
                <a:cs typeface="Arial" panose="020B0604020202020204" pitchFamily="34" charset="0"/>
              </a:rPr>
              <a:t>Cuộc đấu tranh giành quyền tự chủ của họ khúc, họ Dương</a:t>
            </a:r>
          </a:p>
        </p:txBody>
      </p:sp>
      <p:sp>
        <p:nvSpPr>
          <p:cNvPr id="25" name="TextBox 16"/>
          <p:cNvSpPr txBox="1"/>
          <p:nvPr/>
        </p:nvSpPr>
        <p:spPr>
          <a:xfrm>
            <a:off x="5049878" y="6323812"/>
            <a:ext cx="9525001" cy="1667123"/>
          </a:xfrm>
          <a:prstGeom prst="rect">
            <a:avLst/>
          </a:prstGeom>
        </p:spPr>
        <p:txBody>
          <a:bodyPr wrap="square" lIns="0" tIns="0" rIns="0" bIns="0" rtlCol="0" anchor="t">
            <a:spAutoFit/>
          </a:bodyPr>
          <a:lstStyle/>
          <a:p>
            <a:pPr algn="ctr">
              <a:lnSpc>
                <a:spcPts val="6500"/>
              </a:lnSpc>
            </a:pPr>
            <a:r>
              <a:rPr lang="en-US" sz="5000" dirty="0">
                <a:solidFill>
                  <a:srgbClr val="000000"/>
                </a:solidFill>
                <a:latin typeface="Arial" panose="020B0604020202020204" pitchFamily="34" charset="0"/>
                <a:cs typeface="Arial" panose="020B0604020202020204" pitchFamily="34" charset="0"/>
              </a:rPr>
              <a:t>Ngô Quyền và chiến thắng </a:t>
            </a:r>
          </a:p>
          <a:p>
            <a:pPr algn="ctr">
              <a:lnSpc>
                <a:spcPts val="6500"/>
              </a:lnSpc>
            </a:pPr>
            <a:r>
              <a:rPr lang="en-US" sz="5000" dirty="0">
                <a:solidFill>
                  <a:srgbClr val="000000"/>
                </a:solidFill>
                <a:latin typeface="Arial" panose="020B0604020202020204" pitchFamily="34" charset="0"/>
                <a:cs typeface="Arial" panose="020B0604020202020204" pitchFamily="34" charset="0"/>
              </a:rPr>
              <a:t>Bạch Đằng năm 938</a:t>
            </a:r>
          </a:p>
        </p:txBody>
      </p:sp>
      <p:pic>
        <p:nvPicPr>
          <p:cNvPr id="26"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35153" flipV="1">
            <a:off x="2785963" y="4093849"/>
            <a:ext cx="1908601" cy="579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885</Words>
  <Application>Microsoft Office PowerPoint</Application>
  <PresentationFormat>Custom</PresentationFormat>
  <Paragraphs>127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Times New Roman</vt:lpstr>
      <vt:lpstr>Calibri</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125</cp:revision>
  <dcterms:created xsi:type="dcterms:W3CDTF">2006-08-16T00:00:00Z</dcterms:created>
  <dcterms:modified xsi:type="dcterms:W3CDTF">2024-05-03T03:02:47Z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6B6ABA0EA3E24ED8863C4C35751B292C</vt:lpwstr>
  </property>
  <property fmtid="{D5CDD505-2E9C-101B-9397-08002B2CF9AE}" pid="3" name="KSOProductBuildVer">
    <vt:lpwstr>1033-11.2.0.11516</vt:lpwstr>
  </property>
</Properties>
</file>