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6" r:id="rId18"/>
    <p:sldId id="274" r:id="rId19"/>
    <p:sldId id="275" r:id="rId20"/>
    <p:sldId id="278" r:id="rId21"/>
    <p:sldId id="277" r:id="rId22"/>
    <p:sldId id="288" r:id="rId23"/>
    <p:sldId id="279" r:id="rId24"/>
    <p:sldId id="289" r:id="rId25"/>
    <p:sldId id="280" r:id="rId26"/>
    <p:sldId id="281" r:id="rId27"/>
    <p:sldId id="282" r:id="rId28"/>
    <p:sldId id="283" r:id="rId29"/>
    <p:sldId id="284" r:id="rId30"/>
    <p:sldId id="291" r:id="rId31"/>
    <p:sldId id="292" r:id="rId32"/>
    <p:sldId id="293" r:id="rId33"/>
    <p:sldId id="297" r:id="rId34"/>
    <p:sldId id="295" r:id="rId35"/>
    <p:sldId id="296" r:id="rId36"/>
    <p:sldId id="285" r:id="rId37"/>
    <p:sldId id="286" r:id="rId38"/>
    <p:sldId id="287"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Tahoma" panose="020B0604030504040204" pitchFamily="3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h8NaGBlL+yipgqM7mT7if/fUrv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725E5E-7914-4DE3-8408-0616EDFEA72D}">
  <a:tblStyle styleId="{8E725E5E-7914-4DE3-8408-0616EDFEA72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15</a:t>
            </a:fld>
            <a:endParaRPr sz="1200">
              <a:solidFill>
                <a:schemeClr val="dk1"/>
              </a:solidFill>
              <a:latin typeface="Times New Roman"/>
              <a:ea typeface="Times New Roman"/>
              <a:cs typeface="Times New Roman"/>
              <a:sym typeface="Times New Roman"/>
            </a:endParaRPr>
          </a:p>
        </p:txBody>
      </p:sp>
      <p:sp>
        <p:nvSpPr>
          <p:cNvPr id="297" name="Google Shape;29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8" name="Google Shape;29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0137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7326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4153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417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0701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8340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5201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28719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3"/>
          <p:cNvSpPr>
            <a:spLocks noGrp="1"/>
          </p:cNvSpPr>
          <p:nvPr>
            <p:ph type="pic" idx="2"/>
          </p:nvPr>
        </p:nvSpPr>
        <p:spPr>
          <a:xfrm>
            <a:off x="5183188" y="987425"/>
            <a:ext cx="6172200" cy="4873625"/>
          </a:xfrm>
          <a:prstGeom prst="rect">
            <a:avLst/>
          </a:prstGeom>
          <a:noFill/>
          <a:ln>
            <a:noFill/>
          </a:ln>
        </p:spPr>
      </p:sp>
      <p:sp>
        <p:nvSpPr>
          <p:cNvPr id="84" name="Google Shape;8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仅标题">
  <p:cSld name="仅标题">
    <p:spTree>
      <p:nvGrpSpPr>
        <p:cNvPr id="1" name="Shape 21"/>
        <p:cNvGrpSpPr/>
        <p:nvPr/>
      </p:nvGrpSpPr>
      <p:grpSpPr>
        <a:xfrm>
          <a:off x="0" y="0"/>
          <a:ext cx="0" cy="0"/>
          <a:chOff x="0" y="0"/>
          <a:chExt cx="0" cy="0"/>
        </a:xfrm>
      </p:grpSpPr>
      <p:grpSp>
        <p:nvGrpSpPr>
          <p:cNvPr id="22" name="Google Shape;22;p35"/>
          <p:cNvGrpSpPr/>
          <p:nvPr/>
        </p:nvGrpSpPr>
        <p:grpSpPr>
          <a:xfrm>
            <a:off x="0" y="0"/>
            <a:ext cx="12192000" cy="6858000"/>
            <a:chOff x="0" y="0"/>
            <a:chExt cx="12192000" cy="6750674"/>
          </a:xfrm>
        </p:grpSpPr>
        <p:sp>
          <p:nvSpPr>
            <p:cNvPr id="23" name="Google Shape;23;p35"/>
            <p:cNvSpPr/>
            <p:nvPr/>
          </p:nvSpPr>
          <p:spPr>
            <a:xfrm>
              <a:off x="0" y="0"/>
              <a:ext cx="12192000" cy="482191"/>
            </a:xfrm>
            <a:prstGeom prst="rect">
              <a:avLst/>
            </a:prstGeom>
            <a:solidFill>
              <a:srgbClr val="DFFAF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35"/>
            <p:cNvSpPr/>
            <p:nvPr/>
          </p:nvSpPr>
          <p:spPr>
            <a:xfrm>
              <a:off x="0" y="482191"/>
              <a:ext cx="12192000" cy="482191"/>
            </a:xfrm>
            <a:prstGeom prst="rect">
              <a:avLst/>
            </a:prstGeom>
            <a:solidFill>
              <a:srgbClr val="FAF9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35"/>
            <p:cNvSpPr/>
            <p:nvPr/>
          </p:nvSpPr>
          <p:spPr>
            <a:xfrm>
              <a:off x="0" y="964382"/>
              <a:ext cx="12192000" cy="482191"/>
            </a:xfrm>
            <a:prstGeom prst="rect">
              <a:avLst/>
            </a:prstGeom>
            <a:solidFill>
              <a:srgbClr val="DFFAF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35"/>
            <p:cNvSpPr/>
            <p:nvPr/>
          </p:nvSpPr>
          <p:spPr>
            <a:xfrm>
              <a:off x="0" y="1446573"/>
              <a:ext cx="12192000" cy="482191"/>
            </a:xfrm>
            <a:prstGeom prst="rect">
              <a:avLst/>
            </a:prstGeom>
            <a:solidFill>
              <a:srgbClr val="FAF9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35"/>
            <p:cNvSpPr/>
            <p:nvPr/>
          </p:nvSpPr>
          <p:spPr>
            <a:xfrm>
              <a:off x="0" y="1928764"/>
              <a:ext cx="12192000" cy="482191"/>
            </a:xfrm>
            <a:prstGeom prst="rect">
              <a:avLst/>
            </a:prstGeom>
            <a:solidFill>
              <a:srgbClr val="DFFAF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35"/>
            <p:cNvSpPr/>
            <p:nvPr/>
          </p:nvSpPr>
          <p:spPr>
            <a:xfrm>
              <a:off x="0" y="2410955"/>
              <a:ext cx="12192000" cy="482191"/>
            </a:xfrm>
            <a:prstGeom prst="rect">
              <a:avLst/>
            </a:prstGeom>
            <a:solidFill>
              <a:srgbClr val="FAF9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35"/>
            <p:cNvSpPr/>
            <p:nvPr/>
          </p:nvSpPr>
          <p:spPr>
            <a:xfrm>
              <a:off x="0" y="2893146"/>
              <a:ext cx="12192000" cy="482191"/>
            </a:xfrm>
            <a:prstGeom prst="rect">
              <a:avLst/>
            </a:prstGeom>
            <a:solidFill>
              <a:srgbClr val="DFFAF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35"/>
            <p:cNvSpPr/>
            <p:nvPr/>
          </p:nvSpPr>
          <p:spPr>
            <a:xfrm>
              <a:off x="0" y="3375337"/>
              <a:ext cx="12192000" cy="482191"/>
            </a:xfrm>
            <a:prstGeom prst="rect">
              <a:avLst/>
            </a:prstGeom>
            <a:solidFill>
              <a:srgbClr val="FAF9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35"/>
            <p:cNvSpPr/>
            <p:nvPr/>
          </p:nvSpPr>
          <p:spPr>
            <a:xfrm>
              <a:off x="0" y="3857528"/>
              <a:ext cx="12192000" cy="482191"/>
            </a:xfrm>
            <a:prstGeom prst="rect">
              <a:avLst/>
            </a:prstGeom>
            <a:solidFill>
              <a:srgbClr val="DFFAF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35"/>
            <p:cNvSpPr/>
            <p:nvPr/>
          </p:nvSpPr>
          <p:spPr>
            <a:xfrm>
              <a:off x="0" y="4339719"/>
              <a:ext cx="12192000" cy="482191"/>
            </a:xfrm>
            <a:prstGeom prst="rect">
              <a:avLst/>
            </a:prstGeom>
            <a:solidFill>
              <a:srgbClr val="FAF9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35"/>
            <p:cNvSpPr/>
            <p:nvPr/>
          </p:nvSpPr>
          <p:spPr>
            <a:xfrm>
              <a:off x="0" y="4821910"/>
              <a:ext cx="12192000" cy="482191"/>
            </a:xfrm>
            <a:prstGeom prst="rect">
              <a:avLst/>
            </a:prstGeom>
            <a:solidFill>
              <a:srgbClr val="DFFAF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35"/>
            <p:cNvSpPr/>
            <p:nvPr/>
          </p:nvSpPr>
          <p:spPr>
            <a:xfrm>
              <a:off x="0" y="5304101"/>
              <a:ext cx="12192000" cy="482191"/>
            </a:xfrm>
            <a:prstGeom prst="rect">
              <a:avLst/>
            </a:prstGeom>
            <a:solidFill>
              <a:srgbClr val="FAF9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35"/>
            <p:cNvSpPr/>
            <p:nvPr/>
          </p:nvSpPr>
          <p:spPr>
            <a:xfrm>
              <a:off x="0" y="5786292"/>
              <a:ext cx="12192000" cy="482191"/>
            </a:xfrm>
            <a:prstGeom prst="rect">
              <a:avLst/>
            </a:prstGeom>
            <a:solidFill>
              <a:srgbClr val="DFFAF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35"/>
            <p:cNvSpPr/>
            <p:nvPr/>
          </p:nvSpPr>
          <p:spPr>
            <a:xfrm>
              <a:off x="0" y="6268483"/>
              <a:ext cx="12192000" cy="482191"/>
            </a:xfrm>
            <a:prstGeom prst="rect">
              <a:avLst/>
            </a:prstGeom>
            <a:solidFill>
              <a:srgbClr val="FAF9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20.gif"/><Relationship Id="rId7"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gif"/><Relationship Id="rId11" Type="http://schemas.openxmlformats.org/officeDocument/2006/relationships/image" Target="../media/image8.png"/><Relationship Id="rId5" Type="http://schemas.openxmlformats.org/officeDocument/2006/relationships/image" Target="../media/image14.gif"/><Relationship Id="rId10" Type="http://schemas.openxmlformats.org/officeDocument/2006/relationships/image" Target="../media/image21.gif"/><Relationship Id="rId4" Type="http://schemas.openxmlformats.org/officeDocument/2006/relationships/image" Target="../media/image13.png"/><Relationship Id="rId9" Type="http://schemas.openxmlformats.org/officeDocument/2006/relationships/image" Target="../media/image19.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gif"/></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png"/><Relationship Id="rId7" Type="http://schemas.openxmlformats.org/officeDocument/2006/relationships/image" Target="../media/image17.gi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gif"/><Relationship Id="rId5" Type="http://schemas.openxmlformats.org/officeDocument/2006/relationships/image" Target="../media/image15.gif"/><Relationship Id="rId10" Type="http://schemas.openxmlformats.org/officeDocument/2006/relationships/image" Target="../media/image20.gif"/><Relationship Id="rId4" Type="http://schemas.openxmlformats.org/officeDocument/2006/relationships/image" Target="../media/image14.gif"/><Relationship Id="rId9" Type="http://schemas.openxmlformats.org/officeDocument/2006/relationships/image" Target="../media/image19.gif"/></Relationships>
</file>

<file path=ppt/slides/_rels/slide7.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20.gif"/><Relationship Id="rId7"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image" Target="../media/image14.gif"/><Relationship Id="rId10" Type="http://schemas.openxmlformats.org/officeDocument/2006/relationships/image" Target="../media/image19.gif"/><Relationship Id="rId4" Type="http://schemas.openxmlformats.org/officeDocument/2006/relationships/image" Target="../media/image13.png"/><Relationship Id="rId9" Type="http://schemas.openxmlformats.org/officeDocument/2006/relationships/image" Target="../media/image18.gif"/></Relationships>
</file>

<file path=ppt/slides/_rels/slide8.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20.gif"/><Relationship Id="rId7"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image" Target="../media/image14.gif"/><Relationship Id="rId10" Type="http://schemas.openxmlformats.org/officeDocument/2006/relationships/image" Target="../media/image19.gif"/><Relationship Id="rId4" Type="http://schemas.openxmlformats.org/officeDocument/2006/relationships/image" Target="../media/image13.png"/><Relationship Id="rId9" Type="http://schemas.openxmlformats.org/officeDocument/2006/relationships/image" Target="../media/image18.gif"/></Relationships>
</file>

<file path=ppt/slides/_rels/slide9.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20.gif"/><Relationship Id="rId7" Type="http://schemas.openxmlformats.org/officeDocument/2006/relationships/image" Target="../media/image16.gi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image" Target="../media/image14.gif"/><Relationship Id="rId10" Type="http://schemas.openxmlformats.org/officeDocument/2006/relationships/image" Target="../media/image19.gif"/><Relationship Id="rId4" Type="http://schemas.openxmlformats.org/officeDocument/2006/relationships/image" Target="../media/image13.png"/><Relationship Id="rId9"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 descr="tdongvang"/>
          <p:cNvPicPr preferRelativeResize="0"/>
          <p:nvPr/>
        </p:nvPicPr>
        <p:blipFill rotWithShape="1">
          <a:blip r:embed="rId3">
            <a:alphaModFix/>
          </a:blip>
          <a:srcRect/>
          <a:stretch/>
        </p:blipFill>
        <p:spPr>
          <a:xfrm>
            <a:off x="2544694" y="124317"/>
            <a:ext cx="6340877" cy="6340877"/>
          </a:xfrm>
          <a:prstGeom prst="rect">
            <a:avLst/>
          </a:prstGeom>
          <a:noFill/>
          <a:ln>
            <a:noFill/>
          </a:ln>
        </p:spPr>
      </p:pic>
      <p:sp>
        <p:nvSpPr>
          <p:cNvPr id="105" name="Google Shape;105;p1"/>
          <p:cNvSpPr/>
          <p:nvPr/>
        </p:nvSpPr>
        <p:spPr>
          <a:xfrm>
            <a:off x="2992112" y="463997"/>
            <a:ext cx="6096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TRƯỜNG THCS LƯƠNG VĂN CHÁNH</a:t>
            </a:r>
            <a:endParaRPr sz="2400" b="0" i="0" u="none" strike="noStrike" cap="none">
              <a:solidFill>
                <a:srgbClr val="FF0000"/>
              </a:solidFill>
              <a:latin typeface="Calibri"/>
              <a:ea typeface="Calibri"/>
              <a:cs typeface="Calibri"/>
              <a:sym typeface="Calibri"/>
            </a:endParaRPr>
          </a:p>
        </p:txBody>
      </p:sp>
      <p:sp>
        <p:nvSpPr>
          <p:cNvPr id="106" name="Google Shape;106;p1"/>
          <p:cNvSpPr/>
          <p:nvPr/>
        </p:nvSpPr>
        <p:spPr>
          <a:xfrm>
            <a:off x="2905481" y="3770431"/>
            <a:ext cx="60960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MÔN: LỊCH SỬ VÀ ĐỊA LÝ</a:t>
            </a:r>
            <a:endParaRPr/>
          </a:p>
          <a:p>
            <a:pPr marL="0" marR="0" lvl="0" indent="0" algn="ctr" rtl="0">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Phân môn: Lịch Sử </a:t>
            </a:r>
            <a:endParaRPr sz="2400" b="0" i="0" u="none" strike="noStrike" cap="none">
              <a:solidFill>
                <a:srgbClr val="FF0000"/>
              </a:solidFill>
              <a:latin typeface="Calibri"/>
              <a:ea typeface="Calibri"/>
              <a:cs typeface="Calibri"/>
              <a:sym typeface="Calibri"/>
            </a:endParaRPr>
          </a:p>
        </p:txBody>
      </p:sp>
      <p:sp>
        <p:nvSpPr>
          <p:cNvPr id="108" name="Google Shape;108;p1"/>
          <p:cNvSpPr/>
          <p:nvPr/>
        </p:nvSpPr>
        <p:spPr>
          <a:xfrm>
            <a:off x="4474557" y="5202126"/>
            <a:ext cx="6096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err="1">
                <a:solidFill>
                  <a:srgbClr val="FF0000"/>
                </a:solidFill>
                <a:latin typeface="Times New Roman"/>
                <a:ea typeface="Times New Roman"/>
                <a:cs typeface="Times New Roman"/>
                <a:sym typeface="Times New Roman"/>
              </a:rPr>
              <a:t>Năm</a:t>
            </a:r>
            <a:r>
              <a:rPr lang="en-US" sz="2400" b="1" i="0" u="none" strike="noStrike" cap="none" dirty="0">
                <a:solidFill>
                  <a:srgbClr val="FF0000"/>
                </a:solidFill>
                <a:latin typeface="Times New Roman"/>
                <a:ea typeface="Times New Roman"/>
                <a:cs typeface="Times New Roman"/>
                <a:sym typeface="Times New Roman"/>
              </a:rPr>
              <a:t> học: </a:t>
            </a:r>
            <a:r>
              <a:rPr lang="en-US" sz="2400" b="1" i="0" u="none" strike="noStrike" cap="none" dirty="0" smtClean="0">
                <a:solidFill>
                  <a:srgbClr val="FF0000"/>
                </a:solidFill>
                <a:latin typeface="Times New Roman"/>
                <a:ea typeface="Times New Roman"/>
                <a:cs typeface="Times New Roman"/>
                <a:sym typeface="Times New Roman"/>
              </a:rPr>
              <a:t>2023 </a:t>
            </a:r>
            <a:r>
              <a:rPr lang="en-US" sz="2400" b="1" i="0" u="none" strike="noStrike" cap="none" dirty="0">
                <a:solidFill>
                  <a:srgbClr val="FF0000"/>
                </a:solidFill>
                <a:latin typeface="Times New Roman"/>
                <a:ea typeface="Times New Roman"/>
                <a:cs typeface="Times New Roman"/>
                <a:sym typeface="Times New Roman"/>
              </a:rPr>
              <a:t>- </a:t>
            </a:r>
            <a:r>
              <a:rPr lang="en-US" sz="2400" b="1" i="0" u="none" strike="noStrike" cap="none" dirty="0" smtClean="0">
                <a:solidFill>
                  <a:srgbClr val="FF0000"/>
                </a:solidFill>
                <a:latin typeface="Times New Roman"/>
                <a:ea typeface="Times New Roman"/>
                <a:cs typeface="Times New Roman"/>
                <a:sym typeface="Times New Roman"/>
              </a:rPr>
              <a:t>2024</a:t>
            </a:r>
            <a:endParaRPr sz="2400" b="0" i="0" u="none" strike="noStrike" cap="none" dirty="0">
              <a:solidFill>
                <a:srgbClr val="FF0000"/>
              </a:solidFill>
              <a:latin typeface="Calibri"/>
              <a:ea typeface="Calibri"/>
              <a:cs typeface="Calibri"/>
              <a:sym typeface="Calibri"/>
            </a:endParaRPr>
          </a:p>
        </p:txBody>
      </p:sp>
      <p:sp>
        <p:nvSpPr>
          <p:cNvPr id="109" name="Google Shape;109;p1"/>
          <p:cNvSpPr/>
          <p:nvPr/>
        </p:nvSpPr>
        <p:spPr>
          <a:xfrm>
            <a:off x="3078743" y="5700735"/>
            <a:ext cx="6096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GVTH: ĐẬU THỊ THÚY PHƯƠNG</a:t>
            </a:r>
            <a:endParaRPr sz="2400" b="0" i="0" u="none" strike="noStrike" cap="none">
              <a:solidFill>
                <a:srgbClr val="FF0000"/>
              </a:solidFill>
              <a:latin typeface="Calibri"/>
              <a:ea typeface="Calibri"/>
              <a:cs typeface="Calibri"/>
              <a:sym typeface="Calibri"/>
            </a:endParaRPr>
          </a:p>
        </p:txBody>
      </p:sp>
      <p:sp>
        <p:nvSpPr>
          <p:cNvPr id="110" name="Google Shape;110;p1"/>
          <p:cNvSpPr/>
          <p:nvPr/>
        </p:nvSpPr>
        <p:spPr>
          <a:xfrm>
            <a:off x="3078743" y="1081698"/>
            <a:ext cx="60960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rgbClr val="FF0000"/>
                </a:solidFill>
                <a:latin typeface="Times New Roman"/>
                <a:ea typeface="Times New Roman"/>
                <a:cs typeface="Times New Roman"/>
                <a:sym typeface="Times New Roman"/>
              </a:rPr>
              <a:t>CHÀO MỪNG </a:t>
            </a:r>
            <a:r>
              <a:rPr lang="en-US" sz="2400" b="1" i="0" u="none" strike="noStrike" cap="none" dirty="0" smtClean="0">
                <a:solidFill>
                  <a:srgbClr val="FF0000"/>
                </a:solidFill>
                <a:latin typeface="Times New Roman"/>
                <a:ea typeface="Times New Roman"/>
                <a:cs typeface="Times New Roman"/>
                <a:sym typeface="Times New Roman"/>
              </a:rPr>
              <a:t>CÁC </a:t>
            </a:r>
            <a:r>
              <a:rPr lang="en-US" sz="2400" b="1" i="0" u="none" strike="noStrike" cap="none" dirty="0">
                <a:solidFill>
                  <a:srgbClr val="FF0000"/>
                </a:solidFill>
                <a:latin typeface="Times New Roman"/>
                <a:ea typeface="Times New Roman"/>
                <a:cs typeface="Times New Roman"/>
                <a:sym typeface="Times New Roman"/>
              </a:rPr>
              <a:t>EM HỌC SINH THAM DỰ TIẾT HỌC</a:t>
            </a:r>
            <a:endParaRPr sz="2400" b="0" i="0" u="none" strike="noStrike" cap="none" dirty="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0" descr="A close up of a logo&#10;&#10;Description automatically generated"/>
          <p:cNvPicPr preferRelativeResize="0"/>
          <p:nvPr/>
        </p:nvPicPr>
        <p:blipFill rotWithShape="1">
          <a:blip r:embed="rId3">
            <a:alphaModFix/>
          </a:blip>
          <a:srcRect/>
          <a:stretch/>
        </p:blipFill>
        <p:spPr>
          <a:xfrm>
            <a:off x="4903788" y="4156076"/>
            <a:ext cx="6875462" cy="2982913"/>
          </a:xfrm>
          <a:prstGeom prst="rect">
            <a:avLst/>
          </a:prstGeom>
          <a:noFill/>
          <a:ln>
            <a:noFill/>
          </a:ln>
        </p:spPr>
      </p:pic>
      <p:grpSp>
        <p:nvGrpSpPr>
          <p:cNvPr id="229" name="Google Shape;229;p10"/>
          <p:cNvGrpSpPr/>
          <p:nvPr/>
        </p:nvGrpSpPr>
        <p:grpSpPr>
          <a:xfrm>
            <a:off x="1846264" y="252413"/>
            <a:ext cx="4605337" cy="1085850"/>
            <a:chOff x="-1131668" y="305517"/>
            <a:chExt cx="8186305" cy="2487384"/>
          </a:xfrm>
        </p:grpSpPr>
        <p:pic>
          <p:nvPicPr>
            <p:cNvPr id="230" name="Google Shape;230;p10"/>
            <p:cNvPicPr preferRelativeResize="0"/>
            <p:nvPr/>
          </p:nvPicPr>
          <p:blipFill rotWithShape="1">
            <a:blip r:embed="rId4">
              <a:alphaModFix/>
            </a:blip>
            <a:srcRect/>
            <a:stretch/>
          </p:blipFill>
          <p:spPr>
            <a:xfrm>
              <a:off x="-1131668" y="305517"/>
              <a:ext cx="8186305" cy="2487384"/>
            </a:xfrm>
            <a:prstGeom prst="rect">
              <a:avLst/>
            </a:prstGeom>
            <a:noFill/>
            <a:ln>
              <a:noFill/>
            </a:ln>
          </p:spPr>
        </p:pic>
        <p:sp>
          <p:nvSpPr>
            <p:cNvPr id="231" name="Google Shape;231;p10"/>
            <p:cNvSpPr txBox="1"/>
            <p:nvPr/>
          </p:nvSpPr>
          <p:spPr>
            <a:xfrm>
              <a:off x="-381392" y="579712"/>
              <a:ext cx="7038091" cy="162157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i="0" u="none" strike="noStrike" cap="none">
                  <a:solidFill>
                    <a:srgbClr val="FF0000"/>
                  </a:solidFill>
                  <a:latin typeface="Times New Roman"/>
                  <a:ea typeface="Times New Roman"/>
                  <a:cs typeface="Times New Roman"/>
                  <a:sym typeface="Times New Roman"/>
                </a:rPr>
                <a:t>Cuộc khởi nghĩa nào diễn ra vào năm 248?</a:t>
              </a:r>
              <a:endParaRPr sz="2000" b="1" i="0" u="none" strike="noStrike" cap="none">
                <a:solidFill>
                  <a:srgbClr val="FF0000"/>
                </a:solidFill>
                <a:latin typeface="Times New Roman"/>
                <a:ea typeface="Times New Roman"/>
                <a:cs typeface="Times New Roman"/>
                <a:sym typeface="Times New Roman"/>
              </a:endParaRPr>
            </a:p>
          </p:txBody>
        </p:sp>
      </p:grpSp>
      <p:pic>
        <p:nvPicPr>
          <p:cNvPr id="232" name="Google Shape;232;p10" descr="A picture containing leaf, fern&#10;&#10;Description automatically generated"/>
          <p:cNvPicPr preferRelativeResize="0"/>
          <p:nvPr/>
        </p:nvPicPr>
        <p:blipFill rotWithShape="1">
          <a:blip r:embed="rId5">
            <a:alphaModFix/>
          </a:blip>
          <a:srcRect/>
          <a:stretch/>
        </p:blipFill>
        <p:spPr>
          <a:xfrm flipH="1">
            <a:off x="7475538" y="2603501"/>
            <a:ext cx="1071562" cy="1450975"/>
          </a:xfrm>
          <a:prstGeom prst="rect">
            <a:avLst/>
          </a:prstGeom>
          <a:noFill/>
          <a:ln>
            <a:noFill/>
          </a:ln>
        </p:spPr>
      </p:pic>
      <p:pic>
        <p:nvPicPr>
          <p:cNvPr id="233" name="Google Shape;233;p10" descr="A picture containing leaf, fern&#10;&#10;Description automatically generated"/>
          <p:cNvPicPr preferRelativeResize="0"/>
          <p:nvPr/>
        </p:nvPicPr>
        <p:blipFill rotWithShape="1">
          <a:blip r:embed="rId5">
            <a:alphaModFix/>
          </a:blip>
          <a:srcRect/>
          <a:stretch/>
        </p:blipFill>
        <p:spPr>
          <a:xfrm>
            <a:off x="5126038" y="2957514"/>
            <a:ext cx="1071562" cy="1450975"/>
          </a:xfrm>
          <a:prstGeom prst="rect">
            <a:avLst/>
          </a:prstGeom>
          <a:noFill/>
          <a:ln>
            <a:noFill/>
          </a:ln>
        </p:spPr>
      </p:pic>
      <p:pic>
        <p:nvPicPr>
          <p:cNvPr id="234" name="Google Shape;234;p10" descr="A picture containing animal, invertebrate, arthropod&#10;&#10;Description automatically generated"/>
          <p:cNvPicPr preferRelativeResize="0"/>
          <p:nvPr/>
        </p:nvPicPr>
        <p:blipFill rotWithShape="1">
          <a:blip r:embed="rId6">
            <a:alphaModFix/>
          </a:blip>
          <a:srcRect/>
          <a:stretch/>
        </p:blipFill>
        <p:spPr>
          <a:xfrm rot="728411">
            <a:off x="9059864" y="4354514"/>
            <a:ext cx="300037" cy="185737"/>
          </a:xfrm>
          <a:prstGeom prst="rect">
            <a:avLst/>
          </a:prstGeom>
          <a:noFill/>
          <a:ln>
            <a:noFill/>
          </a:ln>
        </p:spPr>
      </p:pic>
      <p:pic>
        <p:nvPicPr>
          <p:cNvPr id="235" name="Google Shape;235;p10"/>
          <p:cNvPicPr preferRelativeResize="0"/>
          <p:nvPr/>
        </p:nvPicPr>
        <p:blipFill rotWithShape="1">
          <a:blip r:embed="rId7">
            <a:alphaModFix/>
          </a:blip>
          <a:srcRect/>
          <a:stretch/>
        </p:blipFill>
        <p:spPr>
          <a:xfrm>
            <a:off x="7319964" y="3765551"/>
            <a:ext cx="422275" cy="390525"/>
          </a:xfrm>
          <a:prstGeom prst="rect">
            <a:avLst/>
          </a:prstGeom>
          <a:noFill/>
          <a:ln>
            <a:noFill/>
          </a:ln>
        </p:spPr>
      </p:pic>
      <p:pic>
        <p:nvPicPr>
          <p:cNvPr id="236" name="Google Shape;236;p10" descr="A picture containing outdoor&#10;&#10;Description automatically generated"/>
          <p:cNvPicPr preferRelativeResize="0"/>
          <p:nvPr/>
        </p:nvPicPr>
        <p:blipFill rotWithShape="1">
          <a:blip r:embed="rId8">
            <a:alphaModFix/>
          </a:blip>
          <a:srcRect/>
          <a:stretch/>
        </p:blipFill>
        <p:spPr>
          <a:xfrm>
            <a:off x="7436978" y="2044478"/>
            <a:ext cx="1894430" cy="3580774"/>
          </a:xfrm>
          <a:prstGeom prst="rect">
            <a:avLst/>
          </a:prstGeom>
          <a:noFill/>
          <a:ln>
            <a:noFill/>
          </a:ln>
        </p:spPr>
      </p:pic>
      <p:grpSp>
        <p:nvGrpSpPr>
          <p:cNvPr id="237" name="Google Shape;237;p10"/>
          <p:cNvGrpSpPr/>
          <p:nvPr/>
        </p:nvGrpSpPr>
        <p:grpSpPr>
          <a:xfrm>
            <a:off x="6417406" y="749057"/>
            <a:ext cx="2664277" cy="2241112"/>
            <a:chOff x="5877810" y="-293587"/>
            <a:chExt cx="5648503" cy="3560683"/>
          </a:xfrm>
        </p:grpSpPr>
        <p:pic>
          <p:nvPicPr>
            <p:cNvPr id="238" name="Google Shape;238;p10"/>
            <p:cNvPicPr preferRelativeResize="0"/>
            <p:nvPr/>
          </p:nvPicPr>
          <p:blipFill rotWithShape="1">
            <a:blip r:embed="rId9">
              <a:alphaModFix/>
            </a:blip>
            <a:srcRect/>
            <a:stretch/>
          </p:blipFill>
          <p:spPr>
            <a:xfrm rot="225210">
              <a:off x="5977060" y="-118641"/>
              <a:ext cx="5450002" cy="3210791"/>
            </a:xfrm>
            <a:prstGeom prst="rect">
              <a:avLst/>
            </a:prstGeom>
            <a:noFill/>
            <a:ln>
              <a:noFill/>
            </a:ln>
          </p:spPr>
        </p:pic>
        <p:sp>
          <p:nvSpPr>
            <p:cNvPr id="239" name="Google Shape;239;p10"/>
            <p:cNvSpPr txBox="1"/>
            <p:nvPr/>
          </p:nvSpPr>
          <p:spPr>
            <a:xfrm>
              <a:off x="7111683" y="715981"/>
              <a:ext cx="3730712" cy="1320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rgbClr val="FFFFFF"/>
                  </a:solidFill>
                  <a:latin typeface="Times New Roman"/>
                  <a:ea typeface="Times New Roman"/>
                  <a:cs typeface="Times New Roman"/>
                  <a:sym typeface="Times New Roman"/>
                </a:rPr>
                <a:t>Khởi nghĩa Bà Triệu</a:t>
              </a:r>
              <a:endParaRPr sz="2400" b="1" i="0" u="none" strike="noStrike" cap="none">
                <a:solidFill>
                  <a:srgbClr val="FFFFFF"/>
                </a:solidFill>
                <a:latin typeface="Times New Roman"/>
                <a:ea typeface="Times New Roman"/>
                <a:cs typeface="Times New Roman"/>
                <a:sym typeface="Times New Roman"/>
              </a:endParaRPr>
            </a:p>
          </p:txBody>
        </p:sp>
      </p:grpSp>
      <p:pic>
        <p:nvPicPr>
          <p:cNvPr id="240" name="Google Shape;240;p10"/>
          <p:cNvPicPr preferRelativeResize="0"/>
          <p:nvPr/>
        </p:nvPicPr>
        <p:blipFill rotWithShape="1">
          <a:blip r:embed="rId10">
            <a:alphaModFix/>
          </a:blip>
          <a:srcRect/>
          <a:stretch/>
        </p:blipFill>
        <p:spPr>
          <a:xfrm>
            <a:off x="4805363" y="4243389"/>
            <a:ext cx="1795462" cy="1647825"/>
          </a:xfrm>
          <a:prstGeom prst="rect">
            <a:avLst/>
          </a:prstGeom>
          <a:noFill/>
          <a:ln>
            <a:noFill/>
          </a:ln>
        </p:spPr>
      </p:pic>
      <p:sp>
        <p:nvSpPr>
          <p:cNvPr id="241" name="Google Shape;241;p10"/>
          <p:cNvSpPr/>
          <p:nvPr/>
        </p:nvSpPr>
        <p:spPr>
          <a:xfrm>
            <a:off x="2790825" y="5475289"/>
            <a:ext cx="1568450" cy="911225"/>
          </a:xfrm>
          <a:prstGeom prst="roundRect">
            <a:avLst>
              <a:gd name="adj" fmla="val 16667"/>
            </a:avLst>
          </a:prstGeom>
          <a:solidFill>
            <a:srgbClr val="FFFF99"/>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000000"/>
                </a:solidFill>
                <a:latin typeface="Tahoma"/>
                <a:ea typeface="Tahoma"/>
                <a:cs typeface="Tahoma"/>
                <a:sym typeface="Tahoma"/>
              </a:rPr>
              <a:t>CƠN MƯA CUỐI …</a:t>
            </a:r>
            <a:endParaRPr/>
          </a:p>
        </p:txBody>
      </p:sp>
      <p:pic>
        <p:nvPicPr>
          <p:cNvPr id="242" name="Google Shape;242;p10"/>
          <p:cNvPicPr preferRelativeResize="0"/>
          <p:nvPr/>
        </p:nvPicPr>
        <p:blipFill rotWithShape="1">
          <a:blip r:embed="rId11">
            <a:alphaModFix/>
          </a:blip>
          <a:srcRect/>
          <a:stretch/>
        </p:blipFill>
        <p:spPr>
          <a:xfrm>
            <a:off x="10387014" y="3835401"/>
            <a:ext cx="274637" cy="365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500"/>
                                        <p:tgtEl>
                                          <p:spTgt spid="2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37"/>
                                        </p:tgtEl>
                                        <p:attrNameLst>
                                          <p:attrName>style.visibility</p:attrName>
                                        </p:attrNameLst>
                                      </p:cBhvr>
                                      <p:to>
                                        <p:strVal val="visible"/>
                                      </p:to>
                                    </p:set>
                                    <p:anim calcmode="lin" valueType="num">
                                      <p:cBhvr additive="base">
                                        <p:cTn id="12" dur="2000"/>
                                        <p:tgtEl>
                                          <p:spTgt spid="237"/>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gtEl>
                                        <p:attrNameLst>
                                          <p:attrName>style.visibility</p:attrName>
                                        </p:attrNameLst>
                                      </p:cBhvr>
                                      <p:to>
                                        <p:strVal val="visible"/>
                                      </p:to>
                                    </p:set>
                                    <p:animEffect transition="in" filter="fade">
                                      <p:cBhvr>
                                        <p:cTn id="17" dur="2000"/>
                                        <p:tgtEl>
                                          <p:spTgt spid="236"/>
                                        </p:tgtEl>
                                      </p:cBhvr>
                                    </p:animEffect>
                                  </p:childTnLst>
                                </p:cTn>
                              </p:par>
                            </p:childTnLst>
                          </p:cTn>
                        </p:par>
                        <p:par>
                          <p:cTn id="18" fill="hold">
                            <p:stCondLst>
                              <p:cond delay="2000"/>
                            </p:stCondLst>
                            <p:childTnLst>
                              <p:par>
                                <p:cTn id="19" presetID="10" presetClass="exit" presetSubtype="0" fill="hold" nodeType="afterEffect">
                                  <p:stCondLst>
                                    <p:cond delay="5500"/>
                                  </p:stCondLst>
                                  <p:childTnLst>
                                    <p:animEffect transition="out" filter="fade">
                                      <p:cBhvr>
                                        <p:cTn id="20" dur="2000"/>
                                        <p:tgtEl>
                                          <p:spTgt spid="236"/>
                                        </p:tgtEl>
                                      </p:cBhvr>
                                    </p:animEffect>
                                    <p:set>
                                      <p:cBhvr>
                                        <p:cTn id="21" dur="1" fill="hold">
                                          <p:stCondLst>
                                            <p:cond delay="2000"/>
                                          </p:stCondLst>
                                        </p:cTn>
                                        <p:tgtEl>
                                          <p:spTgt spid="236"/>
                                        </p:tgtEl>
                                        <p:attrNameLst>
                                          <p:attrName>style.visibility</p:attrName>
                                        </p:attrNameLst>
                                      </p:cBhvr>
                                      <p:to>
                                        <p:strVal val="hidden"/>
                                      </p:to>
                                    </p:set>
                                  </p:childTnLst>
                                </p:cTn>
                              </p:par>
                            </p:childTnLst>
                          </p:cTn>
                        </p:par>
                        <p:par>
                          <p:cTn id="22" fill="hold">
                            <p:stCondLst>
                              <p:cond delay="4000"/>
                            </p:stCondLst>
                            <p:childTnLst>
                              <p:par>
                                <p:cTn id="23" presetID="8" presetClass="emph" presetSubtype="0" fill="hold" nodeType="afterEffect">
                                  <p:stCondLst>
                                    <p:cond delay="5500"/>
                                  </p:stCondLst>
                                  <p:childTnLst>
                                    <p:animRot by="-21600000">
                                      <p:cBhvr>
                                        <p:cTn id="24" dur="500" fill="hold"/>
                                        <p:tgtEl>
                                          <p:spTgt spid="240"/>
                                        </p:tgtEl>
                                        <p:attrNameLst>
                                          <p:attrName>r</p:attrName>
                                        </p:attrNameLst>
                                      </p:cBhvr>
                                    </p:animRot>
                                  </p:childTnLst>
                                </p:cTn>
                              </p:par>
                              <p:par>
                                <p:cTn id="25" presetID="2" presetClass="exit" presetSubtype="2" fill="hold" nodeType="withEffect">
                                  <p:stCondLst>
                                    <p:cond delay="9500"/>
                                  </p:stCondLst>
                                  <p:childTnLst>
                                    <p:anim calcmode="lin" valueType="num">
                                      <p:cBhvr additive="base">
                                        <p:cTn id="26" dur="5000"/>
                                        <p:tgtEl>
                                          <p:spTgt spid="240"/>
                                        </p:tgtEl>
                                        <p:attrNameLst>
                                          <p:attrName>ppt_x</p:attrName>
                                        </p:attrNameLst>
                                      </p:cBhvr>
                                      <p:tavLst>
                                        <p:tav tm="0">
                                          <p:val>
                                            <p:strVal val="#ppt_x"/>
                                          </p:val>
                                        </p:tav>
                                        <p:tav tm="100000">
                                          <p:val>
                                            <p:strVal val="#ppt_x+1"/>
                                          </p:val>
                                        </p:tav>
                                      </p:tavLst>
                                    </p:anim>
                                    <p:set>
                                      <p:cBhvr>
                                        <p:cTn id="27" dur="1" fill="hold">
                                          <p:stCondLst>
                                            <p:cond delay="5000"/>
                                          </p:stCondLst>
                                        </p:cTn>
                                        <p:tgtEl>
                                          <p:spTgt spid="2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1"/>
          <p:cNvSpPr/>
          <p:nvPr/>
        </p:nvSpPr>
        <p:spPr>
          <a:xfrm>
            <a:off x="1030310" y="515513"/>
            <a:ext cx="10212945"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FF0000"/>
                </a:solidFill>
                <a:latin typeface="Times New Roman"/>
                <a:ea typeface="Times New Roman"/>
                <a:cs typeface="Times New Roman"/>
                <a:sym typeface="Times New Roman"/>
              </a:rPr>
              <a:t>Tiết 42, Bài 18 </a:t>
            </a:r>
            <a:endParaRPr/>
          </a:p>
          <a:p>
            <a:pPr marL="0" marR="0" lvl="0" indent="0" algn="ctr" rtl="0">
              <a:spcBef>
                <a:spcPts val="0"/>
              </a:spcBef>
              <a:spcAft>
                <a:spcPts val="0"/>
              </a:spcAft>
              <a:buNone/>
            </a:pPr>
            <a:r>
              <a:rPr lang="en-US" sz="3200" b="1" i="0" u="none" strike="noStrike" cap="none">
                <a:solidFill>
                  <a:srgbClr val="FF0000"/>
                </a:solidFill>
                <a:latin typeface="Times New Roman"/>
                <a:ea typeface="Times New Roman"/>
                <a:cs typeface="Times New Roman"/>
                <a:sym typeface="Times New Roman"/>
              </a:rPr>
              <a:t>CÁC CUỘC ĐẤU TRANH GIÀNH ĐỘC LẬP </a:t>
            </a:r>
            <a:endParaRPr/>
          </a:p>
          <a:p>
            <a:pPr marL="0" marR="0" lvl="0" indent="0" algn="ctr" rtl="0">
              <a:spcBef>
                <a:spcPts val="0"/>
              </a:spcBef>
              <a:spcAft>
                <a:spcPts val="0"/>
              </a:spcAft>
              <a:buNone/>
            </a:pPr>
            <a:r>
              <a:rPr lang="en-US" sz="3200" b="1" i="0" u="none" strike="noStrike" cap="none">
                <a:solidFill>
                  <a:srgbClr val="FF0000"/>
                </a:solidFill>
                <a:latin typeface="Times New Roman"/>
                <a:ea typeface="Times New Roman"/>
                <a:cs typeface="Times New Roman"/>
                <a:sym typeface="Times New Roman"/>
              </a:rPr>
              <a:t>DÂN TỘC TRƯỚC THẾ KỈ X (tiếp theo)</a:t>
            </a:r>
            <a:endParaRPr sz="3200" b="0" i="0" u="none" strike="noStrike" cap="none">
              <a:solidFill>
                <a:srgbClr val="FF0000"/>
              </a:solidFill>
              <a:latin typeface="Calibri"/>
              <a:ea typeface="Calibri"/>
              <a:cs typeface="Calibri"/>
              <a:sym typeface="Calibri"/>
            </a:endParaRPr>
          </a:p>
        </p:txBody>
      </p:sp>
      <p:sp>
        <p:nvSpPr>
          <p:cNvPr id="248" name="Google Shape;248;p11"/>
          <p:cNvSpPr/>
          <p:nvPr/>
        </p:nvSpPr>
        <p:spPr>
          <a:xfrm>
            <a:off x="270546" y="2229608"/>
            <a:ext cx="1056702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FF0000"/>
                </a:solidFill>
                <a:latin typeface="Times New Roman"/>
                <a:ea typeface="Times New Roman"/>
                <a:cs typeface="Times New Roman"/>
                <a:sym typeface="Times New Roman"/>
              </a:rPr>
              <a:t>I. Khởi nghĩa Hai Bà Trưng (năm 40 – 43)</a:t>
            </a:r>
            <a:endParaRPr sz="3200" b="0">
              <a:solidFill>
                <a:srgbClr val="FF0000"/>
              </a:solidFill>
              <a:latin typeface="Calibri"/>
              <a:ea typeface="Calibri"/>
              <a:cs typeface="Calibri"/>
              <a:sym typeface="Calibri"/>
            </a:endParaRPr>
          </a:p>
        </p:txBody>
      </p:sp>
      <p:sp>
        <p:nvSpPr>
          <p:cNvPr id="249" name="Google Shape;249;p11"/>
          <p:cNvSpPr/>
          <p:nvPr/>
        </p:nvSpPr>
        <p:spPr>
          <a:xfrm>
            <a:off x="251227" y="2983194"/>
            <a:ext cx="1056702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Times New Roman"/>
                <a:ea typeface="Times New Roman"/>
                <a:cs typeface="Times New Roman"/>
                <a:sym typeface="Times New Roman"/>
              </a:rPr>
              <a:t>II. Khởi nghĩa Bà Triệu (năm 248)</a:t>
            </a:r>
            <a:endParaRPr sz="3200" b="0">
              <a:solidFill>
                <a:srgbClr val="FF0000"/>
              </a:solidFill>
              <a:latin typeface="Calibri"/>
              <a:ea typeface="Calibri"/>
              <a:cs typeface="Calibri"/>
              <a:sym typeface="Calibri"/>
            </a:endParaRPr>
          </a:p>
        </p:txBody>
      </p:sp>
      <p:sp>
        <p:nvSpPr>
          <p:cNvPr id="250" name="Google Shape;250;p11"/>
          <p:cNvSpPr/>
          <p:nvPr/>
        </p:nvSpPr>
        <p:spPr>
          <a:xfrm>
            <a:off x="270546" y="3753568"/>
            <a:ext cx="1083748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Times New Roman"/>
                <a:ea typeface="Times New Roman"/>
                <a:cs typeface="Times New Roman"/>
                <a:sym typeface="Times New Roman"/>
              </a:rPr>
              <a:t>III. Khởi nghĩa Lý Bí và nhà nước Vạn Xuân (năm 542 - 602)</a:t>
            </a:r>
            <a:endParaRPr sz="3200" b="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5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1000"/>
                                        <p:tgtEl>
                                          <p:spTgt spid="24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0"/>
                                        </p:tgtEl>
                                        <p:attrNameLst>
                                          <p:attrName>style.visibility</p:attrName>
                                        </p:attrNameLst>
                                      </p:cBhvr>
                                      <p:to>
                                        <p:strVal val="visible"/>
                                      </p:to>
                                    </p:set>
                                    <p:anim calcmode="lin" valueType="num">
                                      <p:cBhvr additive="base">
                                        <p:cTn id="17" dur="500"/>
                                        <p:tgtEl>
                                          <p:spTgt spid="2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2"/>
          <p:cNvSpPr/>
          <p:nvPr/>
        </p:nvSpPr>
        <p:spPr>
          <a:xfrm>
            <a:off x="862885" y="330847"/>
            <a:ext cx="1021294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Tiết 42, Bài 18 CÁC CUỘC ĐẤU TRANH GIÀNH ĐỘC LẬP DÂN TỘC TRƯỚC THẾ KỈ X (tiếp theo)</a:t>
            </a:r>
            <a:endParaRPr sz="2400" b="0">
              <a:solidFill>
                <a:schemeClr val="dk1"/>
              </a:solidFill>
              <a:latin typeface="Calibri"/>
              <a:ea typeface="Calibri"/>
              <a:cs typeface="Calibri"/>
              <a:sym typeface="Calibri"/>
            </a:endParaRPr>
          </a:p>
        </p:txBody>
      </p:sp>
      <p:sp>
        <p:nvSpPr>
          <p:cNvPr id="256" name="Google Shape;256;p12"/>
          <p:cNvSpPr/>
          <p:nvPr/>
        </p:nvSpPr>
        <p:spPr>
          <a:xfrm>
            <a:off x="405774" y="1161844"/>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III. Khởi nghĩa Lý Bí và nước Vạn Xuân (năm 542 - 602)</a:t>
            </a:r>
            <a:endParaRPr sz="2400" b="1">
              <a:solidFill>
                <a:srgbClr val="FF0000"/>
              </a:solidFill>
              <a:latin typeface="Times New Roman"/>
              <a:ea typeface="Times New Roman"/>
              <a:cs typeface="Times New Roman"/>
              <a:sym typeface="Times New Roman"/>
            </a:endParaRPr>
          </a:p>
        </p:txBody>
      </p:sp>
      <p:sp>
        <p:nvSpPr>
          <p:cNvPr id="257" name="Google Shape;257;p12"/>
          <p:cNvSpPr/>
          <p:nvPr/>
        </p:nvSpPr>
        <p:spPr>
          <a:xfrm>
            <a:off x="5360641" y="1471320"/>
            <a:ext cx="6632620" cy="3000777"/>
          </a:xfrm>
          <a:prstGeom prst="cloudCallout">
            <a:avLst>
              <a:gd name="adj1" fmla="val -20833"/>
              <a:gd name="adj2" fmla="val 62500"/>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1"/>
                </a:solidFill>
                <a:latin typeface="Times New Roman"/>
                <a:ea typeface="Times New Roman"/>
                <a:cs typeface="Times New Roman"/>
                <a:sym typeface="Times New Roman"/>
              </a:rPr>
              <a:t>Nêu nguyên nhân khởi nghĩa Lý Bí?</a:t>
            </a:r>
            <a:endParaRPr sz="3600" b="1">
              <a:solidFill>
                <a:schemeClr val="dk1"/>
              </a:solidFill>
              <a:latin typeface="Times New Roman"/>
              <a:ea typeface="Times New Roman"/>
              <a:cs typeface="Times New Roman"/>
              <a:sym typeface="Times New Roman"/>
            </a:endParaRPr>
          </a:p>
        </p:txBody>
      </p:sp>
      <p:sp>
        <p:nvSpPr>
          <p:cNvPr id="258" name="Google Shape;258;p12"/>
          <p:cNvSpPr/>
          <p:nvPr/>
        </p:nvSpPr>
        <p:spPr>
          <a:xfrm>
            <a:off x="466994" y="2140919"/>
            <a:ext cx="52222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a. Nguyên nhân</a:t>
            </a:r>
            <a:endParaRPr sz="2400" b="1">
              <a:solidFill>
                <a:srgbClr val="FF0000"/>
              </a:solidFill>
              <a:latin typeface="Times New Roman"/>
              <a:ea typeface="Times New Roman"/>
              <a:cs typeface="Times New Roman"/>
              <a:sym typeface="Times New Roman"/>
            </a:endParaRPr>
          </a:p>
        </p:txBody>
      </p:sp>
      <p:sp>
        <p:nvSpPr>
          <p:cNvPr id="259" name="Google Shape;259;p12"/>
          <p:cNvSpPr/>
          <p:nvPr/>
        </p:nvSpPr>
        <p:spPr>
          <a:xfrm>
            <a:off x="747063" y="2639149"/>
            <a:ext cx="8841257"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Nhà</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Lương</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đô</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hộ</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Giao</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Châu</a:t>
            </a:r>
            <a:r>
              <a:rPr lang="en-US" sz="4000" dirty="0">
                <a:solidFill>
                  <a:schemeClr val="tx1"/>
                </a:solidFill>
                <a:latin typeface="Times New Roman"/>
                <a:ea typeface="Times New Roman"/>
                <a:cs typeface="Times New Roman"/>
                <a:sym typeface="Times New Roman"/>
              </a:rPr>
              <a:t>.</a:t>
            </a:r>
            <a:endParaRPr sz="4000" dirty="0">
              <a:solidFill>
                <a:schemeClr val="tx1"/>
              </a:solidFill>
              <a:latin typeface="Calibri"/>
              <a:ea typeface="Calibri"/>
              <a:cs typeface="Calibri"/>
              <a:sym typeface="Calibri"/>
            </a:endParaRPr>
          </a:p>
        </p:txBody>
      </p:sp>
      <p:pic>
        <p:nvPicPr>
          <p:cNvPr id="260" name="Google Shape;260;p12"/>
          <p:cNvPicPr preferRelativeResize="0"/>
          <p:nvPr/>
        </p:nvPicPr>
        <p:blipFill rotWithShape="1">
          <a:blip r:embed="rId3">
            <a:alphaModFix/>
          </a:blip>
          <a:srcRect/>
          <a:stretch/>
        </p:blipFill>
        <p:spPr>
          <a:xfrm>
            <a:off x="9781270" y="5469705"/>
            <a:ext cx="1828800" cy="1090246"/>
          </a:xfrm>
          <a:prstGeom prst="rect">
            <a:avLst/>
          </a:prstGeom>
          <a:noFill/>
          <a:ln>
            <a:noFill/>
          </a:ln>
        </p:spPr>
      </p:pic>
      <p:sp>
        <p:nvSpPr>
          <p:cNvPr id="261" name="Google Shape;261;p12"/>
          <p:cNvSpPr/>
          <p:nvPr/>
        </p:nvSpPr>
        <p:spPr>
          <a:xfrm>
            <a:off x="627143" y="3408608"/>
            <a:ext cx="8841257"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Thứ</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sử</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Tiêu</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Tư</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cai</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trị</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tàn</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bạo</a:t>
            </a:r>
            <a:r>
              <a:rPr lang="en-US" sz="4000" dirty="0">
                <a:solidFill>
                  <a:schemeClr val="tx1"/>
                </a:solidFill>
                <a:latin typeface="Times New Roman"/>
                <a:ea typeface="Times New Roman"/>
                <a:cs typeface="Times New Roman"/>
                <a:sym typeface="Times New Roman"/>
              </a:rPr>
              <a:t>.</a:t>
            </a:r>
            <a:endParaRPr sz="4000" dirty="0">
              <a:solidFill>
                <a:schemeClr val="tx1"/>
              </a:solidFill>
              <a:latin typeface="Calibri"/>
              <a:ea typeface="Calibri"/>
              <a:cs typeface="Calibri"/>
              <a:sym typeface="Calibri"/>
            </a:endParaRPr>
          </a:p>
        </p:txBody>
      </p:sp>
      <p:sp>
        <p:nvSpPr>
          <p:cNvPr id="262" name="Google Shape;262;p12"/>
          <p:cNvSpPr/>
          <p:nvPr/>
        </p:nvSpPr>
        <p:spPr>
          <a:xfrm>
            <a:off x="442706" y="1623509"/>
            <a:ext cx="52222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1. Khởi nghĩa Lý Bí</a:t>
            </a:r>
            <a:endParaRPr sz="2400" b="1">
              <a:solidFill>
                <a:srgbClr val="FF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500"/>
                                        <p:tgtEl>
                                          <p:spTgt spid="2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7"/>
                                        </p:tgtEl>
                                        <p:attrNameLst>
                                          <p:attrName>style.visibility</p:attrName>
                                        </p:attrNameLst>
                                      </p:cBhvr>
                                      <p:to>
                                        <p:strVal val="visible"/>
                                      </p:to>
                                    </p:set>
                                    <p:animEffect transition="in" filter="fade">
                                      <p:cBhvr>
                                        <p:cTn id="12" dur="500"/>
                                        <p:tgtEl>
                                          <p:spTgt spid="2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57"/>
                                        </p:tgtEl>
                                      </p:cBhvr>
                                    </p:animEffect>
                                    <p:set>
                                      <p:cBhvr>
                                        <p:cTn id="17" dur="1" fill="hold">
                                          <p:stCondLst>
                                            <p:cond delay="500"/>
                                          </p:stCondLst>
                                        </p:cTn>
                                        <p:tgtEl>
                                          <p:spTgt spid="25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1"/>
                                        </p:tgtEl>
                                        <p:attrNameLst>
                                          <p:attrName>style.visibility</p:attrName>
                                        </p:attrNameLst>
                                      </p:cBhvr>
                                      <p:to>
                                        <p:strVal val="visible"/>
                                      </p:to>
                                    </p:set>
                                    <p:animEffect transition="in" filter="fade">
                                      <p:cBhvr>
                                        <p:cTn id="22" dur="500"/>
                                        <p:tgtEl>
                                          <p:spTgt spid="261"/>
                                        </p:tgtEl>
                                      </p:cBhvr>
                                    </p:animEffect>
                                  </p:childTnLst>
                                </p:cTn>
                              </p:par>
                              <p:par>
                                <p:cTn id="23" presetID="10" presetClass="entr" presetSubtype="0" fill="hold" nodeType="withEffect">
                                  <p:stCondLst>
                                    <p:cond delay="0"/>
                                  </p:stCondLst>
                                  <p:childTnLst>
                                    <p:set>
                                      <p:cBhvr>
                                        <p:cTn id="24" dur="1" fill="hold">
                                          <p:stCondLst>
                                            <p:cond delay="0"/>
                                          </p:stCondLst>
                                        </p:cTn>
                                        <p:tgtEl>
                                          <p:spTgt spid="259"/>
                                        </p:tgtEl>
                                        <p:attrNameLst>
                                          <p:attrName>style.visibility</p:attrName>
                                        </p:attrNameLst>
                                      </p:cBhvr>
                                      <p:to>
                                        <p:strVal val="visible"/>
                                      </p:to>
                                    </p:set>
                                    <p:animEffect transition="in" filter="fade">
                                      <p:cBhvr>
                                        <p:cTn id="25" dur="5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3"/>
          <p:cNvSpPr/>
          <p:nvPr/>
        </p:nvSpPr>
        <p:spPr>
          <a:xfrm>
            <a:off x="862885" y="330847"/>
            <a:ext cx="1021294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Tiết 42, Bài 18 CÁC CUỘC ĐẤU TRANH GIÀNH ĐỘC LẬP DÂN TỘC TRƯỚC THẾ KỈ X (tiếp theo)</a:t>
            </a:r>
            <a:endParaRPr sz="2400" b="0">
              <a:solidFill>
                <a:schemeClr val="dk1"/>
              </a:solidFill>
              <a:latin typeface="Calibri"/>
              <a:ea typeface="Calibri"/>
              <a:cs typeface="Calibri"/>
              <a:sym typeface="Calibri"/>
            </a:endParaRPr>
          </a:p>
        </p:txBody>
      </p:sp>
      <p:sp>
        <p:nvSpPr>
          <p:cNvPr id="268" name="Google Shape;268;p13"/>
          <p:cNvSpPr/>
          <p:nvPr/>
        </p:nvSpPr>
        <p:spPr>
          <a:xfrm>
            <a:off x="405774" y="1161844"/>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III. Khởi nghĩa Lý Bí và nhà nước Vạn Xuân (năm 542 - 602)</a:t>
            </a:r>
            <a:endParaRPr sz="2400" b="1">
              <a:solidFill>
                <a:srgbClr val="FF0000"/>
              </a:solidFill>
              <a:latin typeface="Times New Roman"/>
              <a:ea typeface="Times New Roman"/>
              <a:cs typeface="Times New Roman"/>
              <a:sym typeface="Times New Roman"/>
            </a:endParaRPr>
          </a:p>
        </p:txBody>
      </p:sp>
      <p:sp>
        <p:nvSpPr>
          <p:cNvPr id="269" name="Google Shape;269;p13"/>
          <p:cNvSpPr/>
          <p:nvPr/>
        </p:nvSpPr>
        <p:spPr>
          <a:xfrm>
            <a:off x="302744" y="1623509"/>
            <a:ext cx="52222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1. Khởi nghĩa Lý Bí</a:t>
            </a:r>
            <a:endParaRPr sz="2400" b="1">
              <a:solidFill>
                <a:srgbClr val="FF0000"/>
              </a:solidFill>
              <a:latin typeface="Times New Roman"/>
              <a:ea typeface="Times New Roman"/>
              <a:cs typeface="Times New Roman"/>
              <a:sym typeface="Times New Roman"/>
            </a:endParaRPr>
          </a:p>
        </p:txBody>
      </p:sp>
      <p:pic>
        <p:nvPicPr>
          <p:cNvPr id="270" name="Google Shape;270;p13" descr="Lý Nam Đế – Wikipedia tiếng Việt"/>
          <p:cNvPicPr preferRelativeResize="0"/>
          <p:nvPr/>
        </p:nvPicPr>
        <p:blipFill rotWithShape="1">
          <a:blip r:embed="rId3">
            <a:alphaModFix/>
          </a:blip>
          <a:srcRect/>
          <a:stretch/>
        </p:blipFill>
        <p:spPr>
          <a:xfrm>
            <a:off x="7650051" y="1682741"/>
            <a:ext cx="2965693" cy="4542120"/>
          </a:xfrm>
          <a:prstGeom prst="rect">
            <a:avLst/>
          </a:prstGeom>
          <a:noFill/>
          <a:ln>
            <a:noFill/>
          </a:ln>
        </p:spPr>
      </p:pic>
      <p:sp>
        <p:nvSpPr>
          <p:cNvPr id="271" name="Google Shape;271;p13"/>
          <p:cNvSpPr/>
          <p:nvPr/>
        </p:nvSpPr>
        <p:spPr>
          <a:xfrm>
            <a:off x="8087933" y="6224861"/>
            <a:ext cx="318108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Lý Bí (503-548)</a:t>
            </a:r>
            <a:endParaRPr sz="2400" b="1">
              <a:solidFill>
                <a:schemeClr val="dk1"/>
              </a:solidFill>
              <a:latin typeface="Times New Roman"/>
              <a:ea typeface="Times New Roman"/>
              <a:cs typeface="Times New Roman"/>
              <a:sym typeface="Times New Roman"/>
            </a:endParaRPr>
          </a:p>
        </p:txBody>
      </p:sp>
      <p:sp>
        <p:nvSpPr>
          <p:cNvPr id="272" name="Google Shape;272;p13"/>
          <p:cNvSpPr/>
          <p:nvPr/>
        </p:nvSpPr>
        <p:spPr>
          <a:xfrm>
            <a:off x="344554" y="2662749"/>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b. Diễn biến, kết quả</a:t>
            </a:r>
            <a:endParaRPr sz="2400" b="1">
              <a:solidFill>
                <a:srgbClr val="FF0000"/>
              </a:solidFill>
              <a:latin typeface="Times New Roman"/>
              <a:ea typeface="Times New Roman"/>
              <a:cs typeface="Times New Roman"/>
              <a:sym typeface="Times New Roman"/>
            </a:endParaRPr>
          </a:p>
        </p:txBody>
      </p:sp>
      <p:sp>
        <p:nvSpPr>
          <p:cNvPr id="273" name="Google Shape;273;p13"/>
          <p:cNvSpPr/>
          <p:nvPr/>
        </p:nvSpPr>
        <p:spPr>
          <a:xfrm>
            <a:off x="1474632" y="3065182"/>
            <a:ext cx="5112912" cy="2266672"/>
          </a:xfrm>
          <a:prstGeom prst="cloudCallout">
            <a:avLst>
              <a:gd name="adj1" fmla="val -9246"/>
              <a:gd name="adj2" fmla="val 66929"/>
            </a:avLst>
          </a:prstGeom>
          <a:solidFill>
            <a:srgbClr val="FEE599"/>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Times New Roman"/>
                <a:ea typeface="Times New Roman"/>
                <a:cs typeface="Times New Roman"/>
                <a:sym typeface="Times New Roman"/>
              </a:rPr>
              <a:t>Hiểu biết của em về Lý Bí?</a:t>
            </a:r>
            <a:endParaRPr sz="3200" b="1">
              <a:solidFill>
                <a:schemeClr val="dk1"/>
              </a:solidFill>
              <a:latin typeface="Times New Roman"/>
              <a:ea typeface="Times New Roman"/>
              <a:cs typeface="Times New Roman"/>
              <a:sym typeface="Times New Roman"/>
            </a:endParaRPr>
          </a:p>
        </p:txBody>
      </p:sp>
      <p:sp>
        <p:nvSpPr>
          <p:cNvPr id="274" name="Google Shape;274;p13"/>
          <p:cNvSpPr/>
          <p:nvPr/>
        </p:nvSpPr>
        <p:spPr>
          <a:xfrm>
            <a:off x="405774" y="2143129"/>
            <a:ext cx="52222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a. Nguyên nhân</a:t>
            </a:r>
            <a:endParaRPr sz="2400" b="1">
              <a:solidFill>
                <a:srgbClr val="FF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3"/>
                                        </p:tgtEl>
                                        <p:attrNameLst>
                                          <p:attrName>style.visibility</p:attrName>
                                        </p:attrNameLst>
                                      </p:cBhvr>
                                      <p:to>
                                        <p:strVal val="visible"/>
                                      </p:to>
                                    </p:set>
                                    <p:animEffect transition="in" filter="fade">
                                      <p:cBhvr>
                                        <p:cTn id="12" dur="500"/>
                                        <p:tgtEl>
                                          <p:spTgt spid="2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73"/>
                                        </p:tgtEl>
                                      </p:cBhvr>
                                    </p:animEffect>
                                    <p:set>
                                      <p:cBhvr>
                                        <p:cTn id="17" dur="1" fill="hold">
                                          <p:stCondLst>
                                            <p:cond delay="500"/>
                                          </p:stCondLst>
                                        </p:cTn>
                                        <p:tgtEl>
                                          <p:spTgt spid="27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0"/>
                                        </p:tgtEl>
                                        <p:attrNameLst>
                                          <p:attrName>style.visibility</p:attrName>
                                        </p:attrNameLst>
                                      </p:cBhvr>
                                      <p:to>
                                        <p:strVal val="visible"/>
                                      </p:to>
                                    </p:set>
                                    <p:animEffect transition="in" filter="fade">
                                      <p:cBhvr>
                                        <p:cTn id="22" dur="500"/>
                                        <p:tgtEl>
                                          <p:spTgt spid="2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1"/>
                                        </p:tgtEl>
                                        <p:attrNameLst>
                                          <p:attrName>style.visibility</p:attrName>
                                        </p:attrNameLst>
                                      </p:cBhvr>
                                      <p:to>
                                        <p:strVal val="visible"/>
                                      </p:to>
                                    </p:set>
                                    <p:animEffect transition="in" filter="fade">
                                      <p:cBhvr>
                                        <p:cTn id="27"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5"/>
          <p:cNvSpPr/>
          <p:nvPr/>
        </p:nvSpPr>
        <p:spPr>
          <a:xfrm>
            <a:off x="862885" y="330847"/>
            <a:ext cx="1021294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Tiết 42, Bài 18 CÁC CUỘC ĐẤU TRANH GIÀNH ĐỘC LẬP DÂN TỘC TRƯỚC THẾ KỈ X (tiếp theo)</a:t>
            </a:r>
            <a:endParaRPr sz="2400" b="0">
              <a:solidFill>
                <a:schemeClr val="dk1"/>
              </a:solidFill>
              <a:latin typeface="Calibri"/>
              <a:ea typeface="Calibri"/>
              <a:cs typeface="Calibri"/>
              <a:sym typeface="Calibri"/>
            </a:endParaRPr>
          </a:p>
        </p:txBody>
      </p:sp>
      <p:sp>
        <p:nvSpPr>
          <p:cNvPr id="290" name="Google Shape;290;p15"/>
          <p:cNvSpPr/>
          <p:nvPr/>
        </p:nvSpPr>
        <p:spPr>
          <a:xfrm>
            <a:off x="405774" y="1161844"/>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III. Khởi nghĩa Lý Bí và nhà nước Vạn Xuân (năm 542 - 602)</a:t>
            </a:r>
            <a:endParaRPr sz="2400" b="1">
              <a:solidFill>
                <a:srgbClr val="FF0000"/>
              </a:solidFill>
              <a:latin typeface="Times New Roman"/>
              <a:ea typeface="Times New Roman"/>
              <a:cs typeface="Times New Roman"/>
              <a:sym typeface="Times New Roman"/>
            </a:endParaRPr>
          </a:p>
        </p:txBody>
      </p:sp>
      <p:sp>
        <p:nvSpPr>
          <p:cNvPr id="291" name="Google Shape;291;p15"/>
          <p:cNvSpPr/>
          <p:nvPr/>
        </p:nvSpPr>
        <p:spPr>
          <a:xfrm>
            <a:off x="302744" y="1623509"/>
            <a:ext cx="52222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1. Khởi nghĩa Lý Bí</a:t>
            </a:r>
            <a:endParaRPr sz="2400" b="1">
              <a:solidFill>
                <a:srgbClr val="FF0000"/>
              </a:solidFill>
              <a:latin typeface="Times New Roman"/>
              <a:ea typeface="Times New Roman"/>
              <a:cs typeface="Times New Roman"/>
              <a:sym typeface="Times New Roman"/>
            </a:endParaRPr>
          </a:p>
        </p:txBody>
      </p:sp>
      <p:sp>
        <p:nvSpPr>
          <p:cNvPr id="292" name="Google Shape;292;p15"/>
          <p:cNvSpPr/>
          <p:nvPr/>
        </p:nvSpPr>
        <p:spPr>
          <a:xfrm>
            <a:off x="466994" y="2718438"/>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b. Diễn biến, kết quả</a:t>
            </a:r>
            <a:endParaRPr sz="2400" b="1">
              <a:solidFill>
                <a:srgbClr val="FF0000"/>
              </a:solidFill>
              <a:latin typeface="Times New Roman"/>
              <a:ea typeface="Times New Roman"/>
              <a:cs typeface="Times New Roman"/>
              <a:sym typeface="Times New Roman"/>
            </a:endParaRPr>
          </a:p>
        </p:txBody>
      </p:sp>
      <p:sp>
        <p:nvSpPr>
          <p:cNvPr id="293" name="Google Shape;293;p15"/>
          <p:cNvSpPr/>
          <p:nvPr/>
        </p:nvSpPr>
        <p:spPr>
          <a:xfrm>
            <a:off x="466994" y="2140919"/>
            <a:ext cx="52222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a. Nguyên nhân</a:t>
            </a:r>
            <a:endParaRPr sz="2400" b="1">
              <a:solidFill>
                <a:srgbClr val="FF0000"/>
              </a:solidFill>
              <a:latin typeface="Times New Roman"/>
              <a:ea typeface="Times New Roman"/>
              <a:cs typeface="Times New Roman"/>
              <a:sym typeface="Times New Roman"/>
            </a:endParaRPr>
          </a:p>
        </p:txBody>
      </p:sp>
      <p:sp>
        <p:nvSpPr>
          <p:cNvPr id="294" name="Google Shape;294;p15"/>
          <p:cNvSpPr/>
          <p:nvPr/>
        </p:nvSpPr>
        <p:spPr>
          <a:xfrm>
            <a:off x="3503053" y="2454506"/>
            <a:ext cx="8229600" cy="3256746"/>
          </a:xfrm>
          <a:prstGeom prst="cloudCallout">
            <a:avLst>
              <a:gd name="adj1" fmla="val -45979"/>
              <a:gd name="adj2" fmla="val 57910"/>
            </a:avLst>
          </a:prstGeom>
          <a:solidFill>
            <a:srgbClr val="FEE599"/>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000" b="1" dirty="0" err="1">
                <a:solidFill>
                  <a:schemeClr val="dk1"/>
                </a:solidFill>
                <a:latin typeface="Times New Roman"/>
                <a:ea typeface="Times New Roman"/>
                <a:cs typeface="Times New Roman"/>
                <a:sym typeface="Times New Roman"/>
              </a:rPr>
              <a:t>Em</a:t>
            </a:r>
            <a:r>
              <a:rPr lang="en-US" sz="4000" b="1" dirty="0">
                <a:solidFill>
                  <a:schemeClr val="dk1"/>
                </a:solidFill>
                <a:latin typeface="Times New Roman"/>
                <a:ea typeface="Times New Roman"/>
                <a:cs typeface="Times New Roman"/>
                <a:sym typeface="Times New Roman"/>
              </a:rPr>
              <a:t> </a:t>
            </a:r>
            <a:r>
              <a:rPr lang="en-US" sz="4000" b="1" dirty="0" err="1">
                <a:solidFill>
                  <a:schemeClr val="dk1"/>
                </a:solidFill>
                <a:latin typeface="Times New Roman"/>
                <a:ea typeface="Times New Roman"/>
                <a:cs typeface="Times New Roman"/>
                <a:sym typeface="Times New Roman"/>
              </a:rPr>
              <a:t>hãy</a:t>
            </a:r>
            <a:r>
              <a:rPr lang="en-US" sz="4000" b="1" dirty="0">
                <a:solidFill>
                  <a:schemeClr val="dk1"/>
                </a:solidFill>
                <a:latin typeface="Times New Roman"/>
                <a:ea typeface="Times New Roman"/>
                <a:cs typeface="Times New Roman"/>
                <a:sym typeface="Times New Roman"/>
              </a:rPr>
              <a:t> </a:t>
            </a:r>
            <a:r>
              <a:rPr lang="en-US" sz="4000" b="1" dirty="0" err="1">
                <a:solidFill>
                  <a:schemeClr val="dk1"/>
                </a:solidFill>
                <a:latin typeface="Times New Roman"/>
                <a:ea typeface="Times New Roman"/>
                <a:cs typeface="Times New Roman"/>
                <a:sym typeface="Times New Roman"/>
              </a:rPr>
              <a:t>tường</a:t>
            </a:r>
            <a:r>
              <a:rPr lang="en-US" sz="4000" b="1" dirty="0">
                <a:solidFill>
                  <a:schemeClr val="dk1"/>
                </a:solidFill>
                <a:latin typeface="Times New Roman"/>
                <a:ea typeface="Times New Roman"/>
                <a:cs typeface="Times New Roman"/>
                <a:sym typeface="Times New Roman"/>
              </a:rPr>
              <a:t> </a:t>
            </a:r>
            <a:r>
              <a:rPr lang="en-US" sz="4000" b="1" dirty="0" err="1">
                <a:solidFill>
                  <a:schemeClr val="dk1"/>
                </a:solidFill>
                <a:latin typeface="Times New Roman"/>
                <a:ea typeface="Times New Roman"/>
                <a:cs typeface="Times New Roman"/>
                <a:sym typeface="Times New Roman"/>
              </a:rPr>
              <a:t>thuật</a:t>
            </a:r>
            <a:r>
              <a:rPr lang="en-US" sz="4000" b="1" dirty="0">
                <a:solidFill>
                  <a:schemeClr val="dk1"/>
                </a:solidFill>
                <a:latin typeface="Times New Roman"/>
                <a:ea typeface="Times New Roman"/>
                <a:cs typeface="Times New Roman"/>
                <a:sym typeface="Times New Roman"/>
              </a:rPr>
              <a:t> </a:t>
            </a:r>
            <a:r>
              <a:rPr lang="en-US" sz="4000" b="1" dirty="0" err="1">
                <a:solidFill>
                  <a:schemeClr val="dk1"/>
                </a:solidFill>
                <a:latin typeface="Times New Roman"/>
                <a:ea typeface="Times New Roman"/>
                <a:cs typeface="Times New Roman"/>
                <a:sym typeface="Times New Roman"/>
              </a:rPr>
              <a:t>diễn</a:t>
            </a:r>
            <a:r>
              <a:rPr lang="en-US" sz="4000" b="1" dirty="0">
                <a:solidFill>
                  <a:schemeClr val="dk1"/>
                </a:solidFill>
                <a:latin typeface="Times New Roman"/>
                <a:ea typeface="Times New Roman"/>
                <a:cs typeface="Times New Roman"/>
                <a:sym typeface="Times New Roman"/>
              </a:rPr>
              <a:t> </a:t>
            </a:r>
            <a:r>
              <a:rPr lang="en-US" sz="4000" b="1" dirty="0" err="1">
                <a:solidFill>
                  <a:schemeClr val="dk1"/>
                </a:solidFill>
                <a:latin typeface="Times New Roman"/>
                <a:ea typeface="Times New Roman"/>
                <a:cs typeface="Times New Roman"/>
                <a:sym typeface="Times New Roman"/>
              </a:rPr>
              <a:t>biến</a:t>
            </a:r>
            <a:r>
              <a:rPr lang="en-US" sz="4000" b="1" dirty="0">
                <a:solidFill>
                  <a:schemeClr val="dk1"/>
                </a:solidFill>
                <a:latin typeface="Times New Roman"/>
                <a:ea typeface="Times New Roman"/>
                <a:cs typeface="Times New Roman"/>
                <a:sym typeface="Times New Roman"/>
              </a:rPr>
              <a:t> </a:t>
            </a:r>
            <a:r>
              <a:rPr lang="en-US" sz="4000" b="1" dirty="0" err="1">
                <a:solidFill>
                  <a:schemeClr val="dk1"/>
                </a:solidFill>
                <a:latin typeface="Times New Roman"/>
                <a:ea typeface="Times New Roman"/>
                <a:cs typeface="Times New Roman"/>
                <a:sym typeface="Times New Roman"/>
              </a:rPr>
              <a:t>khởi</a:t>
            </a:r>
            <a:r>
              <a:rPr lang="en-US" sz="4000" b="1" dirty="0">
                <a:solidFill>
                  <a:schemeClr val="dk1"/>
                </a:solidFill>
                <a:latin typeface="Times New Roman"/>
                <a:ea typeface="Times New Roman"/>
                <a:cs typeface="Times New Roman"/>
                <a:sym typeface="Times New Roman"/>
              </a:rPr>
              <a:t> </a:t>
            </a:r>
            <a:r>
              <a:rPr lang="en-US" sz="4000" b="1" dirty="0" err="1">
                <a:solidFill>
                  <a:schemeClr val="dk1"/>
                </a:solidFill>
                <a:latin typeface="Times New Roman"/>
                <a:ea typeface="Times New Roman"/>
                <a:cs typeface="Times New Roman"/>
                <a:sym typeface="Times New Roman"/>
              </a:rPr>
              <a:t>nghĩa</a:t>
            </a:r>
            <a:r>
              <a:rPr lang="en-US" sz="4000" b="1" dirty="0">
                <a:solidFill>
                  <a:schemeClr val="dk1"/>
                </a:solidFill>
                <a:latin typeface="Times New Roman"/>
                <a:ea typeface="Times New Roman"/>
                <a:cs typeface="Times New Roman"/>
                <a:sym typeface="Times New Roman"/>
              </a:rPr>
              <a:t> </a:t>
            </a:r>
            <a:r>
              <a:rPr lang="en-US" sz="4000" b="1" dirty="0" err="1">
                <a:solidFill>
                  <a:schemeClr val="dk1"/>
                </a:solidFill>
                <a:latin typeface="Times New Roman"/>
                <a:ea typeface="Times New Roman"/>
                <a:cs typeface="Times New Roman"/>
                <a:sym typeface="Times New Roman"/>
              </a:rPr>
              <a:t>Lý</a:t>
            </a:r>
            <a:r>
              <a:rPr lang="en-US" sz="4000" b="1" dirty="0">
                <a:solidFill>
                  <a:schemeClr val="dk1"/>
                </a:solidFill>
                <a:latin typeface="Times New Roman"/>
                <a:ea typeface="Times New Roman"/>
                <a:cs typeface="Times New Roman"/>
                <a:sym typeface="Times New Roman"/>
              </a:rPr>
              <a:t> </a:t>
            </a:r>
            <a:r>
              <a:rPr lang="en-US" sz="4000" b="1" dirty="0" err="1">
                <a:solidFill>
                  <a:schemeClr val="dk1"/>
                </a:solidFill>
                <a:latin typeface="Times New Roman"/>
                <a:ea typeface="Times New Roman"/>
                <a:cs typeface="Times New Roman"/>
                <a:sym typeface="Times New Roman"/>
              </a:rPr>
              <a:t>Bí</a:t>
            </a:r>
            <a:r>
              <a:rPr lang="en-US" sz="4000" b="1" dirty="0">
                <a:solidFill>
                  <a:schemeClr val="dk1"/>
                </a:solidFill>
                <a:latin typeface="Times New Roman"/>
                <a:ea typeface="Times New Roman"/>
                <a:cs typeface="Times New Roman"/>
                <a:sym typeface="Times New Roman"/>
              </a:rPr>
              <a:t>?</a:t>
            </a:r>
            <a:endParaRPr sz="4000" b="1" dirty="0">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500"/>
                                        <p:tgtEl>
                                          <p:spTgt spid="2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4"/>
                                        </p:tgtEl>
                                        <p:attrNameLst>
                                          <p:attrName>style.visibility</p:attrName>
                                        </p:attrNameLst>
                                      </p:cBhvr>
                                      <p:to>
                                        <p:strVal val="visible"/>
                                      </p:to>
                                    </p:set>
                                    <p:animEffect transition="in" filter="fade">
                                      <p:cBhvr>
                                        <p:cTn id="12" dur="5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6"/>
          <p:cNvSpPr/>
          <p:nvPr/>
        </p:nvSpPr>
        <p:spPr>
          <a:xfrm>
            <a:off x="7924800" y="533400"/>
            <a:ext cx="2743200" cy="1905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None/>
            </a:pPr>
            <a:endParaRPr sz="2000">
              <a:solidFill>
                <a:schemeClr val="dk1"/>
              </a:solidFill>
              <a:latin typeface="Times New Roman"/>
              <a:ea typeface="Times New Roman"/>
              <a:cs typeface="Times New Roman"/>
              <a:sym typeface="Times New Roman"/>
            </a:endParaRPr>
          </a:p>
        </p:txBody>
      </p:sp>
      <p:grpSp>
        <p:nvGrpSpPr>
          <p:cNvPr id="301" name="Google Shape;301;p16"/>
          <p:cNvGrpSpPr/>
          <p:nvPr/>
        </p:nvGrpSpPr>
        <p:grpSpPr>
          <a:xfrm>
            <a:off x="1524000" y="0"/>
            <a:ext cx="9144000" cy="6858000"/>
            <a:chOff x="0" y="0"/>
            <a:chExt cx="5760" cy="4320"/>
          </a:xfrm>
        </p:grpSpPr>
        <p:sp>
          <p:nvSpPr>
            <p:cNvPr id="302" name="Google Shape;302;p16"/>
            <p:cNvSpPr/>
            <p:nvPr/>
          </p:nvSpPr>
          <p:spPr>
            <a:xfrm>
              <a:off x="0" y="0"/>
              <a:ext cx="5760" cy="240"/>
            </a:xfrm>
            <a:prstGeom prst="rect">
              <a:avLst/>
            </a:prstGeom>
            <a:gradFill>
              <a:gsLst>
                <a:gs pos="0">
                  <a:srgbClr val="FFFF99">
                    <a:alpha val="78823"/>
                  </a:srgbClr>
                </a:gs>
                <a:gs pos="100000">
                  <a:srgbClr val="DBDB83"/>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03" name="Google Shape;303;p16"/>
            <p:cNvSpPr/>
            <p:nvPr/>
          </p:nvSpPr>
          <p:spPr>
            <a:xfrm>
              <a:off x="0" y="240"/>
              <a:ext cx="4128" cy="408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04" name="Google Shape;304;p16"/>
            <p:cNvSpPr/>
            <p:nvPr/>
          </p:nvSpPr>
          <p:spPr>
            <a:xfrm>
              <a:off x="4128" y="240"/>
              <a:ext cx="1632" cy="408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pSp>
      <p:grpSp>
        <p:nvGrpSpPr>
          <p:cNvPr id="305" name="Google Shape;305;p16"/>
          <p:cNvGrpSpPr/>
          <p:nvPr/>
        </p:nvGrpSpPr>
        <p:grpSpPr>
          <a:xfrm>
            <a:off x="1524000" y="-227013"/>
            <a:ext cx="9144000" cy="7085013"/>
            <a:chOff x="1920" y="960"/>
            <a:chExt cx="3168" cy="3269"/>
          </a:xfrm>
        </p:grpSpPr>
        <p:pic>
          <p:nvPicPr>
            <p:cNvPr id="306" name="Google Shape;306;p16" descr="Ban do mien bac VN_cartoon"/>
            <p:cNvPicPr preferRelativeResize="0"/>
            <p:nvPr/>
          </p:nvPicPr>
          <p:blipFill rotWithShape="1">
            <a:blip r:embed="rId3">
              <a:alphaModFix/>
            </a:blip>
            <a:srcRect/>
            <a:stretch/>
          </p:blipFill>
          <p:spPr>
            <a:xfrm>
              <a:off x="1920" y="960"/>
              <a:ext cx="3168" cy="3072"/>
            </a:xfrm>
            <a:prstGeom prst="rect">
              <a:avLst/>
            </a:prstGeom>
            <a:gradFill>
              <a:gsLst>
                <a:gs pos="0">
                  <a:schemeClr val="accent1"/>
                </a:gs>
                <a:gs pos="100000">
                  <a:schemeClr val="lt1"/>
                </a:gs>
              </a:gsLst>
              <a:lin ang="5400000" scaled="0"/>
            </a:gradFill>
            <a:ln w="9525" cap="flat" cmpd="sng">
              <a:solidFill>
                <a:schemeClr val="lt1"/>
              </a:solidFill>
              <a:prstDash val="solid"/>
              <a:miter lim="800000"/>
              <a:headEnd type="none" w="sm" len="sm"/>
              <a:tailEnd type="none" w="sm" len="sm"/>
            </a:ln>
          </p:spPr>
        </p:pic>
        <p:sp>
          <p:nvSpPr>
            <p:cNvPr id="307" name="Google Shape;307;p16"/>
            <p:cNvSpPr txBox="1"/>
            <p:nvPr/>
          </p:nvSpPr>
          <p:spPr>
            <a:xfrm>
              <a:off x="1920" y="4070"/>
              <a:ext cx="3120" cy="159"/>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rgbClr val="FF0000"/>
                </a:solidFill>
                <a:latin typeface="Times New Roman"/>
                <a:ea typeface="Times New Roman"/>
                <a:cs typeface="Times New Roman"/>
                <a:sym typeface="Times New Roman"/>
              </a:endParaRPr>
            </a:p>
          </p:txBody>
        </p:sp>
      </p:grpSp>
      <p:sp>
        <p:nvSpPr>
          <p:cNvPr id="308" name="Google Shape;308;p16"/>
          <p:cNvSpPr txBox="1"/>
          <p:nvPr/>
        </p:nvSpPr>
        <p:spPr>
          <a:xfrm>
            <a:off x="1600200" y="6500814"/>
            <a:ext cx="8991600" cy="37623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Times New Roman"/>
                <a:ea typeface="Times New Roman"/>
                <a:cs typeface="Times New Roman"/>
                <a:sym typeface="Times New Roman"/>
              </a:rPr>
              <a:t>LƯỢC ĐỒ KHỞI NGHĨA LÝ BÍ </a:t>
            </a:r>
            <a:endParaRPr/>
          </a:p>
        </p:txBody>
      </p:sp>
      <p:sp>
        <p:nvSpPr>
          <p:cNvPr id="309" name="Google Shape;309;p16"/>
          <p:cNvSpPr txBox="1"/>
          <p:nvPr/>
        </p:nvSpPr>
        <p:spPr>
          <a:xfrm rot="-2334688">
            <a:off x="9144000" y="958850"/>
            <a:ext cx="1371600" cy="336550"/>
          </a:xfrm>
          <a:prstGeom prst="rect">
            <a:avLst/>
          </a:prstGeom>
          <a:solidFill>
            <a:srgbClr val="EAEAEA"/>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FF0000"/>
                </a:solidFill>
                <a:latin typeface="Times New Roman"/>
                <a:ea typeface="Times New Roman"/>
                <a:cs typeface="Times New Roman"/>
                <a:sym typeface="Times New Roman"/>
              </a:rPr>
              <a:t>Đầu năm 543</a:t>
            </a:r>
            <a:endParaRPr/>
          </a:p>
        </p:txBody>
      </p:sp>
      <p:sp>
        <p:nvSpPr>
          <p:cNvPr id="310" name="Google Shape;310;p16"/>
          <p:cNvSpPr txBox="1"/>
          <p:nvPr/>
        </p:nvSpPr>
        <p:spPr>
          <a:xfrm>
            <a:off x="8324851" y="838200"/>
            <a:ext cx="1304925" cy="336550"/>
          </a:xfrm>
          <a:prstGeom prst="rect">
            <a:avLst/>
          </a:prstGeom>
          <a:solidFill>
            <a:srgbClr val="EAEAEA"/>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FF0000"/>
                </a:solidFill>
                <a:latin typeface="Times New Roman"/>
                <a:ea typeface="Times New Roman"/>
                <a:cs typeface="Times New Roman"/>
                <a:sym typeface="Times New Roman"/>
              </a:rPr>
              <a:t>HỢP PHỐ</a:t>
            </a:r>
            <a:r>
              <a:rPr lang="en-US" sz="1600">
                <a:solidFill>
                  <a:srgbClr val="FF0000"/>
                </a:solidFill>
                <a:latin typeface="Times New Roman"/>
                <a:ea typeface="Times New Roman"/>
                <a:cs typeface="Times New Roman"/>
                <a:sym typeface="Times New Roman"/>
              </a:rPr>
              <a:t>  </a:t>
            </a:r>
            <a:endParaRPr/>
          </a:p>
        </p:txBody>
      </p:sp>
      <p:sp>
        <p:nvSpPr>
          <p:cNvPr id="311" name="Google Shape;311;p16"/>
          <p:cNvSpPr txBox="1"/>
          <p:nvPr/>
        </p:nvSpPr>
        <p:spPr>
          <a:xfrm rot="-2412543">
            <a:off x="6324600" y="609600"/>
            <a:ext cx="914400" cy="336550"/>
          </a:xfrm>
          <a:prstGeom prst="rect">
            <a:avLst/>
          </a:prstGeom>
          <a:solidFill>
            <a:srgbClr val="DDDDD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FF0000"/>
                </a:solidFill>
                <a:latin typeface="Calibri"/>
                <a:ea typeface="Calibri"/>
                <a:cs typeface="Calibri"/>
                <a:sym typeface="Calibri"/>
              </a:rPr>
              <a:t>4 -542</a:t>
            </a:r>
            <a:endParaRPr/>
          </a:p>
        </p:txBody>
      </p:sp>
      <p:sp>
        <p:nvSpPr>
          <p:cNvPr id="312" name="Google Shape;312;p16"/>
          <p:cNvSpPr/>
          <p:nvPr/>
        </p:nvSpPr>
        <p:spPr>
          <a:xfrm>
            <a:off x="2971800" y="762000"/>
            <a:ext cx="533400" cy="228600"/>
          </a:xfrm>
          <a:prstGeom prst="wave">
            <a:avLst>
              <a:gd name="adj1" fmla="val 13005"/>
              <a:gd name="adj2" fmla="val 0"/>
            </a:avLst>
          </a:pr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dk1"/>
              </a:solidFill>
              <a:latin typeface="Times New Roman"/>
              <a:ea typeface="Times New Roman"/>
              <a:cs typeface="Times New Roman"/>
              <a:sym typeface="Times New Roman"/>
            </a:endParaRPr>
          </a:p>
        </p:txBody>
      </p:sp>
      <p:sp>
        <p:nvSpPr>
          <p:cNvPr id="313" name="Google Shape;313;p16"/>
          <p:cNvSpPr/>
          <p:nvPr/>
        </p:nvSpPr>
        <p:spPr>
          <a:xfrm>
            <a:off x="6705600" y="5219700"/>
            <a:ext cx="685800" cy="152400"/>
          </a:xfrm>
          <a:prstGeom prst="notchedRightArrow">
            <a:avLst>
              <a:gd name="adj1" fmla="val 50000"/>
              <a:gd name="adj2" fmla="val 112500"/>
            </a:avLst>
          </a:prstGeom>
          <a:solidFill>
            <a:srgbClr val="FF0000"/>
          </a:solid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14" name="Google Shape;314;p16"/>
          <p:cNvSpPr/>
          <p:nvPr/>
        </p:nvSpPr>
        <p:spPr>
          <a:xfrm rot="-1287231" flipH="1">
            <a:off x="8918575" y="644526"/>
            <a:ext cx="1435100" cy="219075"/>
          </a:xfrm>
          <a:prstGeom prst="rightArrow">
            <a:avLst>
              <a:gd name="adj1" fmla="val 50000"/>
              <a:gd name="adj2" fmla="val 163768"/>
            </a:avLst>
          </a:prstGeom>
          <a:solidFill>
            <a:srgbClr val="0000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15" name="Google Shape;315;p16"/>
          <p:cNvSpPr/>
          <p:nvPr/>
        </p:nvSpPr>
        <p:spPr>
          <a:xfrm rot="-2284794" flipH="1">
            <a:off x="5867401" y="1066801"/>
            <a:ext cx="1382713" cy="182563"/>
          </a:xfrm>
          <a:prstGeom prst="rightArrow">
            <a:avLst>
              <a:gd name="adj1" fmla="val 50000"/>
              <a:gd name="adj2" fmla="val 189347"/>
            </a:avLst>
          </a:prstGeom>
          <a:solidFill>
            <a:srgbClr val="0000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16" name="Google Shape;316;p16"/>
          <p:cNvSpPr txBox="1"/>
          <p:nvPr/>
        </p:nvSpPr>
        <p:spPr>
          <a:xfrm>
            <a:off x="5867400" y="1485900"/>
            <a:ext cx="1828800" cy="336550"/>
          </a:xfrm>
          <a:prstGeom prst="rect">
            <a:avLst/>
          </a:prstGeom>
          <a:solidFill>
            <a:srgbClr val="DDDDDD"/>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FF0000"/>
                </a:solidFill>
                <a:latin typeface="Calibri"/>
                <a:ea typeface="Calibri"/>
                <a:cs typeface="Calibri"/>
                <a:sym typeface="Calibri"/>
              </a:rPr>
              <a:t>HOÀNG CHÂU</a:t>
            </a:r>
            <a:endParaRPr sz="1600">
              <a:solidFill>
                <a:srgbClr val="FF0000"/>
              </a:solidFill>
              <a:latin typeface="Calibri"/>
              <a:ea typeface="Calibri"/>
              <a:cs typeface="Calibri"/>
              <a:sym typeface="Calibri"/>
            </a:endParaRPr>
          </a:p>
        </p:txBody>
      </p:sp>
      <p:sp>
        <p:nvSpPr>
          <p:cNvPr id="317" name="Google Shape;317;p16"/>
          <p:cNvSpPr/>
          <p:nvPr/>
        </p:nvSpPr>
        <p:spPr>
          <a:xfrm rot="3098756">
            <a:off x="3187700" y="3536950"/>
            <a:ext cx="457200" cy="127000"/>
          </a:xfrm>
          <a:prstGeom prst="notchedRightArrow">
            <a:avLst>
              <a:gd name="adj1" fmla="val 50000"/>
              <a:gd name="adj2" fmla="val 90000"/>
            </a:avLst>
          </a:prstGeom>
          <a:solidFill>
            <a:srgbClr val="FF0000"/>
          </a:solidFill>
          <a:ln w="9525" cap="flat" cmpd="sng">
            <a:solidFill>
              <a:srgbClr val="FF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6"/>
          <p:cNvSpPr txBox="1"/>
          <p:nvPr/>
        </p:nvSpPr>
        <p:spPr>
          <a:xfrm rot="-2301244">
            <a:off x="3384550" y="3429000"/>
            <a:ext cx="63500" cy="342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19" name="Google Shape;319;p16"/>
          <p:cNvSpPr/>
          <p:nvPr/>
        </p:nvSpPr>
        <p:spPr>
          <a:xfrm rot="3559493">
            <a:off x="3514725" y="4886325"/>
            <a:ext cx="457200" cy="133350"/>
          </a:xfrm>
          <a:prstGeom prst="notchedRightArrow">
            <a:avLst>
              <a:gd name="adj1" fmla="val 50000"/>
              <a:gd name="adj2" fmla="val 85714"/>
            </a:avLst>
          </a:prstGeom>
          <a:solidFill>
            <a:srgbClr val="FF0000"/>
          </a:solidFill>
          <a:ln w="9525" cap="flat" cmpd="sng">
            <a:solidFill>
              <a:srgbClr val="FF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6"/>
          <p:cNvSpPr txBox="1"/>
          <p:nvPr/>
        </p:nvSpPr>
        <p:spPr>
          <a:xfrm rot="-1840507">
            <a:off x="3709988" y="4781550"/>
            <a:ext cx="66675" cy="342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21" name="Google Shape;321;p16"/>
          <p:cNvSpPr/>
          <p:nvPr/>
        </p:nvSpPr>
        <p:spPr>
          <a:xfrm rot="2745267">
            <a:off x="2882900" y="2527300"/>
            <a:ext cx="457200" cy="127000"/>
          </a:xfrm>
          <a:prstGeom prst="notchedRightArrow">
            <a:avLst>
              <a:gd name="adj1" fmla="val 50000"/>
              <a:gd name="adj2" fmla="val 90000"/>
            </a:avLst>
          </a:prstGeom>
          <a:solidFill>
            <a:srgbClr val="FF0000"/>
          </a:solidFill>
          <a:ln w="9525" cap="flat" cmpd="sng">
            <a:solidFill>
              <a:srgbClr val="FF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6"/>
          <p:cNvSpPr txBox="1"/>
          <p:nvPr/>
        </p:nvSpPr>
        <p:spPr>
          <a:xfrm rot="-2654733">
            <a:off x="3079750" y="2419350"/>
            <a:ext cx="63500" cy="342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23" name="Google Shape;323;p16"/>
          <p:cNvSpPr/>
          <p:nvPr/>
        </p:nvSpPr>
        <p:spPr>
          <a:xfrm>
            <a:off x="1524000" y="1371600"/>
            <a:ext cx="1371600" cy="457200"/>
          </a:xfrm>
          <a:prstGeom prst="rightArrow">
            <a:avLst>
              <a:gd name="adj1" fmla="val 50000"/>
              <a:gd name="adj2" fmla="val 75000"/>
            </a:avLst>
          </a:prstGeom>
          <a:solidFill>
            <a:srgbClr val="FFFF99"/>
          </a:solidFill>
          <a:ln w="9525" cap="flat" cmpd="sng">
            <a:solidFill>
              <a:srgbClr val="FFC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b="1">
                <a:solidFill>
                  <a:srgbClr val="FF0000"/>
                </a:solidFill>
                <a:latin typeface="Times New Roman"/>
                <a:ea typeface="Times New Roman"/>
                <a:cs typeface="Times New Roman"/>
                <a:sym typeface="Times New Roman"/>
              </a:rPr>
              <a:t>542-Thái Bình</a:t>
            </a:r>
            <a:endParaRPr/>
          </a:p>
        </p:txBody>
      </p:sp>
      <p:sp>
        <p:nvSpPr>
          <p:cNvPr id="324" name="Google Shape;324;p16"/>
          <p:cNvSpPr/>
          <p:nvPr/>
        </p:nvSpPr>
        <p:spPr>
          <a:xfrm>
            <a:off x="2819400" y="1447800"/>
            <a:ext cx="381000" cy="304800"/>
          </a:xfrm>
          <a:prstGeom prst="ellipse">
            <a:avLst/>
          </a:prstGeom>
          <a:solidFill>
            <a:srgbClr val="FFCC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25" name="Google Shape;325;p16"/>
          <p:cNvSpPr/>
          <p:nvPr/>
        </p:nvSpPr>
        <p:spPr>
          <a:xfrm rot="1091876">
            <a:off x="3551238" y="2127251"/>
            <a:ext cx="715962" cy="149225"/>
          </a:xfrm>
          <a:prstGeom prst="notchedRightArrow">
            <a:avLst>
              <a:gd name="adj1" fmla="val 50000"/>
              <a:gd name="adj2" fmla="val 119947"/>
            </a:avLst>
          </a:prstGeom>
          <a:solidFill>
            <a:srgbClr val="FF0000"/>
          </a:solid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cxnSp>
        <p:nvCxnSpPr>
          <p:cNvPr id="326" name="Google Shape;326;p16"/>
          <p:cNvCxnSpPr/>
          <p:nvPr/>
        </p:nvCxnSpPr>
        <p:spPr>
          <a:xfrm>
            <a:off x="2971800" y="990600"/>
            <a:ext cx="0" cy="533400"/>
          </a:xfrm>
          <a:prstGeom prst="straightConnector1">
            <a:avLst/>
          </a:prstGeom>
          <a:noFill/>
          <a:ln w="38100" cap="flat" cmpd="sng">
            <a:solidFill>
              <a:schemeClr val="dk1"/>
            </a:solidFill>
            <a:prstDash val="solid"/>
            <a:round/>
            <a:headEnd type="none" w="med" len="med"/>
            <a:tailEnd type="none" w="med" len="med"/>
          </a:ln>
        </p:spPr>
      </p:cxnSp>
      <p:sp>
        <p:nvSpPr>
          <p:cNvPr id="327" name="Google Shape;327;p16"/>
          <p:cNvSpPr/>
          <p:nvPr/>
        </p:nvSpPr>
        <p:spPr>
          <a:xfrm rot="-1719545">
            <a:off x="7315200" y="1295401"/>
            <a:ext cx="1295400" cy="169863"/>
          </a:xfrm>
          <a:prstGeom prst="notchedRightArrow">
            <a:avLst>
              <a:gd name="adj1" fmla="val 50000"/>
              <a:gd name="adj2" fmla="val 190654"/>
            </a:avLst>
          </a:prstGeom>
          <a:solidFill>
            <a:srgbClr val="FF0000"/>
          </a:solid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28" name="Google Shape;328;p16"/>
          <p:cNvSpPr/>
          <p:nvPr/>
        </p:nvSpPr>
        <p:spPr>
          <a:xfrm rot="-4001743">
            <a:off x="4191000" y="1676400"/>
            <a:ext cx="990600" cy="228600"/>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lnTo>
                  <a:pt x="16200" y="0"/>
                </a:lnTo>
                <a:close/>
              </a:path>
              <a:path w="21600" h="21600" extrusionOk="0">
                <a:moveTo>
                  <a:pt x="1350" y="5400"/>
                </a:moveTo>
                <a:lnTo>
                  <a:pt x="1350" y="16200"/>
                </a:lnTo>
                <a:lnTo>
                  <a:pt x="2700" y="16200"/>
                </a:lnTo>
                <a:lnTo>
                  <a:pt x="2700" y="5400"/>
                </a:lnTo>
                <a:lnTo>
                  <a:pt x="1350" y="5400"/>
                </a:lnTo>
                <a:close/>
              </a:path>
              <a:path w="21600" h="21600" extrusionOk="0">
                <a:moveTo>
                  <a:pt x="0" y="5400"/>
                </a:moveTo>
                <a:lnTo>
                  <a:pt x="0" y="16200"/>
                </a:lnTo>
                <a:lnTo>
                  <a:pt x="675" y="16200"/>
                </a:lnTo>
                <a:lnTo>
                  <a:pt x="675" y="5400"/>
                </a:lnTo>
                <a:lnTo>
                  <a:pt x="0" y="5400"/>
                </a:lnTo>
                <a:close/>
              </a:path>
            </a:pathLst>
          </a:custGeom>
          <a:solidFill>
            <a:schemeClr val="dk1"/>
          </a:solid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a:solidFill>
                  <a:srgbClr val="FFCC00"/>
                </a:solidFill>
                <a:latin typeface="Times New Roman"/>
                <a:ea typeface="Times New Roman"/>
                <a:cs typeface="Times New Roman"/>
                <a:sym typeface="Times New Roman"/>
              </a:rPr>
              <a:t>Tiêu Tư</a:t>
            </a:r>
            <a:endParaRPr/>
          </a:p>
        </p:txBody>
      </p:sp>
      <p:sp>
        <p:nvSpPr>
          <p:cNvPr id="329" name="Google Shape;329;p16"/>
          <p:cNvSpPr txBox="1"/>
          <p:nvPr/>
        </p:nvSpPr>
        <p:spPr>
          <a:xfrm>
            <a:off x="4572001" y="2133600"/>
            <a:ext cx="1565275" cy="336550"/>
          </a:xfrm>
          <a:prstGeom prst="rect">
            <a:avLst/>
          </a:prstGeom>
          <a:solidFill>
            <a:srgbClr val="EAEAEA"/>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FF0000"/>
                </a:solidFill>
                <a:latin typeface="Calibri"/>
                <a:ea typeface="Calibri"/>
                <a:cs typeface="Calibri"/>
                <a:sym typeface="Calibri"/>
              </a:rPr>
              <a:t>LONG BIÊN</a:t>
            </a:r>
            <a:endParaRPr sz="1600">
              <a:solidFill>
                <a:srgbClr val="FF0000"/>
              </a:solidFill>
              <a:latin typeface="Calibri"/>
              <a:ea typeface="Calibri"/>
              <a:cs typeface="Calibri"/>
              <a:sym typeface="Calibri"/>
            </a:endParaRPr>
          </a:p>
        </p:txBody>
      </p:sp>
      <p:sp>
        <p:nvSpPr>
          <p:cNvPr id="330" name="Google Shape;330;p16"/>
          <p:cNvSpPr/>
          <p:nvPr/>
        </p:nvSpPr>
        <p:spPr>
          <a:xfrm rot="-1640072">
            <a:off x="4953001" y="1905000"/>
            <a:ext cx="919163" cy="152400"/>
          </a:xfrm>
          <a:prstGeom prst="notchedRightArrow">
            <a:avLst>
              <a:gd name="adj1" fmla="val 50000"/>
              <a:gd name="adj2" fmla="val 150781"/>
            </a:avLst>
          </a:prstGeom>
          <a:solidFill>
            <a:srgbClr val="FF0000"/>
          </a:solid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331" name="Google Shape;331;p16"/>
          <p:cNvSpPr/>
          <p:nvPr/>
        </p:nvSpPr>
        <p:spPr>
          <a:xfrm>
            <a:off x="6642100" y="5791200"/>
            <a:ext cx="838200" cy="198438"/>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lnTo>
                  <a:pt x="16200" y="0"/>
                </a:lnTo>
                <a:close/>
              </a:path>
              <a:path w="21600" h="21600" extrusionOk="0">
                <a:moveTo>
                  <a:pt x="1350" y="5400"/>
                </a:moveTo>
                <a:lnTo>
                  <a:pt x="1350" y="16200"/>
                </a:lnTo>
                <a:lnTo>
                  <a:pt x="2700" y="16200"/>
                </a:lnTo>
                <a:lnTo>
                  <a:pt x="2700" y="5400"/>
                </a:lnTo>
                <a:lnTo>
                  <a:pt x="1350" y="5400"/>
                </a:lnTo>
                <a:close/>
              </a:path>
              <a:path w="21600" h="21600" extrusionOk="0">
                <a:moveTo>
                  <a:pt x="0" y="5400"/>
                </a:moveTo>
                <a:lnTo>
                  <a:pt x="0" y="16200"/>
                </a:lnTo>
                <a:lnTo>
                  <a:pt x="675" y="16200"/>
                </a:lnTo>
                <a:lnTo>
                  <a:pt x="675" y="5400"/>
                </a:lnTo>
                <a:lnTo>
                  <a:pt x="0" y="5400"/>
                </a:lnTo>
                <a:close/>
              </a:path>
            </a:pathLst>
          </a:custGeom>
          <a:solidFill>
            <a:schemeClr val="dk1"/>
          </a:solid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a:solidFill>
                  <a:srgbClr val="FFCC00"/>
                </a:solidFill>
                <a:latin typeface="Times New Roman"/>
                <a:ea typeface="Times New Roman"/>
                <a:cs typeface="Times New Roman"/>
                <a:sym typeface="Times New Roman"/>
              </a:rPr>
              <a:t>Tiêu Tư</a:t>
            </a:r>
            <a:endParaRPr/>
          </a:p>
        </p:txBody>
      </p:sp>
      <p:sp>
        <p:nvSpPr>
          <p:cNvPr id="332" name="Google Shape;332;p16"/>
          <p:cNvSpPr/>
          <p:nvPr/>
        </p:nvSpPr>
        <p:spPr>
          <a:xfrm rot="-3076538">
            <a:off x="4648200" y="762000"/>
            <a:ext cx="990600" cy="228600"/>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lnTo>
                  <a:pt x="16200" y="0"/>
                </a:lnTo>
                <a:close/>
              </a:path>
              <a:path w="21600" h="21600" extrusionOk="0">
                <a:moveTo>
                  <a:pt x="1350" y="5400"/>
                </a:moveTo>
                <a:lnTo>
                  <a:pt x="1350" y="16200"/>
                </a:lnTo>
                <a:lnTo>
                  <a:pt x="2700" y="16200"/>
                </a:lnTo>
                <a:lnTo>
                  <a:pt x="2700" y="5400"/>
                </a:lnTo>
                <a:lnTo>
                  <a:pt x="1350" y="5400"/>
                </a:lnTo>
                <a:close/>
              </a:path>
              <a:path w="21600" h="21600" extrusionOk="0">
                <a:moveTo>
                  <a:pt x="0" y="5400"/>
                </a:moveTo>
                <a:lnTo>
                  <a:pt x="0" y="16200"/>
                </a:lnTo>
                <a:lnTo>
                  <a:pt x="675" y="16200"/>
                </a:lnTo>
                <a:lnTo>
                  <a:pt x="675" y="5400"/>
                </a:lnTo>
                <a:lnTo>
                  <a:pt x="0" y="5400"/>
                </a:lnTo>
                <a:close/>
              </a:path>
            </a:pathLst>
          </a:custGeom>
          <a:solidFill>
            <a:schemeClr val="dk1"/>
          </a:solid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a:solidFill>
                  <a:srgbClr val="FFCC00"/>
                </a:solidFill>
                <a:latin typeface="Times New Roman"/>
                <a:ea typeface="Times New Roman"/>
                <a:cs typeface="Times New Roman"/>
                <a:sym typeface="Times New Roman"/>
              </a:rPr>
              <a:t>Tiêu Tư</a:t>
            </a:r>
            <a:endParaRPr/>
          </a:p>
        </p:txBody>
      </p:sp>
      <p:sp>
        <p:nvSpPr>
          <p:cNvPr id="333" name="Google Shape;333;p16"/>
          <p:cNvSpPr txBox="1"/>
          <p:nvPr/>
        </p:nvSpPr>
        <p:spPr>
          <a:xfrm>
            <a:off x="6477000" y="4724400"/>
            <a:ext cx="4191000" cy="1625600"/>
          </a:xfrm>
          <a:prstGeom prst="rect">
            <a:avLst/>
          </a:prstGeom>
          <a:noFill/>
          <a:ln w="952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           Nơi Lý Bí phất cờ khởi nghĩa</a:t>
            </a:r>
            <a:endParaRPr/>
          </a:p>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               Hướng tấn công của ta.</a:t>
            </a:r>
            <a:endParaRPr/>
          </a:p>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               Hướng tấn công của giặc.</a:t>
            </a:r>
            <a:endParaRPr/>
          </a:p>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               Giặc rút lui.</a:t>
            </a:r>
            <a:endParaRPr/>
          </a:p>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             Nơi quân ta chiến thắng</a:t>
            </a:r>
            <a:r>
              <a:rPr lang="en-US" sz="2000">
                <a:solidFill>
                  <a:schemeClr val="dk1"/>
                </a:solidFill>
                <a:latin typeface="Times New Roman"/>
                <a:ea typeface="Times New Roman"/>
                <a:cs typeface="Times New Roman"/>
                <a:sym typeface="Times New Roman"/>
              </a:rPr>
              <a:t>             </a:t>
            </a:r>
            <a:endParaRPr/>
          </a:p>
        </p:txBody>
      </p:sp>
      <p:sp>
        <p:nvSpPr>
          <p:cNvPr id="334" name="Google Shape;334;p16"/>
          <p:cNvSpPr/>
          <p:nvPr/>
        </p:nvSpPr>
        <p:spPr>
          <a:xfrm>
            <a:off x="6705600" y="5486400"/>
            <a:ext cx="642938" cy="152400"/>
          </a:xfrm>
          <a:prstGeom prst="rightArrow">
            <a:avLst>
              <a:gd name="adj1" fmla="val 50000"/>
              <a:gd name="adj2" fmla="val 105469"/>
            </a:avLst>
          </a:prstGeom>
          <a:solidFill>
            <a:srgbClr val="0000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pic>
        <p:nvPicPr>
          <p:cNvPr id="335" name="Google Shape;335;p16" descr="teach-1"/>
          <p:cNvPicPr preferRelativeResize="0"/>
          <p:nvPr/>
        </p:nvPicPr>
        <p:blipFill rotWithShape="1">
          <a:blip r:embed="rId4">
            <a:alphaModFix/>
          </a:blip>
          <a:srcRect/>
          <a:stretch/>
        </p:blipFill>
        <p:spPr>
          <a:xfrm>
            <a:off x="6858000" y="6019800"/>
            <a:ext cx="381000" cy="381000"/>
          </a:xfrm>
          <a:prstGeom prst="rect">
            <a:avLst/>
          </a:prstGeom>
          <a:noFill/>
          <a:ln>
            <a:noFill/>
          </a:ln>
        </p:spPr>
      </p:pic>
      <p:pic>
        <p:nvPicPr>
          <p:cNvPr id="336" name="Google Shape;336;p16" descr="teach-1"/>
          <p:cNvPicPr preferRelativeResize="0"/>
          <p:nvPr/>
        </p:nvPicPr>
        <p:blipFill rotWithShape="1">
          <a:blip r:embed="rId4">
            <a:alphaModFix/>
          </a:blip>
          <a:srcRect/>
          <a:stretch/>
        </p:blipFill>
        <p:spPr>
          <a:xfrm>
            <a:off x="3810000" y="5029200"/>
            <a:ext cx="304800" cy="304800"/>
          </a:xfrm>
          <a:prstGeom prst="rect">
            <a:avLst/>
          </a:prstGeom>
          <a:noFill/>
          <a:ln>
            <a:noFill/>
          </a:ln>
        </p:spPr>
      </p:pic>
      <p:pic>
        <p:nvPicPr>
          <p:cNvPr id="337" name="Google Shape;337;p16" descr="teach-1"/>
          <p:cNvPicPr preferRelativeResize="0"/>
          <p:nvPr/>
        </p:nvPicPr>
        <p:blipFill rotWithShape="1">
          <a:blip r:embed="rId4">
            <a:alphaModFix/>
          </a:blip>
          <a:srcRect/>
          <a:stretch/>
        </p:blipFill>
        <p:spPr>
          <a:xfrm>
            <a:off x="3505200" y="3733800"/>
            <a:ext cx="304800" cy="304800"/>
          </a:xfrm>
          <a:prstGeom prst="rect">
            <a:avLst/>
          </a:prstGeom>
          <a:noFill/>
          <a:ln>
            <a:noFill/>
          </a:ln>
        </p:spPr>
      </p:pic>
      <p:pic>
        <p:nvPicPr>
          <p:cNvPr id="338" name="Google Shape;338;p16" descr="teach-1"/>
          <p:cNvPicPr preferRelativeResize="0"/>
          <p:nvPr/>
        </p:nvPicPr>
        <p:blipFill rotWithShape="1">
          <a:blip r:embed="rId4">
            <a:alphaModFix/>
          </a:blip>
          <a:srcRect/>
          <a:stretch/>
        </p:blipFill>
        <p:spPr>
          <a:xfrm>
            <a:off x="3200400" y="2667000"/>
            <a:ext cx="304800" cy="304800"/>
          </a:xfrm>
          <a:prstGeom prst="rect">
            <a:avLst/>
          </a:prstGeom>
          <a:noFill/>
          <a:ln>
            <a:noFill/>
          </a:ln>
        </p:spPr>
      </p:pic>
      <p:pic>
        <p:nvPicPr>
          <p:cNvPr id="339" name="Google Shape;339;p16" descr="teach-1"/>
          <p:cNvPicPr preferRelativeResize="0"/>
          <p:nvPr/>
        </p:nvPicPr>
        <p:blipFill rotWithShape="1">
          <a:blip r:embed="rId4">
            <a:alphaModFix/>
          </a:blip>
          <a:srcRect/>
          <a:stretch/>
        </p:blipFill>
        <p:spPr>
          <a:xfrm>
            <a:off x="4191000" y="2209800"/>
            <a:ext cx="304800" cy="304800"/>
          </a:xfrm>
          <a:prstGeom prst="rect">
            <a:avLst/>
          </a:prstGeom>
          <a:noFill/>
          <a:ln>
            <a:noFill/>
          </a:ln>
        </p:spPr>
      </p:pic>
      <p:pic>
        <p:nvPicPr>
          <p:cNvPr id="340" name="Google Shape;340;p16" descr="teach-1"/>
          <p:cNvPicPr preferRelativeResize="0"/>
          <p:nvPr/>
        </p:nvPicPr>
        <p:blipFill rotWithShape="1">
          <a:blip r:embed="rId4">
            <a:alphaModFix/>
          </a:blip>
          <a:srcRect/>
          <a:stretch/>
        </p:blipFill>
        <p:spPr>
          <a:xfrm>
            <a:off x="5715000" y="1524000"/>
            <a:ext cx="304800" cy="304800"/>
          </a:xfrm>
          <a:prstGeom prst="rect">
            <a:avLst/>
          </a:prstGeom>
          <a:noFill/>
          <a:ln>
            <a:noFill/>
          </a:ln>
        </p:spPr>
      </p:pic>
      <p:pic>
        <p:nvPicPr>
          <p:cNvPr id="341" name="Google Shape;341;p16" descr="teach-1"/>
          <p:cNvPicPr preferRelativeResize="0"/>
          <p:nvPr/>
        </p:nvPicPr>
        <p:blipFill rotWithShape="1">
          <a:blip r:embed="rId4">
            <a:alphaModFix/>
          </a:blip>
          <a:srcRect/>
          <a:stretch/>
        </p:blipFill>
        <p:spPr>
          <a:xfrm>
            <a:off x="8458200" y="838200"/>
            <a:ext cx="304800" cy="304800"/>
          </a:xfrm>
          <a:prstGeom prst="rect">
            <a:avLst/>
          </a:prstGeom>
          <a:noFill/>
          <a:ln>
            <a:noFill/>
          </a:ln>
        </p:spPr>
      </p:pic>
      <p:pic>
        <p:nvPicPr>
          <p:cNvPr id="342" name="Google Shape;342;p16" descr="Untitled-1"/>
          <p:cNvPicPr preferRelativeResize="0"/>
          <p:nvPr/>
        </p:nvPicPr>
        <p:blipFill rotWithShape="1">
          <a:blip r:embed="rId5">
            <a:alphaModFix/>
          </a:blip>
          <a:srcRect l="19354" t="9677" r="26881" b="25805"/>
          <a:stretch/>
        </p:blipFill>
        <p:spPr>
          <a:xfrm>
            <a:off x="6705600" y="4724400"/>
            <a:ext cx="533400" cy="533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500"/>
                                        <p:tgtEl>
                                          <p:spTgt spid="313"/>
                                        </p:tgtEl>
                                      </p:cBhvr>
                                    </p:animEffect>
                                  </p:childTnLst>
                                </p:cTn>
                              </p:par>
                              <p:par>
                                <p:cTn id="8" presetID="10" presetClass="entr" presetSubtype="0" fill="hold" nodeType="withEffect">
                                  <p:stCondLst>
                                    <p:cond delay="0"/>
                                  </p:stCondLst>
                                  <p:childTnLst>
                                    <p:set>
                                      <p:cBhvr>
                                        <p:cTn id="9" dur="1" fill="hold">
                                          <p:stCondLst>
                                            <p:cond delay="0"/>
                                          </p:stCondLst>
                                        </p:cTn>
                                        <p:tgtEl>
                                          <p:spTgt spid="334"/>
                                        </p:tgtEl>
                                        <p:attrNameLst>
                                          <p:attrName>style.visibility</p:attrName>
                                        </p:attrNameLst>
                                      </p:cBhvr>
                                      <p:to>
                                        <p:strVal val="visible"/>
                                      </p:to>
                                    </p:set>
                                    <p:animEffect transition="in" filter="fade">
                                      <p:cBhvr>
                                        <p:cTn id="10" dur="500"/>
                                        <p:tgtEl>
                                          <p:spTgt spid="334"/>
                                        </p:tgtEl>
                                      </p:cBhvr>
                                    </p:animEffect>
                                  </p:childTnLst>
                                </p:cTn>
                              </p:par>
                              <p:par>
                                <p:cTn id="11" presetID="10" presetClass="entr" presetSubtype="0" fill="hold" nodeType="withEffect">
                                  <p:stCondLst>
                                    <p:cond delay="0"/>
                                  </p:stCondLst>
                                  <p:childTnLst>
                                    <p:set>
                                      <p:cBhvr>
                                        <p:cTn id="12" dur="1" fill="hold">
                                          <p:stCondLst>
                                            <p:cond delay="0"/>
                                          </p:stCondLst>
                                        </p:cTn>
                                        <p:tgtEl>
                                          <p:spTgt spid="331"/>
                                        </p:tgtEl>
                                        <p:attrNameLst>
                                          <p:attrName>style.visibility</p:attrName>
                                        </p:attrNameLst>
                                      </p:cBhvr>
                                      <p:to>
                                        <p:strVal val="visible"/>
                                      </p:to>
                                    </p:set>
                                    <p:animEffect transition="in" filter="fade">
                                      <p:cBhvr>
                                        <p:cTn id="13" dur="500"/>
                                        <p:tgtEl>
                                          <p:spTgt spid="331"/>
                                        </p:tgtEl>
                                      </p:cBhvr>
                                    </p:animEffect>
                                  </p:childTnLst>
                                </p:cTn>
                              </p:par>
                              <p:par>
                                <p:cTn id="14" presetID="10" presetClass="entr" presetSubtype="0" fill="hold" nodeType="withEffect">
                                  <p:stCondLst>
                                    <p:cond delay="0"/>
                                  </p:stCondLst>
                                  <p:childTnLst>
                                    <p:set>
                                      <p:cBhvr>
                                        <p:cTn id="15" dur="1" fill="hold">
                                          <p:stCondLst>
                                            <p:cond delay="0"/>
                                          </p:stCondLst>
                                        </p:cTn>
                                        <p:tgtEl>
                                          <p:spTgt spid="335"/>
                                        </p:tgtEl>
                                        <p:attrNameLst>
                                          <p:attrName>style.visibility</p:attrName>
                                        </p:attrNameLst>
                                      </p:cBhvr>
                                      <p:to>
                                        <p:strVal val="visible"/>
                                      </p:to>
                                    </p:set>
                                    <p:animEffect transition="in" filter="fade">
                                      <p:cBhvr>
                                        <p:cTn id="16" dur="500"/>
                                        <p:tgtEl>
                                          <p:spTgt spid="335"/>
                                        </p:tgtEl>
                                      </p:cBhvr>
                                    </p:animEffect>
                                  </p:childTnLst>
                                </p:cTn>
                              </p:par>
                              <p:par>
                                <p:cTn id="17" presetID="10" presetClass="entr" presetSubtype="0" fill="hold" nodeType="withEffect">
                                  <p:stCondLst>
                                    <p:cond delay="0"/>
                                  </p:stCondLst>
                                  <p:childTnLst>
                                    <p:set>
                                      <p:cBhvr>
                                        <p:cTn id="18" dur="1" fill="hold">
                                          <p:stCondLst>
                                            <p:cond delay="0"/>
                                          </p:stCondLst>
                                        </p:cTn>
                                        <p:tgtEl>
                                          <p:spTgt spid="333"/>
                                        </p:tgtEl>
                                        <p:attrNameLst>
                                          <p:attrName>style.visibility</p:attrName>
                                        </p:attrNameLst>
                                      </p:cBhvr>
                                      <p:to>
                                        <p:strVal val="visible"/>
                                      </p:to>
                                    </p:set>
                                    <p:animEffect transition="in" filter="fade">
                                      <p:cBhvr>
                                        <p:cTn id="19" dur="500"/>
                                        <p:tgtEl>
                                          <p:spTgt spid="333"/>
                                        </p:tgtEl>
                                      </p:cBhvr>
                                    </p:animEffect>
                                  </p:childTnLst>
                                </p:cTn>
                              </p:par>
                              <p:par>
                                <p:cTn id="20" presetID="10" presetClass="entr" presetSubtype="0" fill="hold" nodeType="withEffect">
                                  <p:stCondLst>
                                    <p:cond delay="0"/>
                                  </p:stCondLst>
                                  <p:childTnLst>
                                    <p:set>
                                      <p:cBhvr>
                                        <p:cTn id="21" dur="1" fill="hold">
                                          <p:stCondLst>
                                            <p:cond delay="0"/>
                                          </p:stCondLst>
                                        </p:cTn>
                                        <p:tgtEl>
                                          <p:spTgt spid="305"/>
                                        </p:tgtEl>
                                        <p:attrNameLst>
                                          <p:attrName>style.visibility</p:attrName>
                                        </p:attrNameLst>
                                      </p:cBhvr>
                                      <p:to>
                                        <p:strVal val="visible"/>
                                      </p:to>
                                    </p:set>
                                    <p:animEffect transition="in" filter="fade">
                                      <p:cBhvr>
                                        <p:cTn id="22" dur="500"/>
                                        <p:tgtEl>
                                          <p:spTgt spid="305"/>
                                        </p:tgtEl>
                                      </p:cBhvr>
                                    </p:animEffect>
                                  </p:childTnLst>
                                </p:cTn>
                              </p:par>
                              <p:par>
                                <p:cTn id="23" presetID="10" presetClass="entr" presetSubtype="0" fill="hold" nodeType="withEffect">
                                  <p:stCondLst>
                                    <p:cond delay="0"/>
                                  </p:stCondLst>
                                  <p:childTnLst>
                                    <p:set>
                                      <p:cBhvr>
                                        <p:cTn id="24" dur="1" fill="hold">
                                          <p:stCondLst>
                                            <p:cond delay="0"/>
                                          </p:stCondLst>
                                        </p:cTn>
                                        <p:tgtEl>
                                          <p:spTgt spid="308"/>
                                        </p:tgtEl>
                                        <p:attrNameLst>
                                          <p:attrName>style.visibility</p:attrName>
                                        </p:attrNameLst>
                                      </p:cBhvr>
                                      <p:to>
                                        <p:strVal val="visible"/>
                                      </p:to>
                                    </p:set>
                                    <p:animEffect transition="in" filter="fade">
                                      <p:cBhvr>
                                        <p:cTn id="25" dur="500"/>
                                        <p:tgtEl>
                                          <p:spTgt spid="30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23"/>
                                        </p:tgtEl>
                                        <p:attrNameLst>
                                          <p:attrName>style.visibility</p:attrName>
                                        </p:attrNameLst>
                                      </p:cBhvr>
                                      <p:to>
                                        <p:strVal val="visible"/>
                                      </p:to>
                                    </p:set>
                                    <p:animEffect transition="in" filter="fade">
                                      <p:cBhvr>
                                        <p:cTn id="30" dur="1000"/>
                                        <p:tgtEl>
                                          <p:spTgt spid="323"/>
                                        </p:tgtEl>
                                      </p:cBhvr>
                                    </p:animEffect>
                                  </p:childTnLst>
                                </p:cTn>
                              </p:par>
                              <p:par>
                                <p:cTn id="31" presetID="10" presetClass="entr" presetSubtype="0" fill="hold" nodeType="withEffect">
                                  <p:stCondLst>
                                    <p:cond delay="0"/>
                                  </p:stCondLst>
                                  <p:childTnLst>
                                    <p:set>
                                      <p:cBhvr>
                                        <p:cTn id="32" dur="1" fill="hold">
                                          <p:stCondLst>
                                            <p:cond delay="0"/>
                                          </p:stCondLst>
                                        </p:cTn>
                                        <p:tgtEl>
                                          <p:spTgt spid="326"/>
                                        </p:tgtEl>
                                        <p:attrNameLst>
                                          <p:attrName>style.visibility</p:attrName>
                                        </p:attrNameLst>
                                      </p:cBhvr>
                                      <p:to>
                                        <p:strVal val="visible"/>
                                      </p:to>
                                    </p:set>
                                    <p:animEffect transition="in" filter="fade">
                                      <p:cBhvr>
                                        <p:cTn id="33" dur="500"/>
                                        <p:tgtEl>
                                          <p:spTgt spid="326"/>
                                        </p:tgtEl>
                                      </p:cBhvr>
                                    </p:animEffect>
                                  </p:childTnLst>
                                </p:cTn>
                              </p:par>
                              <p:par>
                                <p:cTn id="34" presetID="10" presetClass="entr" presetSubtype="0" fill="hold" nodeType="withEffect">
                                  <p:stCondLst>
                                    <p:cond delay="0"/>
                                  </p:stCondLst>
                                  <p:childTnLst>
                                    <p:set>
                                      <p:cBhvr>
                                        <p:cTn id="35" dur="1" fill="hold">
                                          <p:stCondLst>
                                            <p:cond delay="0"/>
                                          </p:stCondLst>
                                        </p:cTn>
                                        <p:tgtEl>
                                          <p:spTgt spid="324"/>
                                        </p:tgtEl>
                                        <p:attrNameLst>
                                          <p:attrName>style.visibility</p:attrName>
                                        </p:attrNameLst>
                                      </p:cBhvr>
                                      <p:to>
                                        <p:strVal val="visible"/>
                                      </p:to>
                                    </p:set>
                                    <p:animEffect transition="in" filter="fade">
                                      <p:cBhvr>
                                        <p:cTn id="36" dur="500"/>
                                        <p:tgtEl>
                                          <p:spTgt spid="324"/>
                                        </p:tgtEl>
                                      </p:cBhvr>
                                    </p:animEffect>
                                  </p:childTnLst>
                                </p:cTn>
                              </p:par>
                              <p:par>
                                <p:cTn id="37" presetID="10" presetClass="entr" presetSubtype="0" fill="hold" nodeType="withEffect">
                                  <p:stCondLst>
                                    <p:cond delay="0"/>
                                  </p:stCondLst>
                                  <p:childTnLst>
                                    <p:set>
                                      <p:cBhvr>
                                        <p:cTn id="38" dur="1" fill="hold">
                                          <p:stCondLst>
                                            <p:cond delay="0"/>
                                          </p:stCondLst>
                                        </p:cTn>
                                        <p:tgtEl>
                                          <p:spTgt spid="312"/>
                                        </p:tgtEl>
                                        <p:attrNameLst>
                                          <p:attrName>style.visibility</p:attrName>
                                        </p:attrNameLst>
                                      </p:cBhvr>
                                      <p:to>
                                        <p:strVal val="visible"/>
                                      </p:to>
                                    </p:set>
                                    <p:animEffect transition="in" filter="fade">
                                      <p:cBhvr>
                                        <p:cTn id="39" dur="500"/>
                                        <p:tgtEl>
                                          <p:spTgt spid="312"/>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339"/>
                                        </p:tgtEl>
                                        <p:attrNameLst>
                                          <p:attrName>style.visibility</p:attrName>
                                        </p:attrNameLst>
                                      </p:cBhvr>
                                      <p:to>
                                        <p:strVal val="visible"/>
                                      </p:to>
                                    </p:set>
                                    <p:anim calcmode="lin" valueType="num">
                                      <p:cBhvr additive="base">
                                        <p:cTn id="44" dur="500"/>
                                        <p:tgtEl>
                                          <p:spTgt spid="339"/>
                                        </p:tgtEl>
                                        <p:attrNameLst>
                                          <p:attrName>ppt_w</p:attrName>
                                        </p:attrNameLst>
                                      </p:cBhvr>
                                      <p:tavLst>
                                        <p:tav tm="0">
                                          <p:val>
                                            <p:strVal val="0"/>
                                          </p:val>
                                        </p:tav>
                                        <p:tav tm="100000">
                                          <p:val>
                                            <p:strVal val="#ppt_w"/>
                                          </p:val>
                                        </p:tav>
                                      </p:tavLst>
                                    </p:anim>
                                    <p:anim calcmode="lin" valueType="num">
                                      <p:cBhvr additive="base">
                                        <p:cTn id="45" dur="500"/>
                                        <p:tgtEl>
                                          <p:spTgt spid="339"/>
                                        </p:tgtEl>
                                        <p:attrNameLst>
                                          <p:attrName>ppt_h</p:attrName>
                                        </p:attrNameLst>
                                      </p:cBhvr>
                                      <p:tavLst>
                                        <p:tav tm="0">
                                          <p:val>
                                            <p:str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337"/>
                                        </p:tgtEl>
                                        <p:attrNameLst>
                                          <p:attrName>style.visibility</p:attrName>
                                        </p:attrNameLst>
                                      </p:cBhvr>
                                      <p:to>
                                        <p:strVal val="visible"/>
                                      </p:to>
                                    </p:set>
                                    <p:anim calcmode="lin" valueType="num">
                                      <p:cBhvr additive="base">
                                        <p:cTn id="48" dur="500"/>
                                        <p:tgtEl>
                                          <p:spTgt spid="337"/>
                                        </p:tgtEl>
                                        <p:attrNameLst>
                                          <p:attrName>ppt_w</p:attrName>
                                        </p:attrNameLst>
                                      </p:cBhvr>
                                      <p:tavLst>
                                        <p:tav tm="0">
                                          <p:val>
                                            <p:strVal val="0"/>
                                          </p:val>
                                        </p:tav>
                                        <p:tav tm="100000">
                                          <p:val>
                                            <p:strVal val="#ppt_w"/>
                                          </p:val>
                                        </p:tav>
                                      </p:tavLst>
                                    </p:anim>
                                    <p:anim calcmode="lin" valueType="num">
                                      <p:cBhvr additive="base">
                                        <p:cTn id="49" dur="500"/>
                                        <p:tgtEl>
                                          <p:spTgt spid="337"/>
                                        </p:tgtEl>
                                        <p:attrNameLst>
                                          <p:attrName>ppt_h</p:attrName>
                                        </p:attrNameLst>
                                      </p:cBhvr>
                                      <p:tavLst>
                                        <p:tav tm="0">
                                          <p:val>
                                            <p:str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336"/>
                                        </p:tgtEl>
                                        <p:attrNameLst>
                                          <p:attrName>style.visibility</p:attrName>
                                        </p:attrNameLst>
                                      </p:cBhvr>
                                      <p:to>
                                        <p:strVal val="visible"/>
                                      </p:to>
                                    </p:set>
                                    <p:anim calcmode="lin" valueType="num">
                                      <p:cBhvr additive="base">
                                        <p:cTn id="52" dur="500"/>
                                        <p:tgtEl>
                                          <p:spTgt spid="336"/>
                                        </p:tgtEl>
                                        <p:attrNameLst>
                                          <p:attrName>ppt_w</p:attrName>
                                        </p:attrNameLst>
                                      </p:cBhvr>
                                      <p:tavLst>
                                        <p:tav tm="0">
                                          <p:val>
                                            <p:strVal val="0"/>
                                          </p:val>
                                        </p:tav>
                                        <p:tav tm="100000">
                                          <p:val>
                                            <p:strVal val="#ppt_w"/>
                                          </p:val>
                                        </p:tav>
                                      </p:tavLst>
                                    </p:anim>
                                    <p:anim calcmode="lin" valueType="num">
                                      <p:cBhvr additive="base">
                                        <p:cTn id="53" dur="500"/>
                                        <p:tgtEl>
                                          <p:spTgt spid="336"/>
                                        </p:tgtEl>
                                        <p:attrNameLst>
                                          <p:attrName>ppt_h</p:attrName>
                                        </p:attrNameLst>
                                      </p:cBhvr>
                                      <p:tavLst>
                                        <p:tav tm="0">
                                          <p:val>
                                            <p:strVal val="0"/>
                                          </p:val>
                                        </p:tav>
                                        <p:tav tm="100000">
                                          <p:val>
                                            <p:strVal val="#ppt_h"/>
                                          </p:val>
                                        </p:tav>
                                      </p:tavLst>
                                    </p:anim>
                                  </p:childTnLst>
                                </p:cTn>
                              </p:par>
                              <p:par>
                                <p:cTn id="54" presetID="23" presetClass="entr" presetSubtype="16" fill="hold" nodeType="withEffect">
                                  <p:stCondLst>
                                    <p:cond delay="0"/>
                                  </p:stCondLst>
                                  <p:childTnLst>
                                    <p:set>
                                      <p:cBhvr>
                                        <p:cTn id="55" dur="1" fill="hold">
                                          <p:stCondLst>
                                            <p:cond delay="0"/>
                                          </p:stCondLst>
                                        </p:cTn>
                                        <p:tgtEl>
                                          <p:spTgt spid="325"/>
                                        </p:tgtEl>
                                        <p:attrNameLst>
                                          <p:attrName>style.visibility</p:attrName>
                                        </p:attrNameLst>
                                      </p:cBhvr>
                                      <p:to>
                                        <p:strVal val="visible"/>
                                      </p:to>
                                    </p:set>
                                    <p:anim calcmode="lin" valueType="num">
                                      <p:cBhvr additive="base">
                                        <p:cTn id="56" dur="500"/>
                                        <p:tgtEl>
                                          <p:spTgt spid="325"/>
                                        </p:tgtEl>
                                        <p:attrNameLst>
                                          <p:attrName>ppt_w</p:attrName>
                                        </p:attrNameLst>
                                      </p:cBhvr>
                                      <p:tavLst>
                                        <p:tav tm="0">
                                          <p:val>
                                            <p:strVal val="0"/>
                                          </p:val>
                                        </p:tav>
                                        <p:tav tm="100000">
                                          <p:val>
                                            <p:strVal val="#ppt_w"/>
                                          </p:val>
                                        </p:tav>
                                      </p:tavLst>
                                    </p:anim>
                                    <p:anim calcmode="lin" valueType="num">
                                      <p:cBhvr additive="base">
                                        <p:cTn id="57" dur="500"/>
                                        <p:tgtEl>
                                          <p:spTgt spid="325"/>
                                        </p:tgtEl>
                                        <p:attrNameLst>
                                          <p:attrName>ppt_h</p:attrName>
                                        </p:attrNameLst>
                                      </p:cBhvr>
                                      <p:tavLst>
                                        <p:tav tm="0">
                                          <p:val>
                                            <p:strVal val="0"/>
                                          </p:val>
                                        </p:tav>
                                        <p:tav tm="100000">
                                          <p:val>
                                            <p:strVal val="#ppt_h"/>
                                          </p:val>
                                        </p:tav>
                                      </p:tavLst>
                                    </p:anim>
                                  </p:childTnLst>
                                </p:cTn>
                              </p:par>
                              <p:par>
                                <p:cTn id="58" presetID="23" presetClass="entr" presetSubtype="16" fill="hold" nodeType="withEffect">
                                  <p:stCondLst>
                                    <p:cond delay="0"/>
                                  </p:stCondLst>
                                  <p:childTnLst>
                                    <p:set>
                                      <p:cBhvr>
                                        <p:cTn id="59" dur="1" fill="hold">
                                          <p:stCondLst>
                                            <p:cond delay="0"/>
                                          </p:stCondLst>
                                        </p:cTn>
                                        <p:tgtEl>
                                          <p:spTgt spid="338"/>
                                        </p:tgtEl>
                                        <p:attrNameLst>
                                          <p:attrName>style.visibility</p:attrName>
                                        </p:attrNameLst>
                                      </p:cBhvr>
                                      <p:to>
                                        <p:strVal val="visible"/>
                                      </p:to>
                                    </p:set>
                                    <p:anim calcmode="lin" valueType="num">
                                      <p:cBhvr additive="base">
                                        <p:cTn id="60" dur="500"/>
                                        <p:tgtEl>
                                          <p:spTgt spid="338"/>
                                        </p:tgtEl>
                                        <p:attrNameLst>
                                          <p:attrName>ppt_w</p:attrName>
                                        </p:attrNameLst>
                                      </p:cBhvr>
                                      <p:tavLst>
                                        <p:tav tm="0">
                                          <p:val>
                                            <p:strVal val="0"/>
                                          </p:val>
                                        </p:tav>
                                        <p:tav tm="100000">
                                          <p:val>
                                            <p:strVal val="#ppt_w"/>
                                          </p:val>
                                        </p:tav>
                                      </p:tavLst>
                                    </p:anim>
                                    <p:anim calcmode="lin" valueType="num">
                                      <p:cBhvr additive="base">
                                        <p:cTn id="61" dur="500"/>
                                        <p:tgtEl>
                                          <p:spTgt spid="338"/>
                                        </p:tgtEl>
                                        <p:attrNameLst>
                                          <p:attrName>ppt_h</p:attrName>
                                        </p:attrNameLst>
                                      </p:cBhvr>
                                      <p:tavLst>
                                        <p:tav tm="0">
                                          <p:val>
                                            <p:strVal val="0"/>
                                          </p:val>
                                        </p:tav>
                                        <p:tav tm="100000">
                                          <p:val>
                                            <p:strVal val="#ppt_h"/>
                                          </p:val>
                                        </p:tav>
                                      </p:tavLst>
                                    </p:anim>
                                  </p:childTnLst>
                                </p:cTn>
                              </p:par>
                              <p:par>
                                <p:cTn id="62" presetID="23" presetClass="entr" presetSubtype="16" fill="hold" nodeType="withEffect">
                                  <p:stCondLst>
                                    <p:cond delay="0"/>
                                  </p:stCondLst>
                                  <p:childTnLst>
                                    <p:set>
                                      <p:cBhvr>
                                        <p:cTn id="63" dur="1" fill="hold">
                                          <p:stCondLst>
                                            <p:cond delay="0"/>
                                          </p:stCondLst>
                                        </p:cTn>
                                        <p:tgtEl>
                                          <p:spTgt spid="321"/>
                                        </p:tgtEl>
                                        <p:attrNameLst>
                                          <p:attrName>style.visibility</p:attrName>
                                        </p:attrNameLst>
                                      </p:cBhvr>
                                      <p:to>
                                        <p:strVal val="visible"/>
                                      </p:to>
                                    </p:set>
                                    <p:anim calcmode="lin" valueType="num">
                                      <p:cBhvr additive="base">
                                        <p:cTn id="64" dur="500"/>
                                        <p:tgtEl>
                                          <p:spTgt spid="321"/>
                                        </p:tgtEl>
                                        <p:attrNameLst>
                                          <p:attrName>ppt_w</p:attrName>
                                        </p:attrNameLst>
                                      </p:cBhvr>
                                      <p:tavLst>
                                        <p:tav tm="0">
                                          <p:val>
                                            <p:strVal val="0"/>
                                          </p:val>
                                        </p:tav>
                                        <p:tav tm="100000">
                                          <p:val>
                                            <p:strVal val="#ppt_w"/>
                                          </p:val>
                                        </p:tav>
                                      </p:tavLst>
                                    </p:anim>
                                    <p:anim calcmode="lin" valueType="num">
                                      <p:cBhvr additive="base">
                                        <p:cTn id="65" dur="500"/>
                                        <p:tgtEl>
                                          <p:spTgt spid="321"/>
                                        </p:tgtEl>
                                        <p:attrNameLst>
                                          <p:attrName>ppt_h</p:attrName>
                                        </p:attrNameLst>
                                      </p:cBhvr>
                                      <p:tavLst>
                                        <p:tav tm="0">
                                          <p:val>
                                            <p:strVal val="0"/>
                                          </p:val>
                                        </p:tav>
                                        <p:tav tm="100000">
                                          <p:val>
                                            <p:strVal val="#ppt_h"/>
                                          </p:val>
                                        </p:tav>
                                      </p:tavLst>
                                    </p:anim>
                                  </p:childTnLst>
                                </p:cTn>
                              </p:par>
                              <p:par>
                                <p:cTn id="66" presetID="23" presetClass="entr" presetSubtype="16" fill="hold" nodeType="withEffect">
                                  <p:stCondLst>
                                    <p:cond delay="0"/>
                                  </p:stCondLst>
                                  <p:childTnLst>
                                    <p:set>
                                      <p:cBhvr>
                                        <p:cTn id="67" dur="1" fill="hold">
                                          <p:stCondLst>
                                            <p:cond delay="0"/>
                                          </p:stCondLst>
                                        </p:cTn>
                                        <p:tgtEl>
                                          <p:spTgt spid="317"/>
                                        </p:tgtEl>
                                        <p:attrNameLst>
                                          <p:attrName>style.visibility</p:attrName>
                                        </p:attrNameLst>
                                      </p:cBhvr>
                                      <p:to>
                                        <p:strVal val="visible"/>
                                      </p:to>
                                    </p:set>
                                    <p:anim calcmode="lin" valueType="num">
                                      <p:cBhvr additive="base">
                                        <p:cTn id="68" dur="500"/>
                                        <p:tgtEl>
                                          <p:spTgt spid="317"/>
                                        </p:tgtEl>
                                        <p:attrNameLst>
                                          <p:attrName>ppt_w</p:attrName>
                                        </p:attrNameLst>
                                      </p:cBhvr>
                                      <p:tavLst>
                                        <p:tav tm="0">
                                          <p:val>
                                            <p:strVal val="0"/>
                                          </p:val>
                                        </p:tav>
                                        <p:tav tm="100000">
                                          <p:val>
                                            <p:strVal val="#ppt_w"/>
                                          </p:val>
                                        </p:tav>
                                      </p:tavLst>
                                    </p:anim>
                                    <p:anim calcmode="lin" valueType="num">
                                      <p:cBhvr additive="base">
                                        <p:cTn id="69" dur="500"/>
                                        <p:tgtEl>
                                          <p:spTgt spid="317"/>
                                        </p:tgtEl>
                                        <p:attrNameLst>
                                          <p:attrName>ppt_h</p:attrName>
                                        </p:attrNameLst>
                                      </p:cBhvr>
                                      <p:tavLst>
                                        <p:tav tm="0">
                                          <p:val>
                                            <p:strVal val="0"/>
                                          </p:val>
                                        </p:tav>
                                        <p:tav tm="100000">
                                          <p:val>
                                            <p:strVal val="#ppt_h"/>
                                          </p:val>
                                        </p:tav>
                                      </p:tavLst>
                                    </p:anim>
                                  </p:childTnLst>
                                </p:cTn>
                              </p:par>
                              <p:par>
                                <p:cTn id="70" presetID="23" presetClass="entr" presetSubtype="16" fill="hold" nodeType="withEffect">
                                  <p:stCondLst>
                                    <p:cond delay="0"/>
                                  </p:stCondLst>
                                  <p:childTnLst>
                                    <p:set>
                                      <p:cBhvr>
                                        <p:cTn id="71" dur="1" fill="hold">
                                          <p:stCondLst>
                                            <p:cond delay="0"/>
                                          </p:stCondLst>
                                        </p:cTn>
                                        <p:tgtEl>
                                          <p:spTgt spid="319"/>
                                        </p:tgtEl>
                                        <p:attrNameLst>
                                          <p:attrName>style.visibility</p:attrName>
                                        </p:attrNameLst>
                                      </p:cBhvr>
                                      <p:to>
                                        <p:strVal val="visible"/>
                                      </p:to>
                                    </p:set>
                                    <p:anim calcmode="lin" valueType="num">
                                      <p:cBhvr additive="base">
                                        <p:cTn id="72" dur="500"/>
                                        <p:tgtEl>
                                          <p:spTgt spid="319"/>
                                        </p:tgtEl>
                                        <p:attrNameLst>
                                          <p:attrName>ppt_w</p:attrName>
                                        </p:attrNameLst>
                                      </p:cBhvr>
                                      <p:tavLst>
                                        <p:tav tm="0">
                                          <p:val>
                                            <p:strVal val="0"/>
                                          </p:val>
                                        </p:tav>
                                        <p:tav tm="100000">
                                          <p:val>
                                            <p:strVal val="#ppt_w"/>
                                          </p:val>
                                        </p:tav>
                                      </p:tavLst>
                                    </p:anim>
                                    <p:anim calcmode="lin" valueType="num">
                                      <p:cBhvr additive="base">
                                        <p:cTn id="73" dur="500"/>
                                        <p:tgtEl>
                                          <p:spTgt spid="319"/>
                                        </p:tgtEl>
                                        <p:attrNameLst>
                                          <p:attrName>ppt_h</p:attrName>
                                        </p:attrNameLst>
                                      </p:cBhvr>
                                      <p:tavLst>
                                        <p:tav tm="0">
                                          <p:val>
                                            <p:str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nodeType="clickEffect">
                                  <p:stCondLst>
                                    <p:cond delay="0"/>
                                  </p:stCondLst>
                                  <p:childTnLst>
                                    <p:set>
                                      <p:cBhvr>
                                        <p:cTn id="77" dur="1" fill="hold">
                                          <p:stCondLst>
                                            <p:cond delay="0"/>
                                          </p:stCondLst>
                                        </p:cTn>
                                        <p:tgtEl>
                                          <p:spTgt spid="339"/>
                                        </p:tgtEl>
                                        <p:attrNameLst>
                                          <p:attrName>style.visibility</p:attrName>
                                        </p:attrNameLst>
                                      </p:cBhvr>
                                      <p:to>
                                        <p:strVal val="visible"/>
                                      </p:to>
                                    </p:set>
                                    <p:anim calcmode="lin" valueType="num">
                                      <p:cBhvr additive="base">
                                        <p:cTn id="78" dur="500"/>
                                        <p:tgtEl>
                                          <p:spTgt spid="339"/>
                                        </p:tgtEl>
                                        <p:attrNameLst>
                                          <p:attrName>ppt_w</p:attrName>
                                        </p:attrNameLst>
                                      </p:cBhvr>
                                      <p:tavLst>
                                        <p:tav tm="0">
                                          <p:val>
                                            <p:strVal val="0"/>
                                          </p:val>
                                        </p:tav>
                                        <p:tav tm="100000">
                                          <p:val>
                                            <p:strVal val="#ppt_w"/>
                                          </p:val>
                                        </p:tav>
                                      </p:tavLst>
                                    </p:anim>
                                    <p:anim calcmode="lin" valueType="num">
                                      <p:cBhvr additive="base">
                                        <p:cTn id="79" dur="500"/>
                                        <p:tgtEl>
                                          <p:spTgt spid="339"/>
                                        </p:tgtEl>
                                        <p:attrNameLst>
                                          <p:attrName>ppt_h</p:attrName>
                                        </p:attrNameLst>
                                      </p:cBhvr>
                                      <p:tavLst>
                                        <p:tav tm="0">
                                          <p:val>
                                            <p:strVal val="0"/>
                                          </p:val>
                                        </p:tav>
                                        <p:tav tm="100000">
                                          <p:val>
                                            <p:strVal val="#ppt_h"/>
                                          </p:val>
                                        </p:tav>
                                      </p:tavLst>
                                    </p:anim>
                                  </p:childTnLst>
                                </p:cTn>
                              </p:par>
                              <p:par>
                                <p:cTn id="80" presetID="23" presetClass="entr" presetSubtype="16" fill="hold" nodeType="withEffect">
                                  <p:stCondLst>
                                    <p:cond delay="0"/>
                                  </p:stCondLst>
                                  <p:childTnLst>
                                    <p:set>
                                      <p:cBhvr>
                                        <p:cTn id="81" dur="1" fill="hold">
                                          <p:stCondLst>
                                            <p:cond delay="0"/>
                                          </p:stCondLst>
                                        </p:cTn>
                                        <p:tgtEl>
                                          <p:spTgt spid="329"/>
                                        </p:tgtEl>
                                        <p:attrNameLst>
                                          <p:attrName>style.visibility</p:attrName>
                                        </p:attrNameLst>
                                      </p:cBhvr>
                                      <p:to>
                                        <p:strVal val="visible"/>
                                      </p:to>
                                    </p:set>
                                    <p:anim calcmode="lin" valueType="num">
                                      <p:cBhvr additive="base">
                                        <p:cTn id="82" dur="500"/>
                                        <p:tgtEl>
                                          <p:spTgt spid="329"/>
                                        </p:tgtEl>
                                        <p:attrNameLst>
                                          <p:attrName>ppt_w</p:attrName>
                                        </p:attrNameLst>
                                      </p:cBhvr>
                                      <p:tavLst>
                                        <p:tav tm="0">
                                          <p:val>
                                            <p:strVal val="0"/>
                                          </p:val>
                                        </p:tav>
                                        <p:tav tm="100000">
                                          <p:val>
                                            <p:strVal val="#ppt_w"/>
                                          </p:val>
                                        </p:tav>
                                      </p:tavLst>
                                    </p:anim>
                                    <p:anim calcmode="lin" valueType="num">
                                      <p:cBhvr additive="base">
                                        <p:cTn id="83" dur="500"/>
                                        <p:tgtEl>
                                          <p:spTgt spid="329"/>
                                        </p:tgtEl>
                                        <p:attrNameLst>
                                          <p:attrName>ppt_h</p:attrName>
                                        </p:attrNameLst>
                                      </p:cBhvr>
                                      <p:tavLst>
                                        <p:tav tm="0">
                                          <p:val>
                                            <p:strVal val="0"/>
                                          </p:val>
                                        </p:tav>
                                        <p:tav tm="100000">
                                          <p:val>
                                            <p:strVal val="#ppt_h"/>
                                          </p:val>
                                        </p:tav>
                                      </p:tavLst>
                                    </p:anim>
                                  </p:childTnLst>
                                </p:cTn>
                              </p:par>
                              <p:par>
                                <p:cTn id="84" presetID="23" presetClass="entr" presetSubtype="16" fill="hold" nodeType="withEffect">
                                  <p:stCondLst>
                                    <p:cond delay="0"/>
                                  </p:stCondLst>
                                  <p:childTnLst>
                                    <p:set>
                                      <p:cBhvr>
                                        <p:cTn id="85" dur="1" fill="hold">
                                          <p:stCondLst>
                                            <p:cond delay="0"/>
                                          </p:stCondLst>
                                        </p:cTn>
                                        <p:tgtEl>
                                          <p:spTgt spid="328"/>
                                        </p:tgtEl>
                                        <p:attrNameLst>
                                          <p:attrName>style.visibility</p:attrName>
                                        </p:attrNameLst>
                                      </p:cBhvr>
                                      <p:to>
                                        <p:strVal val="visible"/>
                                      </p:to>
                                    </p:set>
                                    <p:anim calcmode="lin" valueType="num">
                                      <p:cBhvr additive="base">
                                        <p:cTn id="86" dur="500"/>
                                        <p:tgtEl>
                                          <p:spTgt spid="328"/>
                                        </p:tgtEl>
                                        <p:attrNameLst>
                                          <p:attrName>ppt_w</p:attrName>
                                        </p:attrNameLst>
                                      </p:cBhvr>
                                      <p:tavLst>
                                        <p:tav tm="0">
                                          <p:val>
                                            <p:strVal val="0"/>
                                          </p:val>
                                        </p:tav>
                                        <p:tav tm="100000">
                                          <p:val>
                                            <p:strVal val="#ppt_w"/>
                                          </p:val>
                                        </p:tav>
                                      </p:tavLst>
                                    </p:anim>
                                    <p:anim calcmode="lin" valueType="num">
                                      <p:cBhvr additive="base">
                                        <p:cTn id="87" dur="500"/>
                                        <p:tgtEl>
                                          <p:spTgt spid="328"/>
                                        </p:tgtEl>
                                        <p:attrNameLst>
                                          <p:attrName>ppt_h</p:attrName>
                                        </p:attrNameLst>
                                      </p:cBhvr>
                                      <p:tavLst>
                                        <p:tav tm="0">
                                          <p:val>
                                            <p:strVal val="0"/>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23" presetClass="entr" presetSubtype="16" fill="hold" nodeType="clickEffect">
                                  <p:stCondLst>
                                    <p:cond delay="0"/>
                                  </p:stCondLst>
                                  <p:childTnLst>
                                    <p:set>
                                      <p:cBhvr>
                                        <p:cTn id="91" dur="1" fill="hold">
                                          <p:stCondLst>
                                            <p:cond delay="0"/>
                                          </p:stCondLst>
                                        </p:cTn>
                                        <p:tgtEl>
                                          <p:spTgt spid="332"/>
                                        </p:tgtEl>
                                        <p:attrNameLst>
                                          <p:attrName>style.visibility</p:attrName>
                                        </p:attrNameLst>
                                      </p:cBhvr>
                                      <p:to>
                                        <p:strVal val="visible"/>
                                      </p:to>
                                    </p:set>
                                    <p:anim calcmode="lin" valueType="num">
                                      <p:cBhvr additive="base">
                                        <p:cTn id="92" dur="500"/>
                                        <p:tgtEl>
                                          <p:spTgt spid="332"/>
                                        </p:tgtEl>
                                        <p:attrNameLst>
                                          <p:attrName>ppt_w</p:attrName>
                                        </p:attrNameLst>
                                      </p:cBhvr>
                                      <p:tavLst>
                                        <p:tav tm="0">
                                          <p:val>
                                            <p:strVal val="0"/>
                                          </p:val>
                                        </p:tav>
                                        <p:tav tm="100000">
                                          <p:val>
                                            <p:strVal val="#ppt_w"/>
                                          </p:val>
                                        </p:tav>
                                      </p:tavLst>
                                    </p:anim>
                                    <p:anim calcmode="lin" valueType="num">
                                      <p:cBhvr additive="base">
                                        <p:cTn id="93" dur="500"/>
                                        <p:tgtEl>
                                          <p:spTgt spid="332"/>
                                        </p:tgtEl>
                                        <p:attrNameLst>
                                          <p:attrName>ppt_h</p:attrName>
                                        </p:attrNameLst>
                                      </p:cBhvr>
                                      <p:tavLst>
                                        <p:tav tm="0">
                                          <p:val>
                                            <p:strVal val="0"/>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23" presetClass="entr" presetSubtype="16" fill="hold" nodeType="clickEffect">
                                  <p:stCondLst>
                                    <p:cond delay="0"/>
                                  </p:stCondLst>
                                  <p:childTnLst>
                                    <p:set>
                                      <p:cBhvr>
                                        <p:cTn id="97" dur="1" fill="hold">
                                          <p:stCondLst>
                                            <p:cond delay="0"/>
                                          </p:stCondLst>
                                        </p:cTn>
                                        <p:tgtEl>
                                          <p:spTgt spid="311"/>
                                        </p:tgtEl>
                                        <p:attrNameLst>
                                          <p:attrName>style.visibility</p:attrName>
                                        </p:attrNameLst>
                                      </p:cBhvr>
                                      <p:to>
                                        <p:strVal val="visible"/>
                                      </p:to>
                                    </p:set>
                                    <p:anim calcmode="lin" valueType="num">
                                      <p:cBhvr additive="base">
                                        <p:cTn id="98" dur="500"/>
                                        <p:tgtEl>
                                          <p:spTgt spid="311"/>
                                        </p:tgtEl>
                                        <p:attrNameLst>
                                          <p:attrName>ppt_w</p:attrName>
                                        </p:attrNameLst>
                                      </p:cBhvr>
                                      <p:tavLst>
                                        <p:tav tm="0">
                                          <p:val>
                                            <p:strVal val="0"/>
                                          </p:val>
                                        </p:tav>
                                        <p:tav tm="100000">
                                          <p:val>
                                            <p:strVal val="#ppt_w"/>
                                          </p:val>
                                        </p:tav>
                                      </p:tavLst>
                                    </p:anim>
                                    <p:anim calcmode="lin" valueType="num">
                                      <p:cBhvr additive="base">
                                        <p:cTn id="99" dur="500"/>
                                        <p:tgtEl>
                                          <p:spTgt spid="311"/>
                                        </p:tgtEl>
                                        <p:attrNameLst>
                                          <p:attrName>ppt_h</p:attrName>
                                        </p:attrNameLst>
                                      </p:cBhvr>
                                      <p:tavLst>
                                        <p:tav tm="0">
                                          <p:val>
                                            <p:strVal val="0"/>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23" presetClass="entr" presetSubtype="16" fill="hold" nodeType="clickEffect">
                                  <p:stCondLst>
                                    <p:cond delay="0"/>
                                  </p:stCondLst>
                                  <p:childTnLst>
                                    <p:set>
                                      <p:cBhvr>
                                        <p:cTn id="103" dur="1" fill="hold">
                                          <p:stCondLst>
                                            <p:cond delay="0"/>
                                          </p:stCondLst>
                                        </p:cTn>
                                        <p:tgtEl>
                                          <p:spTgt spid="330"/>
                                        </p:tgtEl>
                                        <p:attrNameLst>
                                          <p:attrName>style.visibility</p:attrName>
                                        </p:attrNameLst>
                                      </p:cBhvr>
                                      <p:to>
                                        <p:strVal val="visible"/>
                                      </p:to>
                                    </p:set>
                                    <p:anim calcmode="lin" valueType="num">
                                      <p:cBhvr additive="base">
                                        <p:cTn id="104" dur="500"/>
                                        <p:tgtEl>
                                          <p:spTgt spid="330"/>
                                        </p:tgtEl>
                                        <p:attrNameLst>
                                          <p:attrName>ppt_w</p:attrName>
                                        </p:attrNameLst>
                                      </p:cBhvr>
                                      <p:tavLst>
                                        <p:tav tm="0">
                                          <p:val>
                                            <p:strVal val="0"/>
                                          </p:val>
                                        </p:tav>
                                        <p:tav tm="100000">
                                          <p:val>
                                            <p:strVal val="#ppt_w"/>
                                          </p:val>
                                        </p:tav>
                                      </p:tavLst>
                                    </p:anim>
                                    <p:anim calcmode="lin" valueType="num">
                                      <p:cBhvr additive="base">
                                        <p:cTn id="105" dur="500"/>
                                        <p:tgtEl>
                                          <p:spTgt spid="330"/>
                                        </p:tgtEl>
                                        <p:attrNameLst>
                                          <p:attrName>ppt_h</p:attrName>
                                        </p:attrNameLst>
                                      </p:cBhvr>
                                      <p:tavLst>
                                        <p:tav tm="0">
                                          <p:val>
                                            <p:strVal val="0"/>
                                          </p:val>
                                        </p:tav>
                                        <p:tav tm="100000">
                                          <p:val>
                                            <p:strVal val="#ppt_h"/>
                                          </p:val>
                                        </p:tav>
                                      </p:tavLst>
                                    </p:anim>
                                  </p:childTnLst>
                                </p:cTn>
                              </p:par>
                              <p:par>
                                <p:cTn id="106" presetID="23" presetClass="entr" presetSubtype="16" fill="hold" nodeType="withEffect">
                                  <p:stCondLst>
                                    <p:cond delay="0"/>
                                  </p:stCondLst>
                                  <p:childTnLst>
                                    <p:set>
                                      <p:cBhvr>
                                        <p:cTn id="107" dur="1" fill="hold">
                                          <p:stCondLst>
                                            <p:cond delay="0"/>
                                          </p:stCondLst>
                                        </p:cTn>
                                        <p:tgtEl>
                                          <p:spTgt spid="315"/>
                                        </p:tgtEl>
                                        <p:attrNameLst>
                                          <p:attrName>style.visibility</p:attrName>
                                        </p:attrNameLst>
                                      </p:cBhvr>
                                      <p:to>
                                        <p:strVal val="visible"/>
                                      </p:to>
                                    </p:set>
                                    <p:anim calcmode="lin" valueType="num">
                                      <p:cBhvr additive="base">
                                        <p:cTn id="108" dur="500"/>
                                        <p:tgtEl>
                                          <p:spTgt spid="315"/>
                                        </p:tgtEl>
                                        <p:attrNameLst>
                                          <p:attrName>ppt_w</p:attrName>
                                        </p:attrNameLst>
                                      </p:cBhvr>
                                      <p:tavLst>
                                        <p:tav tm="0">
                                          <p:val>
                                            <p:strVal val="0"/>
                                          </p:val>
                                        </p:tav>
                                        <p:tav tm="100000">
                                          <p:val>
                                            <p:strVal val="#ppt_w"/>
                                          </p:val>
                                        </p:tav>
                                      </p:tavLst>
                                    </p:anim>
                                    <p:anim calcmode="lin" valueType="num">
                                      <p:cBhvr additive="base">
                                        <p:cTn id="109" dur="500"/>
                                        <p:tgtEl>
                                          <p:spTgt spid="315"/>
                                        </p:tgtEl>
                                        <p:attrNameLst>
                                          <p:attrName>ppt_h</p:attrName>
                                        </p:attrNameLst>
                                      </p:cBhvr>
                                      <p:tavLst>
                                        <p:tav tm="0">
                                          <p:val>
                                            <p:strVal val="0"/>
                                          </p:val>
                                        </p:tav>
                                        <p:tav tm="100000">
                                          <p:val>
                                            <p:strVal val="#ppt_h"/>
                                          </p:val>
                                        </p:tav>
                                      </p:tavLst>
                                    </p:anim>
                                  </p:childTnLst>
                                </p:cTn>
                              </p:par>
                              <p:par>
                                <p:cTn id="110" presetID="23" presetClass="entr" presetSubtype="16" fill="hold" nodeType="withEffect">
                                  <p:stCondLst>
                                    <p:cond delay="0"/>
                                  </p:stCondLst>
                                  <p:childTnLst>
                                    <p:set>
                                      <p:cBhvr>
                                        <p:cTn id="111" dur="1" fill="hold">
                                          <p:stCondLst>
                                            <p:cond delay="0"/>
                                          </p:stCondLst>
                                        </p:cTn>
                                        <p:tgtEl>
                                          <p:spTgt spid="340"/>
                                        </p:tgtEl>
                                        <p:attrNameLst>
                                          <p:attrName>style.visibility</p:attrName>
                                        </p:attrNameLst>
                                      </p:cBhvr>
                                      <p:to>
                                        <p:strVal val="visible"/>
                                      </p:to>
                                    </p:set>
                                    <p:anim calcmode="lin" valueType="num">
                                      <p:cBhvr additive="base">
                                        <p:cTn id="112" dur="500"/>
                                        <p:tgtEl>
                                          <p:spTgt spid="340"/>
                                        </p:tgtEl>
                                        <p:attrNameLst>
                                          <p:attrName>ppt_w</p:attrName>
                                        </p:attrNameLst>
                                      </p:cBhvr>
                                      <p:tavLst>
                                        <p:tav tm="0">
                                          <p:val>
                                            <p:strVal val="0"/>
                                          </p:val>
                                        </p:tav>
                                        <p:tav tm="100000">
                                          <p:val>
                                            <p:strVal val="#ppt_w"/>
                                          </p:val>
                                        </p:tav>
                                      </p:tavLst>
                                    </p:anim>
                                    <p:anim calcmode="lin" valueType="num">
                                      <p:cBhvr additive="base">
                                        <p:cTn id="113" dur="500"/>
                                        <p:tgtEl>
                                          <p:spTgt spid="340"/>
                                        </p:tgtEl>
                                        <p:attrNameLst>
                                          <p:attrName>ppt_h</p:attrName>
                                        </p:attrNameLst>
                                      </p:cBhvr>
                                      <p:tavLst>
                                        <p:tav tm="0">
                                          <p:val>
                                            <p:strVal val="0"/>
                                          </p:val>
                                        </p:tav>
                                        <p:tav tm="100000">
                                          <p:val>
                                            <p:strVal val="#ppt_h"/>
                                          </p:val>
                                        </p:tav>
                                      </p:tavLst>
                                    </p:anim>
                                  </p:childTnLst>
                                </p:cTn>
                              </p:par>
                              <p:par>
                                <p:cTn id="114" presetID="23" presetClass="entr" presetSubtype="16" fill="hold" nodeType="withEffect">
                                  <p:stCondLst>
                                    <p:cond delay="0"/>
                                  </p:stCondLst>
                                  <p:childTnLst>
                                    <p:set>
                                      <p:cBhvr>
                                        <p:cTn id="115" dur="1" fill="hold">
                                          <p:stCondLst>
                                            <p:cond delay="0"/>
                                          </p:stCondLst>
                                        </p:cTn>
                                        <p:tgtEl>
                                          <p:spTgt spid="316"/>
                                        </p:tgtEl>
                                        <p:attrNameLst>
                                          <p:attrName>style.visibility</p:attrName>
                                        </p:attrNameLst>
                                      </p:cBhvr>
                                      <p:to>
                                        <p:strVal val="visible"/>
                                      </p:to>
                                    </p:set>
                                    <p:anim calcmode="lin" valueType="num">
                                      <p:cBhvr additive="base">
                                        <p:cTn id="116" dur="500"/>
                                        <p:tgtEl>
                                          <p:spTgt spid="316"/>
                                        </p:tgtEl>
                                        <p:attrNameLst>
                                          <p:attrName>ppt_w</p:attrName>
                                        </p:attrNameLst>
                                      </p:cBhvr>
                                      <p:tavLst>
                                        <p:tav tm="0">
                                          <p:val>
                                            <p:strVal val="0"/>
                                          </p:val>
                                        </p:tav>
                                        <p:tav tm="100000">
                                          <p:val>
                                            <p:strVal val="#ppt_w"/>
                                          </p:val>
                                        </p:tav>
                                      </p:tavLst>
                                    </p:anim>
                                    <p:anim calcmode="lin" valueType="num">
                                      <p:cBhvr additive="base">
                                        <p:cTn id="117" dur="500"/>
                                        <p:tgtEl>
                                          <p:spTgt spid="316"/>
                                        </p:tgtEl>
                                        <p:attrNameLst>
                                          <p:attrName>ppt_h</p:attrName>
                                        </p:attrNameLst>
                                      </p:cBhvr>
                                      <p:tavLst>
                                        <p:tav tm="0">
                                          <p:val>
                                            <p:strVal val="0"/>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23" presetClass="entr" presetSubtype="16" fill="hold" nodeType="clickEffect">
                                  <p:stCondLst>
                                    <p:cond delay="0"/>
                                  </p:stCondLst>
                                  <p:childTnLst>
                                    <p:set>
                                      <p:cBhvr>
                                        <p:cTn id="121" dur="1" fill="hold">
                                          <p:stCondLst>
                                            <p:cond delay="0"/>
                                          </p:stCondLst>
                                        </p:cTn>
                                        <p:tgtEl>
                                          <p:spTgt spid="314"/>
                                        </p:tgtEl>
                                        <p:attrNameLst>
                                          <p:attrName>style.visibility</p:attrName>
                                        </p:attrNameLst>
                                      </p:cBhvr>
                                      <p:to>
                                        <p:strVal val="visible"/>
                                      </p:to>
                                    </p:set>
                                    <p:anim calcmode="lin" valueType="num">
                                      <p:cBhvr additive="base">
                                        <p:cTn id="122" dur="500"/>
                                        <p:tgtEl>
                                          <p:spTgt spid="314"/>
                                        </p:tgtEl>
                                        <p:attrNameLst>
                                          <p:attrName>ppt_w</p:attrName>
                                        </p:attrNameLst>
                                      </p:cBhvr>
                                      <p:tavLst>
                                        <p:tav tm="0">
                                          <p:val>
                                            <p:strVal val="0"/>
                                          </p:val>
                                        </p:tav>
                                        <p:tav tm="100000">
                                          <p:val>
                                            <p:strVal val="#ppt_w"/>
                                          </p:val>
                                        </p:tav>
                                      </p:tavLst>
                                    </p:anim>
                                    <p:anim calcmode="lin" valueType="num">
                                      <p:cBhvr additive="base">
                                        <p:cTn id="123" dur="500"/>
                                        <p:tgtEl>
                                          <p:spTgt spid="314"/>
                                        </p:tgtEl>
                                        <p:attrNameLst>
                                          <p:attrName>ppt_h</p:attrName>
                                        </p:attrNameLst>
                                      </p:cBhvr>
                                      <p:tavLst>
                                        <p:tav tm="0">
                                          <p:val>
                                            <p:strVal val="0"/>
                                          </p:val>
                                        </p:tav>
                                        <p:tav tm="100000">
                                          <p:val>
                                            <p:strVal val="#ppt_h"/>
                                          </p:val>
                                        </p:tav>
                                      </p:tavLst>
                                    </p:anim>
                                  </p:childTnLst>
                                </p:cTn>
                              </p:par>
                              <p:par>
                                <p:cTn id="124" presetID="23" presetClass="entr" presetSubtype="16" fill="hold" nodeType="withEffect">
                                  <p:stCondLst>
                                    <p:cond delay="0"/>
                                  </p:stCondLst>
                                  <p:childTnLst>
                                    <p:set>
                                      <p:cBhvr>
                                        <p:cTn id="125" dur="1" fill="hold">
                                          <p:stCondLst>
                                            <p:cond delay="0"/>
                                          </p:stCondLst>
                                        </p:cTn>
                                        <p:tgtEl>
                                          <p:spTgt spid="309"/>
                                        </p:tgtEl>
                                        <p:attrNameLst>
                                          <p:attrName>style.visibility</p:attrName>
                                        </p:attrNameLst>
                                      </p:cBhvr>
                                      <p:to>
                                        <p:strVal val="visible"/>
                                      </p:to>
                                    </p:set>
                                    <p:anim calcmode="lin" valueType="num">
                                      <p:cBhvr additive="base">
                                        <p:cTn id="126" dur="500"/>
                                        <p:tgtEl>
                                          <p:spTgt spid="309"/>
                                        </p:tgtEl>
                                        <p:attrNameLst>
                                          <p:attrName>ppt_w</p:attrName>
                                        </p:attrNameLst>
                                      </p:cBhvr>
                                      <p:tavLst>
                                        <p:tav tm="0">
                                          <p:val>
                                            <p:strVal val="0"/>
                                          </p:val>
                                        </p:tav>
                                        <p:tav tm="100000">
                                          <p:val>
                                            <p:strVal val="#ppt_w"/>
                                          </p:val>
                                        </p:tav>
                                      </p:tavLst>
                                    </p:anim>
                                    <p:anim calcmode="lin" valueType="num">
                                      <p:cBhvr additive="base">
                                        <p:cTn id="127" dur="500"/>
                                        <p:tgtEl>
                                          <p:spTgt spid="309"/>
                                        </p:tgtEl>
                                        <p:attrNameLst>
                                          <p:attrName>ppt_h</p:attrName>
                                        </p:attrNameLst>
                                      </p:cBhvr>
                                      <p:tavLst>
                                        <p:tav tm="0">
                                          <p:val>
                                            <p:strVal val="0"/>
                                          </p:val>
                                        </p:tav>
                                        <p:tav tm="100000">
                                          <p:val>
                                            <p:strVal val="#ppt_h"/>
                                          </p:val>
                                        </p:tav>
                                      </p:tavLst>
                                    </p:anim>
                                  </p:childTnLst>
                                </p:cTn>
                              </p:par>
                            </p:childTnLst>
                          </p:cTn>
                        </p:par>
                      </p:childTnLst>
                    </p:cTn>
                  </p:par>
                  <p:par>
                    <p:cTn id="128" fill="hold">
                      <p:stCondLst>
                        <p:cond delay="indefinite"/>
                      </p:stCondLst>
                      <p:childTnLst>
                        <p:par>
                          <p:cTn id="129" fill="hold">
                            <p:stCondLst>
                              <p:cond delay="0"/>
                            </p:stCondLst>
                            <p:childTnLst>
                              <p:par>
                                <p:cTn id="130" presetID="23" presetClass="entr" presetSubtype="16" fill="hold" nodeType="clickEffect">
                                  <p:stCondLst>
                                    <p:cond delay="0"/>
                                  </p:stCondLst>
                                  <p:childTnLst>
                                    <p:set>
                                      <p:cBhvr>
                                        <p:cTn id="131" dur="1" fill="hold">
                                          <p:stCondLst>
                                            <p:cond delay="0"/>
                                          </p:stCondLst>
                                        </p:cTn>
                                        <p:tgtEl>
                                          <p:spTgt spid="327"/>
                                        </p:tgtEl>
                                        <p:attrNameLst>
                                          <p:attrName>style.visibility</p:attrName>
                                        </p:attrNameLst>
                                      </p:cBhvr>
                                      <p:to>
                                        <p:strVal val="visible"/>
                                      </p:to>
                                    </p:set>
                                    <p:anim calcmode="lin" valueType="num">
                                      <p:cBhvr additive="base">
                                        <p:cTn id="132" dur="500"/>
                                        <p:tgtEl>
                                          <p:spTgt spid="327"/>
                                        </p:tgtEl>
                                        <p:attrNameLst>
                                          <p:attrName>ppt_w</p:attrName>
                                        </p:attrNameLst>
                                      </p:cBhvr>
                                      <p:tavLst>
                                        <p:tav tm="0">
                                          <p:val>
                                            <p:strVal val="0"/>
                                          </p:val>
                                        </p:tav>
                                        <p:tav tm="100000">
                                          <p:val>
                                            <p:strVal val="#ppt_w"/>
                                          </p:val>
                                        </p:tav>
                                      </p:tavLst>
                                    </p:anim>
                                    <p:anim calcmode="lin" valueType="num">
                                      <p:cBhvr additive="base">
                                        <p:cTn id="133" dur="500"/>
                                        <p:tgtEl>
                                          <p:spTgt spid="327"/>
                                        </p:tgtEl>
                                        <p:attrNameLst>
                                          <p:attrName>ppt_h</p:attrName>
                                        </p:attrNameLst>
                                      </p:cBhvr>
                                      <p:tavLst>
                                        <p:tav tm="0">
                                          <p:val>
                                            <p:strVal val="0"/>
                                          </p:val>
                                        </p:tav>
                                        <p:tav tm="100000">
                                          <p:val>
                                            <p:strVal val="#ppt_h"/>
                                          </p:val>
                                        </p:tav>
                                      </p:tavLst>
                                    </p:anim>
                                  </p:childTnLst>
                                </p:cTn>
                              </p:par>
                              <p:par>
                                <p:cTn id="134" presetID="23" presetClass="entr" presetSubtype="16" fill="hold" nodeType="withEffect">
                                  <p:stCondLst>
                                    <p:cond delay="0"/>
                                  </p:stCondLst>
                                  <p:childTnLst>
                                    <p:set>
                                      <p:cBhvr>
                                        <p:cTn id="135" dur="1" fill="hold">
                                          <p:stCondLst>
                                            <p:cond delay="0"/>
                                          </p:stCondLst>
                                        </p:cTn>
                                        <p:tgtEl>
                                          <p:spTgt spid="341"/>
                                        </p:tgtEl>
                                        <p:attrNameLst>
                                          <p:attrName>style.visibility</p:attrName>
                                        </p:attrNameLst>
                                      </p:cBhvr>
                                      <p:to>
                                        <p:strVal val="visible"/>
                                      </p:to>
                                    </p:set>
                                    <p:anim calcmode="lin" valueType="num">
                                      <p:cBhvr additive="base">
                                        <p:cTn id="136" dur="500"/>
                                        <p:tgtEl>
                                          <p:spTgt spid="341"/>
                                        </p:tgtEl>
                                        <p:attrNameLst>
                                          <p:attrName>ppt_w</p:attrName>
                                        </p:attrNameLst>
                                      </p:cBhvr>
                                      <p:tavLst>
                                        <p:tav tm="0">
                                          <p:val>
                                            <p:strVal val="0"/>
                                          </p:val>
                                        </p:tav>
                                        <p:tav tm="100000">
                                          <p:val>
                                            <p:strVal val="#ppt_w"/>
                                          </p:val>
                                        </p:tav>
                                      </p:tavLst>
                                    </p:anim>
                                    <p:anim calcmode="lin" valueType="num">
                                      <p:cBhvr additive="base">
                                        <p:cTn id="137" dur="500"/>
                                        <p:tgtEl>
                                          <p:spTgt spid="341"/>
                                        </p:tgtEl>
                                        <p:attrNameLst>
                                          <p:attrName>ppt_h</p:attrName>
                                        </p:attrNameLst>
                                      </p:cBhvr>
                                      <p:tavLst>
                                        <p:tav tm="0">
                                          <p:val>
                                            <p:strVal val="0"/>
                                          </p:val>
                                        </p:tav>
                                        <p:tav tm="100000">
                                          <p:val>
                                            <p:strVal val="#ppt_h"/>
                                          </p:val>
                                        </p:tav>
                                      </p:tavLst>
                                    </p:anim>
                                  </p:childTnLst>
                                </p:cTn>
                              </p:par>
                              <p:par>
                                <p:cTn id="138" presetID="23" presetClass="entr" presetSubtype="16" fill="hold" nodeType="withEffect">
                                  <p:stCondLst>
                                    <p:cond delay="0"/>
                                  </p:stCondLst>
                                  <p:childTnLst>
                                    <p:set>
                                      <p:cBhvr>
                                        <p:cTn id="139" dur="1" fill="hold">
                                          <p:stCondLst>
                                            <p:cond delay="0"/>
                                          </p:stCondLst>
                                        </p:cTn>
                                        <p:tgtEl>
                                          <p:spTgt spid="310"/>
                                        </p:tgtEl>
                                        <p:attrNameLst>
                                          <p:attrName>style.visibility</p:attrName>
                                        </p:attrNameLst>
                                      </p:cBhvr>
                                      <p:to>
                                        <p:strVal val="visible"/>
                                      </p:to>
                                    </p:set>
                                    <p:anim calcmode="lin" valueType="num">
                                      <p:cBhvr additive="base">
                                        <p:cTn id="140" dur="500"/>
                                        <p:tgtEl>
                                          <p:spTgt spid="310"/>
                                        </p:tgtEl>
                                        <p:attrNameLst>
                                          <p:attrName>ppt_w</p:attrName>
                                        </p:attrNameLst>
                                      </p:cBhvr>
                                      <p:tavLst>
                                        <p:tav tm="0">
                                          <p:val>
                                            <p:strVal val="0"/>
                                          </p:val>
                                        </p:tav>
                                        <p:tav tm="100000">
                                          <p:val>
                                            <p:strVal val="#ppt_w"/>
                                          </p:val>
                                        </p:tav>
                                      </p:tavLst>
                                    </p:anim>
                                    <p:anim calcmode="lin" valueType="num">
                                      <p:cBhvr additive="base">
                                        <p:cTn id="141" dur="500"/>
                                        <p:tgtEl>
                                          <p:spTgt spid="31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7"/>
          <p:cNvSpPr/>
          <p:nvPr/>
        </p:nvSpPr>
        <p:spPr>
          <a:xfrm>
            <a:off x="582814" y="121721"/>
            <a:ext cx="11334366"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dirty="0" err="1">
                <a:solidFill>
                  <a:srgbClr val="FF0000"/>
                </a:solidFill>
                <a:latin typeface="Times New Roman"/>
                <a:ea typeface="Times New Roman"/>
                <a:cs typeface="Times New Roman"/>
                <a:sym typeface="Times New Roman"/>
              </a:rPr>
              <a:t>Tiết</a:t>
            </a:r>
            <a:r>
              <a:rPr lang="en-US" sz="2600" b="1" dirty="0">
                <a:solidFill>
                  <a:srgbClr val="FF0000"/>
                </a:solidFill>
                <a:latin typeface="Times New Roman"/>
                <a:ea typeface="Times New Roman"/>
                <a:cs typeface="Times New Roman"/>
                <a:sym typeface="Times New Roman"/>
              </a:rPr>
              <a:t> 42, </a:t>
            </a:r>
            <a:r>
              <a:rPr lang="en-US" sz="2600" b="1" dirty="0" err="1">
                <a:solidFill>
                  <a:srgbClr val="FF0000"/>
                </a:solidFill>
                <a:latin typeface="Times New Roman"/>
                <a:ea typeface="Times New Roman"/>
                <a:cs typeface="Times New Roman"/>
                <a:sym typeface="Times New Roman"/>
              </a:rPr>
              <a:t>Bài</a:t>
            </a:r>
            <a:r>
              <a:rPr lang="en-US" sz="2600" b="1" dirty="0">
                <a:solidFill>
                  <a:srgbClr val="FF0000"/>
                </a:solidFill>
                <a:latin typeface="Times New Roman"/>
                <a:ea typeface="Times New Roman"/>
                <a:cs typeface="Times New Roman"/>
                <a:sym typeface="Times New Roman"/>
              </a:rPr>
              <a:t> 18 CÁC CUỘC ĐẤU TRANHH GIÀNH ĐỘC LẬP DÂN TỘC TRƯỚC THẾ KỈ X (</a:t>
            </a:r>
            <a:r>
              <a:rPr lang="en-US" sz="2600" b="1" dirty="0" err="1">
                <a:solidFill>
                  <a:srgbClr val="FF0000"/>
                </a:solidFill>
                <a:latin typeface="Times New Roman"/>
                <a:ea typeface="Times New Roman"/>
                <a:cs typeface="Times New Roman"/>
                <a:sym typeface="Times New Roman"/>
              </a:rPr>
              <a:t>tiếp</a:t>
            </a:r>
            <a:r>
              <a:rPr lang="en-US" sz="2600" b="1" dirty="0">
                <a:solidFill>
                  <a:srgbClr val="FF0000"/>
                </a:solidFill>
                <a:latin typeface="Times New Roman"/>
                <a:ea typeface="Times New Roman"/>
                <a:cs typeface="Times New Roman"/>
                <a:sym typeface="Times New Roman"/>
              </a:rPr>
              <a:t> </a:t>
            </a:r>
            <a:r>
              <a:rPr lang="en-US" sz="2600" b="1" dirty="0" err="1">
                <a:solidFill>
                  <a:srgbClr val="FF0000"/>
                </a:solidFill>
                <a:latin typeface="Times New Roman"/>
                <a:ea typeface="Times New Roman"/>
                <a:cs typeface="Times New Roman"/>
                <a:sym typeface="Times New Roman"/>
              </a:rPr>
              <a:t>theo</a:t>
            </a:r>
            <a:r>
              <a:rPr lang="en-US" sz="2600" b="1" dirty="0">
                <a:solidFill>
                  <a:srgbClr val="FF0000"/>
                </a:solidFill>
                <a:latin typeface="Times New Roman"/>
                <a:ea typeface="Times New Roman"/>
                <a:cs typeface="Times New Roman"/>
                <a:sym typeface="Times New Roman"/>
              </a:rPr>
              <a:t>)</a:t>
            </a:r>
            <a:endParaRPr sz="2600" b="0" dirty="0">
              <a:solidFill>
                <a:schemeClr val="dk1"/>
              </a:solidFill>
              <a:latin typeface="Calibri"/>
              <a:ea typeface="Calibri"/>
              <a:cs typeface="Calibri"/>
              <a:sym typeface="Calibri"/>
            </a:endParaRPr>
          </a:p>
        </p:txBody>
      </p:sp>
      <p:sp>
        <p:nvSpPr>
          <p:cNvPr id="348" name="Google Shape;348;p17"/>
          <p:cNvSpPr/>
          <p:nvPr/>
        </p:nvSpPr>
        <p:spPr>
          <a:xfrm>
            <a:off x="302744" y="920144"/>
            <a:ext cx="1056702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Times New Roman"/>
                <a:ea typeface="Times New Roman"/>
                <a:cs typeface="Times New Roman"/>
                <a:sym typeface="Times New Roman"/>
              </a:rPr>
              <a:t>III. </a:t>
            </a:r>
            <a:r>
              <a:rPr lang="en-US" sz="2800" b="1" dirty="0" err="1">
                <a:solidFill>
                  <a:srgbClr val="FF0000"/>
                </a:solidFill>
                <a:latin typeface="Times New Roman"/>
                <a:ea typeface="Times New Roman"/>
                <a:cs typeface="Times New Roman"/>
                <a:sym typeface="Times New Roman"/>
              </a:rPr>
              <a:t>Khởi</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nghĩa</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Lý</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Bí</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và</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nhà</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nước</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Vạn</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Xuân</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năm</a:t>
            </a:r>
            <a:r>
              <a:rPr lang="en-US" sz="2800" b="1" dirty="0">
                <a:solidFill>
                  <a:srgbClr val="FF0000"/>
                </a:solidFill>
                <a:latin typeface="Times New Roman"/>
                <a:ea typeface="Times New Roman"/>
                <a:cs typeface="Times New Roman"/>
                <a:sym typeface="Times New Roman"/>
              </a:rPr>
              <a:t> 542 - 602)</a:t>
            </a:r>
            <a:endParaRPr sz="2800" b="1" dirty="0">
              <a:solidFill>
                <a:srgbClr val="FF0000"/>
              </a:solidFill>
              <a:latin typeface="Times New Roman"/>
              <a:ea typeface="Times New Roman"/>
              <a:cs typeface="Times New Roman"/>
              <a:sym typeface="Times New Roman"/>
            </a:endParaRPr>
          </a:p>
        </p:txBody>
      </p:sp>
      <p:sp>
        <p:nvSpPr>
          <p:cNvPr id="349" name="Google Shape;349;p17"/>
          <p:cNvSpPr/>
          <p:nvPr/>
        </p:nvSpPr>
        <p:spPr>
          <a:xfrm>
            <a:off x="582814" y="2033247"/>
            <a:ext cx="1056702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Times New Roman"/>
                <a:ea typeface="Times New Roman"/>
                <a:cs typeface="Times New Roman"/>
                <a:sym typeface="Times New Roman"/>
              </a:rPr>
              <a:t>a. </a:t>
            </a:r>
            <a:r>
              <a:rPr lang="en-US" sz="2800" b="1" dirty="0" err="1">
                <a:solidFill>
                  <a:srgbClr val="FF0000"/>
                </a:solidFill>
                <a:latin typeface="Times New Roman"/>
                <a:ea typeface="Times New Roman"/>
                <a:cs typeface="Times New Roman"/>
                <a:sym typeface="Times New Roman"/>
              </a:rPr>
              <a:t>Nguyên</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nhân</a:t>
            </a:r>
            <a:r>
              <a:rPr lang="en-US" sz="2800" b="1" dirty="0">
                <a:solidFill>
                  <a:srgbClr val="FF0000"/>
                </a:solidFill>
                <a:latin typeface="Times New Roman"/>
                <a:ea typeface="Times New Roman"/>
                <a:cs typeface="Times New Roman"/>
                <a:sym typeface="Times New Roman"/>
              </a:rPr>
              <a:t>:</a:t>
            </a:r>
            <a:endParaRPr sz="2800" b="1" dirty="0">
              <a:solidFill>
                <a:srgbClr val="FF0000"/>
              </a:solidFill>
              <a:latin typeface="Times New Roman"/>
              <a:ea typeface="Times New Roman"/>
              <a:cs typeface="Times New Roman"/>
              <a:sym typeface="Times New Roman"/>
            </a:endParaRPr>
          </a:p>
        </p:txBody>
      </p:sp>
      <p:sp>
        <p:nvSpPr>
          <p:cNvPr id="350" name="Google Shape;350;p17"/>
          <p:cNvSpPr/>
          <p:nvPr/>
        </p:nvSpPr>
        <p:spPr>
          <a:xfrm>
            <a:off x="521594" y="2502183"/>
            <a:ext cx="1056702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Times New Roman"/>
                <a:ea typeface="Times New Roman"/>
                <a:cs typeface="Times New Roman"/>
                <a:sym typeface="Times New Roman"/>
              </a:rPr>
              <a:t>b. </a:t>
            </a:r>
            <a:r>
              <a:rPr lang="en-US" sz="2800" b="1" dirty="0" err="1">
                <a:solidFill>
                  <a:srgbClr val="FF0000"/>
                </a:solidFill>
                <a:latin typeface="Times New Roman"/>
                <a:ea typeface="Times New Roman"/>
                <a:cs typeface="Times New Roman"/>
                <a:sym typeface="Times New Roman"/>
              </a:rPr>
              <a:t>Diễn</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biến</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kết</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quả</a:t>
            </a:r>
            <a:r>
              <a:rPr lang="en-US" sz="2800" b="1" dirty="0">
                <a:solidFill>
                  <a:srgbClr val="FF0000"/>
                </a:solidFill>
                <a:latin typeface="Times New Roman"/>
                <a:ea typeface="Times New Roman"/>
                <a:cs typeface="Times New Roman"/>
                <a:sym typeface="Times New Roman"/>
              </a:rPr>
              <a:t>:</a:t>
            </a:r>
            <a:endParaRPr sz="2800" b="1" dirty="0">
              <a:solidFill>
                <a:srgbClr val="FF0000"/>
              </a:solidFill>
              <a:latin typeface="Times New Roman"/>
              <a:ea typeface="Times New Roman"/>
              <a:cs typeface="Times New Roman"/>
              <a:sym typeface="Times New Roman"/>
            </a:endParaRPr>
          </a:p>
        </p:txBody>
      </p:sp>
      <p:sp>
        <p:nvSpPr>
          <p:cNvPr id="351" name="Google Shape;351;p17"/>
          <p:cNvSpPr/>
          <p:nvPr/>
        </p:nvSpPr>
        <p:spPr>
          <a:xfrm>
            <a:off x="435756" y="2976117"/>
            <a:ext cx="11352637"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Mùa</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xuân</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năm</a:t>
            </a:r>
            <a:r>
              <a:rPr lang="en-US" sz="4000" dirty="0">
                <a:solidFill>
                  <a:schemeClr val="tx1"/>
                </a:solidFill>
                <a:latin typeface="Times New Roman"/>
                <a:ea typeface="Times New Roman"/>
                <a:cs typeface="Times New Roman"/>
                <a:sym typeface="Times New Roman"/>
              </a:rPr>
              <a:t> 542, </a:t>
            </a:r>
            <a:r>
              <a:rPr lang="en-US" sz="4000" dirty="0" err="1">
                <a:solidFill>
                  <a:schemeClr val="tx1"/>
                </a:solidFill>
                <a:latin typeface="Times New Roman"/>
                <a:ea typeface="Times New Roman"/>
                <a:cs typeface="Times New Roman"/>
                <a:sym typeface="Times New Roman"/>
              </a:rPr>
              <a:t>khởi</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nghĩa</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Lý</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Bí</a:t>
            </a:r>
            <a:r>
              <a:rPr lang="en-US" sz="4000" dirty="0">
                <a:solidFill>
                  <a:schemeClr val="tx1"/>
                </a:solidFill>
                <a:latin typeface="Times New Roman"/>
                <a:ea typeface="Times New Roman"/>
                <a:cs typeface="Times New Roman"/>
                <a:sym typeface="Times New Roman"/>
              </a:rPr>
              <a:t> </a:t>
            </a:r>
            <a:r>
              <a:rPr lang="en-US" sz="4000" dirty="0" err="1" smtClean="0">
                <a:solidFill>
                  <a:schemeClr val="tx1"/>
                </a:solidFill>
                <a:latin typeface="Times New Roman"/>
                <a:ea typeface="Times New Roman"/>
                <a:cs typeface="Times New Roman"/>
                <a:sym typeface="Times New Roman"/>
              </a:rPr>
              <a:t>bùng</a:t>
            </a:r>
            <a:r>
              <a:rPr lang="en-US" sz="4000" dirty="0" smtClean="0">
                <a:solidFill>
                  <a:schemeClr val="tx1"/>
                </a:solidFill>
                <a:latin typeface="Times New Roman"/>
                <a:ea typeface="Times New Roman"/>
                <a:cs typeface="Times New Roman"/>
                <a:sym typeface="Times New Roman"/>
              </a:rPr>
              <a:t> </a:t>
            </a:r>
            <a:r>
              <a:rPr lang="en-US" sz="4000" dirty="0" err="1" smtClean="0">
                <a:solidFill>
                  <a:schemeClr val="tx1"/>
                </a:solidFill>
                <a:latin typeface="Times New Roman"/>
                <a:ea typeface="Times New Roman"/>
                <a:cs typeface="Times New Roman"/>
                <a:sym typeface="Times New Roman"/>
              </a:rPr>
              <a:t>nổ</a:t>
            </a:r>
            <a:r>
              <a:rPr lang="en-US" sz="4000" dirty="0" smtClean="0">
                <a:solidFill>
                  <a:schemeClr val="tx1"/>
                </a:solidFill>
                <a:latin typeface="Times New Roman"/>
                <a:ea typeface="Times New Roman"/>
                <a:cs typeface="Times New Roman"/>
                <a:sym typeface="Times New Roman"/>
              </a:rPr>
              <a:t>, </a:t>
            </a:r>
            <a:r>
              <a:rPr lang="en-US" sz="4000" dirty="0" err="1" smtClean="0">
                <a:solidFill>
                  <a:schemeClr val="tx1"/>
                </a:solidFill>
                <a:latin typeface="Times New Roman"/>
                <a:ea typeface="Times New Roman"/>
                <a:cs typeface="Times New Roman"/>
                <a:sym typeface="Times New Roman"/>
              </a:rPr>
              <a:t>đánh</a:t>
            </a:r>
            <a:r>
              <a:rPr lang="en-US" sz="4000" dirty="0" smtClean="0">
                <a:solidFill>
                  <a:schemeClr val="tx1"/>
                </a:solidFill>
                <a:latin typeface="Times New Roman"/>
                <a:ea typeface="Times New Roman"/>
                <a:cs typeface="Times New Roman"/>
                <a:sym typeface="Times New Roman"/>
              </a:rPr>
              <a:t> </a:t>
            </a:r>
            <a:r>
              <a:rPr lang="en-US" sz="4000" dirty="0" err="1" smtClean="0">
                <a:solidFill>
                  <a:schemeClr val="tx1"/>
                </a:solidFill>
                <a:latin typeface="Times New Roman"/>
                <a:ea typeface="Times New Roman"/>
                <a:cs typeface="Times New Roman"/>
                <a:sym typeface="Times New Roman"/>
              </a:rPr>
              <a:t>đuổi</a:t>
            </a:r>
            <a:r>
              <a:rPr lang="en-US" sz="4000" dirty="0" smtClean="0">
                <a:solidFill>
                  <a:schemeClr val="tx1"/>
                </a:solidFill>
                <a:latin typeface="Times New Roman"/>
                <a:ea typeface="Times New Roman"/>
                <a:cs typeface="Times New Roman"/>
                <a:sym typeface="Times New Roman"/>
              </a:rPr>
              <a:t> </a:t>
            </a:r>
            <a:r>
              <a:rPr lang="en-US" sz="4000" dirty="0" err="1" smtClean="0">
                <a:solidFill>
                  <a:schemeClr val="tx1"/>
                </a:solidFill>
                <a:latin typeface="Times New Roman"/>
                <a:ea typeface="Times New Roman"/>
                <a:cs typeface="Times New Roman"/>
                <a:sym typeface="Times New Roman"/>
              </a:rPr>
              <a:t>Tiêu</a:t>
            </a:r>
            <a:r>
              <a:rPr lang="en-US" sz="4000" dirty="0" smtClean="0">
                <a:solidFill>
                  <a:schemeClr val="tx1"/>
                </a:solidFill>
                <a:latin typeface="Times New Roman"/>
                <a:ea typeface="Times New Roman"/>
                <a:cs typeface="Times New Roman"/>
                <a:sym typeface="Times New Roman"/>
              </a:rPr>
              <a:t> </a:t>
            </a:r>
            <a:r>
              <a:rPr lang="en-US" sz="4000" dirty="0" err="1" smtClean="0">
                <a:solidFill>
                  <a:schemeClr val="tx1"/>
                </a:solidFill>
                <a:latin typeface="Times New Roman"/>
                <a:ea typeface="Times New Roman"/>
                <a:cs typeface="Times New Roman"/>
                <a:sym typeface="Times New Roman"/>
              </a:rPr>
              <a:t>Tư</a:t>
            </a:r>
            <a:r>
              <a:rPr lang="en-US" sz="4000" dirty="0" smtClean="0">
                <a:solidFill>
                  <a:schemeClr val="tx1"/>
                </a:solidFill>
                <a:latin typeface="Times New Roman"/>
                <a:ea typeface="Times New Roman"/>
                <a:cs typeface="Times New Roman"/>
                <a:sym typeface="Times New Roman"/>
              </a:rPr>
              <a:t>, </a:t>
            </a:r>
            <a:r>
              <a:rPr lang="en-US" sz="4000" dirty="0" err="1" smtClean="0">
                <a:solidFill>
                  <a:schemeClr val="tx1"/>
                </a:solidFill>
                <a:latin typeface="Times New Roman"/>
                <a:ea typeface="Times New Roman"/>
                <a:cs typeface="Times New Roman"/>
                <a:sym typeface="Times New Roman"/>
              </a:rPr>
              <a:t>làm</a:t>
            </a:r>
            <a:r>
              <a:rPr lang="en-US" sz="4000" dirty="0" smtClean="0">
                <a:solidFill>
                  <a:schemeClr val="tx1"/>
                </a:solidFill>
                <a:latin typeface="Times New Roman"/>
                <a:ea typeface="Times New Roman"/>
                <a:cs typeface="Times New Roman"/>
                <a:sym typeface="Times New Roman"/>
              </a:rPr>
              <a:t> </a:t>
            </a:r>
            <a:r>
              <a:rPr lang="en-US" sz="4000" dirty="0" err="1" smtClean="0">
                <a:solidFill>
                  <a:schemeClr val="tx1"/>
                </a:solidFill>
                <a:latin typeface="Times New Roman"/>
                <a:ea typeface="Times New Roman"/>
                <a:cs typeface="Times New Roman"/>
                <a:sym typeface="Times New Roman"/>
              </a:rPr>
              <a:t>chủ</a:t>
            </a:r>
            <a:r>
              <a:rPr lang="en-US" sz="4000" dirty="0" smtClean="0">
                <a:solidFill>
                  <a:schemeClr val="tx1"/>
                </a:solidFill>
                <a:latin typeface="Times New Roman"/>
                <a:ea typeface="Times New Roman"/>
                <a:cs typeface="Times New Roman"/>
                <a:sym typeface="Times New Roman"/>
              </a:rPr>
              <a:t> </a:t>
            </a:r>
            <a:r>
              <a:rPr lang="en-US" sz="4000" dirty="0" err="1" smtClean="0">
                <a:solidFill>
                  <a:schemeClr val="tx1"/>
                </a:solidFill>
                <a:latin typeface="Times New Roman"/>
                <a:ea typeface="Times New Roman"/>
                <a:cs typeface="Times New Roman"/>
                <a:sym typeface="Times New Roman"/>
              </a:rPr>
              <a:t>Giao</a:t>
            </a:r>
            <a:r>
              <a:rPr lang="en-US" sz="4000" dirty="0" smtClean="0">
                <a:solidFill>
                  <a:schemeClr val="tx1"/>
                </a:solidFill>
                <a:latin typeface="Times New Roman"/>
                <a:ea typeface="Times New Roman"/>
                <a:cs typeface="Times New Roman"/>
                <a:sym typeface="Times New Roman"/>
              </a:rPr>
              <a:t> </a:t>
            </a:r>
            <a:r>
              <a:rPr lang="en-US" sz="4000" dirty="0" err="1" smtClean="0">
                <a:solidFill>
                  <a:schemeClr val="tx1"/>
                </a:solidFill>
                <a:latin typeface="Times New Roman"/>
                <a:ea typeface="Times New Roman"/>
                <a:cs typeface="Times New Roman"/>
                <a:sym typeface="Times New Roman"/>
              </a:rPr>
              <a:t>Châu</a:t>
            </a:r>
            <a:r>
              <a:rPr lang="en-US" sz="4000" dirty="0" smtClean="0">
                <a:solidFill>
                  <a:schemeClr val="tx1"/>
                </a:solidFill>
                <a:latin typeface="Times New Roman"/>
                <a:ea typeface="Times New Roman"/>
                <a:cs typeface="Times New Roman"/>
                <a:sym typeface="Times New Roman"/>
              </a:rPr>
              <a:t>.</a:t>
            </a:r>
            <a:endParaRPr sz="4000" dirty="0">
              <a:solidFill>
                <a:schemeClr val="tx1"/>
              </a:solidFill>
            </a:endParaRPr>
          </a:p>
        </p:txBody>
      </p:sp>
      <p:pic>
        <p:nvPicPr>
          <p:cNvPr id="352" name="Google Shape;352;p17"/>
          <p:cNvPicPr preferRelativeResize="0"/>
          <p:nvPr/>
        </p:nvPicPr>
        <p:blipFill rotWithShape="1">
          <a:blip r:embed="rId3">
            <a:alphaModFix/>
          </a:blip>
          <a:srcRect/>
          <a:stretch/>
        </p:blipFill>
        <p:spPr>
          <a:xfrm>
            <a:off x="9749307" y="923463"/>
            <a:ext cx="1828800" cy="1090246"/>
          </a:xfrm>
          <a:prstGeom prst="rect">
            <a:avLst/>
          </a:prstGeom>
          <a:noFill/>
          <a:ln>
            <a:noFill/>
          </a:ln>
        </p:spPr>
      </p:pic>
      <p:sp>
        <p:nvSpPr>
          <p:cNvPr id="353" name="Google Shape;353;p17"/>
          <p:cNvSpPr/>
          <p:nvPr/>
        </p:nvSpPr>
        <p:spPr>
          <a:xfrm>
            <a:off x="435755" y="4908001"/>
            <a:ext cx="11352637"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Quân</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Lương</a:t>
            </a:r>
            <a:r>
              <a:rPr lang="en-US" sz="4000" dirty="0">
                <a:solidFill>
                  <a:schemeClr val="tx1"/>
                </a:solidFill>
                <a:latin typeface="Times New Roman"/>
                <a:ea typeface="Times New Roman"/>
                <a:cs typeface="Times New Roman"/>
                <a:sym typeface="Times New Roman"/>
              </a:rPr>
              <a:t> 2 </a:t>
            </a:r>
            <a:r>
              <a:rPr lang="en-US" sz="4000" dirty="0" err="1">
                <a:solidFill>
                  <a:schemeClr val="tx1"/>
                </a:solidFill>
                <a:latin typeface="Times New Roman"/>
                <a:ea typeface="Times New Roman"/>
                <a:cs typeface="Times New Roman"/>
                <a:sym typeface="Times New Roman"/>
              </a:rPr>
              <a:t>lần</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đem</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quân</a:t>
            </a:r>
            <a:r>
              <a:rPr lang="en-US" sz="4000" dirty="0">
                <a:solidFill>
                  <a:schemeClr val="tx1"/>
                </a:solidFill>
                <a:latin typeface="Times New Roman"/>
                <a:ea typeface="Times New Roman"/>
                <a:cs typeface="Times New Roman"/>
                <a:sym typeface="Times New Roman"/>
              </a:rPr>
              <a:t> sang </a:t>
            </a:r>
            <a:r>
              <a:rPr lang="en-US" sz="4000" dirty="0" err="1">
                <a:solidFill>
                  <a:schemeClr val="tx1"/>
                </a:solidFill>
                <a:latin typeface="Times New Roman"/>
                <a:ea typeface="Times New Roman"/>
                <a:cs typeface="Times New Roman"/>
                <a:sym typeface="Times New Roman"/>
              </a:rPr>
              <a:t>đàn</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áp</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đều</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thất</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bại</a:t>
            </a:r>
            <a:r>
              <a:rPr lang="en-US" sz="4000" dirty="0" smtClean="0">
                <a:solidFill>
                  <a:schemeClr val="tx1"/>
                </a:solidFill>
                <a:latin typeface="Times New Roman"/>
                <a:ea typeface="Times New Roman"/>
                <a:cs typeface="Times New Roman"/>
                <a:sym typeface="Times New Roman"/>
              </a:rPr>
              <a:t>.</a:t>
            </a:r>
            <a:endParaRPr sz="4000" dirty="0">
              <a:solidFill>
                <a:schemeClr val="tx1"/>
              </a:solidFill>
              <a:latin typeface="Times New Roman"/>
              <a:ea typeface="Times New Roman"/>
              <a:cs typeface="Times New Roman"/>
              <a:sym typeface="Times New Roman"/>
            </a:endParaRPr>
          </a:p>
        </p:txBody>
      </p:sp>
      <p:sp>
        <p:nvSpPr>
          <p:cNvPr id="354" name="Google Shape;354;p17"/>
          <p:cNvSpPr/>
          <p:nvPr/>
        </p:nvSpPr>
        <p:spPr>
          <a:xfrm>
            <a:off x="582814" y="1510482"/>
            <a:ext cx="522229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Times New Roman"/>
                <a:ea typeface="Times New Roman"/>
                <a:cs typeface="Times New Roman"/>
                <a:sym typeface="Times New Roman"/>
              </a:rPr>
              <a:t>1. </a:t>
            </a:r>
            <a:r>
              <a:rPr lang="en-US" sz="2800" b="1" dirty="0" err="1">
                <a:solidFill>
                  <a:srgbClr val="FF0000"/>
                </a:solidFill>
                <a:latin typeface="Times New Roman"/>
                <a:ea typeface="Times New Roman"/>
                <a:cs typeface="Times New Roman"/>
                <a:sym typeface="Times New Roman"/>
              </a:rPr>
              <a:t>Khởi</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nghĩa</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Lý</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Bí</a:t>
            </a:r>
            <a:endParaRPr sz="2800" b="1" dirty="0">
              <a:solidFill>
                <a:srgbClr val="FF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500"/>
                                        <p:tgtEl>
                                          <p:spTgt spid="351"/>
                                        </p:tgtEl>
                                      </p:cBhvr>
                                    </p:animEffect>
                                  </p:childTnLst>
                                </p:cTn>
                              </p:par>
                              <p:par>
                                <p:cTn id="8" presetID="10" presetClass="entr" presetSubtype="0" fill="hold" nodeType="withEffect">
                                  <p:stCondLst>
                                    <p:cond delay="0"/>
                                  </p:stCondLst>
                                  <p:childTnLst>
                                    <p:set>
                                      <p:cBhvr>
                                        <p:cTn id="9" dur="1" fill="hold">
                                          <p:stCondLst>
                                            <p:cond delay="0"/>
                                          </p:stCondLst>
                                        </p:cTn>
                                        <p:tgtEl>
                                          <p:spTgt spid="353"/>
                                        </p:tgtEl>
                                        <p:attrNameLst>
                                          <p:attrName>style.visibility</p:attrName>
                                        </p:attrNameLst>
                                      </p:cBhvr>
                                      <p:to>
                                        <p:strVal val="visible"/>
                                      </p:to>
                                    </p:set>
                                    <p:animEffect transition="in" filter="fade">
                                      <p:cBhvr>
                                        <p:cTn id="10" dur="5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1"/>
          <p:cNvSpPr/>
          <p:nvPr/>
        </p:nvSpPr>
        <p:spPr>
          <a:xfrm>
            <a:off x="582814" y="121721"/>
            <a:ext cx="11469278"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dirty="0" err="1">
                <a:solidFill>
                  <a:srgbClr val="FF0000"/>
                </a:solidFill>
                <a:latin typeface="Times New Roman"/>
                <a:ea typeface="Times New Roman"/>
                <a:cs typeface="Times New Roman"/>
                <a:sym typeface="Times New Roman"/>
              </a:rPr>
              <a:t>Tiết</a:t>
            </a:r>
            <a:r>
              <a:rPr lang="en-US" sz="2600" b="1" dirty="0">
                <a:solidFill>
                  <a:srgbClr val="FF0000"/>
                </a:solidFill>
                <a:latin typeface="Times New Roman"/>
                <a:ea typeface="Times New Roman"/>
                <a:cs typeface="Times New Roman"/>
                <a:sym typeface="Times New Roman"/>
              </a:rPr>
              <a:t> 42, </a:t>
            </a:r>
            <a:r>
              <a:rPr lang="en-US" sz="2600" b="1" dirty="0" err="1">
                <a:solidFill>
                  <a:srgbClr val="FF0000"/>
                </a:solidFill>
                <a:latin typeface="Times New Roman"/>
                <a:ea typeface="Times New Roman"/>
                <a:cs typeface="Times New Roman"/>
                <a:sym typeface="Times New Roman"/>
              </a:rPr>
              <a:t>Bài</a:t>
            </a:r>
            <a:r>
              <a:rPr lang="en-US" sz="2600" b="1" dirty="0">
                <a:solidFill>
                  <a:srgbClr val="FF0000"/>
                </a:solidFill>
                <a:latin typeface="Times New Roman"/>
                <a:ea typeface="Times New Roman"/>
                <a:cs typeface="Times New Roman"/>
                <a:sym typeface="Times New Roman"/>
              </a:rPr>
              <a:t> 18 CÁC CUỘC ĐẤU TRANHH GIÀNH ĐỘC LẬP DÂN TỘC TRƯỚC THẾ KỈ X (</a:t>
            </a:r>
            <a:r>
              <a:rPr lang="en-US" sz="2600" b="1" dirty="0" err="1">
                <a:solidFill>
                  <a:srgbClr val="FF0000"/>
                </a:solidFill>
                <a:latin typeface="Times New Roman"/>
                <a:ea typeface="Times New Roman"/>
                <a:cs typeface="Times New Roman"/>
                <a:sym typeface="Times New Roman"/>
              </a:rPr>
              <a:t>tiếp</a:t>
            </a:r>
            <a:r>
              <a:rPr lang="en-US" sz="2600" b="1" dirty="0">
                <a:solidFill>
                  <a:srgbClr val="FF0000"/>
                </a:solidFill>
                <a:latin typeface="Times New Roman"/>
                <a:ea typeface="Times New Roman"/>
                <a:cs typeface="Times New Roman"/>
                <a:sym typeface="Times New Roman"/>
              </a:rPr>
              <a:t> </a:t>
            </a:r>
            <a:r>
              <a:rPr lang="en-US" sz="2600" b="1" dirty="0" err="1">
                <a:solidFill>
                  <a:srgbClr val="FF0000"/>
                </a:solidFill>
                <a:latin typeface="Times New Roman"/>
                <a:ea typeface="Times New Roman"/>
                <a:cs typeface="Times New Roman"/>
                <a:sym typeface="Times New Roman"/>
              </a:rPr>
              <a:t>theo</a:t>
            </a:r>
            <a:r>
              <a:rPr lang="en-US" sz="2600" b="1" dirty="0">
                <a:solidFill>
                  <a:srgbClr val="FF0000"/>
                </a:solidFill>
                <a:latin typeface="Times New Roman"/>
                <a:ea typeface="Times New Roman"/>
                <a:cs typeface="Times New Roman"/>
                <a:sym typeface="Times New Roman"/>
              </a:rPr>
              <a:t>)</a:t>
            </a:r>
            <a:endParaRPr sz="2600" b="0" dirty="0">
              <a:solidFill>
                <a:schemeClr val="dk1"/>
              </a:solidFill>
              <a:latin typeface="Calibri"/>
              <a:ea typeface="Calibri"/>
              <a:cs typeface="Calibri"/>
              <a:sym typeface="Calibri"/>
            </a:endParaRPr>
          </a:p>
        </p:txBody>
      </p:sp>
      <p:sp>
        <p:nvSpPr>
          <p:cNvPr id="387" name="Google Shape;387;p21"/>
          <p:cNvSpPr/>
          <p:nvPr/>
        </p:nvSpPr>
        <p:spPr>
          <a:xfrm>
            <a:off x="397425" y="924227"/>
            <a:ext cx="1056702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Times New Roman"/>
                <a:ea typeface="Times New Roman"/>
                <a:cs typeface="Times New Roman"/>
                <a:sym typeface="Times New Roman"/>
              </a:rPr>
              <a:t>III. </a:t>
            </a:r>
            <a:r>
              <a:rPr lang="en-US" sz="2800" b="1" dirty="0" err="1">
                <a:solidFill>
                  <a:srgbClr val="FF0000"/>
                </a:solidFill>
                <a:latin typeface="Times New Roman"/>
                <a:ea typeface="Times New Roman"/>
                <a:cs typeface="Times New Roman"/>
                <a:sym typeface="Times New Roman"/>
              </a:rPr>
              <a:t>Khởi</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nghĩa</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Lý</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Bí</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và</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nước</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Vạn</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Xuân</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năm</a:t>
            </a:r>
            <a:r>
              <a:rPr lang="en-US" sz="2800" b="1" dirty="0">
                <a:solidFill>
                  <a:srgbClr val="FF0000"/>
                </a:solidFill>
                <a:latin typeface="Times New Roman"/>
                <a:ea typeface="Times New Roman"/>
                <a:cs typeface="Times New Roman"/>
                <a:sym typeface="Times New Roman"/>
              </a:rPr>
              <a:t> 542 - 602)</a:t>
            </a:r>
            <a:endParaRPr sz="2800" b="1" dirty="0">
              <a:solidFill>
                <a:srgbClr val="FF0000"/>
              </a:solidFill>
              <a:latin typeface="Times New Roman"/>
              <a:ea typeface="Times New Roman"/>
              <a:cs typeface="Times New Roman"/>
              <a:sym typeface="Times New Roman"/>
            </a:endParaRPr>
          </a:p>
        </p:txBody>
      </p:sp>
      <p:sp>
        <p:nvSpPr>
          <p:cNvPr id="388" name="Google Shape;388;p21"/>
          <p:cNvSpPr/>
          <p:nvPr/>
        </p:nvSpPr>
        <p:spPr>
          <a:xfrm>
            <a:off x="405773" y="1396088"/>
            <a:ext cx="1056702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Times New Roman"/>
                <a:ea typeface="Times New Roman"/>
                <a:cs typeface="Times New Roman"/>
                <a:sym typeface="Times New Roman"/>
              </a:rPr>
              <a:t>1. </a:t>
            </a:r>
            <a:r>
              <a:rPr lang="en-US" sz="2800" b="1" dirty="0" err="1">
                <a:solidFill>
                  <a:srgbClr val="FF0000"/>
                </a:solidFill>
                <a:latin typeface="Times New Roman"/>
                <a:ea typeface="Times New Roman"/>
                <a:cs typeface="Times New Roman"/>
                <a:sym typeface="Times New Roman"/>
              </a:rPr>
              <a:t>Khởi</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nghĩa</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Lý</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Bí</a:t>
            </a:r>
            <a:endParaRPr sz="2800" b="1" dirty="0">
              <a:solidFill>
                <a:srgbClr val="FF0000"/>
              </a:solidFill>
              <a:latin typeface="Times New Roman"/>
              <a:ea typeface="Times New Roman"/>
              <a:cs typeface="Times New Roman"/>
              <a:sym typeface="Times New Roman"/>
            </a:endParaRPr>
          </a:p>
        </p:txBody>
      </p:sp>
      <p:sp>
        <p:nvSpPr>
          <p:cNvPr id="389" name="Google Shape;389;p21"/>
          <p:cNvSpPr/>
          <p:nvPr/>
        </p:nvSpPr>
        <p:spPr>
          <a:xfrm>
            <a:off x="405773" y="1987038"/>
            <a:ext cx="573745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Times New Roman"/>
                <a:ea typeface="Times New Roman"/>
                <a:cs typeface="Times New Roman"/>
                <a:sym typeface="Times New Roman"/>
              </a:rPr>
              <a:t>2. </a:t>
            </a:r>
            <a:r>
              <a:rPr lang="en-US" sz="2800" b="1" dirty="0" err="1">
                <a:solidFill>
                  <a:srgbClr val="FF0000"/>
                </a:solidFill>
                <a:latin typeface="Times New Roman"/>
                <a:ea typeface="Times New Roman"/>
                <a:cs typeface="Times New Roman"/>
                <a:sym typeface="Times New Roman"/>
              </a:rPr>
              <a:t>Nhà</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nước</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Vạn</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Xuân</a:t>
            </a:r>
            <a:r>
              <a:rPr lang="en-US" sz="2800" b="1" dirty="0">
                <a:solidFill>
                  <a:srgbClr val="FF0000"/>
                </a:solidFill>
                <a:latin typeface="Times New Roman"/>
                <a:ea typeface="Times New Roman"/>
                <a:cs typeface="Times New Roman"/>
                <a:sym typeface="Times New Roman"/>
              </a:rPr>
              <a:t>.</a:t>
            </a:r>
            <a:endParaRPr sz="2800" b="1" dirty="0">
              <a:solidFill>
                <a:srgbClr val="FF0000"/>
              </a:solidFill>
              <a:latin typeface="Times New Roman"/>
              <a:ea typeface="Times New Roman"/>
              <a:cs typeface="Times New Roman"/>
              <a:sym typeface="Times New Roman"/>
            </a:endParaRPr>
          </a:p>
        </p:txBody>
      </p:sp>
      <p:sp>
        <p:nvSpPr>
          <p:cNvPr id="390" name="Google Shape;390;p21"/>
          <p:cNvSpPr/>
          <p:nvPr/>
        </p:nvSpPr>
        <p:spPr>
          <a:xfrm>
            <a:off x="405773" y="2589530"/>
            <a:ext cx="573745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Times New Roman"/>
                <a:ea typeface="Times New Roman"/>
                <a:cs typeface="Times New Roman"/>
                <a:sym typeface="Times New Roman"/>
              </a:rPr>
              <a:t>a. </a:t>
            </a:r>
            <a:r>
              <a:rPr lang="en-US" sz="2800" b="1" dirty="0" err="1">
                <a:solidFill>
                  <a:srgbClr val="FF0000"/>
                </a:solidFill>
                <a:latin typeface="Times New Roman"/>
                <a:ea typeface="Times New Roman"/>
                <a:cs typeface="Times New Roman"/>
                <a:sym typeface="Times New Roman"/>
              </a:rPr>
              <a:t>Xây</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dựng</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Nhà</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nước</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Vạn</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Xuân</a:t>
            </a:r>
            <a:r>
              <a:rPr lang="en-US" sz="2800" b="1" dirty="0">
                <a:solidFill>
                  <a:srgbClr val="FF0000"/>
                </a:solidFill>
                <a:latin typeface="Times New Roman"/>
                <a:ea typeface="Times New Roman"/>
                <a:cs typeface="Times New Roman"/>
                <a:sym typeface="Times New Roman"/>
              </a:rPr>
              <a:t>.</a:t>
            </a:r>
            <a:endParaRPr sz="2800" b="1" dirty="0">
              <a:solidFill>
                <a:srgbClr val="FF0000"/>
              </a:solidFill>
              <a:latin typeface="Times New Roman"/>
              <a:ea typeface="Times New Roman"/>
              <a:cs typeface="Times New Roman"/>
              <a:sym typeface="Times New Roman"/>
            </a:endParaRPr>
          </a:p>
        </p:txBody>
      </p:sp>
      <p:sp>
        <p:nvSpPr>
          <p:cNvPr id="391" name="Google Shape;391;p21"/>
          <p:cNvSpPr/>
          <p:nvPr/>
        </p:nvSpPr>
        <p:spPr>
          <a:xfrm>
            <a:off x="3612630" y="2258374"/>
            <a:ext cx="8579370" cy="4599626"/>
          </a:xfrm>
          <a:prstGeom prst="cloudCallout">
            <a:avLst>
              <a:gd name="adj1" fmla="val -48789"/>
              <a:gd name="adj2" fmla="val 45242"/>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err="1">
                <a:solidFill>
                  <a:schemeClr val="dk1"/>
                </a:solidFill>
                <a:latin typeface="Times New Roman"/>
                <a:ea typeface="Times New Roman"/>
                <a:cs typeface="Times New Roman"/>
                <a:sym typeface="Times New Roman"/>
              </a:rPr>
              <a:t>Nêu</a:t>
            </a:r>
            <a:r>
              <a:rPr lang="en-US" sz="4000" b="1" dirty="0">
                <a:solidFill>
                  <a:schemeClr val="dk1"/>
                </a:solidFill>
                <a:latin typeface="Times New Roman"/>
                <a:ea typeface="Times New Roman"/>
                <a:cs typeface="Times New Roman"/>
                <a:sym typeface="Times New Roman"/>
              </a:rPr>
              <a:t> </a:t>
            </a:r>
            <a:r>
              <a:rPr lang="en-US" sz="4000" b="1" dirty="0" err="1">
                <a:solidFill>
                  <a:schemeClr val="dk1"/>
                </a:solidFill>
                <a:latin typeface="Times New Roman"/>
                <a:ea typeface="Times New Roman"/>
                <a:cs typeface="Times New Roman"/>
                <a:sym typeface="Times New Roman"/>
              </a:rPr>
              <a:t>đóng</a:t>
            </a:r>
            <a:r>
              <a:rPr lang="en-US" sz="4000" b="1" dirty="0">
                <a:solidFill>
                  <a:schemeClr val="dk1"/>
                </a:solidFill>
                <a:latin typeface="Times New Roman"/>
                <a:ea typeface="Times New Roman"/>
                <a:cs typeface="Times New Roman"/>
                <a:sym typeface="Times New Roman"/>
              </a:rPr>
              <a:t> </a:t>
            </a:r>
            <a:r>
              <a:rPr lang="en-US" sz="4000" b="1" dirty="0" err="1">
                <a:solidFill>
                  <a:schemeClr val="dk1"/>
                </a:solidFill>
                <a:latin typeface="Times New Roman"/>
                <a:ea typeface="Times New Roman"/>
                <a:cs typeface="Times New Roman"/>
                <a:sym typeface="Times New Roman"/>
              </a:rPr>
              <a:t>góp</a:t>
            </a:r>
            <a:r>
              <a:rPr lang="en-US" sz="4000" b="1" dirty="0">
                <a:solidFill>
                  <a:schemeClr val="dk1"/>
                </a:solidFill>
                <a:latin typeface="Times New Roman"/>
                <a:ea typeface="Times New Roman"/>
                <a:cs typeface="Times New Roman"/>
                <a:sym typeface="Times New Roman"/>
              </a:rPr>
              <a:t> </a:t>
            </a:r>
            <a:r>
              <a:rPr lang="en-US" sz="4000" b="1" dirty="0" err="1">
                <a:solidFill>
                  <a:schemeClr val="dk1"/>
                </a:solidFill>
                <a:latin typeface="Times New Roman"/>
                <a:ea typeface="Times New Roman"/>
                <a:cs typeface="Times New Roman"/>
                <a:sym typeface="Times New Roman"/>
              </a:rPr>
              <a:t>của</a:t>
            </a:r>
            <a:r>
              <a:rPr lang="en-US" sz="4000" b="1" dirty="0">
                <a:solidFill>
                  <a:schemeClr val="dk1"/>
                </a:solidFill>
                <a:latin typeface="Times New Roman"/>
                <a:ea typeface="Times New Roman"/>
                <a:cs typeface="Times New Roman"/>
                <a:sym typeface="Times New Roman"/>
              </a:rPr>
              <a:t> </a:t>
            </a:r>
            <a:r>
              <a:rPr lang="en-US" sz="4000" b="1" dirty="0" err="1">
                <a:solidFill>
                  <a:schemeClr val="dk1"/>
                </a:solidFill>
                <a:latin typeface="Times New Roman"/>
                <a:ea typeface="Times New Roman"/>
                <a:cs typeface="Times New Roman"/>
                <a:sym typeface="Times New Roman"/>
              </a:rPr>
              <a:t>Lý</a:t>
            </a:r>
            <a:r>
              <a:rPr lang="en-US" sz="4000" b="1" dirty="0">
                <a:solidFill>
                  <a:schemeClr val="dk1"/>
                </a:solidFill>
                <a:latin typeface="Times New Roman"/>
                <a:ea typeface="Times New Roman"/>
                <a:cs typeface="Times New Roman"/>
                <a:sym typeface="Times New Roman"/>
              </a:rPr>
              <a:t> </a:t>
            </a:r>
            <a:r>
              <a:rPr lang="en-US" sz="4000" b="1" dirty="0" err="1">
                <a:solidFill>
                  <a:schemeClr val="dk1"/>
                </a:solidFill>
                <a:latin typeface="Times New Roman"/>
                <a:ea typeface="Times New Roman"/>
                <a:cs typeface="Times New Roman"/>
                <a:sym typeface="Times New Roman"/>
              </a:rPr>
              <a:t>Bí</a:t>
            </a:r>
            <a:r>
              <a:rPr lang="en-US" sz="4000" b="1" dirty="0">
                <a:solidFill>
                  <a:schemeClr val="dk1"/>
                </a:solidFill>
                <a:latin typeface="Times New Roman"/>
                <a:ea typeface="Times New Roman"/>
                <a:cs typeface="Times New Roman"/>
                <a:sym typeface="Times New Roman"/>
              </a:rPr>
              <a:t> </a:t>
            </a:r>
            <a:r>
              <a:rPr lang="en-US" sz="4000" b="1" dirty="0" err="1">
                <a:solidFill>
                  <a:schemeClr val="dk1"/>
                </a:solidFill>
                <a:latin typeface="Times New Roman"/>
                <a:ea typeface="Times New Roman"/>
                <a:cs typeface="Times New Roman"/>
                <a:sym typeface="Times New Roman"/>
              </a:rPr>
              <a:t>và</a:t>
            </a:r>
            <a:r>
              <a:rPr lang="en-US" sz="4000" b="1" dirty="0">
                <a:solidFill>
                  <a:schemeClr val="dk1"/>
                </a:solidFill>
                <a:latin typeface="Times New Roman"/>
                <a:ea typeface="Times New Roman"/>
                <a:cs typeface="Times New Roman"/>
                <a:sym typeface="Times New Roman"/>
              </a:rPr>
              <a:t> </a:t>
            </a:r>
            <a:r>
              <a:rPr lang="en-US" sz="4000" b="1" dirty="0" err="1">
                <a:solidFill>
                  <a:schemeClr val="dk1"/>
                </a:solidFill>
                <a:latin typeface="Times New Roman"/>
                <a:ea typeface="Times New Roman"/>
                <a:cs typeface="Times New Roman"/>
                <a:sym typeface="Times New Roman"/>
              </a:rPr>
              <a:t>triều</a:t>
            </a:r>
            <a:r>
              <a:rPr lang="en-US" sz="4000" b="1" dirty="0">
                <a:solidFill>
                  <a:schemeClr val="dk1"/>
                </a:solidFill>
                <a:latin typeface="Times New Roman"/>
                <a:ea typeface="Times New Roman"/>
                <a:cs typeface="Times New Roman"/>
                <a:sym typeface="Times New Roman"/>
              </a:rPr>
              <a:t> </a:t>
            </a:r>
            <a:r>
              <a:rPr lang="en-US" sz="4000" b="1" dirty="0" err="1">
                <a:solidFill>
                  <a:schemeClr val="dk1"/>
                </a:solidFill>
                <a:latin typeface="Times New Roman"/>
                <a:ea typeface="Times New Roman"/>
                <a:cs typeface="Times New Roman"/>
                <a:sym typeface="Times New Roman"/>
              </a:rPr>
              <a:t>Tiền</a:t>
            </a:r>
            <a:r>
              <a:rPr lang="en-US" sz="4000" b="1" dirty="0">
                <a:solidFill>
                  <a:schemeClr val="dk1"/>
                </a:solidFill>
                <a:latin typeface="Times New Roman"/>
                <a:ea typeface="Times New Roman"/>
                <a:cs typeface="Times New Roman"/>
                <a:sym typeface="Times New Roman"/>
              </a:rPr>
              <a:t> </a:t>
            </a:r>
            <a:r>
              <a:rPr lang="en-US" sz="4000" b="1" dirty="0" err="1">
                <a:solidFill>
                  <a:schemeClr val="dk1"/>
                </a:solidFill>
                <a:latin typeface="Times New Roman"/>
                <a:ea typeface="Times New Roman"/>
                <a:cs typeface="Times New Roman"/>
                <a:sym typeface="Times New Roman"/>
              </a:rPr>
              <a:t>Lý</a:t>
            </a:r>
            <a:r>
              <a:rPr lang="en-US" sz="4000" b="1" dirty="0">
                <a:solidFill>
                  <a:schemeClr val="dk1"/>
                </a:solidFill>
                <a:latin typeface="Times New Roman"/>
                <a:ea typeface="Times New Roman"/>
                <a:cs typeface="Times New Roman"/>
                <a:sym typeface="Times New Roman"/>
              </a:rPr>
              <a:t> </a:t>
            </a:r>
            <a:r>
              <a:rPr lang="en-US" sz="4000" b="1" dirty="0" err="1">
                <a:solidFill>
                  <a:schemeClr val="dk1"/>
                </a:solidFill>
                <a:latin typeface="Times New Roman"/>
                <a:ea typeface="Times New Roman"/>
                <a:cs typeface="Times New Roman"/>
                <a:sym typeface="Times New Roman"/>
              </a:rPr>
              <a:t>với</a:t>
            </a:r>
            <a:r>
              <a:rPr lang="en-US" sz="4000" b="1" dirty="0">
                <a:solidFill>
                  <a:schemeClr val="dk1"/>
                </a:solidFill>
                <a:latin typeface="Times New Roman"/>
                <a:ea typeface="Times New Roman"/>
                <a:cs typeface="Times New Roman"/>
                <a:sym typeface="Times New Roman"/>
              </a:rPr>
              <a:t> </a:t>
            </a:r>
            <a:r>
              <a:rPr lang="en-US" sz="4000" b="1" dirty="0" err="1">
                <a:solidFill>
                  <a:schemeClr val="dk1"/>
                </a:solidFill>
                <a:latin typeface="Times New Roman"/>
                <a:ea typeface="Times New Roman"/>
                <a:cs typeface="Times New Roman"/>
                <a:sym typeface="Times New Roman"/>
              </a:rPr>
              <a:t>lịch</a:t>
            </a:r>
            <a:r>
              <a:rPr lang="en-US" sz="4000" b="1" dirty="0">
                <a:solidFill>
                  <a:schemeClr val="dk1"/>
                </a:solidFill>
                <a:latin typeface="Times New Roman"/>
                <a:ea typeface="Times New Roman"/>
                <a:cs typeface="Times New Roman"/>
                <a:sym typeface="Times New Roman"/>
              </a:rPr>
              <a:t> </a:t>
            </a:r>
            <a:r>
              <a:rPr lang="en-US" sz="4000" b="1" dirty="0" err="1">
                <a:solidFill>
                  <a:schemeClr val="dk1"/>
                </a:solidFill>
                <a:latin typeface="Times New Roman"/>
                <a:ea typeface="Times New Roman"/>
                <a:cs typeface="Times New Roman"/>
                <a:sym typeface="Times New Roman"/>
              </a:rPr>
              <a:t>sử</a:t>
            </a:r>
            <a:r>
              <a:rPr lang="en-US" sz="4000" b="1" dirty="0">
                <a:solidFill>
                  <a:schemeClr val="dk1"/>
                </a:solidFill>
                <a:latin typeface="Times New Roman"/>
                <a:ea typeface="Times New Roman"/>
                <a:cs typeface="Times New Roman"/>
                <a:sym typeface="Times New Roman"/>
              </a:rPr>
              <a:t> </a:t>
            </a:r>
            <a:r>
              <a:rPr lang="en-US" sz="4000" b="1" dirty="0" err="1">
                <a:solidFill>
                  <a:schemeClr val="dk1"/>
                </a:solidFill>
                <a:latin typeface="Times New Roman"/>
                <a:ea typeface="Times New Roman"/>
                <a:cs typeface="Times New Roman"/>
                <a:sym typeface="Times New Roman"/>
              </a:rPr>
              <a:t>dân</a:t>
            </a:r>
            <a:r>
              <a:rPr lang="en-US" sz="4000" b="1" dirty="0">
                <a:solidFill>
                  <a:schemeClr val="dk1"/>
                </a:solidFill>
                <a:latin typeface="Times New Roman"/>
                <a:ea typeface="Times New Roman"/>
                <a:cs typeface="Times New Roman"/>
                <a:sym typeface="Times New Roman"/>
              </a:rPr>
              <a:t> </a:t>
            </a:r>
            <a:r>
              <a:rPr lang="en-US" sz="4000" b="1" dirty="0" err="1">
                <a:solidFill>
                  <a:schemeClr val="dk1"/>
                </a:solidFill>
                <a:latin typeface="Times New Roman"/>
                <a:ea typeface="Times New Roman"/>
                <a:cs typeface="Times New Roman"/>
                <a:sym typeface="Times New Roman"/>
              </a:rPr>
              <a:t>tộc</a:t>
            </a:r>
            <a:r>
              <a:rPr lang="en-US" sz="4000" b="1" dirty="0">
                <a:solidFill>
                  <a:schemeClr val="dk1"/>
                </a:solidFill>
                <a:latin typeface="Times New Roman"/>
                <a:ea typeface="Times New Roman"/>
                <a:cs typeface="Times New Roman"/>
                <a:sym typeface="Times New Roman"/>
              </a:rPr>
              <a:t>?</a:t>
            </a:r>
            <a:endParaRPr sz="4000" b="1" dirty="0">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500"/>
                                        <p:tgtEl>
                                          <p:spTgt spid="3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91"/>
                                        </p:tgtEl>
                                      </p:cBhvr>
                                    </p:animEffect>
                                    <p:set>
                                      <p:cBhvr>
                                        <p:cTn id="12" dur="1" fill="hold">
                                          <p:stCondLst>
                                            <p:cond delay="500"/>
                                          </p:stCondLst>
                                        </p:cTn>
                                        <p:tgtEl>
                                          <p:spTgt spid="3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9"/>
          <p:cNvSpPr/>
          <p:nvPr/>
        </p:nvSpPr>
        <p:spPr>
          <a:xfrm>
            <a:off x="582814" y="121721"/>
            <a:ext cx="1021294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Tiết 42, Bài 18 CÁC CUỘC ĐẤU TRANHH GIÀNH ĐỘC LẬP DÂN TỘC TRƯỚC THẾ KỈ X (tiếp theo)</a:t>
            </a:r>
            <a:endParaRPr sz="2400" b="0">
              <a:solidFill>
                <a:schemeClr val="dk1"/>
              </a:solidFill>
              <a:latin typeface="Calibri"/>
              <a:ea typeface="Calibri"/>
              <a:cs typeface="Calibri"/>
              <a:sym typeface="Calibri"/>
            </a:endParaRPr>
          </a:p>
        </p:txBody>
      </p:sp>
      <p:sp>
        <p:nvSpPr>
          <p:cNvPr id="370" name="Google Shape;370;p19"/>
          <p:cNvSpPr/>
          <p:nvPr/>
        </p:nvSpPr>
        <p:spPr>
          <a:xfrm>
            <a:off x="302744" y="760777"/>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III. Khởi nghĩa Lý Bí và nước Vạn Xuân (năm 542 - 602)</a:t>
            </a:r>
            <a:endParaRPr sz="2400" b="1">
              <a:solidFill>
                <a:srgbClr val="FF0000"/>
              </a:solidFill>
              <a:latin typeface="Times New Roman"/>
              <a:ea typeface="Times New Roman"/>
              <a:cs typeface="Times New Roman"/>
              <a:sym typeface="Times New Roman"/>
            </a:endParaRPr>
          </a:p>
        </p:txBody>
      </p:sp>
      <p:sp>
        <p:nvSpPr>
          <p:cNvPr id="371" name="Google Shape;371;p19"/>
          <p:cNvSpPr/>
          <p:nvPr/>
        </p:nvSpPr>
        <p:spPr>
          <a:xfrm>
            <a:off x="354258" y="1199358"/>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1. Khởi nghĩa Lý Bí</a:t>
            </a:r>
            <a:endParaRPr sz="2400" b="1">
              <a:solidFill>
                <a:srgbClr val="FF0000"/>
              </a:solidFill>
              <a:latin typeface="Times New Roman"/>
              <a:ea typeface="Times New Roman"/>
              <a:cs typeface="Times New Roman"/>
              <a:sym typeface="Times New Roman"/>
            </a:endParaRPr>
          </a:p>
        </p:txBody>
      </p:sp>
      <p:pic>
        <p:nvPicPr>
          <p:cNvPr id="372" name="Google Shape;372;p19"/>
          <p:cNvPicPr preferRelativeResize="0"/>
          <p:nvPr/>
        </p:nvPicPr>
        <p:blipFill rotWithShape="1">
          <a:blip r:embed="rId3">
            <a:alphaModFix/>
          </a:blip>
          <a:srcRect/>
          <a:stretch/>
        </p:blipFill>
        <p:spPr>
          <a:xfrm>
            <a:off x="9749307" y="923463"/>
            <a:ext cx="1828800" cy="1090246"/>
          </a:xfrm>
          <a:prstGeom prst="rect">
            <a:avLst/>
          </a:prstGeom>
          <a:noFill/>
          <a:ln>
            <a:noFill/>
          </a:ln>
        </p:spPr>
      </p:pic>
      <p:sp>
        <p:nvSpPr>
          <p:cNvPr id="373" name="Google Shape;373;p19"/>
          <p:cNvSpPr/>
          <p:nvPr/>
        </p:nvSpPr>
        <p:spPr>
          <a:xfrm>
            <a:off x="405773" y="1761347"/>
            <a:ext cx="57374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2. Nước Vạn Xuân.</a:t>
            </a:r>
            <a:endParaRPr sz="2400" b="1">
              <a:solidFill>
                <a:srgbClr val="FF0000"/>
              </a:solidFill>
              <a:latin typeface="Times New Roman"/>
              <a:ea typeface="Times New Roman"/>
              <a:cs typeface="Times New Roman"/>
              <a:sym typeface="Times New Roman"/>
            </a:endParaRPr>
          </a:p>
        </p:txBody>
      </p:sp>
      <p:sp>
        <p:nvSpPr>
          <p:cNvPr id="374" name="Google Shape;374;p19"/>
          <p:cNvSpPr/>
          <p:nvPr/>
        </p:nvSpPr>
        <p:spPr>
          <a:xfrm>
            <a:off x="302744" y="2720039"/>
            <a:ext cx="11455666" cy="286228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Năm</a:t>
            </a:r>
            <a:r>
              <a:rPr lang="en-US" sz="4000" dirty="0">
                <a:solidFill>
                  <a:schemeClr val="tx1"/>
                </a:solidFill>
                <a:latin typeface="Times New Roman"/>
                <a:ea typeface="Times New Roman"/>
                <a:cs typeface="Times New Roman"/>
                <a:sym typeface="Times New Roman"/>
              </a:rPr>
              <a:t> 544, </a:t>
            </a:r>
            <a:r>
              <a:rPr lang="en-US" sz="4000" dirty="0" err="1">
                <a:solidFill>
                  <a:schemeClr val="tx1"/>
                </a:solidFill>
                <a:latin typeface="Times New Roman"/>
                <a:ea typeface="Times New Roman"/>
                <a:cs typeface="Times New Roman"/>
                <a:sym typeface="Times New Roman"/>
              </a:rPr>
              <a:t>Lý</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Bí</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lên</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ngôi</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Hoàng</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đế</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hiệu</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Lý</a:t>
            </a:r>
            <a:r>
              <a:rPr lang="en-US" sz="4000" dirty="0">
                <a:solidFill>
                  <a:schemeClr val="tx1"/>
                </a:solidFill>
                <a:latin typeface="Times New Roman"/>
                <a:ea typeface="Times New Roman"/>
                <a:cs typeface="Times New Roman"/>
                <a:sym typeface="Times New Roman"/>
              </a:rPr>
              <a:t> Nam </a:t>
            </a:r>
            <a:r>
              <a:rPr lang="en-US" sz="4000" dirty="0" err="1">
                <a:solidFill>
                  <a:schemeClr val="tx1"/>
                </a:solidFill>
                <a:latin typeface="Times New Roman"/>
                <a:ea typeface="Times New Roman"/>
                <a:cs typeface="Times New Roman"/>
                <a:sym typeface="Times New Roman"/>
              </a:rPr>
              <a:t>Đế</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đặt</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tên</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nước</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là</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Vạn</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Xuân</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đóng</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đô</a:t>
            </a:r>
            <a:r>
              <a:rPr lang="en-US" sz="4000" dirty="0">
                <a:solidFill>
                  <a:schemeClr val="tx1"/>
                </a:solidFill>
                <a:latin typeface="Times New Roman"/>
                <a:ea typeface="Times New Roman"/>
                <a:cs typeface="Times New Roman"/>
                <a:sym typeface="Times New Roman"/>
              </a:rPr>
              <a:t> ở </a:t>
            </a:r>
            <a:r>
              <a:rPr lang="en-US" sz="4000" dirty="0" err="1">
                <a:solidFill>
                  <a:schemeClr val="tx1"/>
                </a:solidFill>
                <a:latin typeface="Times New Roman"/>
                <a:ea typeface="Times New Roman"/>
                <a:cs typeface="Times New Roman"/>
                <a:sym typeface="Times New Roman"/>
              </a:rPr>
              <a:t>vùng</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cửa</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sông</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Tô</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Lịch</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Hà</a:t>
            </a:r>
            <a:r>
              <a:rPr lang="en-US" sz="4000" dirty="0">
                <a:solidFill>
                  <a:schemeClr val="tx1"/>
                </a:solidFill>
                <a:latin typeface="Times New Roman"/>
                <a:ea typeface="Times New Roman"/>
                <a:cs typeface="Times New Roman"/>
                <a:sym typeface="Times New Roman"/>
              </a:rPr>
              <a:t> </a:t>
            </a:r>
            <a:r>
              <a:rPr lang="en-US" sz="4000" dirty="0" err="1">
                <a:solidFill>
                  <a:schemeClr val="tx1"/>
                </a:solidFill>
                <a:latin typeface="Times New Roman"/>
                <a:ea typeface="Times New Roman"/>
                <a:cs typeface="Times New Roman"/>
                <a:sym typeface="Times New Roman"/>
              </a:rPr>
              <a:t>Nội</a:t>
            </a:r>
            <a:r>
              <a:rPr lang="en-US" sz="4000" dirty="0">
                <a:solidFill>
                  <a:schemeClr val="tx1"/>
                </a:solidFill>
                <a:latin typeface="Times New Roman"/>
                <a:ea typeface="Times New Roman"/>
                <a:cs typeface="Times New Roman"/>
                <a:sym typeface="Times New Roman"/>
              </a:rPr>
              <a:t>).</a:t>
            </a:r>
            <a:endParaRPr sz="4000" dirty="0">
              <a:solidFill>
                <a:schemeClr val="tx1"/>
              </a:solidFill>
              <a:latin typeface="Calibri"/>
              <a:ea typeface="Calibri"/>
              <a:cs typeface="Calibri"/>
              <a:sym typeface="Calibri"/>
            </a:endParaRPr>
          </a:p>
        </p:txBody>
      </p:sp>
      <p:sp>
        <p:nvSpPr>
          <p:cNvPr id="375" name="Google Shape;375;p19"/>
          <p:cNvSpPr/>
          <p:nvPr/>
        </p:nvSpPr>
        <p:spPr>
          <a:xfrm>
            <a:off x="354258" y="2258374"/>
            <a:ext cx="57374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a. Xây dựng Nhà nước Vạn Xuân.</a:t>
            </a:r>
            <a:endParaRPr sz="2400" b="1">
              <a:solidFill>
                <a:srgbClr val="FF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5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20"/>
          <p:cNvPicPr preferRelativeResize="0"/>
          <p:nvPr/>
        </p:nvPicPr>
        <p:blipFill rotWithShape="1">
          <a:blip r:embed="rId3">
            <a:alphaModFix/>
          </a:blip>
          <a:srcRect/>
          <a:stretch/>
        </p:blipFill>
        <p:spPr>
          <a:xfrm>
            <a:off x="978794" y="128790"/>
            <a:ext cx="10522040" cy="5847008"/>
          </a:xfrm>
          <a:prstGeom prst="rect">
            <a:avLst/>
          </a:prstGeom>
          <a:noFill/>
          <a:ln>
            <a:noFill/>
          </a:ln>
        </p:spPr>
      </p:pic>
      <p:sp>
        <p:nvSpPr>
          <p:cNvPr id="381" name="Google Shape;381;p20"/>
          <p:cNvSpPr/>
          <p:nvPr/>
        </p:nvSpPr>
        <p:spPr>
          <a:xfrm>
            <a:off x="1558344" y="6224861"/>
            <a:ext cx="971067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Times New Roman"/>
                <a:ea typeface="Times New Roman"/>
                <a:cs typeface="Times New Roman"/>
                <a:sym typeface="Times New Roman"/>
              </a:rPr>
              <a:t>Chùa Trấn Quốc, nguyên là chùa Khai Quốc (chùa Mở nước) </a:t>
            </a:r>
            <a:endParaRPr sz="2400" b="1">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5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
          <p:cNvPicPr preferRelativeResize="0"/>
          <p:nvPr/>
        </p:nvPicPr>
        <p:blipFill rotWithShape="1">
          <a:blip r:embed="rId3">
            <a:alphaModFix/>
          </a:blip>
          <a:srcRect/>
          <a:stretch/>
        </p:blipFill>
        <p:spPr>
          <a:xfrm>
            <a:off x="3772838" y="6130513"/>
            <a:ext cx="8283419" cy="698913"/>
          </a:xfrm>
          <a:prstGeom prst="rect">
            <a:avLst/>
          </a:prstGeom>
          <a:noFill/>
          <a:ln>
            <a:noFill/>
          </a:ln>
        </p:spPr>
      </p:pic>
      <p:pic>
        <p:nvPicPr>
          <p:cNvPr id="117" name="Google Shape;117;p2"/>
          <p:cNvPicPr preferRelativeResize="0"/>
          <p:nvPr/>
        </p:nvPicPr>
        <p:blipFill rotWithShape="1">
          <a:blip r:embed="rId4">
            <a:alphaModFix/>
          </a:blip>
          <a:srcRect/>
          <a:stretch/>
        </p:blipFill>
        <p:spPr>
          <a:xfrm>
            <a:off x="0" y="6159086"/>
            <a:ext cx="7914548" cy="698913"/>
          </a:xfrm>
          <a:prstGeom prst="rect">
            <a:avLst/>
          </a:prstGeom>
          <a:noFill/>
          <a:ln>
            <a:noFill/>
          </a:ln>
        </p:spPr>
      </p:pic>
      <p:grpSp>
        <p:nvGrpSpPr>
          <p:cNvPr id="118" name="Google Shape;118;p2"/>
          <p:cNvGrpSpPr/>
          <p:nvPr/>
        </p:nvGrpSpPr>
        <p:grpSpPr>
          <a:xfrm flipH="1">
            <a:off x="0" y="2073318"/>
            <a:ext cx="6303860" cy="4532249"/>
            <a:chOff x="5888140" y="2073318"/>
            <a:chExt cx="6303860" cy="4532249"/>
          </a:xfrm>
        </p:grpSpPr>
        <p:pic>
          <p:nvPicPr>
            <p:cNvPr id="119" name="Google Shape;119;p2"/>
            <p:cNvPicPr preferRelativeResize="0"/>
            <p:nvPr/>
          </p:nvPicPr>
          <p:blipFill rotWithShape="1">
            <a:blip r:embed="rId5">
              <a:alphaModFix/>
            </a:blip>
            <a:srcRect/>
            <a:stretch/>
          </p:blipFill>
          <p:spPr>
            <a:xfrm>
              <a:off x="6678056" y="2073318"/>
              <a:ext cx="5470264" cy="4384425"/>
            </a:xfrm>
            <a:prstGeom prst="rect">
              <a:avLst/>
            </a:prstGeom>
            <a:noFill/>
            <a:ln>
              <a:noFill/>
            </a:ln>
          </p:spPr>
        </p:pic>
        <p:pic>
          <p:nvPicPr>
            <p:cNvPr id="120" name="Google Shape;120;p2"/>
            <p:cNvPicPr preferRelativeResize="0"/>
            <p:nvPr/>
          </p:nvPicPr>
          <p:blipFill rotWithShape="1">
            <a:blip r:embed="rId6">
              <a:alphaModFix/>
            </a:blip>
            <a:srcRect/>
            <a:stretch/>
          </p:blipFill>
          <p:spPr>
            <a:xfrm>
              <a:off x="5888140" y="5619751"/>
              <a:ext cx="6303860" cy="985816"/>
            </a:xfrm>
            <a:prstGeom prst="rect">
              <a:avLst/>
            </a:prstGeom>
            <a:noFill/>
            <a:ln>
              <a:noFill/>
            </a:ln>
          </p:spPr>
        </p:pic>
      </p:grpSp>
      <p:pic>
        <p:nvPicPr>
          <p:cNvPr id="121" name="Google Shape;121;p2"/>
          <p:cNvPicPr preferRelativeResize="0"/>
          <p:nvPr/>
        </p:nvPicPr>
        <p:blipFill rotWithShape="1">
          <a:blip r:embed="rId7">
            <a:alphaModFix/>
          </a:blip>
          <a:srcRect/>
          <a:stretch/>
        </p:blipFill>
        <p:spPr>
          <a:xfrm flipH="1">
            <a:off x="3151930" y="400257"/>
            <a:ext cx="7914548" cy="1621706"/>
          </a:xfrm>
          <a:prstGeom prst="rect">
            <a:avLst/>
          </a:prstGeom>
          <a:noFill/>
          <a:ln>
            <a:noFill/>
          </a:ln>
        </p:spPr>
      </p:pic>
      <p:sp>
        <p:nvSpPr>
          <p:cNvPr id="122" name="Google Shape;122;p2"/>
          <p:cNvSpPr txBox="1"/>
          <p:nvPr/>
        </p:nvSpPr>
        <p:spPr>
          <a:xfrm>
            <a:off x="4886032" y="2240820"/>
            <a:ext cx="5692584"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4D67"/>
              </a:buClr>
              <a:buSzPts val="8800"/>
              <a:buFont typeface="Arial"/>
              <a:buNone/>
            </a:pPr>
            <a:r>
              <a:rPr lang="en-US" sz="8800" b="0" i="0" u="none" strike="noStrike" cap="none">
                <a:solidFill>
                  <a:srgbClr val="FF4D67"/>
                </a:solidFill>
                <a:latin typeface="Arial"/>
                <a:ea typeface="Arial"/>
                <a:cs typeface="Arial"/>
                <a:sym typeface="Arial"/>
              </a:rPr>
              <a:t>KHỞI ĐỘNG</a:t>
            </a:r>
            <a:endParaRPr sz="8800" b="0" i="0" u="none" strike="noStrike" cap="none">
              <a:solidFill>
                <a:srgbClr val="FF4D67"/>
              </a:solidFill>
              <a:latin typeface="Arial"/>
              <a:ea typeface="Arial"/>
              <a:cs typeface="Arial"/>
              <a:sym typeface="Arial"/>
            </a:endParaRPr>
          </a:p>
        </p:txBody>
      </p:sp>
      <p:sp>
        <p:nvSpPr>
          <p:cNvPr id="123" name="Google Shape;123;p2"/>
          <p:cNvSpPr txBox="1"/>
          <p:nvPr/>
        </p:nvSpPr>
        <p:spPr>
          <a:xfrm>
            <a:off x="4886032" y="2237259"/>
            <a:ext cx="5692584"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91B82E"/>
              </a:buClr>
              <a:buSzPts val="8800"/>
              <a:buFont typeface="Arial"/>
              <a:buNone/>
            </a:pPr>
            <a:r>
              <a:rPr lang="en-US" sz="8800" b="0" i="0" u="none" strike="noStrike" cap="none">
                <a:solidFill>
                  <a:srgbClr val="91B82E"/>
                </a:solidFill>
                <a:latin typeface="Arial"/>
                <a:ea typeface="Arial"/>
                <a:cs typeface="Arial"/>
                <a:sym typeface="Arial"/>
              </a:rPr>
              <a:t>KHỞI ĐỘNG</a:t>
            </a:r>
            <a:endParaRPr sz="8800" b="0" i="0" u="none" strike="noStrike" cap="none">
              <a:solidFill>
                <a:srgbClr val="91B82E"/>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3"/>
          <p:cNvSpPr/>
          <p:nvPr/>
        </p:nvSpPr>
        <p:spPr>
          <a:xfrm>
            <a:off x="582814" y="121721"/>
            <a:ext cx="1021294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Tiết 42, Bài 18 CÁC CUỘC ĐẤU TRANHH GIÀNH ĐỘC LẬP DÂN TỘC TRƯỚC THẾ KỈ X (tiếp theo)</a:t>
            </a:r>
            <a:endParaRPr sz="2400" b="0">
              <a:solidFill>
                <a:schemeClr val="dk1"/>
              </a:solidFill>
              <a:latin typeface="Calibri"/>
              <a:ea typeface="Calibri"/>
              <a:cs typeface="Calibri"/>
              <a:sym typeface="Calibri"/>
            </a:endParaRPr>
          </a:p>
        </p:txBody>
      </p:sp>
      <p:sp>
        <p:nvSpPr>
          <p:cNvPr id="402" name="Google Shape;402;p23"/>
          <p:cNvSpPr/>
          <p:nvPr/>
        </p:nvSpPr>
        <p:spPr>
          <a:xfrm>
            <a:off x="228733" y="916625"/>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III. Khởi nghĩa Lý Bí và nhà nước Vạn Xuân (năm 542 - 602):</a:t>
            </a:r>
            <a:endParaRPr sz="2400" b="1">
              <a:solidFill>
                <a:srgbClr val="FF0000"/>
              </a:solidFill>
              <a:latin typeface="Times New Roman"/>
              <a:ea typeface="Times New Roman"/>
              <a:cs typeface="Times New Roman"/>
              <a:sym typeface="Times New Roman"/>
            </a:endParaRPr>
          </a:p>
        </p:txBody>
      </p:sp>
      <p:sp>
        <p:nvSpPr>
          <p:cNvPr id="403" name="Google Shape;403;p23"/>
          <p:cNvSpPr/>
          <p:nvPr/>
        </p:nvSpPr>
        <p:spPr>
          <a:xfrm>
            <a:off x="405773" y="1342197"/>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1. Khởi nghĩa Lý Bí:</a:t>
            </a:r>
            <a:endParaRPr sz="2400" b="1">
              <a:solidFill>
                <a:srgbClr val="FF0000"/>
              </a:solidFill>
              <a:latin typeface="Times New Roman"/>
              <a:ea typeface="Times New Roman"/>
              <a:cs typeface="Times New Roman"/>
              <a:sym typeface="Times New Roman"/>
            </a:endParaRPr>
          </a:p>
        </p:txBody>
      </p:sp>
      <p:sp>
        <p:nvSpPr>
          <p:cNvPr id="408" name="Google Shape;408;p23"/>
          <p:cNvSpPr/>
          <p:nvPr/>
        </p:nvSpPr>
        <p:spPr>
          <a:xfrm>
            <a:off x="405773" y="1761347"/>
            <a:ext cx="57374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2. Nhà nước Vạn Xuân:</a:t>
            </a:r>
            <a:endParaRPr sz="2400" b="1">
              <a:solidFill>
                <a:srgbClr val="FF0000"/>
              </a:solidFill>
              <a:latin typeface="Times New Roman"/>
              <a:ea typeface="Times New Roman"/>
              <a:cs typeface="Times New Roman"/>
              <a:sym typeface="Times New Roman"/>
            </a:endParaRPr>
          </a:p>
        </p:txBody>
      </p:sp>
      <p:sp>
        <p:nvSpPr>
          <p:cNvPr id="409" name="Google Shape;409;p23"/>
          <p:cNvSpPr/>
          <p:nvPr/>
        </p:nvSpPr>
        <p:spPr>
          <a:xfrm>
            <a:off x="458407" y="2162674"/>
            <a:ext cx="57374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a. Xây dựng Nhà nước Vạn Xuân:</a:t>
            </a:r>
            <a:endParaRPr sz="2400" b="1">
              <a:solidFill>
                <a:srgbClr val="FF0000"/>
              </a:solidFill>
              <a:latin typeface="Times New Roman"/>
              <a:ea typeface="Times New Roman"/>
              <a:cs typeface="Times New Roman"/>
              <a:sym typeface="Times New Roman"/>
            </a:endParaRPr>
          </a:p>
        </p:txBody>
      </p:sp>
      <p:sp>
        <p:nvSpPr>
          <p:cNvPr id="410" name="Google Shape;410;p23"/>
          <p:cNvSpPr/>
          <p:nvPr/>
        </p:nvSpPr>
        <p:spPr>
          <a:xfrm>
            <a:off x="458407" y="2646353"/>
            <a:ext cx="57374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b. Công cuộc bảo vệ nhà nước Vạn Xuân:</a:t>
            </a:r>
            <a:endParaRPr sz="2400" b="1">
              <a:solidFill>
                <a:srgbClr val="FF0000"/>
              </a:solidFill>
              <a:latin typeface="Times New Roman"/>
              <a:ea typeface="Times New Roman"/>
              <a:cs typeface="Times New Roman"/>
              <a:sym typeface="Times New Roman"/>
            </a:endParaRPr>
          </a:p>
        </p:txBody>
      </p:sp>
      <p:sp>
        <p:nvSpPr>
          <p:cNvPr id="411" name="Google Shape;411;p23"/>
          <p:cNvSpPr/>
          <p:nvPr/>
        </p:nvSpPr>
        <p:spPr>
          <a:xfrm>
            <a:off x="698210" y="4125740"/>
            <a:ext cx="10995293"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3" name="Google Shape;391;p21"/>
          <p:cNvSpPr/>
          <p:nvPr/>
        </p:nvSpPr>
        <p:spPr>
          <a:xfrm>
            <a:off x="3612630" y="2646352"/>
            <a:ext cx="8579370" cy="4211647"/>
          </a:xfrm>
          <a:prstGeom prst="cloudCallout">
            <a:avLst>
              <a:gd name="adj1" fmla="val -48789"/>
              <a:gd name="adj2" fmla="val 45242"/>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err="1" smtClean="0">
                <a:solidFill>
                  <a:schemeClr val="dk1"/>
                </a:solidFill>
                <a:latin typeface="Times New Roman"/>
                <a:ea typeface="Times New Roman"/>
                <a:cs typeface="Times New Roman"/>
                <a:sym typeface="Times New Roman"/>
              </a:rPr>
              <a:t>Khi</a:t>
            </a:r>
            <a:r>
              <a:rPr lang="en-US" sz="4000" b="1" dirty="0" smtClean="0">
                <a:solidFill>
                  <a:schemeClr val="dk1"/>
                </a:solidFill>
                <a:latin typeface="Times New Roman"/>
                <a:ea typeface="Times New Roman"/>
                <a:cs typeface="Times New Roman"/>
                <a:sym typeface="Times New Roman"/>
              </a:rPr>
              <a:t> </a:t>
            </a:r>
            <a:r>
              <a:rPr lang="en-US" sz="4000" b="1" dirty="0" err="1" smtClean="0">
                <a:solidFill>
                  <a:schemeClr val="dk1"/>
                </a:solidFill>
                <a:latin typeface="Times New Roman"/>
                <a:ea typeface="Times New Roman"/>
                <a:cs typeface="Times New Roman"/>
                <a:sym typeface="Times New Roman"/>
              </a:rPr>
              <a:t>nhà</a:t>
            </a:r>
            <a:r>
              <a:rPr lang="en-US" sz="4000" b="1" dirty="0" smtClean="0">
                <a:solidFill>
                  <a:schemeClr val="dk1"/>
                </a:solidFill>
                <a:latin typeface="Times New Roman"/>
                <a:ea typeface="Times New Roman"/>
                <a:cs typeface="Times New Roman"/>
                <a:sym typeface="Times New Roman"/>
              </a:rPr>
              <a:t> </a:t>
            </a:r>
            <a:r>
              <a:rPr lang="en-US" sz="4000" b="1" dirty="0" err="1" smtClean="0">
                <a:solidFill>
                  <a:schemeClr val="dk1"/>
                </a:solidFill>
                <a:latin typeface="Times New Roman"/>
                <a:ea typeface="Times New Roman"/>
                <a:cs typeface="Times New Roman"/>
                <a:sym typeface="Times New Roman"/>
              </a:rPr>
              <a:t>Lương</a:t>
            </a:r>
            <a:r>
              <a:rPr lang="en-US" sz="4000" b="1" dirty="0" smtClean="0">
                <a:solidFill>
                  <a:schemeClr val="dk1"/>
                </a:solidFill>
                <a:latin typeface="Times New Roman"/>
                <a:ea typeface="Times New Roman"/>
                <a:cs typeface="Times New Roman"/>
                <a:sym typeface="Times New Roman"/>
              </a:rPr>
              <a:t> san </a:t>
            </a:r>
            <a:r>
              <a:rPr lang="en-US" sz="4000" b="1" dirty="0" err="1" smtClean="0">
                <a:solidFill>
                  <a:schemeClr val="dk1"/>
                </a:solidFill>
                <a:latin typeface="Times New Roman"/>
                <a:ea typeface="Times New Roman"/>
                <a:cs typeface="Times New Roman"/>
                <a:sym typeface="Times New Roman"/>
              </a:rPr>
              <a:t>xâm</a:t>
            </a:r>
            <a:r>
              <a:rPr lang="en-US" sz="4000" b="1" dirty="0" smtClean="0">
                <a:solidFill>
                  <a:schemeClr val="dk1"/>
                </a:solidFill>
                <a:latin typeface="Times New Roman"/>
                <a:ea typeface="Times New Roman"/>
                <a:cs typeface="Times New Roman"/>
                <a:sym typeface="Times New Roman"/>
              </a:rPr>
              <a:t> </a:t>
            </a:r>
            <a:r>
              <a:rPr lang="en-US" sz="4000" b="1" dirty="0" err="1" smtClean="0">
                <a:solidFill>
                  <a:schemeClr val="dk1"/>
                </a:solidFill>
                <a:latin typeface="Times New Roman"/>
                <a:ea typeface="Times New Roman"/>
                <a:cs typeface="Times New Roman"/>
                <a:sym typeface="Times New Roman"/>
              </a:rPr>
              <a:t>lược</a:t>
            </a:r>
            <a:r>
              <a:rPr lang="en-US" sz="4000" b="1" dirty="0" smtClean="0">
                <a:solidFill>
                  <a:schemeClr val="dk1"/>
                </a:solidFill>
                <a:latin typeface="Times New Roman"/>
                <a:ea typeface="Times New Roman"/>
                <a:cs typeface="Times New Roman"/>
                <a:sym typeface="Times New Roman"/>
              </a:rPr>
              <a:t> </a:t>
            </a:r>
            <a:r>
              <a:rPr lang="en-US" sz="4000" b="1" dirty="0" err="1" smtClean="0">
                <a:solidFill>
                  <a:schemeClr val="dk1"/>
                </a:solidFill>
                <a:latin typeface="Times New Roman"/>
                <a:ea typeface="Times New Roman"/>
                <a:cs typeface="Times New Roman"/>
                <a:sym typeface="Times New Roman"/>
              </a:rPr>
              <a:t>nước</a:t>
            </a:r>
            <a:r>
              <a:rPr lang="en-US" sz="4000" b="1" dirty="0" smtClean="0">
                <a:solidFill>
                  <a:schemeClr val="dk1"/>
                </a:solidFill>
                <a:latin typeface="Times New Roman"/>
                <a:ea typeface="Times New Roman"/>
                <a:cs typeface="Times New Roman"/>
                <a:sym typeface="Times New Roman"/>
              </a:rPr>
              <a:t> ta, </a:t>
            </a:r>
            <a:r>
              <a:rPr lang="en-US" sz="4000" b="1" dirty="0" err="1" smtClean="0">
                <a:solidFill>
                  <a:schemeClr val="dk1"/>
                </a:solidFill>
                <a:latin typeface="Times New Roman"/>
                <a:ea typeface="Times New Roman"/>
                <a:cs typeface="Times New Roman"/>
                <a:sym typeface="Times New Roman"/>
              </a:rPr>
              <a:t>Lý</a:t>
            </a:r>
            <a:r>
              <a:rPr lang="en-US" sz="4000" b="1" dirty="0" smtClean="0">
                <a:solidFill>
                  <a:schemeClr val="dk1"/>
                </a:solidFill>
                <a:latin typeface="Times New Roman"/>
                <a:ea typeface="Times New Roman"/>
                <a:cs typeface="Times New Roman"/>
                <a:sym typeface="Times New Roman"/>
              </a:rPr>
              <a:t> </a:t>
            </a:r>
            <a:r>
              <a:rPr lang="en-US" sz="4000" b="1" dirty="0" err="1" smtClean="0">
                <a:solidFill>
                  <a:schemeClr val="dk1"/>
                </a:solidFill>
                <a:latin typeface="Times New Roman"/>
                <a:ea typeface="Times New Roman"/>
                <a:cs typeface="Times New Roman"/>
                <a:sym typeface="Times New Roman"/>
              </a:rPr>
              <a:t>Bí</a:t>
            </a:r>
            <a:r>
              <a:rPr lang="en-US" sz="4000" b="1" dirty="0" smtClean="0">
                <a:solidFill>
                  <a:schemeClr val="dk1"/>
                </a:solidFill>
                <a:latin typeface="Times New Roman"/>
                <a:ea typeface="Times New Roman"/>
                <a:cs typeface="Times New Roman"/>
                <a:sym typeface="Times New Roman"/>
              </a:rPr>
              <a:t> </a:t>
            </a:r>
            <a:r>
              <a:rPr lang="en-US" sz="4000" b="1" dirty="0" err="1" smtClean="0">
                <a:solidFill>
                  <a:schemeClr val="dk1"/>
                </a:solidFill>
                <a:latin typeface="Times New Roman"/>
                <a:ea typeface="Times New Roman"/>
                <a:cs typeface="Times New Roman"/>
                <a:sym typeface="Times New Roman"/>
              </a:rPr>
              <a:t>đã</a:t>
            </a:r>
            <a:r>
              <a:rPr lang="en-US" sz="4000" b="1" dirty="0" smtClean="0">
                <a:solidFill>
                  <a:schemeClr val="dk1"/>
                </a:solidFill>
                <a:latin typeface="Times New Roman"/>
                <a:ea typeface="Times New Roman"/>
                <a:cs typeface="Times New Roman"/>
                <a:sym typeface="Times New Roman"/>
              </a:rPr>
              <a:t> </a:t>
            </a:r>
            <a:r>
              <a:rPr lang="en-US" sz="4000" b="1" dirty="0" err="1" smtClean="0">
                <a:solidFill>
                  <a:schemeClr val="dk1"/>
                </a:solidFill>
                <a:latin typeface="Times New Roman"/>
                <a:ea typeface="Times New Roman"/>
                <a:cs typeface="Times New Roman"/>
                <a:sym typeface="Times New Roman"/>
              </a:rPr>
              <a:t>bảo</a:t>
            </a:r>
            <a:r>
              <a:rPr lang="en-US" sz="4000" b="1" dirty="0" smtClean="0">
                <a:solidFill>
                  <a:schemeClr val="dk1"/>
                </a:solidFill>
                <a:latin typeface="Times New Roman"/>
                <a:ea typeface="Times New Roman"/>
                <a:cs typeface="Times New Roman"/>
                <a:sym typeface="Times New Roman"/>
              </a:rPr>
              <a:t> </a:t>
            </a:r>
            <a:r>
              <a:rPr lang="en-US" sz="4000" b="1" dirty="0" err="1" smtClean="0">
                <a:solidFill>
                  <a:schemeClr val="dk1"/>
                </a:solidFill>
                <a:latin typeface="Times New Roman"/>
                <a:ea typeface="Times New Roman"/>
                <a:cs typeface="Times New Roman"/>
                <a:sym typeface="Times New Roman"/>
              </a:rPr>
              <a:t>vệ</a:t>
            </a:r>
            <a:r>
              <a:rPr lang="en-US" sz="4000" b="1" dirty="0" smtClean="0">
                <a:solidFill>
                  <a:schemeClr val="dk1"/>
                </a:solidFill>
                <a:latin typeface="Times New Roman"/>
                <a:ea typeface="Times New Roman"/>
                <a:cs typeface="Times New Roman"/>
                <a:sym typeface="Times New Roman"/>
              </a:rPr>
              <a:t> </a:t>
            </a:r>
            <a:r>
              <a:rPr lang="en-US" sz="4000" b="1" dirty="0" err="1" smtClean="0">
                <a:solidFill>
                  <a:schemeClr val="dk1"/>
                </a:solidFill>
                <a:latin typeface="Times New Roman"/>
                <a:ea typeface="Times New Roman"/>
                <a:cs typeface="Times New Roman"/>
                <a:sym typeface="Times New Roman"/>
              </a:rPr>
              <a:t>nhà</a:t>
            </a:r>
            <a:r>
              <a:rPr lang="en-US" sz="4000" b="1" dirty="0" smtClean="0">
                <a:solidFill>
                  <a:schemeClr val="dk1"/>
                </a:solidFill>
                <a:latin typeface="Times New Roman"/>
                <a:ea typeface="Times New Roman"/>
                <a:cs typeface="Times New Roman"/>
                <a:sym typeface="Times New Roman"/>
              </a:rPr>
              <a:t> </a:t>
            </a:r>
            <a:r>
              <a:rPr lang="en-US" sz="4000" b="1" dirty="0" err="1" smtClean="0">
                <a:solidFill>
                  <a:schemeClr val="dk1"/>
                </a:solidFill>
                <a:latin typeface="Times New Roman"/>
                <a:ea typeface="Times New Roman"/>
                <a:cs typeface="Times New Roman"/>
                <a:sym typeface="Times New Roman"/>
              </a:rPr>
              <a:t>nước</a:t>
            </a:r>
            <a:r>
              <a:rPr lang="en-US" sz="4000" b="1" dirty="0" smtClean="0">
                <a:solidFill>
                  <a:schemeClr val="dk1"/>
                </a:solidFill>
                <a:latin typeface="Times New Roman"/>
                <a:ea typeface="Times New Roman"/>
                <a:cs typeface="Times New Roman"/>
                <a:sym typeface="Times New Roman"/>
              </a:rPr>
              <a:t> </a:t>
            </a:r>
            <a:r>
              <a:rPr lang="en-US" sz="4000" b="1" dirty="0" err="1" smtClean="0">
                <a:solidFill>
                  <a:schemeClr val="dk1"/>
                </a:solidFill>
                <a:latin typeface="Times New Roman"/>
                <a:ea typeface="Times New Roman"/>
                <a:cs typeface="Times New Roman"/>
                <a:sym typeface="Times New Roman"/>
              </a:rPr>
              <a:t>Vạn</a:t>
            </a:r>
            <a:r>
              <a:rPr lang="en-US" sz="4000" b="1" dirty="0" smtClean="0">
                <a:solidFill>
                  <a:schemeClr val="dk1"/>
                </a:solidFill>
                <a:latin typeface="Times New Roman"/>
                <a:ea typeface="Times New Roman"/>
                <a:cs typeface="Times New Roman"/>
                <a:sym typeface="Times New Roman"/>
              </a:rPr>
              <a:t> </a:t>
            </a:r>
            <a:r>
              <a:rPr lang="en-US" sz="4000" b="1" dirty="0" err="1" smtClean="0">
                <a:solidFill>
                  <a:schemeClr val="dk1"/>
                </a:solidFill>
                <a:latin typeface="Times New Roman"/>
                <a:ea typeface="Times New Roman"/>
                <a:cs typeface="Times New Roman"/>
                <a:sym typeface="Times New Roman"/>
              </a:rPr>
              <a:t>Xuân</a:t>
            </a:r>
            <a:r>
              <a:rPr lang="en-US" sz="4000" b="1" dirty="0" smtClean="0">
                <a:solidFill>
                  <a:schemeClr val="dk1"/>
                </a:solidFill>
                <a:latin typeface="Times New Roman"/>
                <a:ea typeface="Times New Roman"/>
                <a:cs typeface="Times New Roman"/>
                <a:sym typeface="Times New Roman"/>
              </a:rPr>
              <a:t> </a:t>
            </a:r>
            <a:r>
              <a:rPr lang="en-US" sz="4000" b="1" dirty="0" err="1" smtClean="0">
                <a:solidFill>
                  <a:schemeClr val="dk1"/>
                </a:solidFill>
                <a:latin typeface="Times New Roman"/>
                <a:ea typeface="Times New Roman"/>
                <a:cs typeface="Times New Roman"/>
                <a:sym typeface="Times New Roman"/>
              </a:rPr>
              <a:t>như</a:t>
            </a:r>
            <a:r>
              <a:rPr lang="en-US" sz="4000" b="1" dirty="0" smtClean="0">
                <a:solidFill>
                  <a:schemeClr val="dk1"/>
                </a:solidFill>
                <a:latin typeface="Times New Roman"/>
                <a:ea typeface="Times New Roman"/>
                <a:cs typeface="Times New Roman"/>
                <a:sym typeface="Times New Roman"/>
              </a:rPr>
              <a:t> </a:t>
            </a:r>
            <a:r>
              <a:rPr lang="en-US" sz="4000" b="1" dirty="0" err="1" smtClean="0">
                <a:solidFill>
                  <a:schemeClr val="dk1"/>
                </a:solidFill>
                <a:latin typeface="Times New Roman"/>
                <a:ea typeface="Times New Roman"/>
                <a:cs typeface="Times New Roman"/>
                <a:sym typeface="Times New Roman"/>
              </a:rPr>
              <a:t>thế</a:t>
            </a:r>
            <a:r>
              <a:rPr lang="en-US" sz="4000" b="1" dirty="0" smtClean="0">
                <a:solidFill>
                  <a:schemeClr val="dk1"/>
                </a:solidFill>
                <a:latin typeface="Times New Roman"/>
                <a:ea typeface="Times New Roman"/>
                <a:cs typeface="Times New Roman"/>
                <a:sym typeface="Times New Roman"/>
              </a:rPr>
              <a:t> </a:t>
            </a:r>
            <a:r>
              <a:rPr lang="en-US" sz="4000" b="1" dirty="0" err="1" smtClean="0">
                <a:solidFill>
                  <a:schemeClr val="dk1"/>
                </a:solidFill>
                <a:latin typeface="Times New Roman"/>
                <a:ea typeface="Times New Roman"/>
                <a:cs typeface="Times New Roman"/>
                <a:sym typeface="Times New Roman"/>
              </a:rPr>
              <a:t>nào</a:t>
            </a:r>
            <a:r>
              <a:rPr lang="en-US" sz="4000" b="1" dirty="0" smtClean="0">
                <a:solidFill>
                  <a:schemeClr val="dk1"/>
                </a:solidFill>
                <a:latin typeface="Times New Roman"/>
                <a:ea typeface="Times New Roman"/>
                <a:cs typeface="Times New Roman"/>
                <a:sym typeface="Times New Roman"/>
              </a:rPr>
              <a:t>?</a:t>
            </a:r>
            <a:endParaRPr sz="4000" b="1" dirty="0">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
                                        </p:tgtEl>
                                        <p:attrNameLst>
                                          <p:attrName>style.visibility</p:attrName>
                                        </p:attrNameLst>
                                      </p:cBhvr>
                                      <p:to>
                                        <p:strVal val="visible"/>
                                      </p:to>
                                    </p:set>
                                    <p:animEffect transition="in" filter="fade">
                                      <p:cBhvr>
                                        <p:cTn id="7" dur="500"/>
                                        <p:tgtEl>
                                          <p:spTgt spid="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1"/>
                                        </p:tgtEl>
                                        <p:attrNameLst>
                                          <p:attrName>style.visibility</p:attrName>
                                        </p:attrNameLst>
                                      </p:cBhvr>
                                      <p:to>
                                        <p:strVal val="visible"/>
                                      </p:to>
                                    </p:set>
                                    <p:animEffect transition="in" filter="fade">
                                      <p:cBhvr>
                                        <p:cTn id="12" dur="500"/>
                                        <p:tgtEl>
                                          <p:spTgt spid="4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3"/>
                                        </p:tgtEl>
                                      </p:cBhvr>
                                    </p:animEffect>
                                    <p:set>
                                      <p:cBhvr>
                                        <p:cTn id="22" dur="1" fill="hold">
                                          <p:stCondLst>
                                            <p:cond delay="50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22" descr="Đầm Dạ Trạch gắn liền chiến công chống ngoại xâm của vị vua nổi tiếng nào?"/>
          <p:cNvPicPr preferRelativeResize="0"/>
          <p:nvPr/>
        </p:nvPicPr>
        <p:blipFill rotWithShape="1">
          <a:blip r:embed="rId3">
            <a:alphaModFix/>
          </a:blip>
          <a:srcRect/>
          <a:stretch/>
        </p:blipFill>
        <p:spPr>
          <a:xfrm>
            <a:off x="360608" y="0"/>
            <a:ext cx="11410681" cy="6462713"/>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3"/>
          <p:cNvSpPr/>
          <p:nvPr/>
        </p:nvSpPr>
        <p:spPr>
          <a:xfrm>
            <a:off x="582814" y="121721"/>
            <a:ext cx="1021294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Tiết 42, Bài 18 CÁC CUỘC ĐẤU TRANHH GIÀNH ĐỘC LẬP DÂN TỘC TRƯỚC THẾ KỈ X (tiếp theo)</a:t>
            </a:r>
            <a:endParaRPr sz="2400" b="0">
              <a:solidFill>
                <a:schemeClr val="dk1"/>
              </a:solidFill>
              <a:latin typeface="Calibri"/>
              <a:ea typeface="Calibri"/>
              <a:cs typeface="Calibri"/>
              <a:sym typeface="Calibri"/>
            </a:endParaRPr>
          </a:p>
        </p:txBody>
      </p:sp>
      <p:sp>
        <p:nvSpPr>
          <p:cNvPr id="402" name="Google Shape;402;p23"/>
          <p:cNvSpPr/>
          <p:nvPr/>
        </p:nvSpPr>
        <p:spPr>
          <a:xfrm>
            <a:off x="228733" y="916625"/>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III. Khởi nghĩa Lý Bí và nhà nước Vạn Xuân (năm 542 - 602):</a:t>
            </a:r>
            <a:endParaRPr sz="2400" b="1">
              <a:solidFill>
                <a:srgbClr val="FF0000"/>
              </a:solidFill>
              <a:latin typeface="Times New Roman"/>
              <a:ea typeface="Times New Roman"/>
              <a:cs typeface="Times New Roman"/>
              <a:sym typeface="Times New Roman"/>
            </a:endParaRPr>
          </a:p>
        </p:txBody>
      </p:sp>
      <p:sp>
        <p:nvSpPr>
          <p:cNvPr id="403" name="Google Shape;403;p23"/>
          <p:cNvSpPr/>
          <p:nvPr/>
        </p:nvSpPr>
        <p:spPr>
          <a:xfrm>
            <a:off x="405773" y="1342197"/>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1. Khởi nghĩa Lý Bí:</a:t>
            </a:r>
            <a:endParaRPr sz="2400" b="1">
              <a:solidFill>
                <a:srgbClr val="FF0000"/>
              </a:solidFill>
              <a:latin typeface="Times New Roman"/>
              <a:ea typeface="Times New Roman"/>
              <a:cs typeface="Times New Roman"/>
              <a:sym typeface="Times New Roman"/>
            </a:endParaRPr>
          </a:p>
        </p:txBody>
      </p:sp>
      <p:pic>
        <p:nvPicPr>
          <p:cNvPr id="404" name="Google Shape;404;p23"/>
          <p:cNvPicPr preferRelativeResize="0"/>
          <p:nvPr/>
        </p:nvPicPr>
        <p:blipFill rotWithShape="1">
          <a:blip r:embed="rId3">
            <a:alphaModFix/>
          </a:blip>
          <a:srcRect/>
          <a:stretch/>
        </p:blipFill>
        <p:spPr>
          <a:xfrm>
            <a:off x="9749307" y="923463"/>
            <a:ext cx="1828800" cy="1090246"/>
          </a:xfrm>
          <a:prstGeom prst="rect">
            <a:avLst/>
          </a:prstGeom>
          <a:noFill/>
          <a:ln>
            <a:noFill/>
          </a:ln>
        </p:spPr>
      </p:pic>
      <p:sp>
        <p:nvSpPr>
          <p:cNvPr id="405" name="Google Shape;405;p23"/>
          <p:cNvSpPr/>
          <p:nvPr/>
        </p:nvSpPr>
        <p:spPr>
          <a:xfrm>
            <a:off x="0" y="5992557"/>
            <a:ext cx="12514270" cy="92328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Năm</a:t>
            </a:r>
            <a:r>
              <a:rPr lang="en-US" sz="3500" dirty="0">
                <a:solidFill>
                  <a:schemeClr val="dk1"/>
                </a:solidFill>
                <a:latin typeface="Times New Roman"/>
                <a:ea typeface="Times New Roman"/>
                <a:cs typeface="Times New Roman"/>
                <a:sym typeface="Times New Roman"/>
              </a:rPr>
              <a:t> 602, </a:t>
            </a:r>
            <a:r>
              <a:rPr lang="en-US" sz="3500" dirty="0" err="1">
                <a:solidFill>
                  <a:schemeClr val="dk1"/>
                </a:solidFill>
                <a:latin typeface="Times New Roman"/>
                <a:ea typeface="Times New Roman"/>
                <a:cs typeface="Times New Roman"/>
                <a:sym typeface="Times New Roman"/>
              </a:rPr>
              <a:t>nhà</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Tuỳ</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đem</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quân</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xâm</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lược</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nước</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Vạn</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Xuân</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sụp</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đổ</a:t>
            </a:r>
            <a:r>
              <a:rPr lang="en-US" sz="3500" dirty="0">
                <a:solidFill>
                  <a:schemeClr val="dk1"/>
                </a:solidFill>
                <a:latin typeface="Times New Roman"/>
                <a:ea typeface="Times New Roman"/>
                <a:cs typeface="Times New Roman"/>
                <a:sym typeface="Times New Roman"/>
              </a:rPr>
              <a:t>.</a:t>
            </a:r>
            <a:endParaRPr sz="3500" dirty="0">
              <a:solidFill>
                <a:schemeClr val="dk1"/>
              </a:solidFill>
              <a:latin typeface="Calibri"/>
              <a:ea typeface="Calibri"/>
              <a:cs typeface="Calibri"/>
              <a:sym typeface="Calibri"/>
            </a:endParaRPr>
          </a:p>
        </p:txBody>
      </p:sp>
      <p:sp>
        <p:nvSpPr>
          <p:cNvPr id="406" name="Google Shape;406;p23"/>
          <p:cNvSpPr/>
          <p:nvPr/>
        </p:nvSpPr>
        <p:spPr>
          <a:xfrm>
            <a:off x="228733" y="3125990"/>
            <a:ext cx="11598505" cy="1754286"/>
          </a:xfrm>
          <a:prstGeom prst="rect">
            <a:avLst/>
          </a:prstGeom>
          <a:noFill/>
          <a:ln>
            <a:noFill/>
          </a:ln>
        </p:spPr>
        <p:txBody>
          <a:bodyPr spcFirstLastPara="1" wrap="square" lIns="91425" tIns="45700" rIns="91425" bIns="45700" anchor="t" anchorCtr="0">
            <a:spAutoFit/>
          </a:bodyPr>
          <a:lstStyle/>
          <a:p>
            <a:pPr lvl="0" algn="just"/>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Tháng</a:t>
            </a:r>
            <a:r>
              <a:rPr lang="en-US" sz="3600" dirty="0">
                <a:solidFill>
                  <a:schemeClr val="dk1"/>
                </a:solidFill>
                <a:latin typeface="Times New Roman"/>
                <a:ea typeface="Times New Roman"/>
                <a:cs typeface="Times New Roman"/>
                <a:sym typeface="Times New Roman"/>
              </a:rPr>
              <a:t> 5 - 545, </a:t>
            </a:r>
            <a:r>
              <a:rPr lang="en-US" sz="3600" dirty="0" err="1">
                <a:solidFill>
                  <a:schemeClr val="dk1"/>
                </a:solidFill>
                <a:latin typeface="Times New Roman"/>
                <a:ea typeface="Times New Roman"/>
                <a:cs typeface="Times New Roman"/>
                <a:sym typeface="Times New Roman"/>
              </a:rPr>
              <a:t>Nhà</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Lương</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xâm</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lược</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Vạn</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Xuân</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Triệu</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Quang</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Phục</a:t>
            </a:r>
            <a:r>
              <a:rPr lang="en-US" sz="3600" dirty="0">
                <a:solidFill>
                  <a:schemeClr val="dk1"/>
                </a:solidFill>
                <a:latin typeface="Times New Roman"/>
                <a:ea typeface="Times New Roman"/>
                <a:cs typeface="Times New Roman"/>
                <a:sym typeface="Times New Roman"/>
              </a:rPr>
              <a:t> </a:t>
            </a:r>
            <a:r>
              <a:rPr lang="en-US" sz="3600" dirty="0" err="1" smtClean="0">
                <a:solidFill>
                  <a:schemeClr val="dk1"/>
                </a:solidFill>
                <a:latin typeface="Times New Roman"/>
                <a:ea typeface="Times New Roman"/>
                <a:cs typeface="Times New Roman"/>
                <a:sym typeface="Times New Roman"/>
              </a:rPr>
              <a:t>thay</a:t>
            </a:r>
            <a:r>
              <a:rPr lang="en-US" sz="3600" dirty="0" smtClean="0">
                <a:solidFill>
                  <a:schemeClr val="dk1"/>
                </a:solidFill>
                <a:latin typeface="Times New Roman"/>
                <a:ea typeface="Times New Roman"/>
                <a:cs typeface="Times New Roman"/>
                <a:sym typeface="Times New Roman"/>
              </a:rPr>
              <a:t> </a:t>
            </a:r>
            <a:r>
              <a:rPr lang="en-US" sz="3600" dirty="0" err="1" smtClean="0">
                <a:solidFill>
                  <a:schemeClr val="dk1"/>
                </a:solidFill>
                <a:latin typeface="Times New Roman"/>
                <a:ea typeface="Times New Roman"/>
                <a:cs typeface="Times New Roman"/>
                <a:sym typeface="Times New Roman"/>
              </a:rPr>
              <a:t>Lý</a:t>
            </a:r>
            <a:r>
              <a:rPr lang="en-US" sz="3600" dirty="0" smtClean="0">
                <a:solidFill>
                  <a:schemeClr val="dk1"/>
                </a:solidFill>
                <a:latin typeface="Times New Roman"/>
                <a:ea typeface="Times New Roman"/>
                <a:cs typeface="Times New Roman"/>
                <a:sym typeface="Times New Roman"/>
              </a:rPr>
              <a:t> Nam </a:t>
            </a:r>
            <a:r>
              <a:rPr lang="en-US" sz="3600" dirty="0" err="1" smtClean="0">
                <a:solidFill>
                  <a:schemeClr val="dk1"/>
                </a:solidFill>
                <a:latin typeface="Times New Roman"/>
                <a:ea typeface="Times New Roman"/>
                <a:cs typeface="Times New Roman"/>
                <a:sym typeface="Times New Roman"/>
              </a:rPr>
              <a:t>Đế</a:t>
            </a:r>
            <a:r>
              <a:rPr lang="en-US" sz="3600" dirty="0" smtClean="0">
                <a:solidFill>
                  <a:schemeClr val="dk1"/>
                </a:solidFill>
                <a:latin typeface="Times New Roman"/>
                <a:ea typeface="Times New Roman"/>
                <a:cs typeface="Times New Roman"/>
                <a:sym typeface="Times New Roman"/>
              </a:rPr>
              <a:t> </a:t>
            </a:r>
            <a:r>
              <a:rPr lang="en-US" sz="3600" dirty="0" err="1" smtClean="0">
                <a:solidFill>
                  <a:schemeClr val="dk1"/>
                </a:solidFill>
                <a:latin typeface="Times New Roman"/>
                <a:ea typeface="Times New Roman"/>
                <a:cs typeface="Times New Roman"/>
                <a:sym typeface="Times New Roman"/>
              </a:rPr>
              <a:t>chỉ</a:t>
            </a:r>
            <a:r>
              <a:rPr lang="en-US" sz="3600" dirty="0" smtClean="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huy</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kháng</a:t>
            </a:r>
            <a:r>
              <a:rPr lang="en-US" sz="3600" dirty="0">
                <a:solidFill>
                  <a:schemeClr val="dk1"/>
                </a:solidFill>
                <a:latin typeface="Times New Roman"/>
                <a:ea typeface="Times New Roman"/>
                <a:cs typeface="Times New Roman"/>
                <a:sym typeface="Times New Roman"/>
              </a:rPr>
              <a:t> </a:t>
            </a:r>
            <a:r>
              <a:rPr lang="en-US" sz="3600" dirty="0" err="1" smtClean="0">
                <a:solidFill>
                  <a:schemeClr val="dk1"/>
                </a:solidFill>
                <a:latin typeface="Times New Roman"/>
                <a:ea typeface="Times New Roman"/>
                <a:cs typeface="Times New Roman"/>
                <a:sym typeface="Times New Roman"/>
              </a:rPr>
              <a:t>chiến</a:t>
            </a:r>
            <a:r>
              <a:rPr lang="en-US" sz="3600" dirty="0" smtClean="0">
                <a:solidFill>
                  <a:schemeClr val="dk1"/>
                </a:solidFill>
                <a:latin typeface="Times New Roman"/>
                <a:ea typeface="Times New Roman"/>
                <a:cs typeface="Times New Roman"/>
                <a:sym typeface="Times New Roman"/>
              </a:rPr>
              <a:t>, </a:t>
            </a:r>
            <a:r>
              <a:rPr lang="en-US" sz="3600" dirty="0" err="1" smtClean="0">
                <a:solidFill>
                  <a:schemeClr val="dk1"/>
                </a:solidFill>
                <a:latin typeface="Times New Roman"/>
                <a:ea typeface="Times New Roman"/>
                <a:cs typeface="Times New Roman"/>
                <a:sym typeface="Times New Roman"/>
              </a:rPr>
              <a:t>đưa</a:t>
            </a:r>
            <a:r>
              <a:rPr lang="en-US" sz="3600" dirty="0" smtClean="0">
                <a:solidFill>
                  <a:schemeClr val="dk1"/>
                </a:solidFill>
                <a:latin typeface="Times New Roman"/>
                <a:ea typeface="Times New Roman"/>
                <a:cs typeface="Times New Roman"/>
                <a:sym typeface="Times New Roman"/>
              </a:rPr>
              <a:t> </a:t>
            </a:r>
            <a:r>
              <a:rPr lang="en-US" sz="3600" dirty="0" err="1" smtClean="0">
                <a:solidFill>
                  <a:schemeClr val="dk1"/>
                </a:solidFill>
                <a:latin typeface="Times New Roman"/>
                <a:ea typeface="Times New Roman"/>
                <a:cs typeface="Times New Roman"/>
                <a:sym typeface="Times New Roman"/>
              </a:rPr>
              <a:t>quân</a:t>
            </a:r>
            <a:r>
              <a:rPr lang="en-US" sz="3600" dirty="0" smtClean="0">
                <a:solidFill>
                  <a:schemeClr val="dk1"/>
                </a:solidFill>
                <a:latin typeface="Times New Roman"/>
                <a:ea typeface="Times New Roman"/>
                <a:cs typeface="Times New Roman"/>
                <a:sym typeface="Times New Roman"/>
              </a:rPr>
              <a:t> </a:t>
            </a:r>
            <a:r>
              <a:rPr lang="en-US" sz="3600" dirty="0" err="1" smtClean="0">
                <a:solidFill>
                  <a:schemeClr val="dk1"/>
                </a:solidFill>
                <a:latin typeface="Times New Roman"/>
                <a:ea typeface="Times New Roman"/>
                <a:cs typeface="Times New Roman"/>
                <a:sym typeface="Times New Roman"/>
              </a:rPr>
              <a:t>về</a:t>
            </a:r>
            <a:r>
              <a:rPr lang="en-US" sz="3600" dirty="0" smtClean="0">
                <a:solidFill>
                  <a:schemeClr val="dk1"/>
                </a:solidFill>
                <a:latin typeface="Times New Roman"/>
                <a:ea typeface="Times New Roman"/>
                <a:cs typeface="Times New Roman"/>
                <a:sym typeface="Times New Roman"/>
              </a:rPr>
              <a:t> </a:t>
            </a:r>
            <a:r>
              <a:rPr lang="en-US" sz="3600" dirty="0" err="1" smtClean="0">
                <a:solidFill>
                  <a:schemeClr val="dk1"/>
                </a:solidFill>
                <a:latin typeface="Times New Roman"/>
                <a:ea typeface="Times New Roman"/>
                <a:cs typeface="Times New Roman"/>
                <a:sym typeface="Times New Roman"/>
              </a:rPr>
              <a:t>căn</a:t>
            </a:r>
            <a:r>
              <a:rPr lang="en-US" sz="3600" dirty="0" smtClean="0">
                <a:solidFill>
                  <a:schemeClr val="dk1"/>
                </a:solidFill>
                <a:latin typeface="Times New Roman"/>
                <a:ea typeface="Times New Roman"/>
                <a:cs typeface="Times New Roman"/>
                <a:sym typeface="Times New Roman"/>
              </a:rPr>
              <a:t> </a:t>
            </a:r>
            <a:r>
              <a:rPr lang="en-US" sz="3600" dirty="0" err="1" smtClean="0">
                <a:solidFill>
                  <a:schemeClr val="dk1"/>
                </a:solidFill>
                <a:latin typeface="Times New Roman"/>
                <a:ea typeface="Times New Roman"/>
                <a:cs typeface="Times New Roman"/>
                <a:sym typeface="Times New Roman"/>
              </a:rPr>
              <a:t>cứ</a:t>
            </a:r>
            <a:r>
              <a:rPr lang="en-US" sz="3600" dirty="0" smtClean="0">
                <a:solidFill>
                  <a:schemeClr val="dk1"/>
                </a:solidFill>
                <a:latin typeface="Times New Roman"/>
                <a:ea typeface="Times New Roman"/>
                <a:cs typeface="Times New Roman"/>
                <a:sym typeface="Times New Roman"/>
              </a:rPr>
              <a:t> </a:t>
            </a:r>
            <a:r>
              <a:rPr lang="en-US" sz="3600" dirty="0" err="1" smtClean="0">
                <a:solidFill>
                  <a:schemeClr val="dk1"/>
                </a:solidFill>
                <a:latin typeface="Times New Roman"/>
                <a:ea typeface="Times New Roman"/>
                <a:cs typeface="Times New Roman"/>
                <a:sym typeface="Times New Roman"/>
              </a:rPr>
              <a:t>Dạ</a:t>
            </a:r>
            <a:r>
              <a:rPr lang="en-US" sz="3600" dirty="0" smtClean="0">
                <a:solidFill>
                  <a:schemeClr val="dk1"/>
                </a:solidFill>
                <a:latin typeface="Times New Roman"/>
                <a:ea typeface="Times New Roman"/>
                <a:cs typeface="Times New Roman"/>
                <a:sym typeface="Times New Roman"/>
              </a:rPr>
              <a:t> </a:t>
            </a:r>
            <a:r>
              <a:rPr lang="en-US" sz="3600" dirty="0" err="1" smtClean="0">
                <a:solidFill>
                  <a:schemeClr val="dk1"/>
                </a:solidFill>
                <a:latin typeface="Times New Roman"/>
                <a:ea typeface="Times New Roman"/>
                <a:cs typeface="Times New Roman"/>
                <a:sym typeface="Times New Roman"/>
              </a:rPr>
              <a:t>Trạch</a:t>
            </a:r>
            <a:r>
              <a:rPr lang="en-US" sz="3600" dirty="0" smtClean="0">
                <a:solidFill>
                  <a:schemeClr val="dk1"/>
                </a:solidFill>
                <a:latin typeface="Times New Roman"/>
                <a:ea typeface="Times New Roman"/>
                <a:cs typeface="Times New Roman"/>
                <a:sym typeface="Times New Roman"/>
              </a:rPr>
              <a:t> </a:t>
            </a:r>
            <a:r>
              <a:rPr lang="en-US" sz="3600" dirty="0" err="1" smtClean="0">
                <a:solidFill>
                  <a:schemeClr val="dk1"/>
                </a:solidFill>
                <a:latin typeface="Times New Roman"/>
                <a:ea typeface="Times New Roman"/>
                <a:cs typeface="Times New Roman"/>
                <a:sym typeface="Times New Roman"/>
              </a:rPr>
              <a:t>kháng</a:t>
            </a:r>
            <a:r>
              <a:rPr lang="en-US" sz="3600" dirty="0" smtClean="0">
                <a:solidFill>
                  <a:schemeClr val="dk1"/>
                </a:solidFill>
                <a:latin typeface="Times New Roman"/>
                <a:ea typeface="Times New Roman"/>
                <a:cs typeface="Times New Roman"/>
                <a:sym typeface="Times New Roman"/>
              </a:rPr>
              <a:t> </a:t>
            </a:r>
            <a:r>
              <a:rPr lang="en-US" sz="3600" dirty="0" err="1" smtClean="0">
                <a:solidFill>
                  <a:schemeClr val="dk1"/>
                </a:solidFill>
                <a:latin typeface="Times New Roman"/>
                <a:ea typeface="Times New Roman"/>
                <a:cs typeface="Times New Roman"/>
                <a:sym typeface="Times New Roman"/>
              </a:rPr>
              <a:t>chiến</a:t>
            </a:r>
            <a:r>
              <a:rPr lang="en-US" sz="3600" dirty="0" smtClean="0">
                <a:solidFill>
                  <a:schemeClr val="dk1"/>
                </a:solidFill>
                <a:latin typeface="Times New Roman"/>
                <a:ea typeface="Times New Roman"/>
                <a:cs typeface="Times New Roman"/>
                <a:sym typeface="Times New Roman"/>
              </a:rPr>
              <a:t> </a:t>
            </a:r>
            <a:r>
              <a:rPr lang="en-US" sz="3600" dirty="0" err="1" smtClean="0">
                <a:solidFill>
                  <a:schemeClr val="dk1"/>
                </a:solidFill>
                <a:latin typeface="Times New Roman"/>
                <a:ea typeface="Times New Roman"/>
                <a:cs typeface="Times New Roman"/>
                <a:sym typeface="Times New Roman"/>
              </a:rPr>
              <a:t>lâu</a:t>
            </a:r>
            <a:r>
              <a:rPr lang="en-US" sz="3600" dirty="0" smtClean="0">
                <a:solidFill>
                  <a:schemeClr val="dk1"/>
                </a:solidFill>
                <a:latin typeface="Times New Roman"/>
                <a:ea typeface="Times New Roman"/>
                <a:cs typeface="Times New Roman"/>
                <a:sym typeface="Times New Roman"/>
              </a:rPr>
              <a:t> </a:t>
            </a:r>
            <a:r>
              <a:rPr lang="en-US" sz="3600" dirty="0" err="1" smtClean="0">
                <a:solidFill>
                  <a:schemeClr val="dk1"/>
                </a:solidFill>
                <a:latin typeface="Times New Roman"/>
                <a:ea typeface="Times New Roman"/>
                <a:cs typeface="Times New Roman"/>
                <a:sym typeface="Times New Roman"/>
              </a:rPr>
              <a:t>dài</a:t>
            </a:r>
            <a:r>
              <a:rPr lang="en-US" sz="3600" dirty="0" smtClean="0">
                <a:solidFill>
                  <a:schemeClr val="dk1"/>
                </a:solidFill>
                <a:latin typeface="Times New Roman"/>
                <a:ea typeface="Times New Roman"/>
                <a:cs typeface="Times New Roman"/>
                <a:sym typeface="Times New Roman"/>
              </a:rPr>
              <a:t>.</a:t>
            </a:r>
            <a:endParaRPr sz="3600" dirty="0">
              <a:solidFill>
                <a:schemeClr val="dk1"/>
              </a:solidFill>
              <a:latin typeface="Times New Roman"/>
              <a:ea typeface="Times New Roman"/>
              <a:cs typeface="Times New Roman"/>
              <a:sym typeface="Times New Roman"/>
            </a:endParaRPr>
          </a:p>
        </p:txBody>
      </p:sp>
      <p:sp>
        <p:nvSpPr>
          <p:cNvPr id="407" name="Google Shape;407;p23"/>
          <p:cNvSpPr/>
          <p:nvPr/>
        </p:nvSpPr>
        <p:spPr>
          <a:xfrm>
            <a:off x="325423" y="4898248"/>
            <a:ext cx="11635599"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Năm</a:t>
            </a:r>
            <a:r>
              <a:rPr lang="en-US" sz="3600" dirty="0">
                <a:solidFill>
                  <a:schemeClr val="dk1"/>
                </a:solidFill>
                <a:latin typeface="Times New Roman"/>
                <a:ea typeface="Times New Roman"/>
                <a:cs typeface="Times New Roman"/>
                <a:sym typeface="Times New Roman"/>
              </a:rPr>
              <a:t> 550, </a:t>
            </a:r>
            <a:r>
              <a:rPr lang="en-US" sz="3600" dirty="0" err="1" smtClean="0">
                <a:solidFill>
                  <a:schemeClr val="dk1"/>
                </a:solidFill>
                <a:latin typeface="Times New Roman"/>
                <a:ea typeface="Times New Roman"/>
                <a:cs typeface="Times New Roman"/>
                <a:sym typeface="Times New Roman"/>
              </a:rPr>
              <a:t>kháng</a:t>
            </a:r>
            <a:r>
              <a:rPr lang="en-US" sz="3600" dirty="0" smtClean="0">
                <a:solidFill>
                  <a:schemeClr val="dk1"/>
                </a:solidFill>
                <a:latin typeface="Times New Roman"/>
                <a:ea typeface="Times New Roman"/>
                <a:cs typeface="Times New Roman"/>
                <a:sym typeface="Times New Roman"/>
              </a:rPr>
              <a:t> </a:t>
            </a:r>
            <a:r>
              <a:rPr lang="en-US" sz="3600" dirty="0" err="1" smtClean="0">
                <a:solidFill>
                  <a:schemeClr val="dk1"/>
                </a:solidFill>
                <a:latin typeface="Times New Roman"/>
                <a:ea typeface="Times New Roman"/>
                <a:cs typeface="Times New Roman"/>
                <a:sym typeface="Times New Roman"/>
              </a:rPr>
              <a:t>chiến</a:t>
            </a:r>
            <a:r>
              <a:rPr lang="en-US" sz="3600" dirty="0" smtClean="0">
                <a:solidFill>
                  <a:schemeClr val="dk1"/>
                </a:solidFill>
                <a:latin typeface="Times New Roman"/>
                <a:ea typeface="Times New Roman"/>
                <a:cs typeface="Times New Roman"/>
                <a:sym typeface="Times New Roman"/>
              </a:rPr>
              <a:t> </a:t>
            </a:r>
            <a:r>
              <a:rPr lang="en-US" sz="3600" dirty="0" err="1" smtClean="0">
                <a:solidFill>
                  <a:schemeClr val="dk1"/>
                </a:solidFill>
                <a:latin typeface="Times New Roman"/>
                <a:ea typeface="Times New Roman"/>
                <a:cs typeface="Times New Roman"/>
                <a:sym typeface="Times New Roman"/>
              </a:rPr>
              <a:t>thắng</a:t>
            </a:r>
            <a:r>
              <a:rPr lang="en-US" sz="3600" dirty="0" smtClean="0">
                <a:solidFill>
                  <a:schemeClr val="dk1"/>
                </a:solidFill>
                <a:latin typeface="Times New Roman"/>
                <a:ea typeface="Times New Roman"/>
                <a:cs typeface="Times New Roman"/>
                <a:sym typeface="Times New Roman"/>
              </a:rPr>
              <a:t> </a:t>
            </a:r>
            <a:r>
              <a:rPr lang="en-US" sz="3600" dirty="0" err="1" smtClean="0">
                <a:solidFill>
                  <a:schemeClr val="dk1"/>
                </a:solidFill>
                <a:latin typeface="Times New Roman"/>
                <a:ea typeface="Times New Roman"/>
                <a:cs typeface="Times New Roman"/>
                <a:sym typeface="Times New Roman"/>
              </a:rPr>
              <a:t>lợi</a:t>
            </a:r>
            <a:r>
              <a:rPr lang="en-US" sz="3600" dirty="0" smtClean="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Triệu</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Quang</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Phục</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xưng</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vương</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Triệu</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Việt</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Vương</a:t>
            </a:r>
            <a:r>
              <a:rPr lang="en-US" sz="3600" dirty="0">
                <a:solidFill>
                  <a:schemeClr val="dk1"/>
                </a:solidFill>
                <a:latin typeface="Times New Roman"/>
                <a:ea typeface="Times New Roman"/>
                <a:cs typeface="Times New Roman"/>
                <a:sym typeface="Times New Roman"/>
              </a:rPr>
              <a:t>).</a:t>
            </a:r>
            <a:endParaRPr sz="3600" dirty="0">
              <a:solidFill>
                <a:schemeClr val="dk1"/>
              </a:solidFill>
              <a:latin typeface="Times New Roman"/>
              <a:ea typeface="Times New Roman"/>
              <a:cs typeface="Times New Roman"/>
              <a:sym typeface="Times New Roman"/>
            </a:endParaRPr>
          </a:p>
        </p:txBody>
      </p:sp>
      <p:sp>
        <p:nvSpPr>
          <p:cNvPr id="408" name="Google Shape;408;p23"/>
          <p:cNvSpPr/>
          <p:nvPr/>
        </p:nvSpPr>
        <p:spPr>
          <a:xfrm>
            <a:off x="405773" y="1761347"/>
            <a:ext cx="57374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2. Nhà nước Vạn Xuân:</a:t>
            </a:r>
            <a:endParaRPr sz="2400" b="1">
              <a:solidFill>
                <a:srgbClr val="FF0000"/>
              </a:solidFill>
              <a:latin typeface="Times New Roman"/>
              <a:ea typeface="Times New Roman"/>
              <a:cs typeface="Times New Roman"/>
              <a:sym typeface="Times New Roman"/>
            </a:endParaRPr>
          </a:p>
        </p:txBody>
      </p:sp>
      <p:sp>
        <p:nvSpPr>
          <p:cNvPr id="409" name="Google Shape;409;p23"/>
          <p:cNvSpPr/>
          <p:nvPr/>
        </p:nvSpPr>
        <p:spPr>
          <a:xfrm>
            <a:off x="458407" y="2162674"/>
            <a:ext cx="57374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a. Xây dựng Nhà nước Vạn Xuân:</a:t>
            </a:r>
            <a:endParaRPr sz="2400" b="1">
              <a:solidFill>
                <a:srgbClr val="FF0000"/>
              </a:solidFill>
              <a:latin typeface="Times New Roman"/>
              <a:ea typeface="Times New Roman"/>
              <a:cs typeface="Times New Roman"/>
              <a:sym typeface="Times New Roman"/>
            </a:endParaRPr>
          </a:p>
        </p:txBody>
      </p:sp>
      <p:sp>
        <p:nvSpPr>
          <p:cNvPr id="410" name="Google Shape;410;p23"/>
          <p:cNvSpPr/>
          <p:nvPr/>
        </p:nvSpPr>
        <p:spPr>
          <a:xfrm>
            <a:off x="458407" y="2646353"/>
            <a:ext cx="57374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b. Công cuộc bảo vệ nhà nước Vạn Xuân:</a:t>
            </a:r>
            <a:endParaRPr sz="2400" b="1">
              <a:solidFill>
                <a:srgbClr val="FF0000"/>
              </a:solidFill>
              <a:latin typeface="Times New Roman"/>
              <a:ea typeface="Times New Roman"/>
              <a:cs typeface="Times New Roman"/>
              <a:sym typeface="Times New Roman"/>
            </a:endParaRPr>
          </a:p>
        </p:txBody>
      </p:sp>
      <p:sp>
        <p:nvSpPr>
          <p:cNvPr id="411" name="Google Shape;411;p23"/>
          <p:cNvSpPr/>
          <p:nvPr/>
        </p:nvSpPr>
        <p:spPr>
          <a:xfrm>
            <a:off x="698210" y="4125740"/>
            <a:ext cx="10995293"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endParaRPr sz="24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405903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
                                        </p:tgtEl>
                                        <p:attrNameLst>
                                          <p:attrName>style.visibility</p:attrName>
                                        </p:attrNameLst>
                                      </p:cBhvr>
                                      <p:to>
                                        <p:strVal val="visible"/>
                                      </p:to>
                                    </p:set>
                                    <p:animEffect transition="in" filter="fade">
                                      <p:cBhvr>
                                        <p:cTn id="7" dur="500"/>
                                        <p:tgtEl>
                                          <p:spTgt spid="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6"/>
                                        </p:tgtEl>
                                        <p:attrNameLst>
                                          <p:attrName>style.visibility</p:attrName>
                                        </p:attrNameLst>
                                      </p:cBhvr>
                                      <p:to>
                                        <p:strVal val="visible"/>
                                      </p:to>
                                    </p:set>
                                    <p:animEffect transition="in" filter="fade">
                                      <p:cBhvr>
                                        <p:cTn id="12" dur="500"/>
                                        <p:tgtEl>
                                          <p:spTgt spid="4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1"/>
                                        </p:tgtEl>
                                        <p:attrNameLst>
                                          <p:attrName>style.visibility</p:attrName>
                                        </p:attrNameLst>
                                      </p:cBhvr>
                                      <p:to>
                                        <p:strVal val="visible"/>
                                      </p:to>
                                    </p:set>
                                    <p:animEffect transition="in" filter="fade">
                                      <p:cBhvr>
                                        <p:cTn id="17" dur="500"/>
                                        <p:tgtEl>
                                          <p:spTgt spid="4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7"/>
                                        </p:tgtEl>
                                        <p:attrNameLst>
                                          <p:attrName>style.visibility</p:attrName>
                                        </p:attrNameLst>
                                      </p:cBhvr>
                                      <p:to>
                                        <p:strVal val="visible"/>
                                      </p:to>
                                    </p:set>
                                    <p:animEffect transition="in" filter="fade">
                                      <p:cBhvr>
                                        <p:cTn id="22" dur="500"/>
                                        <p:tgtEl>
                                          <p:spTgt spid="4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5"/>
                                        </p:tgtEl>
                                        <p:attrNameLst>
                                          <p:attrName>style.visibility</p:attrName>
                                        </p:attrNameLst>
                                      </p:cBhvr>
                                      <p:to>
                                        <p:strVal val="visible"/>
                                      </p:to>
                                    </p:set>
                                    <p:animEffect transition="in" filter="fade">
                                      <p:cBhvr>
                                        <p:cTn id="27" dur="5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4"/>
          <p:cNvSpPr/>
          <p:nvPr/>
        </p:nvSpPr>
        <p:spPr>
          <a:xfrm>
            <a:off x="582814" y="121721"/>
            <a:ext cx="1021294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Tiết 42, Bài 18 CÁC CUỘC ĐẤU TRANHH GIÀNH ĐỘC LẬP DÂN TỘC TRƯỚC THẾ KỈ X (tiếp theo)</a:t>
            </a:r>
            <a:endParaRPr sz="2400" b="0">
              <a:solidFill>
                <a:schemeClr val="dk1"/>
              </a:solidFill>
              <a:latin typeface="Calibri"/>
              <a:ea typeface="Calibri"/>
              <a:cs typeface="Calibri"/>
              <a:sym typeface="Calibri"/>
            </a:endParaRPr>
          </a:p>
        </p:txBody>
      </p:sp>
      <p:sp>
        <p:nvSpPr>
          <p:cNvPr id="417" name="Google Shape;417;p24"/>
          <p:cNvSpPr/>
          <p:nvPr/>
        </p:nvSpPr>
        <p:spPr>
          <a:xfrm>
            <a:off x="302744" y="998236"/>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III. Khởi nghĩa Lý Bí và nhà nước Vạn Xuân (năm 542 - 602):</a:t>
            </a:r>
            <a:endParaRPr sz="2400" b="1">
              <a:solidFill>
                <a:srgbClr val="FF0000"/>
              </a:solidFill>
              <a:latin typeface="Times New Roman"/>
              <a:ea typeface="Times New Roman"/>
              <a:cs typeface="Times New Roman"/>
              <a:sym typeface="Times New Roman"/>
            </a:endParaRPr>
          </a:p>
        </p:txBody>
      </p:sp>
      <p:sp>
        <p:nvSpPr>
          <p:cNvPr id="418" name="Google Shape;418;p24"/>
          <p:cNvSpPr/>
          <p:nvPr/>
        </p:nvSpPr>
        <p:spPr>
          <a:xfrm>
            <a:off x="458407" y="1459901"/>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1. Khởi nghĩa Lý Bí:</a:t>
            </a:r>
            <a:endParaRPr sz="2400" b="1">
              <a:solidFill>
                <a:srgbClr val="FF0000"/>
              </a:solidFill>
              <a:latin typeface="Times New Roman"/>
              <a:ea typeface="Times New Roman"/>
              <a:cs typeface="Times New Roman"/>
              <a:sym typeface="Times New Roman"/>
            </a:endParaRPr>
          </a:p>
        </p:txBody>
      </p:sp>
      <p:sp>
        <p:nvSpPr>
          <p:cNvPr id="419" name="Google Shape;419;p24"/>
          <p:cNvSpPr/>
          <p:nvPr/>
        </p:nvSpPr>
        <p:spPr>
          <a:xfrm>
            <a:off x="458407" y="1931526"/>
            <a:ext cx="57374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0000"/>
                </a:solidFill>
                <a:latin typeface="Times New Roman"/>
                <a:ea typeface="Times New Roman"/>
                <a:cs typeface="Times New Roman"/>
                <a:sym typeface="Times New Roman"/>
              </a:rPr>
              <a:t>2. </a:t>
            </a:r>
            <a:r>
              <a:rPr lang="en-US" sz="2400" b="1" dirty="0" err="1">
                <a:solidFill>
                  <a:srgbClr val="FF0000"/>
                </a:solidFill>
                <a:latin typeface="Times New Roman"/>
                <a:ea typeface="Times New Roman"/>
                <a:cs typeface="Times New Roman"/>
                <a:sym typeface="Times New Roman"/>
              </a:rPr>
              <a:t>Nhà</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nước</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Vạn</a:t>
            </a:r>
            <a:r>
              <a:rPr lang="en-US" sz="2400" b="1" dirty="0">
                <a:solidFill>
                  <a:srgbClr val="FF0000"/>
                </a:solidFill>
                <a:latin typeface="Times New Roman"/>
                <a:ea typeface="Times New Roman"/>
                <a:cs typeface="Times New Roman"/>
                <a:sym typeface="Times New Roman"/>
              </a:rPr>
              <a:t> </a:t>
            </a:r>
            <a:r>
              <a:rPr lang="en-US" sz="2400" b="1" dirty="0" err="1" smtClean="0">
                <a:solidFill>
                  <a:srgbClr val="FF0000"/>
                </a:solidFill>
                <a:latin typeface="Times New Roman"/>
                <a:ea typeface="Times New Roman"/>
                <a:cs typeface="Times New Roman"/>
                <a:sym typeface="Times New Roman"/>
              </a:rPr>
              <a:t>Xuân</a:t>
            </a:r>
            <a:endParaRPr sz="2400" b="1" dirty="0">
              <a:solidFill>
                <a:srgbClr val="FF0000"/>
              </a:solidFill>
              <a:latin typeface="Times New Roman"/>
              <a:ea typeface="Times New Roman"/>
              <a:cs typeface="Times New Roman"/>
              <a:sym typeface="Times New Roman"/>
            </a:endParaRPr>
          </a:p>
        </p:txBody>
      </p:sp>
      <p:sp>
        <p:nvSpPr>
          <p:cNvPr id="420" name="Google Shape;420;p24"/>
          <p:cNvSpPr/>
          <p:nvPr/>
        </p:nvSpPr>
        <p:spPr>
          <a:xfrm>
            <a:off x="582814" y="2344898"/>
            <a:ext cx="57374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0000"/>
                </a:solidFill>
                <a:latin typeface="Times New Roman"/>
                <a:ea typeface="Times New Roman"/>
                <a:cs typeface="Times New Roman"/>
                <a:sym typeface="Times New Roman"/>
              </a:rPr>
              <a:t>a. </a:t>
            </a:r>
            <a:r>
              <a:rPr lang="en-US" sz="2400" b="1" dirty="0" err="1">
                <a:solidFill>
                  <a:srgbClr val="FF0000"/>
                </a:solidFill>
                <a:latin typeface="Times New Roman"/>
                <a:ea typeface="Times New Roman"/>
                <a:cs typeface="Times New Roman"/>
                <a:sym typeface="Times New Roman"/>
              </a:rPr>
              <a:t>Xây</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dựng</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Nhà</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nước</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Vạn</a:t>
            </a:r>
            <a:r>
              <a:rPr lang="en-US" sz="2400" b="1" dirty="0">
                <a:solidFill>
                  <a:srgbClr val="FF0000"/>
                </a:solidFill>
                <a:latin typeface="Times New Roman"/>
                <a:ea typeface="Times New Roman"/>
                <a:cs typeface="Times New Roman"/>
                <a:sym typeface="Times New Roman"/>
              </a:rPr>
              <a:t> </a:t>
            </a:r>
            <a:r>
              <a:rPr lang="en-US" sz="2400" b="1" dirty="0" err="1" smtClean="0">
                <a:solidFill>
                  <a:srgbClr val="FF0000"/>
                </a:solidFill>
                <a:latin typeface="Times New Roman"/>
                <a:ea typeface="Times New Roman"/>
                <a:cs typeface="Times New Roman"/>
                <a:sym typeface="Times New Roman"/>
              </a:rPr>
              <a:t>Xuân</a:t>
            </a:r>
            <a:endParaRPr sz="2400" b="1" dirty="0">
              <a:solidFill>
                <a:srgbClr val="FF0000"/>
              </a:solidFill>
              <a:latin typeface="Times New Roman"/>
              <a:ea typeface="Times New Roman"/>
              <a:cs typeface="Times New Roman"/>
              <a:sym typeface="Times New Roman"/>
            </a:endParaRPr>
          </a:p>
        </p:txBody>
      </p:sp>
      <p:sp>
        <p:nvSpPr>
          <p:cNvPr id="421" name="Google Shape;421;p24"/>
          <p:cNvSpPr/>
          <p:nvPr/>
        </p:nvSpPr>
        <p:spPr>
          <a:xfrm>
            <a:off x="582814" y="2855171"/>
            <a:ext cx="57374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0000"/>
                </a:solidFill>
                <a:latin typeface="Times New Roman"/>
                <a:ea typeface="Times New Roman"/>
                <a:cs typeface="Times New Roman"/>
                <a:sym typeface="Times New Roman"/>
              </a:rPr>
              <a:t>b. </a:t>
            </a:r>
            <a:r>
              <a:rPr lang="en-US" sz="2400" b="1" dirty="0" err="1">
                <a:solidFill>
                  <a:srgbClr val="FF0000"/>
                </a:solidFill>
                <a:latin typeface="Times New Roman"/>
                <a:ea typeface="Times New Roman"/>
                <a:cs typeface="Times New Roman"/>
                <a:sym typeface="Times New Roman"/>
              </a:rPr>
              <a:t>Công</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cuộc</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bảo</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vệ</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nhà</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nước</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Vạn</a:t>
            </a:r>
            <a:r>
              <a:rPr lang="en-US" sz="2400" b="1" dirty="0">
                <a:solidFill>
                  <a:srgbClr val="FF0000"/>
                </a:solidFill>
                <a:latin typeface="Times New Roman"/>
                <a:ea typeface="Times New Roman"/>
                <a:cs typeface="Times New Roman"/>
                <a:sym typeface="Times New Roman"/>
              </a:rPr>
              <a:t> </a:t>
            </a:r>
            <a:r>
              <a:rPr lang="en-US" sz="2400" b="1" dirty="0" err="1" smtClean="0">
                <a:solidFill>
                  <a:srgbClr val="FF0000"/>
                </a:solidFill>
                <a:latin typeface="Times New Roman"/>
                <a:ea typeface="Times New Roman"/>
                <a:cs typeface="Times New Roman"/>
                <a:sym typeface="Times New Roman"/>
              </a:rPr>
              <a:t>Xuân</a:t>
            </a:r>
            <a:endParaRPr sz="2400" b="1" dirty="0">
              <a:solidFill>
                <a:srgbClr val="FF0000"/>
              </a:solidFill>
              <a:latin typeface="Times New Roman"/>
              <a:ea typeface="Times New Roman"/>
              <a:cs typeface="Times New Roman"/>
              <a:sym typeface="Times New Roman"/>
            </a:endParaRPr>
          </a:p>
        </p:txBody>
      </p:sp>
      <p:sp>
        <p:nvSpPr>
          <p:cNvPr id="422" name="Google Shape;422;p24"/>
          <p:cNvSpPr/>
          <p:nvPr/>
        </p:nvSpPr>
        <p:spPr>
          <a:xfrm>
            <a:off x="3789618" y="3086003"/>
            <a:ext cx="8165205" cy="3297208"/>
          </a:xfrm>
          <a:prstGeom prst="cloudCallout">
            <a:avLst>
              <a:gd name="adj1" fmla="val -20833"/>
              <a:gd name="adj2" fmla="val 62500"/>
            </a:avLst>
          </a:prstGeom>
          <a:solidFill>
            <a:srgbClr val="FEE599"/>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dk1"/>
                </a:solidFill>
                <a:latin typeface="Times New Roman"/>
                <a:ea typeface="Times New Roman"/>
                <a:cs typeface="Times New Roman"/>
                <a:sym typeface="Times New Roman"/>
              </a:rPr>
              <a:t>Ý </a:t>
            </a:r>
            <a:r>
              <a:rPr lang="en-US" sz="3600" b="1" dirty="0" err="1">
                <a:solidFill>
                  <a:schemeClr val="dk1"/>
                </a:solidFill>
                <a:latin typeface="Times New Roman"/>
                <a:ea typeface="Times New Roman"/>
                <a:cs typeface="Times New Roman"/>
                <a:sym typeface="Times New Roman"/>
              </a:rPr>
              <a:t>nghĩa</a:t>
            </a:r>
            <a:r>
              <a:rPr lang="en-US" sz="3600" b="1" dirty="0">
                <a:solidFill>
                  <a:schemeClr val="dk1"/>
                </a:solidFill>
                <a:latin typeface="Times New Roman"/>
                <a:ea typeface="Times New Roman"/>
                <a:cs typeface="Times New Roman"/>
                <a:sym typeface="Times New Roman"/>
              </a:rPr>
              <a:t> </a:t>
            </a:r>
            <a:r>
              <a:rPr lang="en-US" sz="3600" b="1" dirty="0" err="1">
                <a:solidFill>
                  <a:schemeClr val="dk1"/>
                </a:solidFill>
                <a:latin typeface="Times New Roman"/>
                <a:ea typeface="Times New Roman"/>
                <a:cs typeface="Times New Roman"/>
                <a:sym typeface="Times New Roman"/>
              </a:rPr>
              <a:t>của</a:t>
            </a:r>
            <a:r>
              <a:rPr lang="en-US" sz="3600" b="1" dirty="0">
                <a:solidFill>
                  <a:schemeClr val="dk1"/>
                </a:solidFill>
                <a:latin typeface="Times New Roman"/>
                <a:ea typeface="Times New Roman"/>
                <a:cs typeface="Times New Roman"/>
                <a:sym typeface="Times New Roman"/>
              </a:rPr>
              <a:t> </a:t>
            </a:r>
            <a:r>
              <a:rPr lang="en-US" sz="3600" b="1" dirty="0" err="1">
                <a:solidFill>
                  <a:schemeClr val="dk1"/>
                </a:solidFill>
                <a:latin typeface="Times New Roman"/>
                <a:ea typeface="Times New Roman"/>
                <a:cs typeface="Times New Roman"/>
                <a:sym typeface="Times New Roman"/>
              </a:rPr>
              <a:t>cuộc</a:t>
            </a:r>
            <a:r>
              <a:rPr lang="en-US" sz="3600" b="1" dirty="0">
                <a:solidFill>
                  <a:schemeClr val="dk1"/>
                </a:solidFill>
                <a:latin typeface="Times New Roman"/>
                <a:ea typeface="Times New Roman"/>
                <a:cs typeface="Times New Roman"/>
                <a:sym typeface="Times New Roman"/>
              </a:rPr>
              <a:t> </a:t>
            </a:r>
            <a:r>
              <a:rPr lang="en-US" sz="3600" b="1" dirty="0" err="1">
                <a:solidFill>
                  <a:schemeClr val="dk1"/>
                </a:solidFill>
                <a:latin typeface="Times New Roman"/>
                <a:ea typeface="Times New Roman"/>
                <a:cs typeface="Times New Roman"/>
                <a:sym typeface="Times New Roman"/>
              </a:rPr>
              <a:t>khởi</a:t>
            </a:r>
            <a:r>
              <a:rPr lang="en-US" sz="3600" b="1" dirty="0">
                <a:solidFill>
                  <a:schemeClr val="dk1"/>
                </a:solidFill>
                <a:latin typeface="Times New Roman"/>
                <a:ea typeface="Times New Roman"/>
                <a:cs typeface="Times New Roman"/>
                <a:sym typeface="Times New Roman"/>
              </a:rPr>
              <a:t> </a:t>
            </a:r>
            <a:r>
              <a:rPr lang="en-US" sz="3600" b="1" dirty="0" err="1">
                <a:solidFill>
                  <a:schemeClr val="dk1"/>
                </a:solidFill>
                <a:latin typeface="Times New Roman"/>
                <a:ea typeface="Times New Roman"/>
                <a:cs typeface="Times New Roman"/>
                <a:sym typeface="Times New Roman"/>
              </a:rPr>
              <a:t>nghĩa</a:t>
            </a:r>
            <a:r>
              <a:rPr lang="en-US" sz="3600" b="1" dirty="0">
                <a:solidFill>
                  <a:schemeClr val="dk1"/>
                </a:solidFill>
                <a:latin typeface="Times New Roman"/>
                <a:ea typeface="Times New Roman"/>
                <a:cs typeface="Times New Roman"/>
                <a:sym typeface="Times New Roman"/>
              </a:rPr>
              <a:t> </a:t>
            </a:r>
            <a:r>
              <a:rPr lang="en-US" sz="3600" b="1" dirty="0" err="1">
                <a:solidFill>
                  <a:schemeClr val="dk1"/>
                </a:solidFill>
                <a:latin typeface="Times New Roman"/>
                <a:ea typeface="Times New Roman"/>
                <a:cs typeface="Times New Roman"/>
                <a:sym typeface="Times New Roman"/>
              </a:rPr>
              <a:t>Lý</a:t>
            </a:r>
            <a:r>
              <a:rPr lang="en-US" sz="3600" b="1" dirty="0">
                <a:solidFill>
                  <a:schemeClr val="dk1"/>
                </a:solidFill>
                <a:latin typeface="Times New Roman"/>
                <a:ea typeface="Times New Roman"/>
                <a:cs typeface="Times New Roman"/>
                <a:sym typeface="Times New Roman"/>
              </a:rPr>
              <a:t> </a:t>
            </a:r>
            <a:r>
              <a:rPr lang="en-US" sz="3600" b="1" dirty="0" err="1" smtClean="0">
                <a:solidFill>
                  <a:schemeClr val="dk1"/>
                </a:solidFill>
                <a:latin typeface="Times New Roman"/>
                <a:ea typeface="Times New Roman"/>
                <a:cs typeface="Times New Roman"/>
                <a:sym typeface="Times New Roman"/>
              </a:rPr>
              <a:t>Bí</a:t>
            </a:r>
            <a:r>
              <a:rPr lang="en-US" sz="3600" b="1" dirty="0" smtClean="0">
                <a:solidFill>
                  <a:schemeClr val="dk1"/>
                </a:solidFill>
                <a:latin typeface="Times New Roman"/>
                <a:ea typeface="Times New Roman"/>
                <a:cs typeface="Times New Roman"/>
                <a:sym typeface="Times New Roman"/>
              </a:rPr>
              <a:t>?</a:t>
            </a:r>
            <a:endParaRPr sz="3600" b="1" dirty="0">
              <a:solidFill>
                <a:schemeClr val="dk1"/>
              </a:solidFill>
              <a:latin typeface="Times New Roman"/>
              <a:ea typeface="Times New Roman"/>
              <a:cs typeface="Times New Roman"/>
              <a:sym typeface="Times New Roman"/>
            </a:endParaRPr>
          </a:p>
        </p:txBody>
      </p:sp>
      <p:sp>
        <p:nvSpPr>
          <p:cNvPr id="9" name="Google Shape;419;p24"/>
          <p:cNvSpPr/>
          <p:nvPr/>
        </p:nvSpPr>
        <p:spPr>
          <a:xfrm>
            <a:off x="458407" y="3365444"/>
            <a:ext cx="57374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smtClean="0">
                <a:solidFill>
                  <a:srgbClr val="FF0000"/>
                </a:solidFill>
                <a:latin typeface="Times New Roman"/>
                <a:ea typeface="Times New Roman"/>
                <a:cs typeface="Times New Roman"/>
                <a:sym typeface="Times New Roman"/>
              </a:rPr>
              <a:t>3. Ý </a:t>
            </a:r>
            <a:r>
              <a:rPr lang="en-US" sz="2400" b="1" dirty="0" err="1" smtClean="0">
                <a:solidFill>
                  <a:srgbClr val="FF0000"/>
                </a:solidFill>
                <a:latin typeface="Times New Roman"/>
                <a:ea typeface="Times New Roman"/>
                <a:cs typeface="Times New Roman"/>
                <a:sym typeface="Times New Roman"/>
              </a:rPr>
              <a:t>nghĩa</a:t>
            </a:r>
            <a:r>
              <a:rPr lang="en-US" sz="2400" b="1" dirty="0" smtClean="0">
                <a:solidFill>
                  <a:srgbClr val="FF0000"/>
                </a:solidFill>
                <a:latin typeface="Times New Roman"/>
                <a:ea typeface="Times New Roman"/>
                <a:cs typeface="Times New Roman"/>
                <a:sym typeface="Times New Roman"/>
              </a:rPr>
              <a:t> </a:t>
            </a:r>
            <a:r>
              <a:rPr lang="en-US" sz="2400" b="1" dirty="0" err="1" smtClean="0">
                <a:solidFill>
                  <a:srgbClr val="FF0000"/>
                </a:solidFill>
                <a:latin typeface="Times New Roman"/>
                <a:ea typeface="Times New Roman"/>
                <a:cs typeface="Times New Roman"/>
                <a:sym typeface="Times New Roman"/>
              </a:rPr>
              <a:t>của</a:t>
            </a:r>
            <a:r>
              <a:rPr lang="en-US" sz="2400" b="1" dirty="0" smtClean="0">
                <a:solidFill>
                  <a:srgbClr val="FF0000"/>
                </a:solidFill>
                <a:latin typeface="Times New Roman"/>
                <a:ea typeface="Times New Roman"/>
                <a:cs typeface="Times New Roman"/>
                <a:sym typeface="Times New Roman"/>
              </a:rPr>
              <a:t> </a:t>
            </a:r>
            <a:r>
              <a:rPr lang="en-US" sz="2400" b="1" dirty="0" err="1" smtClean="0">
                <a:solidFill>
                  <a:srgbClr val="FF0000"/>
                </a:solidFill>
                <a:latin typeface="Times New Roman"/>
                <a:ea typeface="Times New Roman"/>
                <a:cs typeface="Times New Roman"/>
                <a:sym typeface="Times New Roman"/>
              </a:rPr>
              <a:t>cuộc</a:t>
            </a:r>
            <a:r>
              <a:rPr lang="en-US" sz="2400" b="1" dirty="0" smtClean="0">
                <a:solidFill>
                  <a:srgbClr val="FF0000"/>
                </a:solidFill>
                <a:latin typeface="Times New Roman"/>
                <a:ea typeface="Times New Roman"/>
                <a:cs typeface="Times New Roman"/>
                <a:sym typeface="Times New Roman"/>
              </a:rPr>
              <a:t> </a:t>
            </a:r>
            <a:r>
              <a:rPr lang="en-US" sz="2400" b="1" dirty="0" err="1" smtClean="0">
                <a:solidFill>
                  <a:srgbClr val="FF0000"/>
                </a:solidFill>
                <a:latin typeface="Times New Roman"/>
                <a:ea typeface="Times New Roman"/>
                <a:cs typeface="Times New Roman"/>
                <a:sym typeface="Times New Roman"/>
              </a:rPr>
              <a:t>khởi</a:t>
            </a:r>
            <a:r>
              <a:rPr lang="en-US" sz="2400" b="1" dirty="0" smtClean="0">
                <a:solidFill>
                  <a:srgbClr val="FF0000"/>
                </a:solidFill>
                <a:latin typeface="Times New Roman"/>
                <a:ea typeface="Times New Roman"/>
                <a:cs typeface="Times New Roman"/>
                <a:sym typeface="Times New Roman"/>
              </a:rPr>
              <a:t> </a:t>
            </a:r>
            <a:r>
              <a:rPr lang="en-US" sz="2400" b="1" dirty="0" err="1" smtClean="0">
                <a:solidFill>
                  <a:srgbClr val="FF0000"/>
                </a:solidFill>
                <a:latin typeface="Times New Roman"/>
                <a:ea typeface="Times New Roman"/>
                <a:cs typeface="Times New Roman"/>
                <a:sym typeface="Times New Roman"/>
              </a:rPr>
              <a:t>nghĩa</a:t>
            </a:r>
            <a:r>
              <a:rPr lang="en-US" sz="2400" b="1" dirty="0" smtClean="0">
                <a:solidFill>
                  <a:srgbClr val="FF0000"/>
                </a:solidFill>
                <a:latin typeface="Times New Roman"/>
                <a:ea typeface="Times New Roman"/>
                <a:cs typeface="Times New Roman"/>
                <a:sym typeface="Times New Roman"/>
              </a:rPr>
              <a:t> </a:t>
            </a:r>
            <a:r>
              <a:rPr lang="en-US" sz="2400" b="1" dirty="0" err="1" smtClean="0">
                <a:solidFill>
                  <a:srgbClr val="FF0000"/>
                </a:solidFill>
                <a:latin typeface="Times New Roman"/>
                <a:ea typeface="Times New Roman"/>
                <a:cs typeface="Times New Roman"/>
                <a:sym typeface="Times New Roman"/>
              </a:rPr>
              <a:t>Lý</a:t>
            </a:r>
            <a:r>
              <a:rPr lang="en-US" sz="2400" b="1" dirty="0" smtClean="0">
                <a:solidFill>
                  <a:srgbClr val="FF0000"/>
                </a:solidFill>
                <a:latin typeface="Times New Roman"/>
                <a:ea typeface="Times New Roman"/>
                <a:cs typeface="Times New Roman"/>
                <a:sym typeface="Times New Roman"/>
              </a:rPr>
              <a:t> </a:t>
            </a:r>
            <a:r>
              <a:rPr lang="en-US" sz="2400" b="1" dirty="0" err="1" smtClean="0">
                <a:solidFill>
                  <a:srgbClr val="FF0000"/>
                </a:solidFill>
                <a:latin typeface="Times New Roman"/>
                <a:ea typeface="Times New Roman"/>
                <a:cs typeface="Times New Roman"/>
                <a:sym typeface="Times New Roman"/>
              </a:rPr>
              <a:t>Bí</a:t>
            </a:r>
            <a:endParaRPr sz="2400" b="1" dirty="0">
              <a:solidFill>
                <a:srgbClr val="FF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fade">
                                      <p:cBhvr>
                                        <p:cTn id="7" dur="500"/>
                                        <p:tgtEl>
                                          <p:spTgt spid="4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2"/>
                                        </p:tgtEl>
                                        <p:attrNameLst>
                                          <p:attrName>style.visibility</p:attrName>
                                        </p:attrNameLst>
                                      </p:cBhvr>
                                      <p:to>
                                        <p:strVal val="visible"/>
                                      </p:to>
                                    </p:set>
                                    <p:animEffect transition="in" filter="fade">
                                      <p:cBhvr>
                                        <p:cTn id="12" dur="500"/>
                                        <p:tgtEl>
                                          <p:spTgt spid="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4"/>
          <p:cNvSpPr/>
          <p:nvPr/>
        </p:nvSpPr>
        <p:spPr>
          <a:xfrm>
            <a:off x="582814" y="121721"/>
            <a:ext cx="1021294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Tiết 42, Bài 18 CÁC CUỘC ĐẤU TRANHH GIÀNH ĐỘC LẬP DÂN TỘC TRƯỚC THẾ KỈ X (tiếp theo)</a:t>
            </a:r>
            <a:endParaRPr sz="2400" b="0">
              <a:solidFill>
                <a:schemeClr val="dk1"/>
              </a:solidFill>
              <a:latin typeface="Calibri"/>
              <a:ea typeface="Calibri"/>
              <a:cs typeface="Calibri"/>
              <a:sym typeface="Calibri"/>
            </a:endParaRPr>
          </a:p>
        </p:txBody>
      </p:sp>
      <p:sp>
        <p:nvSpPr>
          <p:cNvPr id="417" name="Google Shape;417;p24"/>
          <p:cNvSpPr/>
          <p:nvPr/>
        </p:nvSpPr>
        <p:spPr>
          <a:xfrm>
            <a:off x="302744" y="998236"/>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III. Khởi nghĩa Lý Bí và nhà nước Vạn Xuân (năm 542 - 602):</a:t>
            </a:r>
            <a:endParaRPr sz="2400" b="1">
              <a:solidFill>
                <a:srgbClr val="FF0000"/>
              </a:solidFill>
              <a:latin typeface="Times New Roman"/>
              <a:ea typeface="Times New Roman"/>
              <a:cs typeface="Times New Roman"/>
              <a:sym typeface="Times New Roman"/>
            </a:endParaRPr>
          </a:p>
        </p:txBody>
      </p:sp>
      <p:sp>
        <p:nvSpPr>
          <p:cNvPr id="418" name="Google Shape;418;p24"/>
          <p:cNvSpPr/>
          <p:nvPr/>
        </p:nvSpPr>
        <p:spPr>
          <a:xfrm>
            <a:off x="458407" y="1459901"/>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1. Khởi nghĩa Lý Bí:</a:t>
            </a:r>
            <a:endParaRPr sz="2400" b="1">
              <a:solidFill>
                <a:srgbClr val="FF0000"/>
              </a:solidFill>
              <a:latin typeface="Times New Roman"/>
              <a:ea typeface="Times New Roman"/>
              <a:cs typeface="Times New Roman"/>
              <a:sym typeface="Times New Roman"/>
            </a:endParaRPr>
          </a:p>
        </p:txBody>
      </p:sp>
      <p:sp>
        <p:nvSpPr>
          <p:cNvPr id="419" name="Google Shape;419;p24"/>
          <p:cNvSpPr/>
          <p:nvPr/>
        </p:nvSpPr>
        <p:spPr>
          <a:xfrm>
            <a:off x="458407" y="1931526"/>
            <a:ext cx="57374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0000"/>
                </a:solidFill>
                <a:latin typeface="Times New Roman"/>
                <a:ea typeface="Times New Roman"/>
                <a:cs typeface="Times New Roman"/>
                <a:sym typeface="Times New Roman"/>
              </a:rPr>
              <a:t>2. </a:t>
            </a:r>
            <a:r>
              <a:rPr lang="en-US" sz="2400" b="1" dirty="0" err="1">
                <a:solidFill>
                  <a:srgbClr val="FF0000"/>
                </a:solidFill>
                <a:latin typeface="Times New Roman"/>
                <a:ea typeface="Times New Roman"/>
                <a:cs typeface="Times New Roman"/>
                <a:sym typeface="Times New Roman"/>
              </a:rPr>
              <a:t>Nhà</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nước</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Vạn</a:t>
            </a:r>
            <a:r>
              <a:rPr lang="en-US" sz="2400" b="1" dirty="0">
                <a:solidFill>
                  <a:srgbClr val="FF0000"/>
                </a:solidFill>
                <a:latin typeface="Times New Roman"/>
                <a:ea typeface="Times New Roman"/>
                <a:cs typeface="Times New Roman"/>
                <a:sym typeface="Times New Roman"/>
              </a:rPr>
              <a:t> </a:t>
            </a:r>
            <a:r>
              <a:rPr lang="en-US" sz="2400" b="1" dirty="0" err="1" smtClean="0">
                <a:solidFill>
                  <a:srgbClr val="FF0000"/>
                </a:solidFill>
                <a:latin typeface="Times New Roman"/>
                <a:ea typeface="Times New Roman"/>
                <a:cs typeface="Times New Roman"/>
                <a:sym typeface="Times New Roman"/>
              </a:rPr>
              <a:t>Xuân</a:t>
            </a:r>
            <a:endParaRPr sz="2400" b="1" dirty="0">
              <a:solidFill>
                <a:srgbClr val="FF0000"/>
              </a:solidFill>
              <a:latin typeface="Times New Roman"/>
              <a:ea typeface="Times New Roman"/>
              <a:cs typeface="Times New Roman"/>
              <a:sym typeface="Times New Roman"/>
            </a:endParaRPr>
          </a:p>
        </p:txBody>
      </p:sp>
      <p:sp>
        <p:nvSpPr>
          <p:cNvPr id="420" name="Google Shape;420;p24"/>
          <p:cNvSpPr/>
          <p:nvPr/>
        </p:nvSpPr>
        <p:spPr>
          <a:xfrm>
            <a:off x="582814" y="2344898"/>
            <a:ext cx="57374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0000"/>
                </a:solidFill>
                <a:latin typeface="Times New Roman"/>
                <a:ea typeface="Times New Roman"/>
                <a:cs typeface="Times New Roman"/>
                <a:sym typeface="Times New Roman"/>
              </a:rPr>
              <a:t>a. </a:t>
            </a:r>
            <a:r>
              <a:rPr lang="en-US" sz="2400" b="1" dirty="0" err="1">
                <a:solidFill>
                  <a:srgbClr val="FF0000"/>
                </a:solidFill>
                <a:latin typeface="Times New Roman"/>
                <a:ea typeface="Times New Roman"/>
                <a:cs typeface="Times New Roman"/>
                <a:sym typeface="Times New Roman"/>
              </a:rPr>
              <a:t>Xây</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dựng</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Nhà</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nước</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Vạn</a:t>
            </a:r>
            <a:r>
              <a:rPr lang="en-US" sz="2400" b="1" dirty="0">
                <a:solidFill>
                  <a:srgbClr val="FF0000"/>
                </a:solidFill>
                <a:latin typeface="Times New Roman"/>
                <a:ea typeface="Times New Roman"/>
                <a:cs typeface="Times New Roman"/>
                <a:sym typeface="Times New Roman"/>
              </a:rPr>
              <a:t> </a:t>
            </a:r>
            <a:r>
              <a:rPr lang="en-US" sz="2400" b="1" dirty="0" err="1" smtClean="0">
                <a:solidFill>
                  <a:srgbClr val="FF0000"/>
                </a:solidFill>
                <a:latin typeface="Times New Roman"/>
                <a:ea typeface="Times New Roman"/>
                <a:cs typeface="Times New Roman"/>
                <a:sym typeface="Times New Roman"/>
              </a:rPr>
              <a:t>Xuân</a:t>
            </a:r>
            <a:endParaRPr sz="2400" b="1" dirty="0">
              <a:solidFill>
                <a:srgbClr val="FF0000"/>
              </a:solidFill>
              <a:latin typeface="Times New Roman"/>
              <a:ea typeface="Times New Roman"/>
              <a:cs typeface="Times New Roman"/>
              <a:sym typeface="Times New Roman"/>
            </a:endParaRPr>
          </a:p>
        </p:txBody>
      </p:sp>
      <p:sp>
        <p:nvSpPr>
          <p:cNvPr id="421" name="Google Shape;421;p24"/>
          <p:cNvSpPr/>
          <p:nvPr/>
        </p:nvSpPr>
        <p:spPr>
          <a:xfrm>
            <a:off x="582814" y="2855171"/>
            <a:ext cx="57374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0000"/>
                </a:solidFill>
                <a:latin typeface="Times New Roman"/>
                <a:ea typeface="Times New Roman"/>
                <a:cs typeface="Times New Roman"/>
                <a:sym typeface="Times New Roman"/>
              </a:rPr>
              <a:t>b. </a:t>
            </a:r>
            <a:r>
              <a:rPr lang="en-US" sz="2400" b="1" dirty="0" err="1">
                <a:solidFill>
                  <a:srgbClr val="FF0000"/>
                </a:solidFill>
                <a:latin typeface="Times New Roman"/>
                <a:ea typeface="Times New Roman"/>
                <a:cs typeface="Times New Roman"/>
                <a:sym typeface="Times New Roman"/>
              </a:rPr>
              <a:t>Công</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cuộc</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bảo</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vệ</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nhà</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nước</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Vạn</a:t>
            </a:r>
            <a:r>
              <a:rPr lang="en-US" sz="2400" b="1" dirty="0">
                <a:solidFill>
                  <a:srgbClr val="FF0000"/>
                </a:solidFill>
                <a:latin typeface="Times New Roman"/>
                <a:ea typeface="Times New Roman"/>
                <a:cs typeface="Times New Roman"/>
                <a:sym typeface="Times New Roman"/>
              </a:rPr>
              <a:t> </a:t>
            </a:r>
            <a:r>
              <a:rPr lang="en-US" sz="2400" b="1" dirty="0" err="1" smtClean="0">
                <a:solidFill>
                  <a:srgbClr val="FF0000"/>
                </a:solidFill>
                <a:latin typeface="Times New Roman"/>
                <a:ea typeface="Times New Roman"/>
                <a:cs typeface="Times New Roman"/>
                <a:sym typeface="Times New Roman"/>
              </a:rPr>
              <a:t>Xuân</a:t>
            </a:r>
            <a:endParaRPr sz="2400" b="1" dirty="0">
              <a:solidFill>
                <a:srgbClr val="FF0000"/>
              </a:solidFill>
              <a:latin typeface="Times New Roman"/>
              <a:ea typeface="Times New Roman"/>
              <a:cs typeface="Times New Roman"/>
              <a:sym typeface="Times New Roman"/>
            </a:endParaRPr>
          </a:p>
        </p:txBody>
      </p:sp>
      <p:sp>
        <p:nvSpPr>
          <p:cNvPr id="9" name="Google Shape;419;p24"/>
          <p:cNvSpPr/>
          <p:nvPr/>
        </p:nvSpPr>
        <p:spPr>
          <a:xfrm>
            <a:off x="458407" y="3365444"/>
            <a:ext cx="57374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smtClean="0">
                <a:solidFill>
                  <a:srgbClr val="FF0000"/>
                </a:solidFill>
                <a:latin typeface="Times New Roman"/>
                <a:ea typeface="Times New Roman"/>
                <a:cs typeface="Times New Roman"/>
                <a:sym typeface="Times New Roman"/>
              </a:rPr>
              <a:t>3. Ý </a:t>
            </a:r>
            <a:r>
              <a:rPr lang="en-US" sz="2400" b="1" dirty="0" err="1" smtClean="0">
                <a:solidFill>
                  <a:srgbClr val="FF0000"/>
                </a:solidFill>
                <a:latin typeface="Times New Roman"/>
                <a:ea typeface="Times New Roman"/>
                <a:cs typeface="Times New Roman"/>
                <a:sym typeface="Times New Roman"/>
              </a:rPr>
              <a:t>nghĩa</a:t>
            </a:r>
            <a:r>
              <a:rPr lang="en-US" sz="2400" b="1" dirty="0" smtClean="0">
                <a:solidFill>
                  <a:srgbClr val="FF0000"/>
                </a:solidFill>
                <a:latin typeface="Times New Roman"/>
                <a:ea typeface="Times New Roman"/>
                <a:cs typeface="Times New Roman"/>
                <a:sym typeface="Times New Roman"/>
              </a:rPr>
              <a:t> </a:t>
            </a:r>
            <a:r>
              <a:rPr lang="en-US" sz="2400" b="1" dirty="0" err="1" smtClean="0">
                <a:solidFill>
                  <a:srgbClr val="FF0000"/>
                </a:solidFill>
                <a:latin typeface="Times New Roman"/>
                <a:ea typeface="Times New Roman"/>
                <a:cs typeface="Times New Roman"/>
                <a:sym typeface="Times New Roman"/>
              </a:rPr>
              <a:t>của</a:t>
            </a:r>
            <a:r>
              <a:rPr lang="en-US" sz="2400" b="1" dirty="0" smtClean="0">
                <a:solidFill>
                  <a:srgbClr val="FF0000"/>
                </a:solidFill>
                <a:latin typeface="Times New Roman"/>
                <a:ea typeface="Times New Roman"/>
                <a:cs typeface="Times New Roman"/>
                <a:sym typeface="Times New Roman"/>
              </a:rPr>
              <a:t> </a:t>
            </a:r>
            <a:r>
              <a:rPr lang="en-US" sz="2400" b="1" dirty="0" err="1" smtClean="0">
                <a:solidFill>
                  <a:srgbClr val="FF0000"/>
                </a:solidFill>
                <a:latin typeface="Times New Roman"/>
                <a:ea typeface="Times New Roman"/>
                <a:cs typeface="Times New Roman"/>
                <a:sym typeface="Times New Roman"/>
              </a:rPr>
              <a:t>cuộc</a:t>
            </a:r>
            <a:r>
              <a:rPr lang="en-US" sz="2400" b="1" dirty="0" smtClean="0">
                <a:solidFill>
                  <a:srgbClr val="FF0000"/>
                </a:solidFill>
                <a:latin typeface="Times New Roman"/>
                <a:ea typeface="Times New Roman"/>
                <a:cs typeface="Times New Roman"/>
                <a:sym typeface="Times New Roman"/>
              </a:rPr>
              <a:t> </a:t>
            </a:r>
            <a:r>
              <a:rPr lang="en-US" sz="2400" b="1" dirty="0" err="1" smtClean="0">
                <a:solidFill>
                  <a:srgbClr val="FF0000"/>
                </a:solidFill>
                <a:latin typeface="Times New Roman"/>
                <a:ea typeface="Times New Roman"/>
                <a:cs typeface="Times New Roman"/>
                <a:sym typeface="Times New Roman"/>
              </a:rPr>
              <a:t>khởi</a:t>
            </a:r>
            <a:r>
              <a:rPr lang="en-US" sz="2400" b="1" dirty="0" smtClean="0">
                <a:solidFill>
                  <a:srgbClr val="FF0000"/>
                </a:solidFill>
                <a:latin typeface="Times New Roman"/>
                <a:ea typeface="Times New Roman"/>
                <a:cs typeface="Times New Roman"/>
                <a:sym typeface="Times New Roman"/>
              </a:rPr>
              <a:t> </a:t>
            </a:r>
            <a:r>
              <a:rPr lang="en-US" sz="2400" b="1" dirty="0" err="1" smtClean="0">
                <a:solidFill>
                  <a:srgbClr val="FF0000"/>
                </a:solidFill>
                <a:latin typeface="Times New Roman"/>
                <a:ea typeface="Times New Roman"/>
                <a:cs typeface="Times New Roman"/>
                <a:sym typeface="Times New Roman"/>
              </a:rPr>
              <a:t>nghĩa</a:t>
            </a:r>
            <a:r>
              <a:rPr lang="en-US" sz="2400" b="1" dirty="0" smtClean="0">
                <a:solidFill>
                  <a:srgbClr val="FF0000"/>
                </a:solidFill>
                <a:latin typeface="Times New Roman"/>
                <a:ea typeface="Times New Roman"/>
                <a:cs typeface="Times New Roman"/>
                <a:sym typeface="Times New Roman"/>
              </a:rPr>
              <a:t> </a:t>
            </a:r>
            <a:r>
              <a:rPr lang="en-US" sz="2400" b="1" dirty="0" err="1" smtClean="0">
                <a:solidFill>
                  <a:srgbClr val="FF0000"/>
                </a:solidFill>
                <a:latin typeface="Times New Roman"/>
                <a:ea typeface="Times New Roman"/>
                <a:cs typeface="Times New Roman"/>
                <a:sym typeface="Times New Roman"/>
              </a:rPr>
              <a:t>Lý</a:t>
            </a:r>
            <a:r>
              <a:rPr lang="en-US" sz="2400" b="1" dirty="0" smtClean="0">
                <a:solidFill>
                  <a:srgbClr val="FF0000"/>
                </a:solidFill>
                <a:latin typeface="Times New Roman"/>
                <a:ea typeface="Times New Roman"/>
                <a:cs typeface="Times New Roman"/>
                <a:sym typeface="Times New Roman"/>
              </a:rPr>
              <a:t> </a:t>
            </a:r>
            <a:r>
              <a:rPr lang="en-US" sz="2400" b="1" dirty="0" err="1" smtClean="0">
                <a:solidFill>
                  <a:srgbClr val="FF0000"/>
                </a:solidFill>
                <a:latin typeface="Times New Roman"/>
                <a:ea typeface="Times New Roman"/>
                <a:cs typeface="Times New Roman"/>
                <a:sym typeface="Times New Roman"/>
              </a:rPr>
              <a:t>Bí</a:t>
            </a:r>
            <a:endParaRPr sz="2400" b="1" dirty="0">
              <a:solidFill>
                <a:srgbClr val="FF0000"/>
              </a:solidFill>
              <a:latin typeface="Times New Roman"/>
              <a:ea typeface="Times New Roman"/>
              <a:cs typeface="Times New Roman"/>
              <a:sym typeface="Times New Roman"/>
            </a:endParaRPr>
          </a:p>
        </p:txBody>
      </p:sp>
      <p:sp>
        <p:nvSpPr>
          <p:cNvPr id="2" name="TextBox 1"/>
          <p:cNvSpPr txBox="1"/>
          <p:nvPr/>
        </p:nvSpPr>
        <p:spPr>
          <a:xfrm>
            <a:off x="458407" y="4002374"/>
            <a:ext cx="11274406" cy="2308324"/>
          </a:xfrm>
          <a:prstGeom prst="rect">
            <a:avLst/>
          </a:prstGeom>
          <a:noFill/>
        </p:spPr>
        <p:txBody>
          <a:bodyPr wrap="square" rtlCol="0">
            <a:spAutoFit/>
          </a:bodyPr>
          <a:lstStyle/>
          <a:p>
            <a:pPr marL="571500" indent="-571500">
              <a:buFontTx/>
              <a:buChar char="-"/>
            </a:pPr>
            <a:r>
              <a:rPr lang="en-US" sz="3600" dirty="0" err="1" smtClean="0">
                <a:latin typeface="Times New Roman" panose="02020603050405020304" pitchFamily="18" charset="0"/>
                <a:cs typeface="Times New Roman" panose="02020603050405020304" pitchFamily="18" charset="0"/>
              </a:rPr>
              <a:t>Thể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sự</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dũng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cảm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triều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Tiền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Lý</a:t>
            </a:r>
            <a:r>
              <a:rPr lang="en-US" sz="3600" dirty="0" smtClean="0">
                <a:latin typeface="Times New Roman" panose="02020603050405020304" pitchFamily="18" charset="0"/>
                <a:cs typeface="Times New Roman" panose="02020603050405020304" pitchFamily="18" charset="0"/>
              </a:rPr>
              <a:t>.</a:t>
            </a:r>
          </a:p>
          <a:p>
            <a:pPr marL="571500" indent="-571500">
              <a:buFontTx/>
              <a:buChar char="-"/>
            </a:pPr>
            <a:r>
              <a:rPr lang="en-US" sz="3600" dirty="0" err="1" smtClean="0">
                <a:latin typeface="Times New Roman" panose="02020603050405020304" pitchFamily="18" charset="0"/>
                <a:cs typeface="Times New Roman" panose="02020603050405020304" pitchFamily="18" charset="0"/>
              </a:rPr>
              <a:t>Là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lực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mở</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đường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triều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sau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này</a:t>
            </a:r>
            <a:r>
              <a:rPr lang="en-US" sz="3600" dirty="0" smtClean="0">
                <a:latin typeface="Times New Roman" panose="02020603050405020304" pitchFamily="18" charset="0"/>
                <a:cs typeface="Times New Roman" panose="02020603050405020304" pitchFamily="18" charset="0"/>
              </a:rPr>
              <a:t>.</a:t>
            </a:r>
          </a:p>
          <a:p>
            <a:pPr marL="571500" indent="-571500">
              <a:buFontTx/>
              <a:buChar char="-"/>
            </a:pPr>
            <a:r>
              <a:rPr lang="en-US" sz="3600" dirty="0" err="1" smtClean="0">
                <a:latin typeface="Times New Roman" panose="02020603050405020304" pitchFamily="18" charset="0"/>
                <a:cs typeface="Times New Roman" panose="02020603050405020304" pitchFamily="18" charset="0"/>
              </a:rPr>
              <a:t>Để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nhiều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bài</a:t>
            </a:r>
            <a:r>
              <a:rPr lang="en-US" sz="3600" dirty="0" smtClean="0">
                <a:latin typeface="Times New Roman" panose="02020603050405020304" pitchFamily="18" charset="0"/>
                <a:cs typeface="Times New Roman" panose="02020603050405020304" pitchFamily="18" charset="0"/>
              </a:rPr>
              <a:t> học </a:t>
            </a:r>
            <a:r>
              <a:rPr lang="en-US" sz="3600" dirty="0" err="1" smtClean="0">
                <a:latin typeface="Times New Roman" panose="02020603050405020304" pitchFamily="18" charset="0"/>
                <a:cs typeface="Times New Roman" panose="02020603050405020304" pitchFamily="18" charset="0"/>
              </a:rPr>
              <a:t>quý</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giá</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về</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thần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kiên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trì</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chiến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đấu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đánh</a:t>
            </a:r>
            <a:r>
              <a:rPr lang="en-US" sz="3600" dirty="0" smtClean="0">
                <a:latin typeface="Times New Roman" panose="02020603050405020304" pitchFamily="18" charset="0"/>
                <a:cs typeface="Times New Roman" panose="02020603050405020304" pitchFamily="18" charset="0"/>
              </a:rPr>
              <a:t> du </a:t>
            </a:r>
            <a:r>
              <a:rPr lang="en-US" sz="3600" dirty="0" err="1" smtClean="0">
                <a:latin typeface="Times New Roman" panose="02020603050405020304" pitchFamily="18" charset="0"/>
                <a:cs typeface="Times New Roman" panose="02020603050405020304" pitchFamily="18" charset="0"/>
              </a:rPr>
              <a:t>kích</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94072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fade">
                                      <p:cBhvr>
                                        <p:cTn id="7" dur="500"/>
                                        <p:tgtEl>
                                          <p:spTgt spid="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25"/>
          <p:cNvPicPr preferRelativeResize="0"/>
          <p:nvPr/>
        </p:nvPicPr>
        <p:blipFill rotWithShape="1">
          <a:blip r:embed="rId3">
            <a:alphaModFix/>
          </a:blip>
          <a:srcRect/>
          <a:stretch/>
        </p:blipFill>
        <p:spPr>
          <a:xfrm>
            <a:off x="524656" y="216618"/>
            <a:ext cx="11229019" cy="5861566"/>
          </a:xfrm>
          <a:prstGeom prst="rect">
            <a:avLst/>
          </a:prstGeom>
          <a:noFill/>
          <a:ln>
            <a:noFill/>
          </a:ln>
        </p:spPr>
      </p:pic>
      <p:sp>
        <p:nvSpPr>
          <p:cNvPr id="428" name="Google Shape;428;p25"/>
          <p:cNvSpPr/>
          <p:nvPr/>
        </p:nvSpPr>
        <p:spPr>
          <a:xfrm>
            <a:off x="4265368" y="5913082"/>
            <a:ext cx="5007422"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a:solidFill>
                  <a:schemeClr val="dk1"/>
                </a:solidFill>
                <a:latin typeface="Times New Roman"/>
                <a:ea typeface="Times New Roman"/>
                <a:cs typeface="Times New Roman"/>
                <a:sym typeface="Times New Roman"/>
              </a:rPr>
              <a:t>Đền thờ Lý Nam Đế tại Thái Bình</a:t>
            </a:r>
            <a:endParaRPr sz="24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6"/>
          <p:cNvSpPr/>
          <p:nvPr/>
        </p:nvSpPr>
        <p:spPr>
          <a:xfrm>
            <a:off x="582814" y="121721"/>
            <a:ext cx="11259415"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err="1">
                <a:solidFill>
                  <a:srgbClr val="FF0000"/>
                </a:solidFill>
                <a:latin typeface="Times New Roman"/>
                <a:ea typeface="Times New Roman"/>
                <a:cs typeface="Times New Roman"/>
                <a:sym typeface="Times New Roman"/>
              </a:rPr>
              <a:t>Tiết</a:t>
            </a:r>
            <a:r>
              <a:rPr lang="en-US" sz="2800" b="1" dirty="0">
                <a:solidFill>
                  <a:srgbClr val="FF0000"/>
                </a:solidFill>
                <a:latin typeface="Times New Roman"/>
                <a:ea typeface="Times New Roman"/>
                <a:cs typeface="Times New Roman"/>
                <a:sym typeface="Times New Roman"/>
              </a:rPr>
              <a:t> 42, </a:t>
            </a:r>
            <a:r>
              <a:rPr lang="en-US" sz="2800" b="1" dirty="0" err="1">
                <a:solidFill>
                  <a:srgbClr val="FF0000"/>
                </a:solidFill>
                <a:latin typeface="Times New Roman"/>
                <a:ea typeface="Times New Roman"/>
                <a:cs typeface="Times New Roman"/>
                <a:sym typeface="Times New Roman"/>
              </a:rPr>
              <a:t>Bài</a:t>
            </a:r>
            <a:r>
              <a:rPr lang="en-US" sz="2800" b="1" dirty="0">
                <a:solidFill>
                  <a:srgbClr val="FF0000"/>
                </a:solidFill>
                <a:latin typeface="Times New Roman"/>
                <a:ea typeface="Times New Roman"/>
                <a:cs typeface="Times New Roman"/>
                <a:sym typeface="Times New Roman"/>
              </a:rPr>
              <a:t> 18 CÁC CUỘC ĐẤU </a:t>
            </a:r>
            <a:r>
              <a:rPr lang="en-US" sz="2800" b="1" dirty="0" smtClean="0">
                <a:solidFill>
                  <a:srgbClr val="FF0000"/>
                </a:solidFill>
                <a:latin typeface="Times New Roman"/>
                <a:ea typeface="Times New Roman"/>
                <a:cs typeface="Times New Roman"/>
                <a:sym typeface="Times New Roman"/>
              </a:rPr>
              <a:t>TRANH </a:t>
            </a:r>
            <a:r>
              <a:rPr lang="en-US" sz="2800" b="1" dirty="0">
                <a:solidFill>
                  <a:srgbClr val="FF0000"/>
                </a:solidFill>
                <a:latin typeface="Times New Roman"/>
                <a:ea typeface="Times New Roman"/>
                <a:cs typeface="Times New Roman"/>
                <a:sym typeface="Times New Roman"/>
              </a:rPr>
              <a:t>GIÀNH ĐỘC LẬP DÂN TỘC TRƯỚC THẾ KỈ X (</a:t>
            </a:r>
            <a:r>
              <a:rPr lang="en-US" sz="2800" b="1" dirty="0" err="1">
                <a:solidFill>
                  <a:srgbClr val="FF0000"/>
                </a:solidFill>
                <a:latin typeface="Times New Roman"/>
                <a:ea typeface="Times New Roman"/>
                <a:cs typeface="Times New Roman"/>
                <a:sym typeface="Times New Roman"/>
              </a:rPr>
              <a:t>tiếp</a:t>
            </a:r>
            <a:r>
              <a:rPr lang="en-US" sz="2800" b="1" dirty="0">
                <a:solidFill>
                  <a:srgbClr val="FF0000"/>
                </a:solidFill>
                <a:latin typeface="Times New Roman"/>
                <a:ea typeface="Times New Roman"/>
                <a:cs typeface="Times New Roman"/>
                <a:sym typeface="Times New Roman"/>
              </a:rPr>
              <a:t> </a:t>
            </a:r>
            <a:r>
              <a:rPr lang="en-US" sz="2800" b="1" dirty="0" err="1">
                <a:solidFill>
                  <a:srgbClr val="FF0000"/>
                </a:solidFill>
                <a:latin typeface="Times New Roman"/>
                <a:ea typeface="Times New Roman"/>
                <a:cs typeface="Times New Roman"/>
                <a:sym typeface="Times New Roman"/>
              </a:rPr>
              <a:t>theo</a:t>
            </a:r>
            <a:r>
              <a:rPr lang="en-US" sz="2800" b="1" dirty="0">
                <a:solidFill>
                  <a:srgbClr val="FF0000"/>
                </a:solidFill>
                <a:latin typeface="Times New Roman"/>
                <a:ea typeface="Times New Roman"/>
                <a:cs typeface="Times New Roman"/>
                <a:sym typeface="Times New Roman"/>
              </a:rPr>
              <a:t>)</a:t>
            </a:r>
            <a:endParaRPr sz="2800" b="0" dirty="0">
              <a:solidFill>
                <a:schemeClr val="dk1"/>
              </a:solidFill>
              <a:latin typeface="Calibri"/>
              <a:ea typeface="Calibri"/>
              <a:cs typeface="Calibri"/>
              <a:sym typeface="Calibri"/>
            </a:endParaRPr>
          </a:p>
        </p:txBody>
      </p:sp>
      <p:sp>
        <p:nvSpPr>
          <p:cNvPr id="434" name="Google Shape;434;p26"/>
          <p:cNvSpPr/>
          <p:nvPr/>
        </p:nvSpPr>
        <p:spPr>
          <a:xfrm>
            <a:off x="405773" y="1005546"/>
            <a:ext cx="1056408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0000"/>
                </a:solidFill>
                <a:latin typeface="Times New Roman"/>
                <a:ea typeface="Times New Roman"/>
                <a:cs typeface="Times New Roman"/>
                <a:sym typeface="Times New Roman"/>
              </a:rPr>
              <a:t>LUYỆN TẬP:</a:t>
            </a:r>
            <a:endParaRPr sz="3600" b="1">
              <a:solidFill>
                <a:srgbClr val="FF0000"/>
              </a:solidFill>
              <a:latin typeface="Times New Roman"/>
              <a:ea typeface="Times New Roman"/>
              <a:cs typeface="Times New Roman"/>
              <a:sym typeface="Times New Roman"/>
            </a:endParaRPr>
          </a:p>
        </p:txBody>
      </p:sp>
      <p:sp>
        <p:nvSpPr>
          <p:cNvPr id="435" name="Google Shape;435;p26"/>
          <p:cNvSpPr/>
          <p:nvPr/>
        </p:nvSpPr>
        <p:spPr>
          <a:xfrm>
            <a:off x="405773" y="1520783"/>
            <a:ext cx="10564087"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dk1"/>
                </a:solidFill>
                <a:latin typeface="Times New Roman (Headings)"/>
                <a:ea typeface="Times New Roman"/>
                <a:cs typeface="Times New Roman"/>
                <a:sym typeface="Times New Roman"/>
              </a:rPr>
              <a:t>1. </a:t>
            </a:r>
            <a:r>
              <a:rPr lang="en-US" sz="4000" b="1" dirty="0" err="1">
                <a:solidFill>
                  <a:schemeClr val="dk1"/>
                </a:solidFill>
                <a:latin typeface="Times New Roman (Headings)"/>
                <a:ea typeface="Times New Roman"/>
                <a:cs typeface="Times New Roman"/>
                <a:sym typeface="Times New Roman"/>
              </a:rPr>
              <a:t>Khởi</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nghĩa</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Lý</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Bí</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diễn</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ra</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thời</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gian</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nào</a:t>
            </a:r>
            <a:r>
              <a:rPr lang="en-US" sz="4000" b="1" dirty="0">
                <a:solidFill>
                  <a:schemeClr val="dk1"/>
                </a:solidFill>
                <a:latin typeface="Times New Roman (Headings)"/>
                <a:ea typeface="Times New Roman"/>
                <a:cs typeface="Times New Roman"/>
                <a:sym typeface="Times New Roman"/>
              </a:rPr>
              <a:t>?</a:t>
            </a:r>
            <a:endParaRPr sz="4000" b="1" dirty="0">
              <a:solidFill>
                <a:schemeClr val="dk1"/>
              </a:solidFill>
              <a:latin typeface="Times New Roman (Headings)"/>
              <a:ea typeface="Times New Roman"/>
              <a:cs typeface="Times New Roman"/>
              <a:sym typeface="Times New Roman"/>
            </a:endParaRPr>
          </a:p>
        </p:txBody>
      </p:sp>
      <p:sp>
        <p:nvSpPr>
          <p:cNvPr id="436" name="Google Shape;436;p26"/>
          <p:cNvSpPr/>
          <p:nvPr/>
        </p:nvSpPr>
        <p:spPr>
          <a:xfrm>
            <a:off x="449732" y="2035276"/>
            <a:ext cx="11571622"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dirty="0">
                <a:solidFill>
                  <a:schemeClr val="dk1"/>
                </a:solidFill>
                <a:latin typeface="Times New Roman (Headings)"/>
                <a:ea typeface="Times New Roman"/>
                <a:cs typeface="Times New Roman"/>
                <a:sym typeface="Times New Roman"/>
              </a:rPr>
              <a:t>a. </a:t>
            </a:r>
            <a:r>
              <a:rPr lang="en-US" sz="4000" dirty="0" err="1">
                <a:solidFill>
                  <a:schemeClr val="dk1"/>
                </a:solidFill>
                <a:latin typeface="Times New Roman (Headings)"/>
                <a:ea typeface="Times New Roman"/>
                <a:cs typeface="Times New Roman"/>
                <a:sym typeface="Times New Roman"/>
              </a:rPr>
              <a:t>Mùa</a:t>
            </a:r>
            <a:r>
              <a:rPr lang="en-US" sz="4000" dirty="0">
                <a:solidFill>
                  <a:schemeClr val="dk1"/>
                </a:solidFill>
                <a:latin typeface="Times New Roman (Headings)"/>
                <a:ea typeface="Times New Roman"/>
                <a:cs typeface="Times New Roman"/>
                <a:sym typeface="Times New Roman"/>
              </a:rPr>
              <a:t> </a:t>
            </a:r>
            <a:r>
              <a:rPr lang="en-US" sz="4000" dirty="0" err="1">
                <a:solidFill>
                  <a:schemeClr val="dk1"/>
                </a:solidFill>
                <a:latin typeface="Times New Roman (Headings)"/>
                <a:ea typeface="Times New Roman"/>
                <a:cs typeface="Times New Roman"/>
                <a:sym typeface="Times New Roman"/>
              </a:rPr>
              <a:t>Xuân</a:t>
            </a:r>
            <a:r>
              <a:rPr lang="en-US" sz="4000" dirty="0">
                <a:solidFill>
                  <a:schemeClr val="dk1"/>
                </a:solidFill>
                <a:latin typeface="Times New Roman (Headings)"/>
                <a:ea typeface="Times New Roman"/>
                <a:cs typeface="Times New Roman"/>
                <a:sym typeface="Times New Roman"/>
              </a:rPr>
              <a:t> </a:t>
            </a:r>
            <a:r>
              <a:rPr lang="en-US" sz="4000" dirty="0" err="1">
                <a:solidFill>
                  <a:schemeClr val="dk1"/>
                </a:solidFill>
                <a:latin typeface="Times New Roman (Headings)"/>
                <a:ea typeface="Times New Roman"/>
                <a:cs typeface="Times New Roman"/>
                <a:sym typeface="Times New Roman"/>
              </a:rPr>
              <a:t>năm</a:t>
            </a:r>
            <a:r>
              <a:rPr lang="en-US" sz="4000" dirty="0">
                <a:solidFill>
                  <a:schemeClr val="dk1"/>
                </a:solidFill>
                <a:latin typeface="Times New Roman (Headings)"/>
                <a:ea typeface="Times New Roman"/>
                <a:cs typeface="Times New Roman"/>
                <a:sym typeface="Times New Roman"/>
              </a:rPr>
              <a:t> </a:t>
            </a:r>
            <a:r>
              <a:rPr lang="en-US" sz="4000" dirty="0" smtClean="0">
                <a:solidFill>
                  <a:schemeClr val="dk1"/>
                </a:solidFill>
                <a:latin typeface="Times New Roman (Headings)"/>
                <a:ea typeface="Times New Roman"/>
                <a:cs typeface="Times New Roman"/>
                <a:sym typeface="Times New Roman"/>
              </a:rPr>
              <a:t>532</a:t>
            </a:r>
            <a:r>
              <a:rPr lang="en-US" sz="4000" dirty="0">
                <a:solidFill>
                  <a:schemeClr val="dk1"/>
                </a:solidFill>
                <a:latin typeface="Times New Roman (Headings)"/>
                <a:ea typeface="Times New Roman"/>
                <a:cs typeface="Times New Roman"/>
                <a:sym typeface="Times New Roman"/>
              </a:rPr>
              <a:t>.</a:t>
            </a:r>
            <a:endParaRPr sz="4000" dirty="0">
              <a:solidFill>
                <a:schemeClr val="dk1"/>
              </a:solidFill>
              <a:latin typeface="Times New Roman (Headings)"/>
              <a:ea typeface="Times New Roman"/>
              <a:cs typeface="Times New Roman"/>
              <a:sym typeface="Times New Roman"/>
            </a:endParaRPr>
          </a:p>
        </p:txBody>
      </p:sp>
      <p:sp>
        <p:nvSpPr>
          <p:cNvPr id="437" name="Google Shape;437;p26"/>
          <p:cNvSpPr/>
          <p:nvPr/>
        </p:nvSpPr>
        <p:spPr>
          <a:xfrm>
            <a:off x="405773" y="2669696"/>
            <a:ext cx="11571622"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dirty="0">
                <a:solidFill>
                  <a:schemeClr val="dk1"/>
                </a:solidFill>
                <a:latin typeface="Times New Roman (Headings)"/>
                <a:ea typeface="Times New Roman"/>
                <a:cs typeface="Times New Roman"/>
                <a:sym typeface="Times New Roman"/>
              </a:rPr>
              <a:t>b. </a:t>
            </a:r>
            <a:r>
              <a:rPr lang="en-US" sz="4000" dirty="0" err="1">
                <a:solidFill>
                  <a:schemeClr val="dk1"/>
                </a:solidFill>
                <a:latin typeface="Times New Roman (Headings)"/>
                <a:ea typeface="Times New Roman"/>
                <a:cs typeface="Times New Roman"/>
                <a:sym typeface="Times New Roman"/>
              </a:rPr>
              <a:t>Mùa</a:t>
            </a:r>
            <a:r>
              <a:rPr lang="en-US" sz="4000" dirty="0">
                <a:solidFill>
                  <a:schemeClr val="dk1"/>
                </a:solidFill>
                <a:latin typeface="Times New Roman (Headings)"/>
                <a:ea typeface="Times New Roman"/>
                <a:cs typeface="Times New Roman"/>
                <a:sym typeface="Times New Roman"/>
              </a:rPr>
              <a:t> </a:t>
            </a:r>
            <a:r>
              <a:rPr lang="en-US" sz="4000" dirty="0" err="1">
                <a:solidFill>
                  <a:schemeClr val="dk1"/>
                </a:solidFill>
                <a:latin typeface="Times New Roman (Headings)"/>
                <a:ea typeface="Times New Roman"/>
                <a:cs typeface="Times New Roman"/>
                <a:sym typeface="Times New Roman"/>
              </a:rPr>
              <a:t>Xuân</a:t>
            </a:r>
            <a:r>
              <a:rPr lang="en-US" sz="4000" dirty="0">
                <a:solidFill>
                  <a:schemeClr val="dk1"/>
                </a:solidFill>
                <a:latin typeface="Times New Roman (Headings)"/>
                <a:ea typeface="Times New Roman"/>
                <a:cs typeface="Times New Roman"/>
                <a:sym typeface="Times New Roman"/>
              </a:rPr>
              <a:t> </a:t>
            </a:r>
            <a:r>
              <a:rPr lang="en-US" sz="4000" dirty="0" err="1">
                <a:solidFill>
                  <a:schemeClr val="dk1"/>
                </a:solidFill>
                <a:latin typeface="Times New Roman (Headings)"/>
                <a:ea typeface="Times New Roman"/>
                <a:cs typeface="Times New Roman"/>
                <a:sym typeface="Times New Roman"/>
              </a:rPr>
              <a:t>năm</a:t>
            </a:r>
            <a:r>
              <a:rPr lang="en-US" sz="4000" dirty="0">
                <a:solidFill>
                  <a:schemeClr val="dk1"/>
                </a:solidFill>
                <a:latin typeface="Times New Roman (Headings)"/>
                <a:ea typeface="Times New Roman"/>
                <a:cs typeface="Times New Roman"/>
                <a:sym typeface="Times New Roman"/>
              </a:rPr>
              <a:t> </a:t>
            </a:r>
            <a:r>
              <a:rPr lang="en-US" sz="4000" dirty="0" smtClean="0">
                <a:solidFill>
                  <a:schemeClr val="dk1"/>
                </a:solidFill>
                <a:latin typeface="Times New Roman (Headings)"/>
                <a:ea typeface="Times New Roman"/>
                <a:cs typeface="Times New Roman"/>
                <a:sym typeface="Times New Roman"/>
              </a:rPr>
              <a:t>542</a:t>
            </a:r>
            <a:endParaRPr sz="4000" dirty="0">
              <a:solidFill>
                <a:schemeClr val="dk1"/>
              </a:solidFill>
              <a:latin typeface="Times New Roman (Headings)"/>
              <a:ea typeface="Times New Roman"/>
              <a:cs typeface="Times New Roman"/>
              <a:sym typeface="Times New Roman"/>
            </a:endParaRPr>
          </a:p>
        </p:txBody>
      </p:sp>
      <p:sp>
        <p:nvSpPr>
          <p:cNvPr id="438" name="Google Shape;438;p26"/>
          <p:cNvSpPr/>
          <p:nvPr/>
        </p:nvSpPr>
        <p:spPr>
          <a:xfrm>
            <a:off x="405773" y="3301058"/>
            <a:ext cx="11571622"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dirty="0">
                <a:solidFill>
                  <a:schemeClr val="dk1"/>
                </a:solidFill>
                <a:latin typeface="Times New Roman (Headings)"/>
                <a:ea typeface="Times New Roman"/>
                <a:cs typeface="Times New Roman"/>
                <a:sym typeface="Times New Roman"/>
              </a:rPr>
              <a:t>c. </a:t>
            </a:r>
            <a:r>
              <a:rPr lang="en-US" sz="4000" dirty="0" err="1">
                <a:solidFill>
                  <a:schemeClr val="dk1"/>
                </a:solidFill>
                <a:latin typeface="Times New Roman (Headings)"/>
                <a:ea typeface="Times New Roman"/>
                <a:cs typeface="Times New Roman"/>
                <a:sym typeface="Times New Roman"/>
              </a:rPr>
              <a:t>Mùa</a:t>
            </a:r>
            <a:r>
              <a:rPr lang="en-US" sz="4000" dirty="0">
                <a:solidFill>
                  <a:schemeClr val="dk1"/>
                </a:solidFill>
                <a:latin typeface="Times New Roman (Headings)"/>
                <a:ea typeface="Times New Roman"/>
                <a:cs typeface="Times New Roman"/>
                <a:sym typeface="Times New Roman"/>
              </a:rPr>
              <a:t> </a:t>
            </a:r>
            <a:r>
              <a:rPr lang="en-US" sz="4000" dirty="0" err="1">
                <a:solidFill>
                  <a:schemeClr val="dk1"/>
                </a:solidFill>
                <a:latin typeface="Times New Roman (Headings)"/>
                <a:ea typeface="Times New Roman"/>
                <a:cs typeface="Times New Roman"/>
                <a:sym typeface="Times New Roman"/>
              </a:rPr>
              <a:t>Xuân</a:t>
            </a:r>
            <a:r>
              <a:rPr lang="en-US" sz="4000" dirty="0">
                <a:solidFill>
                  <a:schemeClr val="dk1"/>
                </a:solidFill>
                <a:latin typeface="Times New Roman (Headings)"/>
                <a:ea typeface="Times New Roman"/>
                <a:cs typeface="Times New Roman"/>
                <a:sym typeface="Times New Roman"/>
              </a:rPr>
              <a:t> </a:t>
            </a:r>
            <a:r>
              <a:rPr lang="en-US" sz="4000" dirty="0" err="1">
                <a:solidFill>
                  <a:schemeClr val="dk1"/>
                </a:solidFill>
                <a:latin typeface="Times New Roman (Headings)"/>
                <a:ea typeface="Times New Roman"/>
                <a:cs typeface="Times New Roman"/>
                <a:sym typeface="Times New Roman"/>
              </a:rPr>
              <a:t>năm</a:t>
            </a:r>
            <a:r>
              <a:rPr lang="en-US" sz="4000" dirty="0">
                <a:solidFill>
                  <a:schemeClr val="dk1"/>
                </a:solidFill>
                <a:latin typeface="Times New Roman (Headings)"/>
                <a:ea typeface="Times New Roman"/>
                <a:cs typeface="Times New Roman"/>
                <a:sym typeface="Times New Roman"/>
              </a:rPr>
              <a:t> </a:t>
            </a:r>
            <a:r>
              <a:rPr lang="en-US" sz="4000" dirty="0" smtClean="0">
                <a:solidFill>
                  <a:schemeClr val="dk1"/>
                </a:solidFill>
                <a:latin typeface="Times New Roman (Headings)"/>
                <a:ea typeface="Times New Roman"/>
                <a:cs typeface="Times New Roman"/>
                <a:sym typeface="Times New Roman"/>
              </a:rPr>
              <a:t>543</a:t>
            </a:r>
            <a:endParaRPr sz="4000" dirty="0">
              <a:solidFill>
                <a:schemeClr val="dk1"/>
              </a:solidFill>
              <a:latin typeface="Times New Roman (Headings)"/>
              <a:ea typeface="Times New Roman"/>
              <a:cs typeface="Times New Roman"/>
              <a:sym typeface="Times New Roman"/>
            </a:endParaRPr>
          </a:p>
        </p:txBody>
      </p:sp>
      <p:sp>
        <p:nvSpPr>
          <p:cNvPr id="439" name="Google Shape;439;p26"/>
          <p:cNvSpPr/>
          <p:nvPr/>
        </p:nvSpPr>
        <p:spPr>
          <a:xfrm>
            <a:off x="405773" y="4053769"/>
            <a:ext cx="11571622"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dirty="0">
                <a:solidFill>
                  <a:schemeClr val="dk1"/>
                </a:solidFill>
                <a:latin typeface="Times New Roman (Headings)"/>
                <a:ea typeface="Times New Roman"/>
                <a:cs typeface="Times New Roman"/>
                <a:sym typeface="Times New Roman"/>
              </a:rPr>
              <a:t>d. </a:t>
            </a:r>
            <a:r>
              <a:rPr lang="en-US" sz="4000" dirty="0" err="1">
                <a:solidFill>
                  <a:schemeClr val="dk1"/>
                </a:solidFill>
                <a:latin typeface="Times New Roman (Headings)"/>
                <a:ea typeface="Times New Roman"/>
                <a:cs typeface="Times New Roman"/>
                <a:sym typeface="Times New Roman"/>
              </a:rPr>
              <a:t>Mùa</a:t>
            </a:r>
            <a:r>
              <a:rPr lang="en-US" sz="4000" dirty="0">
                <a:solidFill>
                  <a:schemeClr val="dk1"/>
                </a:solidFill>
                <a:latin typeface="Times New Roman (Headings)"/>
                <a:ea typeface="Times New Roman"/>
                <a:cs typeface="Times New Roman"/>
                <a:sym typeface="Times New Roman"/>
              </a:rPr>
              <a:t> </a:t>
            </a:r>
            <a:r>
              <a:rPr lang="en-US" sz="4000" dirty="0" err="1">
                <a:solidFill>
                  <a:schemeClr val="dk1"/>
                </a:solidFill>
                <a:latin typeface="Times New Roman (Headings)"/>
                <a:ea typeface="Times New Roman"/>
                <a:cs typeface="Times New Roman"/>
                <a:sym typeface="Times New Roman"/>
              </a:rPr>
              <a:t>Xuân</a:t>
            </a:r>
            <a:r>
              <a:rPr lang="en-US" sz="4000" dirty="0">
                <a:solidFill>
                  <a:schemeClr val="dk1"/>
                </a:solidFill>
                <a:latin typeface="Times New Roman (Headings)"/>
                <a:ea typeface="Times New Roman"/>
                <a:cs typeface="Times New Roman"/>
                <a:sym typeface="Times New Roman"/>
              </a:rPr>
              <a:t> </a:t>
            </a:r>
            <a:r>
              <a:rPr lang="en-US" sz="4000" dirty="0" err="1">
                <a:solidFill>
                  <a:schemeClr val="dk1"/>
                </a:solidFill>
                <a:latin typeface="Times New Roman (Headings)"/>
                <a:ea typeface="Times New Roman"/>
                <a:cs typeface="Times New Roman"/>
                <a:sym typeface="Times New Roman"/>
              </a:rPr>
              <a:t>năm</a:t>
            </a:r>
            <a:r>
              <a:rPr lang="en-US" sz="4000" dirty="0">
                <a:solidFill>
                  <a:schemeClr val="dk1"/>
                </a:solidFill>
                <a:latin typeface="Times New Roman (Headings)"/>
                <a:ea typeface="Times New Roman"/>
                <a:cs typeface="Times New Roman"/>
                <a:sym typeface="Times New Roman"/>
              </a:rPr>
              <a:t> 544</a:t>
            </a:r>
            <a:endParaRPr sz="4000" dirty="0">
              <a:solidFill>
                <a:schemeClr val="dk1"/>
              </a:solidFill>
              <a:latin typeface="Times New Roman (Headings)"/>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4"/>
                                        </p:tgtEl>
                                        <p:attrNameLst>
                                          <p:attrName>style.visibility</p:attrName>
                                        </p:attrNameLst>
                                      </p:cBhvr>
                                      <p:to>
                                        <p:strVal val="visible"/>
                                      </p:to>
                                    </p:set>
                                    <p:anim calcmode="lin" valueType="num">
                                      <p:cBhvr additive="base">
                                        <p:cTn id="7" dur="500"/>
                                        <p:tgtEl>
                                          <p:spTgt spid="43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5"/>
                                        </p:tgtEl>
                                        <p:attrNameLst>
                                          <p:attrName>style.visibility</p:attrName>
                                        </p:attrNameLst>
                                      </p:cBhvr>
                                      <p:to>
                                        <p:strVal val="visible"/>
                                      </p:to>
                                    </p:set>
                                    <p:animEffect transition="in" filter="fade">
                                      <p:cBhvr>
                                        <p:cTn id="12" dur="500"/>
                                        <p:tgtEl>
                                          <p:spTgt spid="4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6"/>
                                        </p:tgtEl>
                                        <p:attrNameLst>
                                          <p:attrName>style.visibility</p:attrName>
                                        </p:attrNameLst>
                                      </p:cBhvr>
                                      <p:to>
                                        <p:strVal val="visible"/>
                                      </p:to>
                                    </p:set>
                                    <p:animEffect transition="in" filter="fade">
                                      <p:cBhvr>
                                        <p:cTn id="17" dur="500"/>
                                        <p:tgtEl>
                                          <p:spTgt spid="4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7"/>
                                        </p:tgtEl>
                                        <p:attrNameLst>
                                          <p:attrName>style.visibility</p:attrName>
                                        </p:attrNameLst>
                                      </p:cBhvr>
                                      <p:to>
                                        <p:strVal val="visible"/>
                                      </p:to>
                                    </p:set>
                                    <p:animEffect transition="in" filter="fade">
                                      <p:cBhvr>
                                        <p:cTn id="22" dur="500"/>
                                        <p:tgtEl>
                                          <p:spTgt spid="4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8"/>
                                        </p:tgtEl>
                                        <p:attrNameLst>
                                          <p:attrName>style.visibility</p:attrName>
                                        </p:attrNameLst>
                                      </p:cBhvr>
                                      <p:to>
                                        <p:strVal val="visible"/>
                                      </p:to>
                                    </p:set>
                                    <p:animEffect transition="in" filter="fade">
                                      <p:cBhvr>
                                        <p:cTn id="27" dur="500"/>
                                        <p:tgtEl>
                                          <p:spTgt spid="4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9"/>
                                        </p:tgtEl>
                                        <p:attrNameLst>
                                          <p:attrName>style.visibility</p:attrName>
                                        </p:attrNameLst>
                                      </p:cBhvr>
                                      <p:to>
                                        <p:strVal val="visible"/>
                                      </p:to>
                                    </p:set>
                                    <p:animEffect transition="in" filter="fade">
                                      <p:cBhvr>
                                        <p:cTn id="32" dur="5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7"/>
          <p:cNvSpPr/>
          <p:nvPr/>
        </p:nvSpPr>
        <p:spPr>
          <a:xfrm>
            <a:off x="582814" y="121721"/>
            <a:ext cx="1021294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Tiết 42, Bài 18 CÁC CUỘC ĐẤU TRANH GIÀNH ĐỘC LẬP DÂN TỘC TRƯỚC THẾ KỈ X (tiếp theo)</a:t>
            </a:r>
            <a:endParaRPr sz="2400" b="0">
              <a:solidFill>
                <a:schemeClr val="dk1"/>
              </a:solidFill>
              <a:latin typeface="Calibri"/>
              <a:ea typeface="Calibri"/>
              <a:cs typeface="Calibri"/>
              <a:sym typeface="Calibri"/>
            </a:endParaRPr>
          </a:p>
        </p:txBody>
      </p:sp>
      <p:sp>
        <p:nvSpPr>
          <p:cNvPr id="445" name="Google Shape;445;p27"/>
          <p:cNvSpPr/>
          <p:nvPr/>
        </p:nvSpPr>
        <p:spPr>
          <a:xfrm>
            <a:off x="405773" y="1005546"/>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LUYỆN TẬP:</a:t>
            </a:r>
            <a:endParaRPr sz="2400" b="1">
              <a:solidFill>
                <a:srgbClr val="FF0000"/>
              </a:solidFill>
              <a:latin typeface="Times New Roman"/>
              <a:ea typeface="Times New Roman"/>
              <a:cs typeface="Times New Roman"/>
              <a:sym typeface="Times New Roman"/>
            </a:endParaRPr>
          </a:p>
        </p:txBody>
      </p:sp>
      <p:sp>
        <p:nvSpPr>
          <p:cNvPr id="446" name="Google Shape;446;p27"/>
          <p:cNvSpPr/>
          <p:nvPr/>
        </p:nvSpPr>
        <p:spPr>
          <a:xfrm>
            <a:off x="405773" y="1520783"/>
            <a:ext cx="1056702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Times New Roman (Headings)"/>
                <a:ea typeface="Times New Roman"/>
                <a:cs typeface="Times New Roman"/>
                <a:sym typeface="Times New Roman"/>
              </a:rPr>
              <a:t>2. Kinh đô của nước Vạn Xuân ở đâu? </a:t>
            </a:r>
            <a:endParaRPr sz="4000" b="1">
              <a:solidFill>
                <a:schemeClr val="dk1"/>
              </a:solidFill>
              <a:latin typeface="Times New Roman (Headings)"/>
              <a:ea typeface="Times New Roman"/>
              <a:cs typeface="Times New Roman"/>
              <a:sym typeface="Times New Roman"/>
            </a:endParaRPr>
          </a:p>
        </p:txBody>
      </p:sp>
      <p:sp>
        <p:nvSpPr>
          <p:cNvPr id="447" name="Google Shape;447;p27"/>
          <p:cNvSpPr/>
          <p:nvPr/>
        </p:nvSpPr>
        <p:spPr>
          <a:xfrm>
            <a:off x="449732" y="2035276"/>
            <a:ext cx="11574842"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dirty="0">
                <a:solidFill>
                  <a:schemeClr val="dk1"/>
                </a:solidFill>
                <a:latin typeface="Times New Roman (Headings)"/>
                <a:ea typeface="Times New Roman"/>
                <a:cs typeface="Times New Roman"/>
                <a:sym typeface="Times New Roman"/>
              </a:rPr>
              <a:t>a. </a:t>
            </a:r>
            <a:r>
              <a:rPr lang="en-US" sz="4000" dirty="0" err="1">
                <a:solidFill>
                  <a:schemeClr val="dk1"/>
                </a:solidFill>
                <a:latin typeface="Times New Roman (Headings)"/>
                <a:ea typeface="Times New Roman"/>
                <a:cs typeface="Times New Roman"/>
                <a:sym typeface="Times New Roman"/>
              </a:rPr>
              <a:t>Đóng</a:t>
            </a:r>
            <a:r>
              <a:rPr lang="en-US" sz="4000" dirty="0">
                <a:solidFill>
                  <a:schemeClr val="dk1"/>
                </a:solidFill>
                <a:latin typeface="Times New Roman (Headings)"/>
                <a:ea typeface="Times New Roman"/>
                <a:cs typeface="Times New Roman"/>
                <a:sym typeface="Times New Roman"/>
              </a:rPr>
              <a:t> </a:t>
            </a:r>
            <a:r>
              <a:rPr lang="en-US" sz="4000" dirty="0" err="1">
                <a:solidFill>
                  <a:schemeClr val="dk1"/>
                </a:solidFill>
                <a:latin typeface="Times New Roman (Headings)"/>
                <a:ea typeface="Times New Roman"/>
                <a:cs typeface="Times New Roman"/>
                <a:sym typeface="Times New Roman"/>
              </a:rPr>
              <a:t>đô</a:t>
            </a:r>
            <a:r>
              <a:rPr lang="en-US" sz="4000" dirty="0">
                <a:solidFill>
                  <a:schemeClr val="dk1"/>
                </a:solidFill>
                <a:latin typeface="Times New Roman (Headings)"/>
                <a:ea typeface="Times New Roman"/>
                <a:cs typeface="Times New Roman"/>
                <a:sym typeface="Times New Roman"/>
              </a:rPr>
              <a:t> ở </a:t>
            </a:r>
            <a:r>
              <a:rPr lang="en-US" sz="4000" dirty="0" err="1">
                <a:solidFill>
                  <a:schemeClr val="dk1"/>
                </a:solidFill>
                <a:latin typeface="Times New Roman (Headings)"/>
                <a:ea typeface="Times New Roman"/>
                <a:cs typeface="Times New Roman"/>
                <a:sym typeface="Times New Roman"/>
              </a:rPr>
              <a:t>Mê</a:t>
            </a:r>
            <a:r>
              <a:rPr lang="en-US" sz="4000" dirty="0">
                <a:solidFill>
                  <a:schemeClr val="dk1"/>
                </a:solidFill>
                <a:latin typeface="Times New Roman (Headings)"/>
                <a:ea typeface="Times New Roman"/>
                <a:cs typeface="Times New Roman"/>
                <a:sym typeface="Times New Roman"/>
              </a:rPr>
              <a:t> </a:t>
            </a:r>
            <a:r>
              <a:rPr lang="en-US" sz="4000" dirty="0" err="1">
                <a:solidFill>
                  <a:schemeClr val="dk1"/>
                </a:solidFill>
                <a:latin typeface="Times New Roman (Headings)"/>
                <a:ea typeface="Times New Roman"/>
                <a:cs typeface="Times New Roman"/>
                <a:sym typeface="Times New Roman"/>
              </a:rPr>
              <a:t>Linh</a:t>
            </a:r>
            <a:r>
              <a:rPr lang="en-US" sz="4000" dirty="0">
                <a:solidFill>
                  <a:schemeClr val="dk1"/>
                </a:solidFill>
                <a:latin typeface="Times New Roman (Headings)"/>
                <a:ea typeface="Times New Roman"/>
                <a:cs typeface="Times New Roman"/>
                <a:sym typeface="Times New Roman"/>
              </a:rPr>
              <a:t>.</a:t>
            </a:r>
            <a:endParaRPr sz="4000" dirty="0">
              <a:solidFill>
                <a:schemeClr val="dk1"/>
              </a:solidFill>
              <a:latin typeface="Times New Roman (Headings)"/>
              <a:ea typeface="Times New Roman"/>
              <a:cs typeface="Times New Roman"/>
              <a:sym typeface="Times New Roman"/>
            </a:endParaRPr>
          </a:p>
        </p:txBody>
      </p:sp>
      <p:sp>
        <p:nvSpPr>
          <p:cNvPr id="448" name="Google Shape;448;p27"/>
          <p:cNvSpPr/>
          <p:nvPr/>
        </p:nvSpPr>
        <p:spPr>
          <a:xfrm>
            <a:off x="449732" y="2655395"/>
            <a:ext cx="11574842"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dirty="0">
                <a:solidFill>
                  <a:schemeClr val="dk1"/>
                </a:solidFill>
                <a:latin typeface="Times New Roman (Headings)"/>
                <a:ea typeface="Times New Roman"/>
                <a:cs typeface="Times New Roman"/>
                <a:sym typeface="Times New Roman"/>
              </a:rPr>
              <a:t>b. </a:t>
            </a:r>
            <a:r>
              <a:rPr lang="en-US" sz="4000" dirty="0" err="1">
                <a:solidFill>
                  <a:schemeClr val="dk1"/>
                </a:solidFill>
                <a:latin typeface="Times New Roman (Headings)"/>
                <a:ea typeface="Times New Roman"/>
                <a:cs typeface="Times New Roman"/>
                <a:sym typeface="Times New Roman"/>
              </a:rPr>
              <a:t>Đóng</a:t>
            </a:r>
            <a:r>
              <a:rPr lang="en-US" sz="4000" dirty="0">
                <a:solidFill>
                  <a:schemeClr val="dk1"/>
                </a:solidFill>
                <a:latin typeface="Times New Roman (Headings)"/>
                <a:ea typeface="Times New Roman"/>
                <a:cs typeface="Times New Roman"/>
                <a:sym typeface="Times New Roman"/>
              </a:rPr>
              <a:t> </a:t>
            </a:r>
            <a:r>
              <a:rPr lang="en-US" sz="4000" dirty="0" err="1">
                <a:solidFill>
                  <a:schemeClr val="dk1"/>
                </a:solidFill>
                <a:latin typeface="Times New Roman (Headings)"/>
                <a:ea typeface="Times New Roman"/>
                <a:cs typeface="Times New Roman"/>
                <a:sym typeface="Times New Roman"/>
              </a:rPr>
              <a:t>đô</a:t>
            </a:r>
            <a:r>
              <a:rPr lang="en-US" sz="4000" dirty="0">
                <a:solidFill>
                  <a:schemeClr val="dk1"/>
                </a:solidFill>
                <a:latin typeface="Times New Roman (Headings)"/>
                <a:ea typeface="Times New Roman"/>
                <a:cs typeface="Times New Roman"/>
                <a:sym typeface="Times New Roman"/>
              </a:rPr>
              <a:t> ở </a:t>
            </a:r>
            <a:r>
              <a:rPr lang="en-US" sz="4000" dirty="0" err="1">
                <a:solidFill>
                  <a:schemeClr val="dk1"/>
                </a:solidFill>
                <a:latin typeface="Times New Roman (Headings)"/>
                <a:ea typeface="Times New Roman"/>
                <a:cs typeface="Times New Roman"/>
                <a:sym typeface="Times New Roman"/>
              </a:rPr>
              <a:t>Cổ</a:t>
            </a:r>
            <a:r>
              <a:rPr lang="en-US" sz="4000" dirty="0">
                <a:solidFill>
                  <a:schemeClr val="dk1"/>
                </a:solidFill>
                <a:latin typeface="Times New Roman (Headings)"/>
                <a:ea typeface="Times New Roman"/>
                <a:cs typeface="Times New Roman"/>
                <a:sym typeface="Times New Roman"/>
              </a:rPr>
              <a:t> Loa.</a:t>
            </a:r>
            <a:endParaRPr sz="4000" dirty="0">
              <a:solidFill>
                <a:schemeClr val="dk1"/>
              </a:solidFill>
              <a:latin typeface="Times New Roman (Headings)"/>
              <a:ea typeface="Times New Roman"/>
              <a:cs typeface="Times New Roman"/>
              <a:sym typeface="Times New Roman"/>
            </a:endParaRPr>
          </a:p>
        </p:txBody>
      </p:sp>
      <p:sp>
        <p:nvSpPr>
          <p:cNvPr id="449" name="Google Shape;449;p27"/>
          <p:cNvSpPr/>
          <p:nvPr/>
        </p:nvSpPr>
        <p:spPr>
          <a:xfrm>
            <a:off x="449732" y="3235362"/>
            <a:ext cx="11574842"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dirty="0">
                <a:solidFill>
                  <a:schemeClr val="dk1"/>
                </a:solidFill>
                <a:latin typeface="Times New Roman (Headings)"/>
                <a:ea typeface="Times New Roman"/>
                <a:cs typeface="Times New Roman"/>
                <a:sym typeface="Times New Roman"/>
              </a:rPr>
              <a:t>c. </a:t>
            </a:r>
            <a:r>
              <a:rPr lang="en-US" sz="4000" dirty="0" err="1">
                <a:solidFill>
                  <a:schemeClr val="dk1"/>
                </a:solidFill>
                <a:latin typeface="Times New Roman (Headings)"/>
                <a:ea typeface="Times New Roman"/>
                <a:cs typeface="Times New Roman"/>
                <a:sym typeface="Times New Roman"/>
              </a:rPr>
              <a:t>Đóng</a:t>
            </a:r>
            <a:r>
              <a:rPr lang="en-US" sz="4000" dirty="0">
                <a:solidFill>
                  <a:schemeClr val="dk1"/>
                </a:solidFill>
                <a:latin typeface="Times New Roman (Headings)"/>
                <a:ea typeface="Times New Roman"/>
                <a:cs typeface="Times New Roman"/>
                <a:sym typeface="Times New Roman"/>
              </a:rPr>
              <a:t> </a:t>
            </a:r>
            <a:r>
              <a:rPr lang="en-US" sz="4000" dirty="0" err="1">
                <a:solidFill>
                  <a:schemeClr val="dk1"/>
                </a:solidFill>
                <a:latin typeface="Times New Roman (Headings)"/>
                <a:ea typeface="Times New Roman"/>
                <a:cs typeface="Times New Roman"/>
                <a:sym typeface="Times New Roman"/>
              </a:rPr>
              <a:t>đô</a:t>
            </a:r>
            <a:r>
              <a:rPr lang="en-US" sz="4000" dirty="0">
                <a:solidFill>
                  <a:schemeClr val="dk1"/>
                </a:solidFill>
                <a:latin typeface="Times New Roman (Headings)"/>
                <a:ea typeface="Times New Roman"/>
                <a:cs typeface="Times New Roman"/>
                <a:sym typeface="Times New Roman"/>
              </a:rPr>
              <a:t> ở </a:t>
            </a:r>
            <a:r>
              <a:rPr lang="en-US" sz="4000" dirty="0" err="1">
                <a:solidFill>
                  <a:schemeClr val="dk1"/>
                </a:solidFill>
                <a:latin typeface="Times New Roman (Headings)"/>
                <a:ea typeface="Times New Roman"/>
                <a:cs typeface="Times New Roman"/>
                <a:sym typeface="Times New Roman"/>
              </a:rPr>
              <a:t>cửa</a:t>
            </a:r>
            <a:r>
              <a:rPr lang="en-US" sz="4000" dirty="0">
                <a:solidFill>
                  <a:schemeClr val="dk1"/>
                </a:solidFill>
                <a:latin typeface="Times New Roman (Headings)"/>
                <a:ea typeface="Times New Roman"/>
                <a:cs typeface="Times New Roman"/>
                <a:sym typeface="Times New Roman"/>
              </a:rPr>
              <a:t> </a:t>
            </a:r>
            <a:r>
              <a:rPr lang="en-US" sz="4000" dirty="0" err="1">
                <a:solidFill>
                  <a:schemeClr val="dk1"/>
                </a:solidFill>
                <a:latin typeface="Times New Roman (Headings)"/>
                <a:ea typeface="Times New Roman"/>
                <a:cs typeface="Times New Roman"/>
                <a:sym typeface="Times New Roman"/>
              </a:rPr>
              <a:t>sông</a:t>
            </a:r>
            <a:r>
              <a:rPr lang="en-US" sz="4000" dirty="0">
                <a:solidFill>
                  <a:schemeClr val="dk1"/>
                </a:solidFill>
                <a:latin typeface="Times New Roman (Headings)"/>
                <a:ea typeface="Times New Roman"/>
                <a:cs typeface="Times New Roman"/>
                <a:sym typeface="Times New Roman"/>
              </a:rPr>
              <a:t> </a:t>
            </a:r>
            <a:r>
              <a:rPr lang="en-US" sz="4000" dirty="0" err="1">
                <a:solidFill>
                  <a:schemeClr val="dk1"/>
                </a:solidFill>
                <a:latin typeface="Times New Roman (Headings)"/>
                <a:ea typeface="Times New Roman"/>
                <a:cs typeface="Times New Roman"/>
                <a:sym typeface="Times New Roman"/>
              </a:rPr>
              <a:t>Tô</a:t>
            </a:r>
            <a:r>
              <a:rPr lang="en-US" sz="4000" dirty="0">
                <a:solidFill>
                  <a:schemeClr val="dk1"/>
                </a:solidFill>
                <a:latin typeface="Times New Roman (Headings)"/>
                <a:ea typeface="Times New Roman"/>
                <a:cs typeface="Times New Roman"/>
                <a:sym typeface="Times New Roman"/>
              </a:rPr>
              <a:t> </a:t>
            </a:r>
            <a:r>
              <a:rPr lang="en-US" sz="4000" dirty="0" err="1">
                <a:solidFill>
                  <a:schemeClr val="dk1"/>
                </a:solidFill>
                <a:latin typeface="Times New Roman (Headings)"/>
                <a:ea typeface="Times New Roman"/>
                <a:cs typeface="Times New Roman"/>
                <a:sym typeface="Times New Roman"/>
              </a:rPr>
              <a:t>Lịch</a:t>
            </a:r>
            <a:r>
              <a:rPr lang="en-US" sz="4000" dirty="0">
                <a:solidFill>
                  <a:schemeClr val="dk1"/>
                </a:solidFill>
                <a:latin typeface="Times New Roman (Headings)"/>
                <a:ea typeface="Times New Roman"/>
                <a:cs typeface="Times New Roman"/>
                <a:sym typeface="Times New Roman"/>
              </a:rPr>
              <a:t>.</a:t>
            </a:r>
            <a:endParaRPr sz="4000" dirty="0">
              <a:solidFill>
                <a:schemeClr val="dk1"/>
              </a:solidFill>
              <a:latin typeface="Times New Roman (Headings)"/>
              <a:ea typeface="Times New Roman"/>
              <a:cs typeface="Times New Roman"/>
              <a:sym typeface="Times New Roman"/>
            </a:endParaRPr>
          </a:p>
        </p:txBody>
      </p:sp>
      <p:sp>
        <p:nvSpPr>
          <p:cNvPr id="450" name="Google Shape;450;p27"/>
          <p:cNvSpPr/>
          <p:nvPr/>
        </p:nvSpPr>
        <p:spPr>
          <a:xfrm>
            <a:off x="449732" y="3821512"/>
            <a:ext cx="11574842"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dirty="0">
                <a:solidFill>
                  <a:schemeClr val="dk1"/>
                </a:solidFill>
                <a:latin typeface="Times New Roman (Headings)"/>
                <a:ea typeface="Times New Roman"/>
                <a:cs typeface="Times New Roman"/>
                <a:sym typeface="Times New Roman"/>
              </a:rPr>
              <a:t>d. </a:t>
            </a:r>
            <a:r>
              <a:rPr lang="en-US" sz="4000" dirty="0" err="1">
                <a:solidFill>
                  <a:schemeClr val="dk1"/>
                </a:solidFill>
                <a:latin typeface="Times New Roman (Headings)"/>
                <a:ea typeface="Times New Roman"/>
                <a:cs typeface="Times New Roman"/>
                <a:sym typeface="Times New Roman"/>
              </a:rPr>
              <a:t>Đóng</a:t>
            </a:r>
            <a:r>
              <a:rPr lang="en-US" sz="4000" dirty="0">
                <a:solidFill>
                  <a:schemeClr val="dk1"/>
                </a:solidFill>
                <a:latin typeface="Times New Roman (Headings)"/>
                <a:ea typeface="Times New Roman"/>
                <a:cs typeface="Times New Roman"/>
                <a:sym typeface="Times New Roman"/>
              </a:rPr>
              <a:t> </a:t>
            </a:r>
            <a:r>
              <a:rPr lang="en-US" sz="4000" dirty="0" err="1">
                <a:solidFill>
                  <a:schemeClr val="dk1"/>
                </a:solidFill>
                <a:latin typeface="Times New Roman (Headings)"/>
                <a:ea typeface="Times New Roman"/>
                <a:cs typeface="Times New Roman"/>
                <a:sym typeface="Times New Roman"/>
              </a:rPr>
              <a:t>đô</a:t>
            </a:r>
            <a:r>
              <a:rPr lang="en-US" sz="4000" dirty="0">
                <a:solidFill>
                  <a:schemeClr val="dk1"/>
                </a:solidFill>
                <a:latin typeface="Times New Roman (Headings)"/>
                <a:ea typeface="Times New Roman"/>
                <a:cs typeface="Times New Roman"/>
                <a:sym typeface="Times New Roman"/>
              </a:rPr>
              <a:t> ở </a:t>
            </a:r>
            <a:r>
              <a:rPr lang="en-US" sz="4000" dirty="0" err="1">
                <a:solidFill>
                  <a:schemeClr val="dk1"/>
                </a:solidFill>
                <a:latin typeface="Times New Roman (Headings)"/>
                <a:ea typeface="Times New Roman"/>
                <a:cs typeface="Times New Roman"/>
                <a:sym typeface="Times New Roman"/>
              </a:rPr>
              <a:t>Luy</a:t>
            </a:r>
            <a:r>
              <a:rPr lang="en-US" sz="4000" dirty="0">
                <a:solidFill>
                  <a:schemeClr val="dk1"/>
                </a:solidFill>
                <a:latin typeface="Times New Roman (Headings)"/>
                <a:ea typeface="Times New Roman"/>
                <a:cs typeface="Times New Roman"/>
                <a:sym typeface="Times New Roman"/>
              </a:rPr>
              <a:t> </a:t>
            </a:r>
            <a:r>
              <a:rPr lang="en-US" sz="4000" dirty="0" err="1">
                <a:solidFill>
                  <a:schemeClr val="dk1"/>
                </a:solidFill>
                <a:latin typeface="Times New Roman (Headings)"/>
                <a:ea typeface="Times New Roman"/>
                <a:cs typeface="Times New Roman"/>
                <a:sym typeface="Times New Roman"/>
              </a:rPr>
              <a:t>Lâu</a:t>
            </a:r>
            <a:r>
              <a:rPr lang="en-US" sz="4000" dirty="0">
                <a:solidFill>
                  <a:schemeClr val="dk1"/>
                </a:solidFill>
                <a:latin typeface="Times New Roman (Headings)"/>
                <a:ea typeface="Times New Roman"/>
                <a:cs typeface="Times New Roman"/>
                <a:sym typeface="Times New Roman"/>
              </a:rPr>
              <a:t>.</a:t>
            </a:r>
            <a:endParaRPr sz="4000" dirty="0">
              <a:solidFill>
                <a:schemeClr val="dk1"/>
              </a:solidFill>
              <a:latin typeface="Times New Roman (Headings)"/>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fade">
                                      <p:cBhvr>
                                        <p:cTn id="7" dur="500"/>
                                        <p:tgtEl>
                                          <p:spTgt spid="4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7"/>
                                        </p:tgtEl>
                                        <p:attrNameLst>
                                          <p:attrName>style.visibility</p:attrName>
                                        </p:attrNameLst>
                                      </p:cBhvr>
                                      <p:to>
                                        <p:strVal val="visible"/>
                                      </p:to>
                                    </p:set>
                                    <p:animEffect transition="in" filter="fade">
                                      <p:cBhvr>
                                        <p:cTn id="12" dur="500"/>
                                        <p:tgtEl>
                                          <p:spTgt spid="4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8"/>
                                        </p:tgtEl>
                                        <p:attrNameLst>
                                          <p:attrName>style.visibility</p:attrName>
                                        </p:attrNameLst>
                                      </p:cBhvr>
                                      <p:to>
                                        <p:strVal val="visible"/>
                                      </p:to>
                                    </p:set>
                                    <p:animEffect transition="in" filter="fade">
                                      <p:cBhvr>
                                        <p:cTn id="17" dur="500"/>
                                        <p:tgtEl>
                                          <p:spTgt spid="4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9"/>
                                        </p:tgtEl>
                                        <p:attrNameLst>
                                          <p:attrName>style.visibility</p:attrName>
                                        </p:attrNameLst>
                                      </p:cBhvr>
                                      <p:to>
                                        <p:strVal val="visible"/>
                                      </p:to>
                                    </p:set>
                                    <p:animEffect transition="in" filter="fade">
                                      <p:cBhvr>
                                        <p:cTn id="22" dur="500"/>
                                        <p:tgtEl>
                                          <p:spTgt spid="4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0"/>
                                        </p:tgtEl>
                                        <p:attrNameLst>
                                          <p:attrName>style.visibility</p:attrName>
                                        </p:attrNameLst>
                                      </p:cBhvr>
                                      <p:to>
                                        <p:strVal val="visible"/>
                                      </p:to>
                                    </p:set>
                                    <p:animEffect transition="in" filter="fade">
                                      <p:cBhvr>
                                        <p:cTn id="27" dur="500"/>
                                        <p:tgtEl>
                                          <p:spTgt spid="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8"/>
          <p:cNvSpPr/>
          <p:nvPr/>
        </p:nvSpPr>
        <p:spPr>
          <a:xfrm>
            <a:off x="582814" y="121721"/>
            <a:ext cx="1021294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Tiết 42, Bài 18 CÁC CUỘC ĐẤU TRANH GIÀNH ĐỘC LẬP DÂN TỘC TRƯỚC THẾ KỈ X (tiếp theo)</a:t>
            </a:r>
            <a:endParaRPr sz="2400" b="0">
              <a:solidFill>
                <a:schemeClr val="dk1"/>
              </a:solidFill>
              <a:latin typeface="Calibri"/>
              <a:ea typeface="Calibri"/>
              <a:cs typeface="Calibri"/>
              <a:sym typeface="Calibri"/>
            </a:endParaRPr>
          </a:p>
        </p:txBody>
      </p:sp>
      <p:sp>
        <p:nvSpPr>
          <p:cNvPr id="456" name="Google Shape;456;p28"/>
          <p:cNvSpPr/>
          <p:nvPr/>
        </p:nvSpPr>
        <p:spPr>
          <a:xfrm>
            <a:off x="405773" y="1005546"/>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LUYỆN TẬP:</a:t>
            </a:r>
            <a:endParaRPr sz="2400" b="1">
              <a:solidFill>
                <a:srgbClr val="FF0000"/>
              </a:solidFill>
              <a:latin typeface="Times New Roman"/>
              <a:ea typeface="Times New Roman"/>
              <a:cs typeface="Times New Roman"/>
              <a:sym typeface="Times New Roman"/>
            </a:endParaRPr>
          </a:p>
        </p:txBody>
      </p:sp>
      <p:sp>
        <p:nvSpPr>
          <p:cNvPr id="457" name="Google Shape;457;p28"/>
          <p:cNvSpPr/>
          <p:nvPr/>
        </p:nvSpPr>
        <p:spPr>
          <a:xfrm>
            <a:off x="449732" y="1312672"/>
            <a:ext cx="1056702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dk1"/>
                </a:solidFill>
                <a:latin typeface="Times New Roman (Headings)"/>
                <a:ea typeface="Times New Roman"/>
                <a:cs typeface="Times New Roman"/>
                <a:sym typeface="Times New Roman"/>
              </a:rPr>
              <a:t>3. </a:t>
            </a:r>
            <a:r>
              <a:rPr lang="en-US" sz="4000" b="1" dirty="0" err="1">
                <a:solidFill>
                  <a:schemeClr val="dk1"/>
                </a:solidFill>
                <a:latin typeface="Times New Roman (Headings)"/>
                <a:ea typeface="Times New Roman"/>
                <a:cs typeface="Times New Roman"/>
                <a:sym typeface="Times New Roman"/>
              </a:rPr>
              <a:t>Khởi</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nghĩa</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Lý</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Bí</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chống</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ách</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đô</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hộ</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của</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triều</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đại</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phong</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kiến</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nào</a:t>
            </a:r>
            <a:r>
              <a:rPr lang="en-US" sz="4000" b="1" dirty="0">
                <a:solidFill>
                  <a:schemeClr val="dk1"/>
                </a:solidFill>
                <a:latin typeface="Times New Roman (Headings)"/>
                <a:ea typeface="Times New Roman"/>
                <a:cs typeface="Times New Roman"/>
                <a:sym typeface="Times New Roman"/>
              </a:rPr>
              <a:t>?</a:t>
            </a:r>
            <a:endParaRPr sz="4000" b="1" dirty="0">
              <a:solidFill>
                <a:schemeClr val="dk1"/>
              </a:solidFill>
              <a:latin typeface="Times New Roman (Headings)"/>
              <a:ea typeface="Times New Roman"/>
              <a:cs typeface="Times New Roman"/>
              <a:sym typeface="Times New Roman"/>
            </a:endParaRPr>
          </a:p>
        </p:txBody>
      </p:sp>
      <p:sp>
        <p:nvSpPr>
          <p:cNvPr id="458" name="Google Shape;458;p28"/>
          <p:cNvSpPr/>
          <p:nvPr/>
        </p:nvSpPr>
        <p:spPr>
          <a:xfrm>
            <a:off x="493691" y="2391713"/>
            <a:ext cx="11574842"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dirty="0">
                <a:solidFill>
                  <a:schemeClr val="dk1"/>
                </a:solidFill>
                <a:latin typeface="Times New Roman (Headings)"/>
                <a:ea typeface="Times New Roman"/>
                <a:cs typeface="Times New Roman"/>
                <a:sym typeface="Times New Roman"/>
              </a:rPr>
              <a:t>a. </a:t>
            </a:r>
            <a:r>
              <a:rPr lang="en-US" sz="4000" dirty="0" err="1">
                <a:solidFill>
                  <a:schemeClr val="dk1"/>
                </a:solidFill>
                <a:latin typeface="Times New Roman (Headings)"/>
                <a:ea typeface="Times New Roman"/>
                <a:cs typeface="Times New Roman"/>
                <a:sym typeface="Times New Roman"/>
              </a:rPr>
              <a:t>Nhà</a:t>
            </a:r>
            <a:r>
              <a:rPr lang="en-US" sz="4000" dirty="0">
                <a:solidFill>
                  <a:schemeClr val="dk1"/>
                </a:solidFill>
                <a:latin typeface="Times New Roman (Headings)"/>
                <a:ea typeface="Times New Roman"/>
                <a:cs typeface="Times New Roman"/>
                <a:sym typeface="Times New Roman"/>
              </a:rPr>
              <a:t> </a:t>
            </a:r>
            <a:r>
              <a:rPr lang="en-US" sz="4000" dirty="0" err="1">
                <a:solidFill>
                  <a:schemeClr val="dk1"/>
                </a:solidFill>
                <a:latin typeface="Times New Roman (Headings)"/>
                <a:ea typeface="Times New Roman"/>
                <a:cs typeface="Times New Roman"/>
                <a:sym typeface="Times New Roman"/>
              </a:rPr>
              <a:t>Hán</a:t>
            </a:r>
            <a:r>
              <a:rPr lang="en-US" sz="4000" dirty="0">
                <a:solidFill>
                  <a:schemeClr val="dk1"/>
                </a:solidFill>
                <a:latin typeface="Times New Roman (Headings)"/>
                <a:ea typeface="Times New Roman"/>
                <a:cs typeface="Times New Roman"/>
                <a:sym typeface="Times New Roman"/>
              </a:rPr>
              <a:t>.</a:t>
            </a:r>
            <a:endParaRPr sz="4000" dirty="0">
              <a:solidFill>
                <a:schemeClr val="dk1"/>
              </a:solidFill>
              <a:latin typeface="Times New Roman (Headings)"/>
              <a:ea typeface="Times New Roman"/>
              <a:cs typeface="Times New Roman"/>
              <a:sym typeface="Times New Roman"/>
            </a:endParaRPr>
          </a:p>
        </p:txBody>
      </p:sp>
      <p:sp>
        <p:nvSpPr>
          <p:cNvPr id="459" name="Google Shape;459;p28"/>
          <p:cNvSpPr/>
          <p:nvPr/>
        </p:nvSpPr>
        <p:spPr>
          <a:xfrm>
            <a:off x="449732" y="3282923"/>
            <a:ext cx="11574842"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dirty="0">
                <a:solidFill>
                  <a:schemeClr val="dk1"/>
                </a:solidFill>
                <a:latin typeface="Times New Roman (Headings)"/>
                <a:ea typeface="Times New Roman"/>
                <a:cs typeface="Times New Roman"/>
                <a:sym typeface="Times New Roman"/>
              </a:rPr>
              <a:t>b. </a:t>
            </a:r>
            <a:r>
              <a:rPr lang="en-US" sz="4000" dirty="0" err="1">
                <a:solidFill>
                  <a:schemeClr val="dk1"/>
                </a:solidFill>
                <a:latin typeface="Times New Roman (Headings)"/>
                <a:ea typeface="Times New Roman"/>
                <a:cs typeface="Times New Roman"/>
                <a:sym typeface="Times New Roman"/>
              </a:rPr>
              <a:t>Nhà</a:t>
            </a:r>
            <a:r>
              <a:rPr lang="en-US" sz="4000" dirty="0">
                <a:solidFill>
                  <a:schemeClr val="dk1"/>
                </a:solidFill>
                <a:latin typeface="Times New Roman (Headings)"/>
                <a:ea typeface="Times New Roman"/>
                <a:cs typeface="Times New Roman"/>
                <a:sym typeface="Times New Roman"/>
              </a:rPr>
              <a:t> </a:t>
            </a:r>
            <a:r>
              <a:rPr lang="en-US" sz="4000" dirty="0" err="1">
                <a:solidFill>
                  <a:schemeClr val="dk1"/>
                </a:solidFill>
                <a:latin typeface="Times New Roman (Headings)"/>
                <a:ea typeface="Times New Roman"/>
                <a:cs typeface="Times New Roman"/>
                <a:sym typeface="Times New Roman"/>
              </a:rPr>
              <a:t>Ngô</a:t>
            </a:r>
            <a:r>
              <a:rPr lang="en-US" sz="4000" dirty="0">
                <a:solidFill>
                  <a:schemeClr val="dk1"/>
                </a:solidFill>
                <a:latin typeface="Times New Roman (Headings)"/>
                <a:ea typeface="Times New Roman"/>
                <a:cs typeface="Times New Roman"/>
                <a:sym typeface="Times New Roman"/>
              </a:rPr>
              <a:t>.</a:t>
            </a:r>
            <a:endParaRPr sz="4000" dirty="0">
              <a:solidFill>
                <a:schemeClr val="dk1"/>
              </a:solidFill>
              <a:latin typeface="Times New Roman (Headings)"/>
              <a:ea typeface="Times New Roman"/>
              <a:cs typeface="Times New Roman"/>
              <a:sym typeface="Times New Roman"/>
            </a:endParaRPr>
          </a:p>
        </p:txBody>
      </p:sp>
      <p:sp>
        <p:nvSpPr>
          <p:cNvPr id="460" name="Google Shape;460;p28"/>
          <p:cNvSpPr/>
          <p:nvPr/>
        </p:nvSpPr>
        <p:spPr>
          <a:xfrm>
            <a:off x="405773" y="4006380"/>
            <a:ext cx="11574842"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dirty="0">
                <a:solidFill>
                  <a:schemeClr val="dk1"/>
                </a:solidFill>
                <a:latin typeface="Times New Roman (Headings)"/>
                <a:ea typeface="Times New Roman"/>
                <a:cs typeface="Times New Roman"/>
                <a:sym typeface="Times New Roman"/>
              </a:rPr>
              <a:t>c. </a:t>
            </a:r>
            <a:r>
              <a:rPr lang="en-US" sz="4000" dirty="0" err="1">
                <a:solidFill>
                  <a:schemeClr val="dk1"/>
                </a:solidFill>
                <a:latin typeface="Times New Roman (Headings)"/>
                <a:ea typeface="Times New Roman"/>
                <a:cs typeface="Times New Roman"/>
                <a:sym typeface="Times New Roman"/>
              </a:rPr>
              <a:t>Nhà</a:t>
            </a:r>
            <a:r>
              <a:rPr lang="en-US" sz="4000" dirty="0">
                <a:solidFill>
                  <a:schemeClr val="dk1"/>
                </a:solidFill>
                <a:latin typeface="Times New Roman (Headings)"/>
                <a:ea typeface="Times New Roman"/>
                <a:cs typeface="Times New Roman"/>
                <a:sym typeface="Times New Roman"/>
              </a:rPr>
              <a:t> </a:t>
            </a:r>
            <a:r>
              <a:rPr lang="en-US" sz="4000" dirty="0" err="1">
                <a:solidFill>
                  <a:schemeClr val="dk1"/>
                </a:solidFill>
                <a:latin typeface="Times New Roman (Headings)"/>
                <a:ea typeface="Times New Roman"/>
                <a:cs typeface="Times New Roman"/>
                <a:sym typeface="Times New Roman"/>
              </a:rPr>
              <a:t>Lương</a:t>
            </a:r>
            <a:r>
              <a:rPr lang="en-US" sz="4000" dirty="0">
                <a:solidFill>
                  <a:schemeClr val="dk1"/>
                </a:solidFill>
                <a:latin typeface="Times New Roman (Headings)"/>
                <a:ea typeface="Times New Roman"/>
                <a:cs typeface="Times New Roman"/>
                <a:sym typeface="Times New Roman"/>
              </a:rPr>
              <a:t>.</a:t>
            </a:r>
            <a:endParaRPr sz="4000" dirty="0">
              <a:solidFill>
                <a:schemeClr val="dk1"/>
              </a:solidFill>
              <a:latin typeface="Times New Roman (Headings)"/>
              <a:ea typeface="Times New Roman"/>
              <a:cs typeface="Times New Roman"/>
              <a:sym typeface="Times New Roman"/>
            </a:endParaRPr>
          </a:p>
        </p:txBody>
      </p:sp>
      <p:sp>
        <p:nvSpPr>
          <p:cNvPr id="461" name="Google Shape;461;p28"/>
          <p:cNvSpPr/>
          <p:nvPr/>
        </p:nvSpPr>
        <p:spPr>
          <a:xfrm>
            <a:off x="405773" y="4792383"/>
            <a:ext cx="11574842"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dirty="0">
                <a:solidFill>
                  <a:schemeClr val="dk1"/>
                </a:solidFill>
                <a:latin typeface="Times New Roman (Headings)"/>
                <a:ea typeface="Times New Roman"/>
                <a:cs typeface="Times New Roman"/>
                <a:sym typeface="Times New Roman"/>
              </a:rPr>
              <a:t>d. </a:t>
            </a:r>
            <a:r>
              <a:rPr lang="en-US" sz="4000" dirty="0" err="1">
                <a:solidFill>
                  <a:schemeClr val="dk1"/>
                </a:solidFill>
                <a:latin typeface="Times New Roman (Headings)"/>
                <a:ea typeface="Times New Roman"/>
                <a:cs typeface="Times New Roman"/>
                <a:sym typeface="Times New Roman"/>
              </a:rPr>
              <a:t>Nhà</a:t>
            </a:r>
            <a:r>
              <a:rPr lang="en-US" sz="4000" dirty="0">
                <a:solidFill>
                  <a:schemeClr val="dk1"/>
                </a:solidFill>
                <a:latin typeface="Times New Roman (Headings)"/>
                <a:ea typeface="Times New Roman"/>
                <a:cs typeface="Times New Roman"/>
                <a:sym typeface="Times New Roman"/>
              </a:rPr>
              <a:t> </a:t>
            </a:r>
            <a:r>
              <a:rPr lang="en-US" sz="4000" dirty="0" err="1">
                <a:solidFill>
                  <a:schemeClr val="dk1"/>
                </a:solidFill>
                <a:latin typeface="Times New Roman (Headings)"/>
                <a:ea typeface="Times New Roman"/>
                <a:cs typeface="Times New Roman"/>
                <a:sym typeface="Times New Roman"/>
              </a:rPr>
              <a:t>Đường</a:t>
            </a:r>
            <a:r>
              <a:rPr lang="en-US" sz="4000" dirty="0">
                <a:solidFill>
                  <a:schemeClr val="dk1"/>
                </a:solidFill>
                <a:latin typeface="Times New Roman (Headings)"/>
                <a:ea typeface="Times New Roman"/>
                <a:cs typeface="Times New Roman"/>
                <a:sym typeface="Times New Roman"/>
              </a:rPr>
              <a:t>.</a:t>
            </a:r>
            <a:endParaRPr sz="4000" dirty="0">
              <a:solidFill>
                <a:schemeClr val="dk1"/>
              </a:solidFill>
              <a:latin typeface="Times New Roman (Headings)"/>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7"/>
                                        </p:tgtEl>
                                        <p:attrNameLst>
                                          <p:attrName>style.visibility</p:attrName>
                                        </p:attrNameLst>
                                      </p:cBhvr>
                                      <p:to>
                                        <p:strVal val="visible"/>
                                      </p:to>
                                    </p:set>
                                    <p:animEffect transition="in" filter="fade">
                                      <p:cBhvr>
                                        <p:cTn id="7" dur="500"/>
                                        <p:tgtEl>
                                          <p:spTgt spid="4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8"/>
                                        </p:tgtEl>
                                        <p:attrNameLst>
                                          <p:attrName>style.visibility</p:attrName>
                                        </p:attrNameLst>
                                      </p:cBhvr>
                                      <p:to>
                                        <p:strVal val="visible"/>
                                      </p:to>
                                    </p:set>
                                    <p:animEffect transition="in" filter="fade">
                                      <p:cBhvr>
                                        <p:cTn id="12" dur="500"/>
                                        <p:tgtEl>
                                          <p:spTgt spid="4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9"/>
                                        </p:tgtEl>
                                        <p:attrNameLst>
                                          <p:attrName>style.visibility</p:attrName>
                                        </p:attrNameLst>
                                      </p:cBhvr>
                                      <p:to>
                                        <p:strVal val="visible"/>
                                      </p:to>
                                    </p:set>
                                    <p:animEffect transition="in" filter="fade">
                                      <p:cBhvr>
                                        <p:cTn id="17" dur="500"/>
                                        <p:tgtEl>
                                          <p:spTgt spid="4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0"/>
                                        </p:tgtEl>
                                        <p:attrNameLst>
                                          <p:attrName>style.visibility</p:attrName>
                                        </p:attrNameLst>
                                      </p:cBhvr>
                                      <p:to>
                                        <p:strVal val="visible"/>
                                      </p:to>
                                    </p:set>
                                    <p:animEffect transition="in" filter="fade">
                                      <p:cBhvr>
                                        <p:cTn id="22" dur="500"/>
                                        <p:tgtEl>
                                          <p:spTgt spid="4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1"/>
                                        </p:tgtEl>
                                        <p:attrNameLst>
                                          <p:attrName>style.visibility</p:attrName>
                                        </p:attrNameLst>
                                      </p:cBhvr>
                                      <p:to>
                                        <p:strVal val="visible"/>
                                      </p:to>
                                    </p:set>
                                    <p:animEffect transition="in" filter="fade">
                                      <p:cBhvr>
                                        <p:cTn id="27" dur="5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9"/>
          <p:cNvSpPr/>
          <p:nvPr/>
        </p:nvSpPr>
        <p:spPr>
          <a:xfrm>
            <a:off x="582814" y="121721"/>
            <a:ext cx="1021294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Tiết 42, Bài 18 CÁC CUỘC ĐẤU TRANH GIÀNH ĐỘC LẬP DÂN TỘC TRƯỚC THẾ KỈ X (tiếp theo)</a:t>
            </a:r>
            <a:endParaRPr sz="2400" b="0">
              <a:solidFill>
                <a:schemeClr val="dk1"/>
              </a:solidFill>
              <a:latin typeface="Calibri"/>
              <a:ea typeface="Calibri"/>
              <a:cs typeface="Calibri"/>
              <a:sym typeface="Calibri"/>
            </a:endParaRPr>
          </a:p>
        </p:txBody>
      </p:sp>
      <p:sp>
        <p:nvSpPr>
          <p:cNvPr id="467" name="Google Shape;467;p29"/>
          <p:cNvSpPr/>
          <p:nvPr/>
        </p:nvSpPr>
        <p:spPr>
          <a:xfrm>
            <a:off x="405773" y="1005546"/>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LUYỆN TẬP:</a:t>
            </a:r>
            <a:endParaRPr sz="2400" b="1">
              <a:solidFill>
                <a:srgbClr val="FF0000"/>
              </a:solidFill>
              <a:latin typeface="Times New Roman"/>
              <a:ea typeface="Times New Roman"/>
              <a:cs typeface="Times New Roman"/>
              <a:sym typeface="Times New Roman"/>
            </a:endParaRPr>
          </a:p>
        </p:txBody>
      </p:sp>
      <p:sp>
        <p:nvSpPr>
          <p:cNvPr id="468" name="Google Shape;468;p29"/>
          <p:cNvSpPr/>
          <p:nvPr/>
        </p:nvSpPr>
        <p:spPr>
          <a:xfrm>
            <a:off x="405772" y="1467211"/>
            <a:ext cx="11574843" cy="101562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000" b="1" dirty="0">
                <a:solidFill>
                  <a:schemeClr val="dk1"/>
                </a:solidFill>
                <a:latin typeface="Times New Roman (Headings)"/>
                <a:ea typeface="Times New Roman"/>
                <a:cs typeface="Times New Roman"/>
                <a:sym typeface="Times New Roman"/>
              </a:rPr>
              <a:t>4. </a:t>
            </a:r>
            <a:r>
              <a:rPr lang="en-US" sz="4000" b="1" dirty="0" err="1">
                <a:solidFill>
                  <a:schemeClr val="dk1"/>
                </a:solidFill>
                <a:latin typeface="Times New Roman (Headings)"/>
                <a:ea typeface="Times New Roman"/>
                <a:cs typeface="Times New Roman"/>
                <a:sym typeface="Times New Roman"/>
              </a:rPr>
              <a:t>Quốc</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hiệu</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nước</a:t>
            </a:r>
            <a:r>
              <a:rPr lang="en-US" sz="4000" b="1" dirty="0">
                <a:solidFill>
                  <a:schemeClr val="dk1"/>
                </a:solidFill>
                <a:latin typeface="Times New Roman (Headings)"/>
                <a:ea typeface="Times New Roman"/>
                <a:cs typeface="Times New Roman"/>
                <a:sym typeface="Times New Roman"/>
              </a:rPr>
              <a:t> ta </a:t>
            </a:r>
            <a:r>
              <a:rPr lang="en-US" sz="4000" b="1" dirty="0" err="1">
                <a:solidFill>
                  <a:schemeClr val="dk1"/>
                </a:solidFill>
                <a:latin typeface="Times New Roman (Headings)"/>
                <a:ea typeface="Times New Roman"/>
                <a:cs typeface="Times New Roman"/>
                <a:sym typeface="Times New Roman"/>
              </a:rPr>
              <a:t>thời</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Tiền</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Lý</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có</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tên</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là</a:t>
            </a:r>
            <a:r>
              <a:rPr lang="en-US" sz="4000" b="1" dirty="0">
                <a:solidFill>
                  <a:schemeClr val="dk1"/>
                </a:solidFill>
                <a:latin typeface="Times New Roman (Headings)"/>
                <a:ea typeface="Times New Roman"/>
                <a:cs typeface="Times New Roman"/>
                <a:sym typeface="Times New Roman"/>
              </a:rPr>
              <a:t> </a:t>
            </a:r>
            <a:r>
              <a:rPr lang="en-US" sz="4000" b="1" dirty="0" err="1">
                <a:solidFill>
                  <a:schemeClr val="dk1"/>
                </a:solidFill>
                <a:latin typeface="Times New Roman (Headings)"/>
                <a:ea typeface="Times New Roman"/>
                <a:cs typeface="Times New Roman"/>
                <a:sym typeface="Times New Roman"/>
              </a:rPr>
              <a:t>gì</a:t>
            </a:r>
            <a:r>
              <a:rPr lang="en-US" sz="4000" b="1" dirty="0">
                <a:solidFill>
                  <a:schemeClr val="dk1"/>
                </a:solidFill>
                <a:latin typeface="Times New Roman (Headings)"/>
                <a:ea typeface="Times New Roman"/>
                <a:cs typeface="Times New Roman"/>
                <a:sym typeface="Times New Roman"/>
              </a:rPr>
              <a:t>?</a:t>
            </a:r>
            <a:endParaRPr sz="4000" b="1" dirty="0">
              <a:solidFill>
                <a:schemeClr val="dk1"/>
              </a:solidFill>
              <a:latin typeface="Times New Roman (Headings)"/>
              <a:ea typeface="Times New Roman"/>
              <a:cs typeface="Times New Roman"/>
              <a:sym typeface="Times New Roman"/>
            </a:endParaRPr>
          </a:p>
        </p:txBody>
      </p:sp>
      <p:sp>
        <p:nvSpPr>
          <p:cNvPr id="469" name="Google Shape;469;p29"/>
          <p:cNvSpPr/>
          <p:nvPr/>
        </p:nvSpPr>
        <p:spPr>
          <a:xfrm>
            <a:off x="405773" y="4780761"/>
            <a:ext cx="11574842"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dirty="0">
                <a:solidFill>
                  <a:schemeClr val="dk1"/>
                </a:solidFill>
                <a:latin typeface="Times New Roman (Headings)"/>
                <a:ea typeface="Times New Roman"/>
                <a:cs typeface="Times New Roman"/>
                <a:sym typeface="Times New Roman"/>
              </a:rPr>
              <a:t>d. </a:t>
            </a:r>
            <a:r>
              <a:rPr lang="en-US" sz="4000" dirty="0" err="1">
                <a:solidFill>
                  <a:schemeClr val="dk1"/>
                </a:solidFill>
                <a:latin typeface="Times New Roman (Headings)"/>
                <a:ea typeface="Times New Roman"/>
                <a:cs typeface="Times New Roman"/>
                <a:sym typeface="Times New Roman"/>
              </a:rPr>
              <a:t>Âu</a:t>
            </a:r>
            <a:r>
              <a:rPr lang="en-US" sz="4000" dirty="0">
                <a:solidFill>
                  <a:schemeClr val="dk1"/>
                </a:solidFill>
                <a:latin typeface="Times New Roman (Headings)"/>
                <a:ea typeface="Times New Roman"/>
                <a:cs typeface="Times New Roman"/>
                <a:sym typeface="Times New Roman"/>
              </a:rPr>
              <a:t> </a:t>
            </a:r>
            <a:r>
              <a:rPr lang="en-US" sz="4000" dirty="0" err="1">
                <a:solidFill>
                  <a:schemeClr val="dk1"/>
                </a:solidFill>
                <a:latin typeface="Times New Roman (Headings)"/>
                <a:ea typeface="Times New Roman"/>
                <a:cs typeface="Times New Roman"/>
                <a:sym typeface="Times New Roman"/>
              </a:rPr>
              <a:t>Lạc</a:t>
            </a:r>
            <a:r>
              <a:rPr lang="en-US" sz="4000" dirty="0">
                <a:solidFill>
                  <a:schemeClr val="dk1"/>
                </a:solidFill>
                <a:latin typeface="Times New Roman (Headings)"/>
                <a:ea typeface="Times New Roman"/>
                <a:cs typeface="Times New Roman"/>
                <a:sym typeface="Times New Roman"/>
              </a:rPr>
              <a:t>.</a:t>
            </a:r>
            <a:endParaRPr sz="4000" dirty="0">
              <a:solidFill>
                <a:schemeClr val="dk1"/>
              </a:solidFill>
              <a:latin typeface="Times New Roman (Headings)"/>
              <a:ea typeface="Times New Roman"/>
              <a:cs typeface="Times New Roman"/>
              <a:sym typeface="Times New Roman"/>
            </a:endParaRPr>
          </a:p>
        </p:txBody>
      </p:sp>
      <p:sp>
        <p:nvSpPr>
          <p:cNvPr id="470" name="Google Shape;470;p29"/>
          <p:cNvSpPr/>
          <p:nvPr/>
        </p:nvSpPr>
        <p:spPr>
          <a:xfrm>
            <a:off x="405773" y="2373623"/>
            <a:ext cx="11574842"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dirty="0">
                <a:solidFill>
                  <a:schemeClr val="dk1"/>
                </a:solidFill>
                <a:latin typeface="Times New Roman (Headings)"/>
                <a:ea typeface="Times New Roman"/>
                <a:cs typeface="Times New Roman"/>
                <a:sym typeface="Times New Roman"/>
              </a:rPr>
              <a:t>a. </a:t>
            </a:r>
            <a:r>
              <a:rPr lang="en-US" sz="4000" dirty="0" err="1">
                <a:solidFill>
                  <a:schemeClr val="dk1"/>
                </a:solidFill>
                <a:latin typeface="Times New Roman (Headings)"/>
                <a:ea typeface="Times New Roman"/>
                <a:cs typeface="Times New Roman"/>
                <a:sym typeface="Times New Roman"/>
              </a:rPr>
              <a:t>Văn</a:t>
            </a:r>
            <a:r>
              <a:rPr lang="en-US" sz="4000" dirty="0">
                <a:solidFill>
                  <a:schemeClr val="dk1"/>
                </a:solidFill>
                <a:latin typeface="Times New Roman (Headings)"/>
                <a:ea typeface="Times New Roman"/>
                <a:cs typeface="Times New Roman"/>
                <a:sym typeface="Times New Roman"/>
              </a:rPr>
              <a:t> Lang.</a:t>
            </a:r>
            <a:endParaRPr sz="4000" dirty="0">
              <a:solidFill>
                <a:schemeClr val="dk1"/>
              </a:solidFill>
              <a:latin typeface="Times New Roman (Headings)"/>
              <a:ea typeface="Times New Roman"/>
              <a:cs typeface="Times New Roman"/>
              <a:sym typeface="Times New Roman"/>
            </a:endParaRPr>
          </a:p>
        </p:txBody>
      </p:sp>
      <p:sp>
        <p:nvSpPr>
          <p:cNvPr id="471" name="Google Shape;471;p29"/>
          <p:cNvSpPr/>
          <p:nvPr/>
        </p:nvSpPr>
        <p:spPr>
          <a:xfrm>
            <a:off x="405773" y="3891268"/>
            <a:ext cx="11574842"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dirty="0">
                <a:solidFill>
                  <a:schemeClr val="dk1"/>
                </a:solidFill>
                <a:latin typeface="Times New Roman (Headings)"/>
                <a:ea typeface="Times New Roman"/>
                <a:cs typeface="Times New Roman"/>
                <a:sym typeface="Times New Roman"/>
              </a:rPr>
              <a:t>c. Nam </a:t>
            </a:r>
            <a:r>
              <a:rPr lang="en-US" sz="4000" dirty="0" err="1">
                <a:solidFill>
                  <a:schemeClr val="dk1"/>
                </a:solidFill>
                <a:latin typeface="Times New Roman (Headings)"/>
                <a:ea typeface="Times New Roman"/>
                <a:cs typeface="Times New Roman"/>
                <a:sym typeface="Times New Roman"/>
              </a:rPr>
              <a:t>Việt</a:t>
            </a:r>
            <a:r>
              <a:rPr lang="en-US" sz="4000" dirty="0">
                <a:solidFill>
                  <a:schemeClr val="dk1"/>
                </a:solidFill>
                <a:latin typeface="Times New Roman (Headings)"/>
                <a:ea typeface="Times New Roman"/>
                <a:cs typeface="Times New Roman"/>
                <a:sym typeface="Times New Roman"/>
              </a:rPr>
              <a:t>.</a:t>
            </a:r>
            <a:endParaRPr sz="4000" dirty="0">
              <a:solidFill>
                <a:schemeClr val="dk1"/>
              </a:solidFill>
              <a:latin typeface="Times New Roman (Headings)"/>
              <a:ea typeface="Times New Roman"/>
              <a:cs typeface="Times New Roman"/>
              <a:sym typeface="Times New Roman"/>
            </a:endParaRPr>
          </a:p>
        </p:txBody>
      </p:sp>
      <p:sp>
        <p:nvSpPr>
          <p:cNvPr id="472" name="Google Shape;472;p29"/>
          <p:cNvSpPr/>
          <p:nvPr/>
        </p:nvSpPr>
        <p:spPr>
          <a:xfrm>
            <a:off x="405773" y="3280034"/>
            <a:ext cx="11574842"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dirty="0">
                <a:solidFill>
                  <a:schemeClr val="dk1"/>
                </a:solidFill>
                <a:latin typeface="Times New Roman (Headings)"/>
                <a:ea typeface="Times New Roman"/>
                <a:cs typeface="Times New Roman"/>
                <a:sym typeface="Times New Roman"/>
              </a:rPr>
              <a:t>b. </a:t>
            </a:r>
            <a:r>
              <a:rPr lang="en-US" sz="4000" dirty="0" err="1">
                <a:solidFill>
                  <a:schemeClr val="dk1"/>
                </a:solidFill>
                <a:latin typeface="Times New Roman (Headings)"/>
                <a:ea typeface="Times New Roman"/>
                <a:cs typeface="Times New Roman"/>
                <a:sym typeface="Times New Roman"/>
              </a:rPr>
              <a:t>Vạn</a:t>
            </a:r>
            <a:r>
              <a:rPr lang="en-US" sz="4000" dirty="0">
                <a:solidFill>
                  <a:schemeClr val="dk1"/>
                </a:solidFill>
                <a:latin typeface="Times New Roman (Headings)"/>
                <a:ea typeface="Times New Roman"/>
                <a:cs typeface="Times New Roman"/>
                <a:sym typeface="Times New Roman"/>
              </a:rPr>
              <a:t> </a:t>
            </a:r>
            <a:r>
              <a:rPr lang="en-US" sz="4000" dirty="0" err="1">
                <a:solidFill>
                  <a:schemeClr val="dk1"/>
                </a:solidFill>
                <a:latin typeface="Times New Roman (Headings)"/>
                <a:ea typeface="Times New Roman"/>
                <a:cs typeface="Times New Roman"/>
                <a:sym typeface="Times New Roman"/>
              </a:rPr>
              <a:t>Xuân</a:t>
            </a:r>
            <a:r>
              <a:rPr lang="en-US" sz="4000" dirty="0">
                <a:solidFill>
                  <a:schemeClr val="dk1"/>
                </a:solidFill>
                <a:latin typeface="Times New Roman (Headings)"/>
                <a:ea typeface="Times New Roman"/>
                <a:cs typeface="Times New Roman"/>
                <a:sym typeface="Times New Roman"/>
              </a:rPr>
              <a:t>.</a:t>
            </a:r>
            <a:endParaRPr sz="4000" dirty="0">
              <a:solidFill>
                <a:schemeClr val="dk1"/>
              </a:solidFill>
              <a:latin typeface="Times New Roman (Headings)"/>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500"/>
                                        <p:tgtEl>
                                          <p:spTgt spid="4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0"/>
                                        </p:tgtEl>
                                        <p:attrNameLst>
                                          <p:attrName>style.visibility</p:attrName>
                                        </p:attrNameLst>
                                      </p:cBhvr>
                                      <p:to>
                                        <p:strVal val="visible"/>
                                      </p:to>
                                    </p:set>
                                    <p:animEffect transition="in" filter="fade">
                                      <p:cBhvr>
                                        <p:cTn id="12" dur="500"/>
                                        <p:tgtEl>
                                          <p:spTgt spid="4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2"/>
                                        </p:tgtEl>
                                        <p:attrNameLst>
                                          <p:attrName>style.visibility</p:attrName>
                                        </p:attrNameLst>
                                      </p:cBhvr>
                                      <p:to>
                                        <p:strVal val="visible"/>
                                      </p:to>
                                    </p:set>
                                    <p:animEffect transition="in" filter="fade">
                                      <p:cBhvr>
                                        <p:cTn id="17" dur="500"/>
                                        <p:tgtEl>
                                          <p:spTgt spid="4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1"/>
                                        </p:tgtEl>
                                        <p:attrNameLst>
                                          <p:attrName>style.visibility</p:attrName>
                                        </p:attrNameLst>
                                      </p:cBhvr>
                                      <p:to>
                                        <p:strVal val="visible"/>
                                      </p:to>
                                    </p:set>
                                    <p:animEffect transition="in" filter="fade">
                                      <p:cBhvr>
                                        <p:cTn id="22" dur="500"/>
                                        <p:tgtEl>
                                          <p:spTgt spid="47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9"/>
                                        </p:tgtEl>
                                        <p:attrNameLst>
                                          <p:attrName>style.visibility</p:attrName>
                                        </p:attrNameLst>
                                      </p:cBhvr>
                                      <p:to>
                                        <p:strVal val="visible"/>
                                      </p:to>
                                    </p:set>
                                    <p:animEffect transition="in" filter="fade">
                                      <p:cBhvr>
                                        <p:cTn id="27" dur="500"/>
                                        <p:tgtEl>
                                          <p:spTgt spid="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3"/>
          <p:cNvPicPr preferRelativeResize="0"/>
          <p:nvPr/>
        </p:nvPicPr>
        <p:blipFill rotWithShape="1">
          <a:blip r:embed="rId3">
            <a:alphaModFix/>
          </a:blip>
          <a:srcRect/>
          <a:stretch/>
        </p:blipFill>
        <p:spPr>
          <a:xfrm>
            <a:off x="1717831" y="87766"/>
            <a:ext cx="8794744" cy="677023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29" name="Google Shape;129;p3"/>
          <p:cNvSpPr txBox="1"/>
          <p:nvPr/>
        </p:nvSpPr>
        <p:spPr>
          <a:xfrm>
            <a:off x="3009900" y="2955233"/>
            <a:ext cx="64008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rgbClr val="FFFF00"/>
                </a:solidFill>
                <a:latin typeface="Tahoma"/>
                <a:ea typeface="Tahoma"/>
                <a:cs typeface="Tahoma"/>
                <a:sym typeface="Tahoma"/>
              </a:rPr>
              <a:t>GIẢI CỨU CÁ VOI</a:t>
            </a:r>
            <a:endParaRPr/>
          </a:p>
        </p:txBody>
      </p:sp>
      <p:pic>
        <p:nvPicPr>
          <p:cNvPr id="130" name="Google Shape;130;p3"/>
          <p:cNvPicPr preferRelativeResize="0"/>
          <p:nvPr/>
        </p:nvPicPr>
        <p:blipFill rotWithShape="1">
          <a:blip r:embed="rId4">
            <a:alphaModFix/>
          </a:blip>
          <a:srcRect/>
          <a:stretch/>
        </p:blipFill>
        <p:spPr>
          <a:xfrm>
            <a:off x="8562975" y="-503238"/>
            <a:ext cx="274638" cy="366713"/>
          </a:xfrm>
          <a:prstGeom prst="rect">
            <a:avLst/>
          </a:prstGeom>
          <a:noFill/>
          <a:ln>
            <a:noFill/>
          </a:ln>
        </p:spPr>
      </p:pic>
      <p:sp>
        <p:nvSpPr>
          <p:cNvPr id="131" name="Google Shape;131;p3"/>
          <p:cNvSpPr/>
          <p:nvPr/>
        </p:nvSpPr>
        <p:spPr>
          <a:xfrm>
            <a:off x="5742088" y="3715325"/>
            <a:ext cx="3589572"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300" b="0" i="0" u="none" strike="noStrike" cap="none">
                <a:solidFill>
                  <a:schemeClr val="lt1"/>
                </a:solidFill>
                <a:highlight>
                  <a:srgbClr val="FF0000"/>
                </a:highlight>
                <a:latin typeface="Calibri"/>
                <a:ea typeface="Calibri"/>
                <a:cs typeface="Calibri"/>
                <a:sym typeface="Calibri"/>
              </a:rPr>
              <a:t>Whale Rescue Story</a:t>
            </a:r>
            <a:endParaRPr/>
          </a:p>
        </p:txBody>
      </p:sp>
    </p:spTree>
  </p:cSld>
  <p:clrMapOvr>
    <a:masterClrMapping/>
  </p:clrMapOvr>
  <p:transition spd="slow">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9"/>
          <p:cNvSpPr/>
          <p:nvPr/>
        </p:nvSpPr>
        <p:spPr>
          <a:xfrm>
            <a:off x="582814" y="121721"/>
            <a:ext cx="1021294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Tiết 42, Bài 18 CÁC CUỘC ĐẤU TRANH GIÀNH ĐỘC LẬP DÂN TỘC TRƯỚC THẾ KỈ X (tiếp theo)</a:t>
            </a:r>
            <a:endParaRPr sz="2400" b="0">
              <a:solidFill>
                <a:schemeClr val="dk1"/>
              </a:solidFill>
              <a:latin typeface="Calibri"/>
              <a:ea typeface="Calibri"/>
              <a:cs typeface="Calibri"/>
              <a:sym typeface="Calibri"/>
            </a:endParaRPr>
          </a:p>
        </p:txBody>
      </p:sp>
      <p:sp>
        <p:nvSpPr>
          <p:cNvPr id="467" name="Google Shape;467;p29"/>
          <p:cNvSpPr/>
          <p:nvPr/>
        </p:nvSpPr>
        <p:spPr>
          <a:xfrm>
            <a:off x="405773" y="1005546"/>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LUYỆN TẬP:</a:t>
            </a:r>
            <a:endParaRPr sz="2400" b="1">
              <a:solidFill>
                <a:srgbClr val="FF0000"/>
              </a:solidFill>
              <a:latin typeface="Times New Roman"/>
              <a:ea typeface="Times New Roman"/>
              <a:cs typeface="Times New Roman"/>
              <a:sym typeface="Times New Roman"/>
            </a:endParaRPr>
          </a:p>
        </p:txBody>
      </p:sp>
      <p:sp>
        <p:nvSpPr>
          <p:cNvPr id="468" name="Google Shape;468;p29"/>
          <p:cNvSpPr/>
          <p:nvPr/>
        </p:nvSpPr>
        <p:spPr>
          <a:xfrm>
            <a:off x="405772" y="1467211"/>
            <a:ext cx="11466437" cy="5047495"/>
          </a:xfrm>
          <a:prstGeom prst="rect">
            <a:avLst/>
          </a:prstGeom>
          <a:noFill/>
          <a:ln>
            <a:noFill/>
          </a:ln>
        </p:spPr>
        <p:txBody>
          <a:bodyPr spcFirstLastPara="1" wrap="square" lIns="91425" tIns="45700" rIns="91425" bIns="45700" anchor="t" anchorCtr="0">
            <a:spAutoFit/>
          </a:bodyPr>
          <a:lstStyle/>
          <a:p>
            <a:pPr>
              <a:lnSpc>
                <a:spcPct val="115000"/>
              </a:lnSpc>
              <a:tabLst>
                <a:tab pos="90170" algn="l"/>
                <a:tab pos="1620520" algn="l"/>
                <a:tab pos="3150235" algn="l"/>
                <a:tab pos="4860925" algn="l"/>
              </a:tabLst>
            </a:pPr>
            <a:r>
              <a:rPr lang="en-US" sz="4000" b="1" dirty="0" err="1">
                <a:latin typeface="Times New Roman (Headings)"/>
                <a:ea typeface="Calibri" panose="020F0502020204030204" pitchFamily="34" charset="0"/>
                <a:cs typeface="Times New Roman" panose="02020603050405020304" pitchFamily="18" charset="0"/>
              </a:rPr>
              <a:t>Câu</a:t>
            </a:r>
            <a:r>
              <a:rPr lang="en-US" sz="4000" b="1" dirty="0">
                <a:latin typeface="Times New Roman (Headings)"/>
                <a:ea typeface="Calibri" panose="020F0502020204030204" pitchFamily="34" charset="0"/>
                <a:cs typeface="Times New Roman" panose="02020603050405020304" pitchFamily="18" charset="0"/>
              </a:rPr>
              <a:t> </a:t>
            </a:r>
            <a:r>
              <a:rPr lang="en-US" sz="4000" b="1" dirty="0" smtClean="0">
                <a:latin typeface="Times New Roman (Headings)"/>
                <a:ea typeface="Calibri" panose="020F0502020204030204" pitchFamily="34" charset="0"/>
                <a:cs typeface="Times New Roman" panose="02020603050405020304" pitchFamily="18" charset="0"/>
              </a:rPr>
              <a:t>5.</a:t>
            </a:r>
            <a:r>
              <a:rPr lang="en-US" sz="4000" b="1" dirty="0">
                <a:latin typeface="Times New Roman (Headings)"/>
                <a:ea typeface="Calibri" panose="020F0502020204030204" pitchFamily="34" charset="0"/>
                <a:cs typeface="Times New Roman" panose="02020603050405020304" pitchFamily="18" charset="0"/>
              </a:rPr>
              <a:t> </a:t>
            </a:r>
            <a:r>
              <a:rPr lang="en-US" sz="4000" b="1" dirty="0" err="1">
                <a:latin typeface="Times New Roman (Headings)"/>
                <a:ea typeface="Calibri" panose="020F0502020204030204" pitchFamily="34" charset="0"/>
                <a:cs typeface="Times New Roman" panose="02020603050405020304" pitchFamily="18" charset="0"/>
              </a:rPr>
              <a:t>Cuộc</a:t>
            </a:r>
            <a:r>
              <a:rPr lang="en-US" sz="4000" b="1" dirty="0">
                <a:latin typeface="Times New Roman (Headings)"/>
                <a:ea typeface="Calibri" panose="020F0502020204030204" pitchFamily="34" charset="0"/>
                <a:cs typeface="Times New Roman" panose="02020603050405020304" pitchFamily="18" charset="0"/>
              </a:rPr>
              <a:t> </a:t>
            </a:r>
            <a:r>
              <a:rPr lang="en-US" sz="4000" b="1" dirty="0" err="1">
                <a:latin typeface="Times New Roman (Headings)"/>
                <a:ea typeface="Calibri" panose="020F0502020204030204" pitchFamily="34" charset="0"/>
                <a:cs typeface="Times New Roman" panose="02020603050405020304" pitchFamily="18" charset="0"/>
              </a:rPr>
              <a:t>khởi</a:t>
            </a:r>
            <a:r>
              <a:rPr lang="en-US" sz="4000" b="1" dirty="0">
                <a:latin typeface="Times New Roman (Headings)"/>
                <a:ea typeface="Calibri" panose="020F0502020204030204" pitchFamily="34" charset="0"/>
                <a:cs typeface="Times New Roman" panose="02020603050405020304" pitchFamily="18" charset="0"/>
              </a:rPr>
              <a:t> </a:t>
            </a:r>
            <a:r>
              <a:rPr lang="en-US" sz="4000" b="1" dirty="0" err="1">
                <a:latin typeface="Times New Roman (Headings)"/>
                <a:ea typeface="Calibri" panose="020F0502020204030204" pitchFamily="34" charset="0"/>
                <a:cs typeface="Times New Roman" panose="02020603050405020304" pitchFamily="18" charset="0"/>
              </a:rPr>
              <a:t>nghĩa</a:t>
            </a:r>
            <a:r>
              <a:rPr lang="en-US" sz="4000" b="1" dirty="0">
                <a:latin typeface="Times New Roman (Headings)"/>
                <a:ea typeface="Calibri" panose="020F0502020204030204" pitchFamily="34" charset="0"/>
                <a:cs typeface="Times New Roman" panose="02020603050405020304" pitchFamily="18" charset="0"/>
              </a:rPr>
              <a:t> Hai </a:t>
            </a:r>
            <a:r>
              <a:rPr lang="en-US" sz="4000" b="1" dirty="0" err="1">
                <a:latin typeface="Times New Roman (Headings)"/>
                <a:ea typeface="Calibri" panose="020F0502020204030204" pitchFamily="34" charset="0"/>
                <a:cs typeface="Times New Roman" panose="02020603050405020304" pitchFamily="18" charset="0"/>
              </a:rPr>
              <a:t>Bà</a:t>
            </a:r>
            <a:r>
              <a:rPr lang="en-US" sz="4000" b="1" dirty="0">
                <a:latin typeface="Times New Roman (Headings)"/>
                <a:ea typeface="Calibri" panose="020F0502020204030204" pitchFamily="34" charset="0"/>
                <a:cs typeface="Times New Roman" panose="02020603050405020304" pitchFamily="18" charset="0"/>
              </a:rPr>
              <a:t> </a:t>
            </a:r>
            <a:r>
              <a:rPr lang="en-US" sz="4000" b="1" dirty="0" err="1">
                <a:latin typeface="Times New Roman (Headings)"/>
                <a:ea typeface="Calibri" panose="020F0502020204030204" pitchFamily="34" charset="0"/>
                <a:cs typeface="Times New Roman" panose="02020603050405020304" pitchFamily="18" charset="0"/>
              </a:rPr>
              <a:t>Trưng</a:t>
            </a:r>
            <a:r>
              <a:rPr lang="en-US" sz="4000" b="1" dirty="0">
                <a:latin typeface="Times New Roman (Headings)"/>
                <a:ea typeface="Calibri" panose="020F0502020204030204" pitchFamily="34" charset="0"/>
                <a:cs typeface="Times New Roman" panose="02020603050405020304" pitchFamily="18" charset="0"/>
              </a:rPr>
              <a:t> (40 – 43) </a:t>
            </a:r>
            <a:r>
              <a:rPr lang="en-US" sz="4000" b="1" dirty="0" err="1">
                <a:latin typeface="Times New Roman (Headings)"/>
                <a:ea typeface="Calibri" panose="020F0502020204030204" pitchFamily="34" charset="0"/>
                <a:cs typeface="Times New Roman" panose="02020603050405020304" pitchFamily="18" charset="0"/>
              </a:rPr>
              <a:t>và</a:t>
            </a:r>
            <a:r>
              <a:rPr lang="en-US" sz="4000" b="1" dirty="0">
                <a:latin typeface="Times New Roman (Headings)"/>
                <a:ea typeface="Calibri" panose="020F0502020204030204" pitchFamily="34" charset="0"/>
                <a:cs typeface="Times New Roman" panose="02020603050405020304" pitchFamily="18" charset="0"/>
              </a:rPr>
              <a:t> </a:t>
            </a:r>
            <a:r>
              <a:rPr lang="en-US" sz="4000" b="1" dirty="0" err="1">
                <a:latin typeface="Times New Roman (Headings)"/>
                <a:ea typeface="Calibri" panose="020F0502020204030204" pitchFamily="34" charset="0"/>
                <a:cs typeface="Times New Roman" panose="02020603050405020304" pitchFamily="18" charset="0"/>
              </a:rPr>
              <a:t>Lí</a:t>
            </a:r>
            <a:r>
              <a:rPr lang="en-US" sz="4000" b="1" dirty="0">
                <a:latin typeface="Times New Roman (Headings)"/>
                <a:ea typeface="Calibri" panose="020F0502020204030204" pitchFamily="34" charset="0"/>
                <a:cs typeface="Times New Roman" panose="02020603050405020304" pitchFamily="18" charset="0"/>
              </a:rPr>
              <a:t> </a:t>
            </a:r>
            <a:r>
              <a:rPr lang="en-US" sz="4000" b="1" dirty="0" err="1">
                <a:latin typeface="Times New Roman (Headings)"/>
                <a:ea typeface="Calibri" panose="020F0502020204030204" pitchFamily="34" charset="0"/>
                <a:cs typeface="Times New Roman" panose="02020603050405020304" pitchFamily="18" charset="0"/>
              </a:rPr>
              <a:t>Bí</a:t>
            </a:r>
            <a:r>
              <a:rPr lang="en-US" sz="4000" b="1" dirty="0">
                <a:latin typeface="Times New Roman (Headings)"/>
                <a:ea typeface="Calibri" panose="020F0502020204030204" pitchFamily="34" charset="0"/>
                <a:cs typeface="Times New Roman" panose="02020603050405020304" pitchFamily="18" charset="0"/>
              </a:rPr>
              <a:t> (542 – 603) </a:t>
            </a:r>
            <a:r>
              <a:rPr lang="en-US" sz="4000" b="1" dirty="0" err="1">
                <a:latin typeface="Times New Roman (Headings)"/>
                <a:ea typeface="Calibri" panose="020F0502020204030204" pitchFamily="34" charset="0"/>
                <a:cs typeface="Times New Roman" panose="02020603050405020304" pitchFamily="18" charset="0"/>
              </a:rPr>
              <a:t>đều</a:t>
            </a:r>
            <a:endParaRPr lang="en-US" sz="4000" dirty="0">
              <a:latin typeface="Times New Roman (Headings)"/>
              <a:ea typeface="Calibri" panose="020F0502020204030204" pitchFamily="34" charset="0"/>
              <a:cs typeface="Times New Roman" panose="02020603050405020304" pitchFamily="18" charset="0"/>
            </a:endParaRPr>
          </a:p>
          <a:p>
            <a:pPr marL="90170">
              <a:lnSpc>
                <a:spcPct val="115000"/>
              </a:lnSpc>
              <a:tabLst>
                <a:tab pos="90170" algn="l"/>
                <a:tab pos="1620520" algn="l"/>
                <a:tab pos="3150235" algn="l"/>
                <a:tab pos="4860925" algn="l"/>
              </a:tabLst>
            </a:pPr>
            <a:r>
              <a:rPr lang="en-US" sz="4000" dirty="0">
                <a:latin typeface="Times New Roman (Headings)"/>
                <a:ea typeface="Calibri" panose="020F0502020204030204" pitchFamily="34" charset="0"/>
                <a:cs typeface="Times New Roman" panose="02020603050405020304" pitchFamily="18" charset="0"/>
              </a:rPr>
              <a:t>A. </a:t>
            </a:r>
            <a:r>
              <a:rPr lang="en-US" sz="4000" dirty="0" err="1">
                <a:latin typeface="Times New Roman (Headings)"/>
                <a:ea typeface="Calibri" panose="020F0502020204030204" pitchFamily="34" charset="0"/>
                <a:cs typeface="Times New Roman" panose="02020603050405020304" pitchFamily="18" charset="0"/>
              </a:rPr>
              <a:t>chống</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lại</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ách</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đô</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hộ</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của</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nhà</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Hán</a:t>
            </a:r>
            <a:r>
              <a:rPr lang="en-US" sz="4000" dirty="0">
                <a:latin typeface="Times New Roman (Headings)"/>
                <a:ea typeface="Calibri" panose="020F0502020204030204" pitchFamily="34" charset="0"/>
                <a:cs typeface="Times New Roman" panose="02020603050405020304" pitchFamily="18" charset="0"/>
              </a:rPr>
              <a:t>.</a:t>
            </a:r>
          </a:p>
          <a:p>
            <a:pPr marL="90170">
              <a:lnSpc>
                <a:spcPct val="115000"/>
              </a:lnSpc>
              <a:tabLst>
                <a:tab pos="90170" algn="l"/>
                <a:tab pos="1620520" algn="l"/>
                <a:tab pos="3150235" algn="l"/>
                <a:tab pos="4860925" algn="l"/>
              </a:tabLst>
            </a:pPr>
            <a:r>
              <a:rPr lang="en-US" sz="4000" dirty="0">
                <a:latin typeface="Times New Roman (Headings)"/>
                <a:ea typeface="Calibri" panose="020F0502020204030204" pitchFamily="34" charset="0"/>
                <a:cs typeface="Times New Roman" panose="02020603050405020304" pitchFamily="18" charset="0"/>
              </a:rPr>
              <a:t>B. </a:t>
            </a:r>
            <a:r>
              <a:rPr lang="en-US" sz="4000" dirty="0" err="1">
                <a:latin typeface="Times New Roman (Headings)"/>
                <a:ea typeface="Calibri" panose="020F0502020204030204" pitchFamily="34" charset="0"/>
                <a:cs typeface="Times New Roman" panose="02020603050405020304" pitchFamily="18" charset="0"/>
              </a:rPr>
              <a:t>chống</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lại</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ách</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đô</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hộ</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của</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nhà</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Lương</a:t>
            </a:r>
            <a:r>
              <a:rPr lang="en-US" sz="4000" dirty="0">
                <a:latin typeface="Times New Roman (Headings)"/>
                <a:ea typeface="Calibri" panose="020F0502020204030204" pitchFamily="34" charset="0"/>
                <a:cs typeface="Times New Roman" panose="02020603050405020304" pitchFamily="18" charset="0"/>
              </a:rPr>
              <a:t>.</a:t>
            </a:r>
          </a:p>
          <a:p>
            <a:pPr marL="90170">
              <a:lnSpc>
                <a:spcPct val="115000"/>
              </a:lnSpc>
              <a:tabLst>
                <a:tab pos="90170" algn="l"/>
                <a:tab pos="1620520" algn="l"/>
                <a:tab pos="3150235" algn="l"/>
                <a:tab pos="4860925" algn="l"/>
              </a:tabLst>
            </a:pPr>
            <a:r>
              <a:rPr lang="en-US" sz="4000" dirty="0">
                <a:latin typeface="Times New Roman (Headings)"/>
                <a:ea typeface="Calibri" panose="020F0502020204030204" pitchFamily="34" charset="0"/>
                <a:cs typeface="Times New Roman" panose="02020603050405020304" pitchFamily="18" charset="0"/>
              </a:rPr>
              <a:t>C. </a:t>
            </a:r>
            <a:r>
              <a:rPr lang="en-US" sz="4000" dirty="0" err="1">
                <a:latin typeface="Times New Roman (Headings)"/>
                <a:ea typeface="Calibri" panose="020F0502020204030204" pitchFamily="34" charset="0"/>
                <a:cs typeface="Times New Roman" panose="02020603050405020304" pitchFamily="18" charset="0"/>
              </a:rPr>
              <a:t>giành</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được</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chính</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quyền</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trong</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thời</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gian</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ngắn</a:t>
            </a:r>
            <a:r>
              <a:rPr lang="en-US" sz="4000" dirty="0">
                <a:latin typeface="Times New Roman (Headings)"/>
                <a:ea typeface="Calibri" panose="020F0502020204030204" pitchFamily="34" charset="0"/>
                <a:cs typeface="Times New Roman" panose="02020603050405020304" pitchFamily="18" charset="0"/>
              </a:rPr>
              <a:t>.</a:t>
            </a:r>
          </a:p>
          <a:p>
            <a:pPr marL="90170">
              <a:lnSpc>
                <a:spcPct val="115000"/>
              </a:lnSpc>
              <a:tabLst>
                <a:tab pos="90170" algn="l"/>
                <a:tab pos="1620520" algn="l"/>
                <a:tab pos="3150235" algn="l"/>
                <a:tab pos="4860925" algn="l"/>
              </a:tabLst>
            </a:pPr>
            <a:r>
              <a:rPr lang="en-US" sz="4000" dirty="0">
                <a:latin typeface="Times New Roman (Headings)"/>
                <a:ea typeface="Calibri" panose="020F0502020204030204" pitchFamily="34" charset="0"/>
                <a:cs typeface="Times New Roman" panose="02020603050405020304" pitchFamily="18" charset="0"/>
              </a:rPr>
              <a:t>D. </a:t>
            </a:r>
            <a:r>
              <a:rPr lang="en-US" sz="4000" dirty="0" err="1">
                <a:latin typeface="Times New Roman (Headings)"/>
                <a:ea typeface="Calibri" panose="020F0502020204030204" pitchFamily="34" charset="0"/>
                <a:cs typeface="Times New Roman" panose="02020603050405020304" pitchFamily="18" charset="0"/>
              </a:rPr>
              <a:t>mở</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ra</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thời</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kì</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độc</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lập</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tự</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chủ</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lâu</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dài</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cho</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dân</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tộc</a:t>
            </a:r>
            <a:r>
              <a:rPr lang="en-US" sz="4000" dirty="0">
                <a:latin typeface="Times New Roman (Headings)"/>
                <a:ea typeface="Calibri" panose="020F0502020204030204" pitchFamily="34" charset="0"/>
                <a:cs typeface="Times New Roman" panose="02020603050405020304" pitchFamily="18" charset="0"/>
              </a:rPr>
              <a:t> </a:t>
            </a:r>
            <a:r>
              <a:rPr lang="en-US" sz="4000" dirty="0" err="1">
                <a:latin typeface="Times New Roman (Headings)"/>
                <a:ea typeface="Calibri" panose="020F0502020204030204" pitchFamily="34" charset="0"/>
                <a:cs typeface="Times New Roman" panose="02020603050405020304" pitchFamily="18" charset="0"/>
              </a:rPr>
              <a:t>Việt</a:t>
            </a:r>
            <a:r>
              <a:rPr lang="en-US" sz="4000" dirty="0">
                <a:latin typeface="Times New Roman (Headings)"/>
                <a:ea typeface="Calibri" panose="020F0502020204030204" pitchFamily="34" charset="0"/>
                <a:cs typeface="Times New Roman" panose="02020603050405020304" pitchFamily="18" charset="0"/>
              </a:rPr>
              <a:t> Nam.</a:t>
            </a:r>
            <a:endParaRPr lang="en-US" sz="4000" dirty="0">
              <a:effectLst/>
              <a:latin typeface="Times New Roman (Heading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59056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500"/>
                                        <p:tgtEl>
                                          <p:spTgt spid="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9"/>
          <p:cNvSpPr/>
          <p:nvPr/>
        </p:nvSpPr>
        <p:spPr>
          <a:xfrm>
            <a:off x="582814" y="121721"/>
            <a:ext cx="1021294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Tiết 42, Bài 18 CÁC CUỘC ĐẤU TRANH GIÀNH ĐỘC LẬP DÂN TỘC TRƯỚC THẾ KỈ X (tiếp theo)</a:t>
            </a:r>
            <a:endParaRPr sz="2400" b="0">
              <a:solidFill>
                <a:schemeClr val="dk1"/>
              </a:solidFill>
              <a:latin typeface="Calibri"/>
              <a:ea typeface="Calibri"/>
              <a:cs typeface="Calibri"/>
              <a:sym typeface="Calibri"/>
            </a:endParaRPr>
          </a:p>
        </p:txBody>
      </p:sp>
      <p:sp>
        <p:nvSpPr>
          <p:cNvPr id="467" name="Google Shape;467;p29"/>
          <p:cNvSpPr/>
          <p:nvPr/>
        </p:nvSpPr>
        <p:spPr>
          <a:xfrm>
            <a:off x="405773" y="1005546"/>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LUYỆN TẬP:</a:t>
            </a:r>
            <a:endParaRPr sz="2400" b="1">
              <a:solidFill>
                <a:srgbClr val="FF0000"/>
              </a:solidFill>
              <a:latin typeface="Times New Roman"/>
              <a:ea typeface="Times New Roman"/>
              <a:cs typeface="Times New Roman"/>
              <a:sym typeface="Times New Roman"/>
            </a:endParaRPr>
          </a:p>
        </p:txBody>
      </p:sp>
      <p:sp>
        <p:nvSpPr>
          <p:cNvPr id="468" name="Google Shape;468;p29"/>
          <p:cNvSpPr/>
          <p:nvPr/>
        </p:nvSpPr>
        <p:spPr>
          <a:xfrm>
            <a:off x="405772" y="1467211"/>
            <a:ext cx="11466437" cy="3785611"/>
          </a:xfrm>
          <a:prstGeom prst="rect">
            <a:avLst/>
          </a:prstGeom>
          <a:noFill/>
          <a:ln>
            <a:noFill/>
          </a:ln>
        </p:spPr>
        <p:txBody>
          <a:bodyPr spcFirstLastPara="1" wrap="square" lIns="91425" tIns="45700" rIns="91425" bIns="45700" anchor="t" anchorCtr="0">
            <a:spAutoFit/>
          </a:bodyPr>
          <a:lstStyle/>
          <a:p>
            <a:r>
              <a:rPr lang="vi-VN" sz="4000" b="1" dirty="0">
                <a:solidFill>
                  <a:schemeClr val="tx1"/>
                </a:solidFill>
                <a:latin typeface="Times New Roman (Headings)"/>
              </a:rPr>
              <a:t>Câu </a:t>
            </a:r>
            <a:r>
              <a:rPr lang="en-US" sz="4000" b="1" dirty="0" smtClean="0">
                <a:solidFill>
                  <a:schemeClr val="tx1"/>
                </a:solidFill>
                <a:latin typeface="Times New Roman (Headings)"/>
              </a:rPr>
              <a:t>6</a:t>
            </a:r>
            <a:r>
              <a:rPr lang="vi-VN" sz="4000" b="1" dirty="0" smtClean="0">
                <a:solidFill>
                  <a:schemeClr val="tx1"/>
                </a:solidFill>
                <a:latin typeface="Times New Roman (Headings)"/>
              </a:rPr>
              <a:t>:</a:t>
            </a:r>
            <a:r>
              <a:rPr lang="vi-VN" sz="4000" dirty="0">
                <a:solidFill>
                  <a:schemeClr val="tx1"/>
                </a:solidFill>
                <a:latin typeface="Times New Roman (Headings)"/>
              </a:rPr>
              <a:t> </a:t>
            </a:r>
            <a:r>
              <a:rPr lang="en-US" sz="4000" dirty="0" err="1" smtClean="0">
                <a:solidFill>
                  <a:schemeClr val="tx1"/>
                </a:solidFill>
                <a:latin typeface="Times New Roman (Headings)"/>
              </a:rPr>
              <a:t>Năm</a:t>
            </a:r>
            <a:r>
              <a:rPr lang="en-US" sz="4000" dirty="0" smtClean="0">
                <a:solidFill>
                  <a:schemeClr val="tx1"/>
                </a:solidFill>
                <a:latin typeface="Times New Roman (Headings)"/>
              </a:rPr>
              <a:t> 602</a:t>
            </a:r>
            <a:r>
              <a:rPr lang="vi-VN" sz="4000" dirty="0" smtClean="0">
                <a:solidFill>
                  <a:schemeClr val="tx1"/>
                </a:solidFill>
                <a:latin typeface="Times New Roman (Headings)"/>
              </a:rPr>
              <a:t>, </a:t>
            </a:r>
            <a:r>
              <a:rPr lang="en-US" sz="4000" dirty="0" err="1" smtClean="0">
                <a:solidFill>
                  <a:schemeClr val="tx1"/>
                </a:solidFill>
                <a:latin typeface="Times New Roman (Headings)"/>
              </a:rPr>
              <a:t>nước</a:t>
            </a:r>
            <a:r>
              <a:rPr lang="en-US" sz="4000" dirty="0" smtClean="0">
                <a:solidFill>
                  <a:schemeClr val="tx1"/>
                </a:solidFill>
                <a:latin typeface="Times New Roman (Headings)"/>
              </a:rPr>
              <a:t> </a:t>
            </a:r>
            <a:r>
              <a:rPr lang="en-US" sz="4000" dirty="0" err="1" smtClean="0">
                <a:solidFill>
                  <a:schemeClr val="tx1"/>
                </a:solidFill>
                <a:latin typeface="Times New Roman (Headings)"/>
              </a:rPr>
              <a:t>nào</a:t>
            </a:r>
            <a:r>
              <a:rPr lang="en-US" sz="4000" dirty="0" smtClean="0">
                <a:solidFill>
                  <a:schemeClr val="tx1"/>
                </a:solidFill>
                <a:latin typeface="Times New Roman (Headings)"/>
              </a:rPr>
              <a:t> </a:t>
            </a:r>
            <a:r>
              <a:rPr lang="en-US" sz="4000" dirty="0" err="1" smtClean="0">
                <a:solidFill>
                  <a:schemeClr val="tx1"/>
                </a:solidFill>
                <a:latin typeface="Times New Roman (Headings)"/>
              </a:rPr>
              <a:t>xâm</a:t>
            </a:r>
            <a:r>
              <a:rPr lang="en-US" sz="4000" dirty="0" smtClean="0">
                <a:solidFill>
                  <a:schemeClr val="tx1"/>
                </a:solidFill>
                <a:latin typeface="Times New Roman (Headings)"/>
              </a:rPr>
              <a:t> </a:t>
            </a:r>
            <a:r>
              <a:rPr lang="en-US" sz="4000" dirty="0" err="1" smtClean="0">
                <a:solidFill>
                  <a:schemeClr val="tx1"/>
                </a:solidFill>
                <a:latin typeface="Times New Roman (Headings)"/>
              </a:rPr>
              <a:t>lược</a:t>
            </a:r>
            <a:r>
              <a:rPr lang="en-US" sz="4000" dirty="0" smtClean="0">
                <a:solidFill>
                  <a:schemeClr val="tx1"/>
                </a:solidFill>
                <a:latin typeface="Times New Roman (Headings)"/>
              </a:rPr>
              <a:t> </a:t>
            </a:r>
            <a:r>
              <a:rPr lang="en-US" sz="4000" dirty="0" err="1" smtClean="0">
                <a:solidFill>
                  <a:schemeClr val="tx1"/>
                </a:solidFill>
                <a:latin typeface="Times New Roman (Headings)"/>
              </a:rPr>
              <a:t>nhà</a:t>
            </a:r>
            <a:r>
              <a:rPr lang="en-US" sz="4000" dirty="0" smtClean="0">
                <a:solidFill>
                  <a:schemeClr val="tx1"/>
                </a:solidFill>
                <a:latin typeface="Times New Roman (Headings)"/>
              </a:rPr>
              <a:t> </a:t>
            </a:r>
            <a:r>
              <a:rPr lang="en-US" sz="4000" dirty="0" err="1" smtClean="0">
                <a:solidFill>
                  <a:schemeClr val="tx1"/>
                </a:solidFill>
                <a:latin typeface="Times New Roman (Headings)"/>
              </a:rPr>
              <a:t>nước</a:t>
            </a:r>
            <a:r>
              <a:rPr lang="en-US" sz="4000" dirty="0" smtClean="0">
                <a:solidFill>
                  <a:schemeClr val="tx1"/>
                </a:solidFill>
                <a:latin typeface="Times New Roman (Headings)"/>
              </a:rPr>
              <a:t> </a:t>
            </a:r>
            <a:r>
              <a:rPr lang="en-US" sz="4000" dirty="0" err="1" smtClean="0">
                <a:solidFill>
                  <a:schemeClr val="tx1"/>
                </a:solidFill>
                <a:latin typeface="Times New Roman (Headings)"/>
              </a:rPr>
              <a:t>Vạn</a:t>
            </a:r>
            <a:r>
              <a:rPr lang="en-US" sz="4000" dirty="0" smtClean="0">
                <a:solidFill>
                  <a:schemeClr val="tx1"/>
                </a:solidFill>
                <a:latin typeface="Times New Roman (Headings)"/>
              </a:rPr>
              <a:t> </a:t>
            </a:r>
            <a:r>
              <a:rPr lang="en-US" sz="4000" dirty="0" err="1" smtClean="0">
                <a:solidFill>
                  <a:schemeClr val="tx1"/>
                </a:solidFill>
                <a:latin typeface="Times New Roman (Headings)"/>
              </a:rPr>
              <a:t>Xuân</a:t>
            </a:r>
            <a:r>
              <a:rPr lang="en-US" sz="4000" dirty="0" smtClean="0">
                <a:solidFill>
                  <a:schemeClr val="tx1"/>
                </a:solidFill>
                <a:latin typeface="Times New Roman (Headings)"/>
              </a:rPr>
              <a:t>?</a:t>
            </a:r>
            <a:endParaRPr lang="vi-VN" sz="4000" dirty="0">
              <a:solidFill>
                <a:schemeClr val="tx1"/>
              </a:solidFill>
              <a:latin typeface="Times New Roman (Headings)"/>
            </a:endParaRPr>
          </a:p>
          <a:p>
            <a:r>
              <a:rPr lang="vi-VN" sz="4000" dirty="0">
                <a:solidFill>
                  <a:schemeClr val="tx1"/>
                </a:solidFill>
                <a:latin typeface="Times New Roman (Headings)"/>
              </a:rPr>
              <a:t>A. nhà Hán</a:t>
            </a:r>
          </a:p>
          <a:p>
            <a:r>
              <a:rPr lang="vi-VN" sz="4000" dirty="0">
                <a:solidFill>
                  <a:schemeClr val="tx1"/>
                </a:solidFill>
                <a:latin typeface="Times New Roman (Headings)"/>
              </a:rPr>
              <a:t>B. nhà Ngô</a:t>
            </a:r>
          </a:p>
          <a:p>
            <a:r>
              <a:rPr lang="vi-VN" sz="4000" dirty="0">
                <a:solidFill>
                  <a:schemeClr val="tx1"/>
                </a:solidFill>
                <a:latin typeface="Times New Roman (Headings)"/>
              </a:rPr>
              <a:t>C. nhà Lương</a:t>
            </a:r>
          </a:p>
          <a:p>
            <a:r>
              <a:rPr lang="vi-VN" sz="4000" dirty="0">
                <a:solidFill>
                  <a:schemeClr val="tx1"/>
                </a:solidFill>
                <a:latin typeface="Times New Roman (Headings)"/>
              </a:rPr>
              <a:t>D. nhà </a:t>
            </a:r>
            <a:r>
              <a:rPr lang="en-US" sz="4000" dirty="0" err="1" smtClean="0">
                <a:solidFill>
                  <a:schemeClr val="tx1"/>
                </a:solidFill>
                <a:latin typeface="Times New Roman (Headings)"/>
              </a:rPr>
              <a:t>Tùy</a:t>
            </a:r>
            <a:endParaRPr lang="vi-VN" sz="4000" dirty="0">
              <a:solidFill>
                <a:schemeClr val="tx1"/>
              </a:solidFill>
              <a:latin typeface="Times New Roman (Headings)"/>
            </a:endParaRPr>
          </a:p>
        </p:txBody>
      </p:sp>
    </p:spTree>
    <p:extLst>
      <p:ext uri="{BB962C8B-B14F-4D97-AF65-F5344CB8AC3E}">
        <p14:creationId xmlns:p14="http://schemas.microsoft.com/office/powerpoint/2010/main" val="32798409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500"/>
                                        <p:tgtEl>
                                          <p:spTgt spid="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9"/>
          <p:cNvSpPr/>
          <p:nvPr/>
        </p:nvSpPr>
        <p:spPr>
          <a:xfrm>
            <a:off x="582814" y="121721"/>
            <a:ext cx="1021294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Tiết 42, Bài 18 CÁC CUỘC ĐẤU TRANH GIÀNH ĐỘC LẬP DÂN TỘC TRƯỚC THẾ KỈ X (tiếp theo)</a:t>
            </a:r>
            <a:endParaRPr sz="2400" b="0">
              <a:solidFill>
                <a:schemeClr val="dk1"/>
              </a:solidFill>
              <a:latin typeface="Calibri"/>
              <a:ea typeface="Calibri"/>
              <a:cs typeface="Calibri"/>
              <a:sym typeface="Calibri"/>
            </a:endParaRPr>
          </a:p>
        </p:txBody>
      </p:sp>
      <p:sp>
        <p:nvSpPr>
          <p:cNvPr id="467" name="Google Shape;467;p29"/>
          <p:cNvSpPr/>
          <p:nvPr/>
        </p:nvSpPr>
        <p:spPr>
          <a:xfrm>
            <a:off x="405773" y="1005546"/>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LUYỆN TẬP:</a:t>
            </a:r>
            <a:endParaRPr sz="2400" b="1">
              <a:solidFill>
                <a:srgbClr val="FF0000"/>
              </a:solidFill>
              <a:latin typeface="Times New Roman"/>
              <a:ea typeface="Times New Roman"/>
              <a:cs typeface="Times New Roman"/>
              <a:sym typeface="Times New Roman"/>
            </a:endParaRPr>
          </a:p>
        </p:txBody>
      </p:sp>
      <p:sp>
        <p:nvSpPr>
          <p:cNvPr id="468" name="Google Shape;468;p29"/>
          <p:cNvSpPr/>
          <p:nvPr/>
        </p:nvSpPr>
        <p:spPr>
          <a:xfrm>
            <a:off x="405772" y="1467211"/>
            <a:ext cx="11466437" cy="3170058"/>
          </a:xfrm>
          <a:prstGeom prst="rect">
            <a:avLst/>
          </a:prstGeom>
          <a:noFill/>
          <a:ln>
            <a:noFill/>
          </a:ln>
        </p:spPr>
        <p:txBody>
          <a:bodyPr spcFirstLastPara="1" wrap="square" lIns="91425" tIns="45700" rIns="91425" bIns="45700" anchor="t" anchorCtr="0">
            <a:spAutoFit/>
          </a:bodyPr>
          <a:lstStyle/>
          <a:p>
            <a:r>
              <a:rPr lang="en-US" sz="4000" b="1" dirty="0" err="1">
                <a:solidFill>
                  <a:schemeClr val="tx1"/>
                </a:solidFill>
                <a:latin typeface="Times New Roman (Headings)"/>
                <a:cs typeface="Times New Roman" panose="02020603050405020304" pitchFamily="18" charset="0"/>
              </a:rPr>
              <a:t>C</a:t>
            </a:r>
            <a:r>
              <a:rPr lang="en-US" sz="4000" b="1" dirty="0" err="1" smtClean="0">
                <a:solidFill>
                  <a:schemeClr val="tx1"/>
                </a:solidFill>
                <a:latin typeface="Times New Roman (Headings)"/>
                <a:cs typeface="Times New Roman" panose="02020603050405020304" pitchFamily="18" charset="0"/>
              </a:rPr>
              <a:t>âu</a:t>
            </a:r>
            <a:r>
              <a:rPr lang="en-US" sz="4000" b="1" dirty="0" smtClean="0">
                <a:solidFill>
                  <a:schemeClr val="tx1"/>
                </a:solidFill>
                <a:latin typeface="Times New Roman (Headings)"/>
                <a:cs typeface="Times New Roman" panose="02020603050405020304" pitchFamily="18" charset="0"/>
              </a:rPr>
              <a:t> 7:</a:t>
            </a:r>
            <a:r>
              <a:rPr lang="en-US" sz="4000" dirty="0">
                <a:solidFill>
                  <a:schemeClr val="tx1"/>
                </a:solidFill>
                <a:latin typeface="Times New Roman (Headings)"/>
                <a:cs typeface="Times New Roman" panose="02020603050405020304" pitchFamily="18" charset="0"/>
              </a:rPr>
              <a:t> </a:t>
            </a:r>
            <a:r>
              <a:rPr lang="en-US" sz="4000" dirty="0" err="1">
                <a:solidFill>
                  <a:schemeClr val="tx1"/>
                </a:solidFill>
                <a:latin typeface="Times New Roman (Headings)"/>
                <a:cs typeface="Times New Roman" panose="02020603050405020304" pitchFamily="18" charset="0"/>
              </a:rPr>
              <a:t>Lý</a:t>
            </a:r>
            <a:r>
              <a:rPr lang="en-US" sz="4000" dirty="0">
                <a:solidFill>
                  <a:schemeClr val="tx1"/>
                </a:solidFill>
                <a:latin typeface="Times New Roman (Headings)"/>
                <a:cs typeface="Times New Roman" panose="02020603050405020304" pitchFamily="18" charset="0"/>
              </a:rPr>
              <a:t> </a:t>
            </a:r>
            <a:r>
              <a:rPr lang="en-US" sz="4000" dirty="0" err="1">
                <a:solidFill>
                  <a:schemeClr val="tx1"/>
                </a:solidFill>
                <a:latin typeface="Times New Roman (Headings)"/>
                <a:cs typeface="Times New Roman" panose="02020603050405020304" pitchFamily="18" charset="0"/>
              </a:rPr>
              <a:t>Bí</a:t>
            </a:r>
            <a:r>
              <a:rPr lang="en-US" sz="4000" dirty="0">
                <a:solidFill>
                  <a:schemeClr val="tx1"/>
                </a:solidFill>
                <a:latin typeface="Times New Roman (Headings)"/>
                <a:cs typeface="Times New Roman" panose="02020603050405020304" pitchFamily="18" charset="0"/>
              </a:rPr>
              <a:t> </a:t>
            </a:r>
            <a:r>
              <a:rPr lang="en-US" sz="4000" dirty="0" err="1">
                <a:solidFill>
                  <a:schemeClr val="tx1"/>
                </a:solidFill>
                <a:latin typeface="Times New Roman (Headings)"/>
                <a:cs typeface="Times New Roman" panose="02020603050405020304" pitchFamily="18" charset="0"/>
              </a:rPr>
              <a:t>phất</a:t>
            </a:r>
            <a:r>
              <a:rPr lang="en-US" sz="4000" dirty="0">
                <a:solidFill>
                  <a:schemeClr val="tx1"/>
                </a:solidFill>
                <a:latin typeface="Times New Roman (Headings)"/>
                <a:cs typeface="Times New Roman" panose="02020603050405020304" pitchFamily="18" charset="0"/>
              </a:rPr>
              <a:t> </a:t>
            </a:r>
            <a:r>
              <a:rPr lang="en-US" sz="4000" dirty="0" err="1">
                <a:solidFill>
                  <a:schemeClr val="tx1"/>
                </a:solidFill>
                <a:latin typeface="Times New Roman (Headings)"/>
                <a:cs typeface="Times New Roman" panose="02020603050405020304" pitchFamily="18" charset="0"/>
              </a:rPr>
              <a:t>cờ</a:t>
            </a:r>
            <a:r>
              <a:rPr lang="en-US" sz="4000" dirty="0">
                <a:solidFill>
                  <a:schemeClr val="tx1"/>
                </a:solidFill>
                <a:latin typeface="Times New Roman (Headings)"/>
                <a:cs typeface="Times New Roman" panose="02020603050405020304" pitchFamily="18" charset="0"/>
              </a:rPr>
              <a:t> </a:t>
            </a:r>
            <a:r>
              <a:rPr lang="en-US" sz="4000" dirty="0" err="1">
                <a:solidFill>
                  <a:schemeClr val="tx1"/>
                </a:solidFill>
                <a:latin typeface="Times New Roman (Headings)"/>
                <a:cs typeface="Times New Roman" panose="02020603050405020304" pitchFamily="18" charset="0"/>
              </a:rPr>
              <a:t>khởi</a:t>
            </a:r>
            <a:r>
              <a:rPr lang="en-US" sz="4000" dirty="0">
                <a:solidFill>
                  <a:schemeClr val="tx1"/>
                </a:solidFill>
                <a:latin typeface="Times New Roman (Headings)"/>
                <a:cs typeface="Times New Roman" panose="02020603050405020304" pitchFamily="18" charset="0"/>
              </a:rPr>
              <a:t> </a:t>
            </a:r>
            <a:r>
              <a:rPr lang="en-US" sz="4000" dirty="0" err="1">
                <a:solidFill>
                  <a:schemeClr val="tx1"/>
                </a:solidFill>
                <a:latin typeface="Times New Roman (Headings)"/>
                <a:cs typeface="Times New Roman" panose="02020603050405020304" pitchFamily="18" charset="0"/>
              </a:rPr>
              <a:t>nghĩa</a:t>
            </a:r>
            <a:r>
              <a:rPr lang="en-US" sz="4000" dirty="0">
                <a:solidFill>
                  <a:schemeClr val="tx1"/>
                </a:solidFill>
                <a:latin typeface="Times New Roman (Headings)"/>
                <a:cs typeface="Times New Roman" panose="02020603050405020304" pitchFamily="18" charset="0"/>
              </a:rPr>
              <a:t> </a:t>
            </a:r>
            <a:r>
              <a:rPr lang="en-US" sz="4000" dirty="0" err="1">
                <a:solidFill>
                  <a:schemeClr val="tx1"/>
                </a:solidFill>
                <a:latin typeface="Times New Roman (Headings)"/>
                <a:cs typeface="Times New Roman" panose="02020603050405020304" pitchFamily="18" charset="0"/>
              </a:rPr>
              <a:t>năm</a:t>
            </a:r>
            <a:endParaRPr lang="en-US" sz="4000" dirty="0">
              <a:solidFill>
                <a:schemeClr val="tx1"/>
              </a:solidFill>
              <a:latin typeface="Times New Roman (Headings)"/>
              <a:cs typeface="Times New Roman" panose="02020603050405020304" pitchFamily="18" charset="0"/>
            </a:endParaRPr>
          </a:p>
          <a:p>
            <a:r>
              <a:rPr lang="en-US" sz="4000" dirty="0">
                <a:solidFill>
                  <a:schemeClr val="tx1"/>
                </a:solidFill>
                <a:latin typeface="Times New Roman (Headings)"/>
                <a:cs typeface="Times New Roman" panose="02020603050405020304" pitchFamily="18" charset="0"/>
              </a:rPr>
              <a:t>A. 541     </a:t>
            </a:r>
          </a:p>
          <a:p>
            <a:r>
              <a:rPr lang="en-US" sz="4000" dirty="0">
                <a:solidFill>
                  <a:schemeClr val="tx1"/>
                </a:solidFill>
                <a:latin typeface="Times New Roman (Headings)"/>
                <a:cs typeface="Times New Roman" panose="02020603050405020304" pitchFamily="18" charset="0"/>
              </a:rPr>
              <a:t>B. 542</a:t>
            </a:r>
          </a:p>
          <a:p>
            <a:r>
              <a:rPr lang="en-US" sz="4000" dirty="0">
                <a:solidFill>
                  <a:schemeClr val="tx1"/>
                </a:solidFill>
                <a:latin typeface="Times New Roman (Headings)"/>
                <a:cs typeface="Times New Roman" panose="02020603050405020304" pitchFamily="18" charset="0"/>
              </a:rPr>
              <a:t>C. 543     </a:t>
            </a:r>
          </a:p>
          <a:p>
            <a:r>
              <a:rPr lang="en-US" sz="4000" dirty="0">
                <a:solidFill>
                  <a:schemeClr val="tx1"/>
                </a:solidFill>
                <a:latin typeface="Times New Roman (Headings)"/>
                <a:cs typeface="Times New Roman" panose="02020603050405020304" pitchFamily="18" charset="0"/>
              </a:rPr>
              <a:t>D. 544</a:t>
            </a:r>
          </a:p>
        </p:txBody>
      </p:sp>
    </p:spTree>
    <p:extLst>
      <p:ext uri="{BB962C8B-B14F-4D97-AF65-F5344CB8AC3E}">
        <p14:creationId xmlns:p14="http://schemas.microsoft.com/office/powerpoint/2010/main" val="9580126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500"/>
                                        <p:tgtEl>
                                          <p:spTgt spid="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9"/>
          <p:cNvSpPr/>
          <p:nvPr/>
        </p:nvSpPr>
        <p:spPr>
          <a:xfrm>
            <a:off x="582814" y="121721"/>
            <a:ext cx="1021294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Tiết 42, Bài 18 CÁC CUỘC ĐẤU TRANH GIÀNH ĐỘC LẬP DÂN TỘC TRƯỚC THẾ KỈ X (tiếp theo)</a:t>
            </a:r>
            <a:endParaRPr sz="2400" b="0">
              <a:solidFill>
                <a:schemeClr val="dk1"/>
              </a:solidFill>
              <a:latin typeface="Calibri"/>
              <a:ea typeface="Calibri"/>
              <a:cs typeface="Calibri"/>
              <a:sym typeface="Calibri"/>
            </a:endParaRPr>
          </a:p>
        </p:txBody>
      </p:sp>
      <p:sp>
        <p:nvSpPr>
          <p:cNvPr id="467" name="Google Shape;467;p29"/>
          <p:cNvSpPr/>
          <p:nvPr/>
        </p:nvSpPr>
        <p:spPr>
          <a:xfrm>
            <a:off x="405773" y="1005546"/>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LUYỆN TẬP:</a:t>
            </a:r>
            <a:endParaRPr sz="2400" b="1">
              <a:solidFill>
                <a:srgbClr val="FF0000"/>
              </a:solidFill>
              <a:latin typeface="Times New Roman"/>
              <a:ea typeface="Times New Roman"/>
              <a:cs typeface="Times New Roman"/>
              <a:sym typeface="Times New Roman"/>
            </a:endParaRPr>
          </a:p>
        </p:txBody>
      </p:sp>
      <p:sp>
        <p:nvSpPr>
          <p:cNvPr id="468" name="Google Shape;468;p29"/>
          <p:cNvSpPr/>
          <p:nvPr/>
        </p:nvSpPr>
        <p:spPr>
          <a:xfrm>
            <a:off x="405772" y="1467211"/>
            <a:ext cx="11466437" cy="3785611"/>
          </a:xfrm>
          <a:prstGeom prst="rect">
            <a:avLst/>
          </a:prstGeom>
          <a:noFill/>
          <a:ln>
            <a:noFill/>
          </a:ln>
        </p:spPr>
        <p:txBody>
          <a:bodyPr spcFirstLastPara="1" wrap="square" lIns="91425" tIns="45700" rIns="91425" bIns="45700" anchor="t" anchorCtr="0">
            <a:spAutoFit/>
          </a:bodyPr>
          <a:lstStyle/>
          <a:p>
            <a:pPr algn="just"/>
            <a:r>
              <a:rPr lang="en-US" sz="4000" b="1" dirty="0" smtClean="0">
                <a:solidFill>
                  <a:schemeClr val="tx1"/>
                </a:solidFill>
                <a:latin typeface="Times New Roman (Headings)"/>
                <a:cs typeface="Times New Roman" panose="02020603050405020304" pitchFamily="18" charset="0"/>
              </a:rPr>
              <a:t>C</a:t>
            </a:r>
            <a:r>
              <a:rPr lang="vi-VN" sz="4000" b="1" dirty="0" smtClean="0">
                <a:solidFill>
                  <a:schemeClr val="tx1"/>
                </a:solidFill>
                <a:latin typeface="Times New Roman (Headings)"/>
              </a:rPr>
              <a:t>âu </a:t>
            </a:r>
            <a:r>
              <a:rPr lang="en-US" sz="4000" b="1" dirty="0" smtClean="0">
                <a:solidFill>
                  <a:schemeClr val="tx1"/>
                </a:solidFill>
                <a:latin typeface="Times New Roman (Headings)"/>
              </a:rPr>
              <a:t>8</a:t>
            </a:r>
            <a:r>
              <a:rPr lang="vi-VN" sz="4000" b="1" dirty="0" smtClean="0">
                <a:solidFill>
                  <a:schemeClr val="tx1"/>
                </a:solidFill>
                <a:latin typeface="Times New Roman (Headings)"/>
              </a:rPr>
              <a:t>:</a:t>
            </a:r>
            <a:r>
              <a:rPr lang="vi-VN" sz="4000" dirty="0">
                <a:solidFill>
                  <a:schemeClr val="tx1"/>
                </a:solidFill>
                <a:latin typeface="Times New Roman (Headings)"/>
              </a:rPr>
              <a:t> Sau khi khởi nghĩa giành thắng lợi, Triệu Quang Phục </a:t>
            </a:r>
            <a:r>
              <a:rPr lang="en-US" sz="4000" dirty="0" err="1" smtClean="0">
                <a:solidFill>
                  <a:schemeClr val="tx1"/>
                </a:solidFill>
                <a:latin typeface="Times New Roman (Headings)"/>
              </a:rPr>
              <a:t>xưng</a:t>
            </a:r>
            <a:r>
              <a:rPr lang="en-US" sz="4000" dirty="0" smtClean="0">
                <a:solidFill>
                  <a:schemeClr val="tx1"/>
                </a:solidFill>
                <a:latin typeface="Times New Roman (Headings)"/>
              </a:rPr>
              <a:t> </a:t>
            </a:r>
            <a:r>
              <a:rPr lang="en-US" sz="4000" dirty="0" err="1" smtClean="0">
                <a:solidFill>
                  <a:schemeClr val="tx1"/>
                </a:solidFill>
                <a:latin typeface="Times New Roman (Headings)"/>
              </a:rPr>
              <a:t>vương</a:t>
            </a:r>
            <a:r>
              <a:rPr lang="en-US" sz="4000" dirty="0" smtClean="0">
                <a:solidFill>
                  <a:schemeClr val="tx1"/>
                </a:solidFill>
                <a:latin typeface="Times New Roman (Headings)"/>
              </a:rPr>
              <a:t> </a:t>
            </a:r>
            <a:r>
              <a:rPr lang="en-US" sz="4000" dirty="0" err="1" smtClean="0">
                <a:solidFill>
                  <a:schemeClr val="tx1"/>
                </a:solidFill>
                <a:latin typeface="Times New Roman (Headings)"/>
              </a:rPr>
              <a:t>có</a:t>
            </a:r>
            <a:r>
              <a:rPr lang="en-US" sz="4000" dirty="0" smtClean="0">
                <a:solidFill>
                  <a:schemeClr val="tx1"/>
                </a:solidFill>
                <a:latin typeface="Times New Roman (Headings)"/>
              </a:rPr>
              <a:t> </a:t>
            </a:r>
            <a:r>
              <a:rPr lang="en-US" sz="4000" dirty="0" err="1" smtClean="0">
                <a:solidFill>
                  <a:schemeClr val="tx1"/>
                </a:solidFill>
                <a:latin typeface="Times New Roman (Headings)"/>
              </a:rPr>
              <a:t>hiệu</a:t>
            </a:r>
            <a:r>
              <a:rPr lang="en-US" sz="4000" dirty="0" smtClean="0">
                <a:solidFill>
                  <a:schemeClr val="tx1"/>
                </a:solidFill>
                <a:latin typeface="Times New Roman (Headings)"/>
              </a:rPr>
              <a:t> </a:t>
            </a:r>
            <a:r>
              <a:rPr lang="en-US" sz="4000" dirty="0" err="1" smtClean="0">
                <a:solidFill>
                  <a:schemeClr val="tx1"/>
                </a:solidFill>
                <a:latin typeface="Times New Roman (Headings)"/>
              </a:rPr>
              <a:t>là</a:t>
            </a:r>
            <a:r>
              <a:rPr lang="en-US" sz="4000" dirty="0" smtClean="0">
                <a:solidFill>
                  <a:schemeClr val="tx1"/>
                </a:solidFill>
                <a:latin typeface="Times New Roman (Headings)"/>
              </a:rPr>
              <a:t> </a:t>
            </a:r>
            <a:r>
              <a:rPr lang="en-US" sz="4000" dirty="0" err="1" smtClean="0">
                <a:solidFill>
                  <a:schemeClr val="tx1"/>
                </a:solidFill>
                <a:latin typeface="Times New Roman (Headings)"/>
              </a:rPr>
              <a:t>gì</a:t>
            </a:r>
            <a:r>
              <a:rPr lang="en-US" sz="4000" dirty="0" smtClean="0">
                <a:solidFill>
                  <a:schemeClr val="tx1"/>
                </a:solidFill>
                <a:latin typeface="Times New Roman (Headings)"/>
              </a:rPr>
              <a:t>?</a:t>
            </a:r>
            <a:endParaRPr lang="vi-VN" sz="4000" dirty="0">
              <a:solidFill>
                <a:schemeClr val="tx1"/>
              </a:solidFill>
              <a:latin typeface="Times New Roman (Headings)"/>
            </a:endParaRPr>
          </a:p>
          <a:p>
            <a:pPr algn="just"/>
            <a:r>
              <a:rPr lang="vi-VN" sz="4000" dirty="0">
                <a:solidFill>
                  <a:schemeClr val="tx1"/>
                </a:solidFill>
                <a:latin typeface="Times New Roman (Headings)"/>
              </a:rPr>
              <a:t>   </a:t>
            </a:r>
            <a:r>
              <a:rPr lang="vi-VN" sz="4000" b="1" dirty="0">
                <a:latin typeface="Times New Roman (Headings)"/>
              </a:rPr>
              <a:t>A.</a:t>
            </a:r>
            <a:r>
              <a:rPr lang="vi-VN" sz="4000" dirty="0">
                <a:latin typeface="Times New Roman (Headings)"/>
              </a:rPr>
              <a:t> </a:t>
            </a:r>
            <a:r>
              <a:rPr lang="en-US" sz="4000" dirty="0" err="1" smtClean="0">
                <a:latin typeface="Times New Roman (Headings)"/>
              </a:rPr>
              <a:t>Triệu</a:t>
            </a:r>
            <a:r>
              <a:rPr lang="en-US" sz="4000" dirty="0" smtClean="0">
                <a:latin typeface="Times New Roman (Headings)"/>
              </a:rPr>
              <a:t> </a:t>
            </a:r>
            <a:r>
              <a:rPr lang="en-US" sz="4000" dirty="0" err="1" smtClean="0">
                <a:latin typeface="Times New Roman (Headings)"/>
              </a:rPr>
              <a:t>Việt</a:t>
            </a:r>
            <a:r>
              <a:rPr lang="en-US" sz="4000" dirty="0" smtClean="0">
                <a:latin typeface="Times New Roman (Headings)"/>
              </a:rPr>
              <a:t> </a:t>
            </a:r>
            <a:r>
              <a:rPr lang="vi-VN" sz="4000" dirty="0" smtClean="0">
                <a:latin typeface="Times New Roman (Headings)"/>
              </a:rPr>
              <a:t>Vương</a:t>
            </a:r>
            <a:r>
              <a:rPr lang="vi-VN" sz="4000" dirty="0">
                <a:latin typeface="Times New Roman (Headings)"/>
              </a:rPr>
              <a:t>.</a:t>
            </a:r>
          </a:p>
          <a:p>
            <a:pPr algn="just"/>
            <a:r>
              <a:rPr lang="vi-VN" sz="4000" dirty="0">
                <a:latin typeface="Times New Roman (Headings)"/>
              </a:rPr>
              <a:t>   </a:t>
            </a:r>
            <a:r>
              <a:rPr lang="vi-VN" sz="4000" b="1" dirty="0">
                <a:latin typeface="Times New Roman (Headings)"/>
              </a:rPr>
              <a:t>B.</a:t>
            </a:r>
            <a:r>
              <a:rPr lang="vi-VN" sz="4000" dirty="0">
                <a:latin typeface="Times New Roman (Headings)"/>
              </a:rPr>
              <a:t> </a:t>
            </a:r>
            <a:r>
              <a:rPr lang="vi-VN" sz="4000" dirty="0" smtClean="0">
                <a:latin typeface="Times New Roman (Headings)"/>
              </a:rPr>
              <a:t>Đi</a:t>
            </a:r>
            <a:r>
              <a:rPr lang="en-US" sz="4000" dirty="0" smtClean="0">
                <a:latin typeface="Times New Roman (Headings)"/>
              </a:rPr>
              <a:t>ể</a:t>
            </a:r>
            <a:r>
              <a:rPr lang="vi-VN" sz="4000" dirty="0" smtClean="0">
                <a:latin typeface="Times New Roman (Headings)"/>
              </a:rPr>
              <a:t>n </a:t>
            </a:r>
            <a:r>
              <a:rPr lang="vi-VN" sz="4000" dirty="0">
                <a:latin typeface="Times New Roman (Headings)"/>
              </a:rPr>
              <a:t>Triệt Vương.</a:t>
            </a:r>
          </a:p>
          <a:p>
            <a:pPr algn="just"/>
            <a:r>
              <a:rPr lang="vi-VN" sz="4000" dirty="0">
                <a:latin typeface="Times New Roman (Headings)"/>
              </a:rPr>
              <a:t>   </a:t>
            </a:r>
            <a:r>
              <a:rPr lang="vi-VN" sz="4000" b="1" dirty="0">
                <a:latin typeface="Times New Roman (Headings)"/>
              </a:rPr>
              <a:t>C.</a:t>
            </a:r>
            <a:r>
              <a:rPr lang="vi-VN" sz="4000" dirty="0">
                <a:latin typeface="Times New Roman (Headings)"/>
              </a:rPr>
              <a:t> Gia Ninh Vương.</a:t>
            </a:r>
          </a:p>
          <a:p>
            <a:pPr algn="just"/>
            <a:r>
              <a:rPr lang="vi-VN" sz="4000" dirty="0">
                <a:latin typeface="Times New Roman (Headings)"/>
              </a:rPr>
              <a:t>   </a:t>
            </a:r>
            <a:r>
              <a:rPr lang="vi-VN" sz="4000" b="1" dirty="0">
                <a:latin typeface="Times New Roman (Headings)"/>
              </a:rPr>
              <a:t>D.</a:t>
            </a:r>
            <a:r>
              <a:rPr lang="vi-VN" sz="4000" dirty="0">
                <a:latin typeface="Times New Roman (Headings)"/>
              </a:rPr>
              <a:t> Khuất Lão Vương.</a:t>
            </a:r>
          </a:p>
        </p:txBody>
      </p:sp>
    </p:spTree>
    <p:extLst>
      <p:ext uri="{BB962C8B-B14F-4D97-AF65-F5344CB8AC3E}">
        <p14:creationId xmlns:p14="http://schemas.microsoft.com/office/powerpoint/2010/main" val="12034539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500"/>
                                        <p:tgtEl>
                                          <p:spTgt spid="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9"/>
          <p:cNvSpPr/>
          <p:nvPr/>
        </p:nvSpPr>
        <p:spPr>
          <a:xfrm>
            <a:off x="582814" y="121721"/>
            <a:ext cx="1021294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Tiết 42, Bài 18 CÁC CUỘC ĐẤU TRANH GIÀNH ĐỘC LẬP DÂN TỘC TRƯỚC THẾ KỈ X (tiếp theo)</a:t>
            </a:r>
            <a:endParaRPr sz="2400" b="0">
              <a:solidFill>
                <a:schemeClr val="dk1"/>
              </a:solidFill>
              <a:latin typeface="Calibri"/>
              <a:ea typeface="Calibri"/>
              <a:cs typeface="Calibri"/>
              <a:sym typeface="Calibri"/>
            </a:endParaRPr>
          </a:p>
        </p:txBody>
      </p:sp>
      <p:sp>
        <p:nvSpPr>
          <p:cNvPr id="467" name="Google Shape;467;p29"/>
          <p:cNvSpPr/>
          <p:nvPr/>
        </p:nvSpPr>
        <p:spPr>
          <a:xfrm>
            <a:off x="405773" y="1005546"/>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LUYỆN TẬP:</a:t>
            </a:r>
            <a:endParaRPr sz="2400" b="1">
              <a:solidFill>
                <a:srgbClr val="FF0000"/>
              </a:solidFill>
              <a:latin typeface="Times New Roman"/>
              <a:ea typeface="Times New Roman"/>
              <a:cs typeface="Times New Roman"/>
              <a:sym typeface="Times New Roman"/>
            </a:endParaRPr>
          </a:p>
        </p:txBody>
      </p:sp>
      <p:sp>
        <p:nvSpPr>
          <p:cNvPr id="468" name="Google Shape;468;p29"/>
          <p:cNvSpPr/>
          <p:nvPr/>
        </p:nvSpPr>
        <p:spPr>
          <a:xfrm>
            <a:off x="405772" y="1467211"/>
            <a:ext cx="11466437" cy="3170058"/>
          </a:xfrm>
          <a:prstGeom prst="rect">
            <a:avLst/>
          </a:prstGeom>
          <a:noFill/>
          <a:ln>
            <a:noFill/>
          </a:ln>
        </p:spPr>
        <p:txBody>
          <a:bodyPr spcFirstLastPara="1" wrap="square" lIns="91425" tIns="45700" rIns="91425" bIns="45700" anchor="t" anchorCtr="0">
            <a:spAutoFit/>
          </a:bodyPr>
          <a:lstStyle/>
          <a:p>
            <a:pPr algn="just"/>
            <a:r>
              <a:rPr lang="en-US" sz="4000" b="1" dirty="0" err="1">
                <a:solidFill>
                  <a:schemeClr val="tx1"/>
                </a:solidFill>
                <a:latin typeface="Times New Roman (Headings)"/>
                <a:cs typeface="Times New Roman" panose="02020603050405020304" pitchFamily="18" charset="0"/>
              </a:rPr>
              <a:t>Câu</a:t>
            </a:r>
            <a:r>
              <a:rPr lang="en-US" sz="4000" b="1" dirty="0">
                <a:solidFill>
                  <a:schemeClr val="tx1"/>
                </a:solidFill>
                <a:latin typeface="Times New Roman (Headings)"/>
                <a:cs typeface="Times New Roman" panose="02020603050405020304" pitchFamily="18" charset="0"/>
              </a:rPr>
              <a:t> </a:t>
            </a:r>
            <a:r>
              <a:rPr lang="en-US" sz="4000" b="1" dirty="0" smtClean="0">
                <a:solidFill>
                  <a:schemeClr val="tx1"/>
                </a:solidFill>
                <a:latin typeface="Times New Roman (Headings)"/>
                <a:cs typeface="Times New Roman" panose="02020603050405020304" pitchFamily="18" charset="0"/>
              </a:rPr>
              <a:t>9:</a:t>
            </a:r>
            <a:r>
              <a:rPr lang="en-US" sz="4000" dirty="0">
                <a:latin typeface="Times New Roman (Headings)"/>
                <a:cs typeface="Times New Roman" panose="02020603050405020304" pitchFamily="18" charset="0"/>
              </a:rPr>
              <a:t> </a:t>
            </a:r>
            <a:r>
              <a:rPr lang="en-US" sz="4000" dirty="0" err="1">
                <a:latin typeface="Times New Roman (Headings)"/>
                <a:cs typeface="Times New Roman" panose="02020603050405020304" pitchFamily="18" charset="0"/>
              </a:rPr>
              <a:t>Lý</a:t>
            </a:r>
            <a:r>
              <a:rPr lang="en-US" sz="4000" dirty="0">
                <a:latin typeface="Times New Roman (Headings)"/>
                <a:cs typeface="Times New Roman" panose="02020603050405020304" pitchFamily="18" charset="0"/>
              </a:rPr>
              <a:t> </a:t>
            </a:r>
            <a:r>
              <a:rPr lang="en-US" sz="4000" dirty="0" err="1">
                <a:latin typeface="Times New Roman (Headings)"/>
                <a:cs typeface="Times New Roman" panose="02020603050405020304" pitchFamily="18" charset="0"/>
              </a:rPr>
              <a:t>Bí</a:t>
            </a:r>
            <a:r>
              <a:rPr lang="en-US" sz="4000" dirty="0">
                <a:latin typeface="Times New Roman (Headings)"/>
                <a:cs typeface="Times New Roman" panose="02020603050405020304" pitchFamily="18" charset="0"/>
              </a:rPr>
              <a:t> </a:t>
            </a:r>
            <a:r>
              <a:rPr lang="en-US" sz="4000" dirty="0" err="1">
                <a:latin typeface="Times New Roman (Headings)"/>
                <a:cs typeface="Times New Roman" panose="02020603050405020304" pitchFamily="18" charset="0"/>
              </a:rPr>
              <a:t>lên</a:t>
            </a:r>
            <a:r>
              <a:rPr lang="en-US" sz="4000" dirty="0">
                <a:latin typeface="Times New Roman (Headings)"/>
                <a:cs typeface="Times New Roman" panose="02020603050405020304" pitchFamily="18" charset="0"/>
              </a:rPr>
              <a:t> </a:t>
            </a:r>
            <a:r>
              <a:rPr lang="en-US" sz="4000" dirty="0" err="1">
                <a:latin typeface="Times New Roman (Headings)"/>
                <a:cs typeface="Times New Roman" panose="02020603050405020304" pitchFamily="18" charset="0"/>
              </a:rPr>
              <a:t>ngôi</a:t>
            </a:r>
            <a:r>
              <a:rPr lang="en-US" sz="4000" dirty="0">
                <a:latin typeface="Times New Roman (Headings)"/>
                <a:cs typeface="Times New Roman" panose="02020603050405020304" pitchFamily="18" charset="0"/>
              </a:rPr>
              <a:t> </a:t>
            </a:r>
            <a:r>
              <a:rPr lang="en-US" sz="4000" dirty="0" err="1">
                <a:latin typeface="Times New Roman (Headings)"/>
                <a:cs typeface="Times New Roman" panose="02020603050405020304" pitchFamily="18" charset="0"/>
              </a:rPr>
              <a:t>hoàng</a:t>
            </a:r>
            <a:r>
              <a:rPr lang="en-US" sz="4000" dirty="0">
                <a:latin typeface="Times New Roman (Headings)"/>
                <a:cs typeface="Times New Roman" panose="02020603050405020304" pitchFamily="18" charset="0"/>
              </a:rPr>
              <a:t> </a:t>
            </a:r>
            <a:r>
              <a:rPr lang="en-US" sz="4000" dirty="0" err="1">
                <a:latin typeface="Times New Roman (Headings)"/>
                <a:cs typeface="Times New Roman" panose="02020603050405020304" pitchFamily="18" charset="0"/>
              </a:rPr>
              <a:t>đế</a:t>
            </a:r>
            <a:r>
              <a:rPr lang="en-US" sz="4000" dirty="0">
                <a:latin typeface="Times New Roman (Headings)"/>
                <a:cs typeface="Times New Roman" panose="02020603050405020304" pitchFamily="18" charset="0"/>
              </a:rPr>
              <a:t>, </a:t>
            </a:r>
            <a:r>
              <a:rPr lang="en-US" sz="4000" dirty="0" err="1" smtClean="0">
                <a:latin typeface="Times New Roman (Headings)"/>
                <a:cs typeface="Times New Roman" panose="02020603050405020304" pitchFamily="18" charset="0"/>
              </a:rPr>
              <a:t>lấy</a:t>
            </a:r>
            <a:r>
              <a:rPr lang="en-US" sz="4000" dirty="0" smtClean="0">
                <a:latin typeface="Times New Roman (Headings)"/>
                <a:cs typeface="Times New Roman" panose="02020603050405020304" pitchFamily="18" charset="0"/>
              </a:rPr>
              <a:t> </a:t>
            </a:r>
            <a:r>
              <a:rPr lang="en-US" sz="4000" dirty="0" err="1" smtClean="0">
                <a:latin typeface="Times New Roman (Headings)"/>
                <a:cs typeface="Times New Roman" panose="02020603050405020304" pitchFamily="18" charset="0"/>
              </a:rPr>
              <a:t>hiệu</a:t>
            </a:r>
            <a:r>
              <a:rPr lang="en-US" sz="4000" dirty="0" smtClean="0">
                <a:latin typeface="Times New Roman (Headings)"/>
                <a:cs typeface="Times New Roman" panose="02020603050405020304" pitchFamily="18" charset="0"/>
              </a:rPr>
              <a:t> </a:t>
            </a:r>
            <a:r>
              <a:rPr lang="en-US" sz="4000" dirty="0" err="1" smtClean="0">
                <a:latin typeface="Times New Roman (Headings)"/>
                <a:cs typeface="Times New Roman" panose="02020603050405020304" pitchFamily="18" charset="0"/>
              </a:rPr>
              <a:t>là</a:t>
            </a:r>
            <a:endParaRPr lang="en-US" sz="4000" dirty="0">
              <a:latin typeface="Times New Roman (Headings)"/>
              <a:cs typeface="Times New Roman" panose="02020603050405020304" pitchFamily="18" charset="0"/>
            </a:endParaRPr>
          </a:p>
          <a:p>
            <a:pPr algn="just"/>
            <a:r>
              <a:rPr lang="en-US" sz="4000" dirty="0">
                <a:latin typeface="Times New Roman (Headings)"/>
                <a:cs typeface="Times New Roman" panose="02020603050405020304" pitchFamily="18" charset="0"/>
              </a:rPr>
              <a:t>   A. </a:t>
            </a:r>
            <a:r>
              <a:rPr lang="en-US" sz="4000" dirty="0" err="1">
                <a:latin typeface="Times New Roman (Headings)"/>
                <a:cs typeface="Times New Roman" panose="02020603050405020304" pitchFamily="18" charset="0"/>
              </a:rPr>
              <a:t>Lý</a:t>
            </a:r>
            <a:r>
              <a:rPr lang="en-US" sz="4000" dirty="0">
                <a:latin typeface="Times New Roman (Headings)"/>
                <a:cs typeface="Times New Roman" panose="02020603050405020304" pitchFamily="18" charset="0"/>
              </a:rPr>
              <a:t> </a:t>
            </a:r>
            <a:r>
              <a:rPr lang="en-US" sz="4000" dirty="0" err="1">
                <a:latin typeface="Times New Roman (Headings)"/>
                <a:cs typeface="Times New Roman" panose="02020603050405020304" pitchFamily="18" charset="0"/>
              </a:rPr>
              <a:t>Bắc</a:t>
            </a:r>
            <a:r>
              <a:rPr lang="en-US" sz="4000" dirty="0">
                <a:latin typeface="Times New Roman (Headings)"/>
                <a:cs typeface="Times New Roman" panose="02020603050405020304" pitchFamily="18" charset="0"/>
              </a:rPr>
              <a:t> </a:t>
            </a:r>
            <a:r>
              <a:rPr lang="en-US" sz="4000" dirty="0" err="1">
                <a:latin typeface="Times New Roman (Headings)"/>
                <a:cs typeface="Times New Roman" panose="02020603050405020304" pitchFamily="18" charset="0"/>
              </a:rPr>
              <a:t>Đế</a:t>
            </a:r>
            <a:r>
              <a:rPr lang="en-US" sz="4000" dirty="0">
                <a:latin typeface="Times New Roman (Headings)"/>
                <a:cs typeface="Times New Roman" panose="02020603050405020304" pitchFamily="18" charset="0"/>
              </a:rPr>
              <a:t>.</a:t>
            </a:r>
          </a:p>
          <a:p>
            <a:pPr algn="just"/>
            <a:r>
              <a:rPr lang="en-US" sz="4000" dirty="0">
                <a:latin typeface="Times New Roman (Headings)"/>
                <a:cs typeface="Times New Roman" panose="02020603050405020304" pitchFamily="18" charset="0"/>
              </a:rPr>
              <a:t>   B. </a:t>
            </a:r>
            <a:r>
              <a:rPr lang="en-US" sz="4000" dirty="0" err="1">
                <a:latin typeface="Times New Roman (Headings)"/>
                <a:cs typeface="Times New Roman" panose="02020603050405020304" pitchFamily="18" charset="0"/>
              </a:rPr>
              <a:t>Lý</a:t>
            </a:r>
            <a:r>
              <a:rPr lang="en-US" sz="4000" dirty="0">
                <a:latin typeface="Times New Roman (Headings)"/>
                <a:cs typeface="Times New Roman" panose="02020603050405020304" pitchFamily="18" charset="0"/>
              </a:rPr>
              <a:t> Nam </a:t>
            </a:r>
            <a:r>
              <a:rPr lang="en-US" sz="4000" dirty="0" err="1">
                <a:latin typeface="Times New Roman (Headings)"/>
                <a:cs typeface="Times New Roman" panose="02020603050405020304" pitchFamily="18" charset="0"/>
              </a:rPr>
              <a:t>Đế</a:t>
            </a:r>
            <a:r>
              <a:rPr lang="en-US" sz="4000" dirty="0">
                <a:latin typeface="Times New Roman (Headings)"/>
                <a:cs typeface="Times New Roman" panose="02020603050405020304" pitchFamily="18" charset="0"/>
              </a:rPr>
              <a:t>.</a:t>
            </a:r>
          </a:p>
          <a:p>
            <a:pPr algn="just"/>
            <a:r>
              <a:rPr lang="en-US" sz="4000" dirty="0">
                <a:latin typeface="Times New Roman (Headings)"/>
                <a:cs typeface="Times New Roman" panose="02020603050405020304" pitchFamily="18" charset="0"/>
              </a:rPr>
              <a:t>   C. </a:t>
            </a:r>
            <a:r>
              <a:rPr lang="en-US" sz="4000" dirty="0" err="1">
                <a:latin typeface="Times New Roman (Headings)"/>
                <a:cs typeface="Times New Roman" panose="02020603050405020304" pitchFamily="18" charset="0"/>
              </a:rPr>
              <a:t>Lý</a:t>
            </a:r>
            <a:r>
              <a:rPr lang="en-US" sz="4000" dirty="0">
                <a:latin typeface="Times New Roman (Headings)"/>
                <a:cs typeface="Times New Roman" panose="02020603050405020304" pitchFamily="18" charset="0"/>
              </a:rPr>
              <a:t> </a:t>
            </a:r>
            <a:r>
              <a:rPr lang="en-US" sz="4000" dirty="0" err="1">
                <a:latin typeface="Times New Roman (Headings)"/>
                <a:cs typeface="Times New Roman" panose="02020603050405020304" pitchFamily="18" charset="0"/>
              </a:rPr>
              <a:t>Đông</a:t>
            </a:r>
            <a:r>
              <a:rPr lang="en-US" sz="4000" dirty="0">
                <a:latin typeface="Times New Roman (Headings)"/>
                <a:cs typeface="Times New Roman" panose="02020603050405020304" pitchFamily="18" charset="0"/>
              </a:rPr>
              <a:t> </a:t>
            </a:r>
            <a:r>
              <a:rPr lang="en-US" sz="4000" dirty="0" err="1">
                <a:latin typeface="Times New Roman (Headings)"/>
                <a:cs typeface="Times New Roman" panose="02020603050405020304" pitchFamily="18" charset="0"/>
              </a:rPr>
              <a:t>Đế</a:t>
            </a:r>
            <a:r>
              <a:rPr lang="en-US" sz="4000" dirty="0">
                <a:latin typeface="Times New Roman (Headings)"/>
                <a:cs typeface="Times New Roman" panose="02020603050405020304" pitchFamily="18" charset="0"/>
              </a:rPr>
              <a:t>.</a:t>
            </a:r>
          </a:p>
          <a:p>
            <a:pPr algn="just"/>
            <a:r>
              <a:rPr lang="en-US" sz="4000" dirty="0">
                <a:latin typeface="Times New Roman (Headings)"/>
                <a:cs typeface="Times New Roman" panose="02020603050405020304" pitchFamily="18" charset="0"/>
              </a:rPr>
              <a:t>   D. </a:t>
            </a:r>
            <a:r>
              <a:rPr lang="en-US" sz="4000" dirty="0" err="1">
                <a:latin typeface="Times New Roman (Headings)"/>
                <a:cs typeface="Times New Roman" panose="02020603050405020304" pitchFamily="18" charset="0"/>
              </a:rPr>
              <a:t>Lý</a:t>
            </a:r>
            <a:r>
              <a:rPr lang="en-US" sz="4000" dirty="0">
                <a:latin typeface="Times New Roman (Headings)"/>
                <a:cs typeface="Times New Roman" panose="02020603050405020304" pitchFamily="18" charset="0"/>
              </a:rPr>
              <a:t> </a:t>
            </a:r>
            <a:r>
              <a:rPr lang="en-US" sz="4000" dirty="0" err="1">
                <a:latin typeface="Times New Roman (Headings)"/>
                <a:cs typeface="Times New Roman" panose="02020603050405020304" pitchFamily="18" charset="0"/>
              </a:rPr>
              <a:t>Tây</a:t>
            </a:r>
            <a:r>
              <a:rPr lang="en-US" sz="4000" dirty="0">
                <a:latin typeface="Times New Roman (Headings)"/>
                <a:cs typeface="Times New Roman" panose="02020603050405020304" pitchFamily="18" charset="0"/>
              </a:rPr>
              <a:t> </a:t>
            </a:r>
            <a:r>
              <a:rPr lang="en-US" sz="4000" dirty="0" err="1">
                <a:latin typeface="Times New Roman (Headings)"/>
                <a:cs typeface="Times New Roman" panose="02020603050405020304" pitchFamily="18" charset="0"/>
              </a:rPr>
              <a:t>Đế</a:t>
            </a:r>
            <a:r>
              <a:rPr lang="en-US" sz="4000" dirty="0">
                <a:latin typeface="Times New Roman (Headings)"/>
                <a:cs typeface="Times New Roman" panose="02020603050405020304" pitchFamily="18" charset="0"/>
              </a:rPr>
              <a:t>.</a:t>
            </a:r>
          </a:p>
        </p:txBody>
      </p:sp>
    </p:spTree>
    <p:extLst>
      <p:ext uri="{BB962C8B-B14F-4D97-AF65-F5344CB8AC3E}">
        <p14:creationId xmlns:p14="http://schemas.microsoft.com/office/powerpoint/2010/main" val="29430084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500"/>
                                        <p:tgtEl>
                                          <p:spTgt spid="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9"/>
          <p:cNvSpPr/>
          <p:nvPr/>
        </p:nvSpPr>
        <p:spPr>
          <a:xfrm>
            <a:off x="582814" y="121721"/>
            <a:ext cx="1021294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Tiết 42, Bài 18 CÁC CUỘC ĐẤU TRANH GIÀNH ĐỘC LẬP DÂN TỘC TRƯỚC THẾ KỈ X (tiếp theo)</a:t>
            </a:r>
            <a:endParaRPr sz="2400" b="0">
              <a:solidFill>
                <a:schemeClr val="dk1"/>
              </a:solidFill>
              <a:latin typeface="Calibri"/>
              <a:ea typeface="Calibri"/>
              <a:cs typeface="Calibri"/>
              <a:sym typeface="Calibri"/>
            </a:endParaRPr>
          </a:p>
        </p:txBody>
      </p:sp>
      <p:sp>
        <p:nvSpPr>
          <p:cNvPr id="467" name="Google Shape;467;p29"/>
          <p:cNvSpPr/>
          <p:nvPr/>
        </p:nvSpPr>
        <p:spPr>
          <a:xfrm>
            <a:off x="405773" y="1005546"/>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LUYỆN TẬP:</a:t>
            </a:r>
            <a:endParaRPr sz="2400" b="1">
              <a:solidFill>
                <a:srgbClr val="FF0000"/>
              </a:solidFill>
              <a:latin typeface="Times New Roman"/>
              <a:ea typeface="Times New Roman"/>
              <a:cs typeface="Times New Roman"/>
              <a:sym typeface="Times New Roman"/>
            </a:endParaRPr>
          </a:p>
        </p:txBody>
      </p:sp>
      <p:sp>
        <p:nvSpPr>
          <p:cNvPr id="468" name="Google Shape;468;p29"/>
          <p:cNvSpPr/>
          <p:nvPr/>
        </p:nvSpPr>
        <p:spPr>
          <a:xfrm>
            <a:off x="405773" y="1467211"/>
            <a:ext cx="11466436" cy="5016718"/>
          </a:xfrm>
          <a:prstGeom prst="rect">
            <a:avLst/>
          </a:prstGeom>
          <a:noFill/>
          <a:ln>
            <a:noFill/>
          </a:ln>
        </p:spPr>
        <p:txBody>
          <a:bodyPr spcFirstLastPara="1" wrap="square" lIns="91425" tIns="45700" rIns="91425" bIns="45700" anchor="t" anchorCtr="0">
            <a:spAutoFit/>
          </a:bodyPr>
          <a:lstStyle/>
          <a:p>
            <a:pPr algn="just"/>
            <a:r>
              <a:rPr lang="en-US" sz="4000" b="1" dirty="0" err="1">
                <a:solidFill>
                  <a:schemeClr val="tx1"/>
                </a:solidFill>
                <a:latin typeface="Times New Roman (Headings)"/>
                <a:cs typeface="Times New Roman" panose="02020603050405020304" pitchFamily="18" charset="0"/>
              </a:rPr>
              <a:t>Câu</a:t>
            </a:r>
            <a:r>
              <a:rPr lang="en-US" sz="4000" b="1" dirty="0">
                <a:solidFill>
                  <a:schemeClr val="tx1"/>
                </a:solidFill>
                <a:latin typeface="Times New Roman (Headings)"/>
                <a:cs typeface="Times New Roman" panose="02020603050405020304" pitchFamily="18" charset="0"/>
              </a:rPr>
              <a:t> </a:t>
            </a:r>
            <a:r>
              <a:rPr lang="en-US" sz="4000" b="1" dirty="0" smtClean="0">
                <a:solidFill>
                  <a:schemeClr val="tx1"/>
                </a:solidFill>
                <a:latin typeface="Times New Roman (Headings)"/>
                <a:cs typeface="Times New Roman" panose="02020603050405020304" pitchFamily="18" charset="0"/>
              </a:rPr>
              <a:t>10:</a:t>
            </a:r>
            <a:r>
              <a:rPr lang="en-US" sz="4000" dirty="0">
                <a:solidFill>
                  <a:schemeClr val="tx1"/>
                </a:solidFill>
                <a:latin typeface="Times New Roman (Headings)"/>
                <a:cs typeface="Times New Roman" panose="02020603050405020304" pitchFamily="18" charset="0"/>
              </a:rPr>
              <a:t> </a:t>
            </a:r>
            <a:r>
              <a:rPr lang="en-US" sz="4000" dirty="0" err="1" smtClean="0">
                <a:solidFill>
                  <a:schemeClr val="tx1"/>
                </a:solidFill>
                <a:latin typeface="Times New Roman (Headings)"/>
                <a:cs typeface="Times New Roman" panose="02020603050405020304" pitchFamily="18" charset="0"/>
              </a:rPr>
              <a:t>Nhà</a:t>
            </a:r>
            <a:r>
              <a:rPr lang="en-US" sz="4000" dirty="0" smtClean="0">
                <a:solidFill>
                  <a:schemeClr val="tx1"/>
                </a:solidFill>
                <a:latin typeface="Times New Roman (Headings)"/>
                <a:cs typeface="Times New Roman" panose="02020603050405020304" pitchFamily="18" charset="0"/>
              </a:rPr>
              <a:t> </a:t>
            </a:r>
            <a:r>
              <a:rPr lang="en-US" sz="4000" dirty="0" err="1" smtClean="0">
                <a:solidFill>
                  <a:schemeClr val="tx1"/>
                </a:solidFill>
                <a:latin typeface="Times New Roman (Headings)"/>
                <a:cs typeface="Times New Roman" panose="02020603050405020304" pitchFamily="18" charset="0"/>
              </a:rPr>
              <a:t>Lương</a:t>
            </a:r>
            <a:r>
              <a:rPr lang="en-US" sz="4000" dirty="0" smtClean="0">
                <a:solidFill>
                  <a:schemeClr val="tx1"/>
                </a:solidFill>
                <a:latin typeface="Times New Roman (Headings)"/>
                <a:cs typeface="Times New Roman" panose="02020603050405020304" pitchFamily="18" charset="0"/>
              </a:rPr>
              <a:t> sang </a:t>
            </a:r>
            <a:r>
              <a:rPr lang="en-US" sz="4000" dirty="0" err="1" smtClean="0">
                <a:solidFill>
                  <a:schemeClr val="tx1"/>
                </a:solidFill>
                <a:latin typeface="Times New Roman (Headings)"/>
                <a:cs typeface="Times New Roman" panose="02020603050405020304" pitchFamily="18" charset="0"/>
              </a:rPr>
              <a:t>xâm</a:t>
            </a:r>
            <a:r>
              <a:rPr lang="en-US" sz="4000" dirty="0" smtClean="0">
                <a:solidFill>
                  <a:schemeClr val="tx1"/>
                </a:solidFill>
                <a:latin typeface="Times New Roman (Headings)"/>
                <a:cs typeface="Times New Roman" panose="02020603050405020304" pitchFamily="18" charset="0"/>
              </a:rPr>
              <a:t> </a:t>
            </a:r>
            <a:r>
              <a:rPr lang="en-US" sz="4000" dirty="0" err="1" smtClean="0">
                <a:solidFill>
                  <a:schemeClr val="tx1"/>
                </a:solidFill>
                <a:latin typeface="Times New Roman (Headings)"/>
                <a:cs typeface="Times New Roman" panose="02020603050405020304" pitchFamily="18" charset="0"/>
              </a:rPr>
              <a:t>lược</a:t>
            </a:r>
            <a:r>
              <a:rPr lang="en-US" sz="4000" dirty="0" smtClean="0">
                <a:solidFill>
                  <a:schemeClr val="tx1"/>
                </a:solidFill>
                <a:latin typeface="Times New Roman (Headings)"/>
                <a:cs typeface="Times New Roman" panose="02020603050405020304" pitchFamily="18" charset="0"/>
              </a:rPr>
              <a:t> </a:t>
            </a:r>
            <a:r>
              <a:rPr lang="en-US" sz="4000" dirty="0" err="1" smtClean="0">
                <a:solidFill>
                  <a:schemeClr val="tx1"/>
                </a:solidFill>
                <a:latin typeface="Times New Roman (Headings)"/>
                <a:cs typeface="Times New Roman" panose="02020603050405020304" pitchFamily="18" charset="0"/>
              </a:rPr>
              <a:t>nước</a:t>
            </a:r>
            <a:r>
              <a:rPr lang="en-US" sz="4000" dirty="0" smtClean="0">
                <a:solidFill>
                  <a:schemeClr val="tx1"/>
                </a:solidFill>
                <a:latin typeface="Times New Roman (Headings)"/>
                <a:cs typeface="Times New Roman" panose="02020603050405020304" pitchFamily="18" charset="0"/>
              </a:rPr>
              <a:t> ta </a:t>
            </a:r>
            <a:r>
              <a:rPr lang="en-US" sz="4000" dirty="0" err="1" smtClean="0">
                <a:solidFill>
                  <a:schemeClr val="tx1"/>
                </a:solidFill>
                <a:latin typeface="Times New Roman (Headings)"/>
                <a:cs typeface="Times New Roman" panose="02020603050405020304" pitchFamily="18" charset="0"/>
              </a:rPr>
              <a:t>năm</a:t>
            </a:r>
            <a:r>
              <a:rPr lang="en-US" sz="4000" dirty="0" smtClean="0">
                <a:solidFill>
                  <a:schemeClr val="tx1"/>
                </a:solidFill>
                <a:latin typeface="Times New Roman (Headings)"/>
                <a:cs typeface="Times New Roman" panose="02020603050405020304" pitchFamily="18" charset="0"/>
              </a:rPr>
              <a:t> 545, </a:t>
            </a:r>
            <a:r>
              <a:rPr lang="en-US" sz="4000" dirty="0" err="1">
                <a:solidFill>
                  <a:schemeClr val="tx1"/>
                </a:solidFill>
                <a:latin typeface="Times New Roman (Headings)"/>
                <a:cs typeface="Times New Roman" panose="02020603050405020304" pitchFamily="18" charset="0"/>
              </a:rPr>
              <a:t>Lý</a:t>
            </a:r>
            <a:r>
              <a:rPr lang="en-US" sz="4000" dirty="0">
                <a:solidFill>
                  <a:schemeClr val="tx1"/>
                </a:solidFill>
                <a:latin typeface="Times New Roman (Headings)"/>
                <a:cs typeface="Times New Roman" panose="02020603050405020304" pitchFamily="18" charset="0"/>
              </a:rPr>
              <a:t> </a:t>
            </a:r>
            <a:r>
              <a:rPr lang="en-US" sz="4000" dirty="0" err="1">
                <a:solidFill>
                  <a:schemeClr val="tx1"/>
                </a:solidFill>
                <a:latin typeface="Times New Roman (Headings)"/>
                <a:cs typeface="Times New Roman" panose="02020603050405020304" pitchFamily="18" charset="0"/>
              </a:rPr>
              <a:t>Bí</a:t>
            </a:r>
            <a:r>
              <a:rPr lang="en-US" sz="4000" dirty="0">
                <a:solidFill>
                  <a:schemeClr val="tx1"/>
                </a:solidFill>
                <a:latin typeface="Times New Roman (Headings)"/>
                <a:cs typeface="Times New Roman" panose="02020603050405020304" pitchFamily="18" charset="0"/>
              </a:rPr>
              <a:t> </a:t>
            </a:r>
            <a:r>
              <a:rPr lang="en-US" sz="4000" dirty="0" err="1">
                <a:solidFill>
                  <a:schemeClr val="tx1"/>
                </a:solidFill>
                <a:latin typeface="Times New Roman (Headings)"/>
                <a:cs typeface="Times New Roman" panose="02020603050405020304" pitchFamily="18" charset="0"/>
              </a:rPr>
              <a:t>trao</a:t>
            </a:r>
            <a:r>
              <a:rPr lang="en-US" sz="4000" dirty="0">
                <a:solidFill>
                  <a:schemeClr val="tx1"/>
                </a:solidFill>
                <a:latin typeface="Times New Roman (Headings)"/>
                <a:cs typeface="Times New Roman" panose="02020603050405020304" pitchFamily="18" charset="0"/>
              </a:rPr>
              <a:t> </a:t>
            </a:r>
            <a:r>
              <a:rPr lang="en-US" sz="4000" dirty="0" err="1">
                <a:solidFill>
                  <a:schemeClr val="tx1"/>
                </a:solidFill>
                <a:latin typeface="Times New Roman (Headings)"/>
                <a:cs typeface="Times New Roman" panose="02020603050405020304" pitchFamily="18" charset="0"/>
              </a:rPr>
              <a:t>quyền</a:t>
            </a:r>
            <a:r>
              <a:rPr lang="en-US" sz="4000" dirty="0">
                <a:solidFill>
                  <a:schemeClr val="tx1"/>
                </a:solidFill>
                <a:latin typeface="Times New Roman (Headings)"/>
                <a:cs typeface="Times New Roman" panose="02020603050405020304" pitchFamily="18" charset="0"/>
              </a:rPr>
              <a:t> </a:t>
            </a:r>
            <a:r>
              <a:rPr lang="en-US" sz="4000" dirty="0" err="1">
                <a:solidFill>
                  <a:schemeClr val="tx1"/>
                </a:solidFill>
                <a:latin typeface="Times New Roman (Headings)"/>
                <a:cs typeface="Times New Roman" panose="02020603050405020304" pitchFamily="18" charset="0"/>
              </a:rPr>
              <a:t>chỉ</a:t>
            </a:r>
            <a:r>
              <a:rPr lang="en-US" sz="4000" dirty="0">
                <a:solidFill>
                  <a:schemeClr val="tx1"/>
                </a:solidFill>
                <a:latin typeface="Times New Roman (Headings)"/>
                <a:cs typeface="Times New Roman" panose="02020603050405020304" pitchFamily="18" charset="0"/>
              </a:rPr>
              <a:t> </a:t>
            </a:r>
            <a:r>
              <a:rPr lang="en-US" sz="4000" dirty="0" err="1">
                <a:solidFill>
                  <a:schemeClr val="tx1"/>
                </a:solidFill>
                <a:latin typeface="Times New Roman (Headings)"/>
                <a:cs typeface="Times New Roman" panose="02020603050405020304" pitchFamily="18" charset="0"/>
              </a:rPr>
              <a:t>huy</a:t>
            </a:r>
            <a:r>
              <a:rPr lang="en-US" sz="4000" dirty="0">
                <a:solidFill>
                  <a:schemeClr val="tx1"/>
                </a:solidFill>
                <a:latin typeface="Times New Roman (Headings)"/>
                <a:cs typeface="Times New Roman" panose="02020603050405020304" pitchFamily="18" charset="0"/>
              </a:rPr>
              <a:t> </a:t>
            </a:r>
            <a:r>
              <a:rPr lang="en-US" sz="4000" dirty="0" err="1">
                <a:solidFill>
                  <a:schemeClr val="tx1"/>
                </a:solidFill>
                <a:latin typeface="Times New Roman (Headings)"/>
                <a:cs typeface="Times New Roman" panose="02020603050405020304" pitchFamily="18" charset="0"/>
              </a:rPr>
              <a:t>cuộc</a:t>
            </a:r>
            <a:r>
              <a:rPr lang="en-US" sz="4000" dirty="0">
                <a:solidFill>
                  <a:schemeClr val="tx1"/>
                </a:solidFill>
                <a:latin typeface="Times New Roman (Headings)"/>
                <a:cs typeface="Times New Roman" panose="02020603050405020304" pitchFamily="18" charset="0"/>
              </a:rPr>
              <a:t> </a:t>
            </a:r>
            <a:r>
              <a:rPr lang="en-US" sz="4000" dirty="0" err="1">
                <a:solidFill>
                  <a:schemeClr val="tx1"/>
                </a:solidFill>
                <a:latin typeface="Times New Roman (Headings)"/>
                <a:cs typeface="Times New Roman" panose="02020603050405020304" pitchFamily="18" charset="0"/>
              </a:rPr>
              <a:t>kháng</a:t>
            </a:r>
            <a:r>
              <a:rPr lang="en-US" sz="4000" dirty="0">
                <a:solidFill>
                  <a:schemeClr val="tx1"/>
                </a:solidFill>
                <a:latin typeface="Times New Roman (Headings)"/>
                <a:cs typeface="Times New Roman" panose="02020603050405020304" pitchFamily="18" charset="0"/>
              </a:rPr>
              <a:t> </a:t>
            </a:r>
            <a:r>
              <a:rPr lang="en-US" sz="4000" dirty="0" err="1">
                <a:solidFill>
                  <a:schemeClr val="tx1"/>
                </a:solidFill>
                <a:latin typeface="Times New Roman (Headings)"/>
                <a:cs typeface="Times New Roman" panose="02020603050405020304" pitchFamily="18" charset="0"/>
              </a:rPr>
              <a:t>chiến</a:t>
            </a:r>
            <a:r>
              <a:rPr lang="en-US" sz="4000" dirty="0">
                <a:solidFill>
                  <a:schemeClr val="tx1"/>
                </a:solidFill>
                <a:latin typeface="Times New Roman (Headings)"/>
                <a:cs typeface="Times New Roman" panose="02020603050405020304" pitchFamily="18" charset="0"/>
              </a:rPr>
              <a:t> </a:t>
            </a:r>
            <a:r>
              <a:rPr lang="en-US" sz="4000" dirty="0" err="1">
                <a:solidFill>
                  <a:schemeClr val="tx1"/>
                </a:solidFill>
                <a:latin typeface="Times New Roman (Headings)"/>
                <a:cs typeface="Times New Roman" panose="02020603050405020304" pitchFamily="18" charset="0"/>
              </a:rPr>
              <a:t>cho</a:t>
            </a:r>
            <a:endParaRPr lang="en-US" sz="4000" dirty="0">
              <a:solidFill>
                <a:schemeClr val="tx1"/>
              </a:solidFill>
              <a:latin typeface="Times New Roman (Headings)"/>
              <a:cs typeface="Times New Roman" panose="02020603050405020304" pitchFamily="18" charset="0"/>
            </a:endParaRPr>
          </a:p>
          <a:p>
            <a:pPr algn="just"/>
            <a:r>
              <a:rPr lang="en-US" sz="4000" dirty="0">
                <a:solidFill>
                  <a:schemeClr val="tx1"/>
                </a:solidFill>
                <a:latin typeface="Times New Roman (Headings)"/>
                <a:cs typeface="Times New Roman" panose="02020603050405020304" pitchFamily="18" charset="0"/>
              </a:rPr>
              <a:t>   A. </a:t>
            </a:r>
            <a:r>
              <a:rPr lang="en-US" sz="4000" dirty="0" err="1">
                <a:solidFill>
                  <a:schemeClr val="tx1"/>
                </a:solidFill>
                <a:latin typeface="Times New Roman (Headings)"/>
                <a:cs typeface="Times New Roman" panose="02020603050405020304" pitchFamily="18" charset="0"/>
              </a:rPr>
              <a:t>Phạm</a:t>
            </a:r>
            <a:r>
              <a:rPr lang="en-US" sz="4000" dirty="0">
                <a:solidFill>
                  <a:schemeClr val="tx1"/>
                </a:solidFill>
                <a:latin typeface="Times New Roman (Headings)"/>
                <a:cs typeface="Times New Roman" panose="02020603050405020304" pitchFamily="18" charset="0"/>
              </a:rPr>
              <a:t> </a:t>
            </a:r>
            <a:r>
              <a:rPr lang="en-US" sz="4000" dirty="0" smtClean="0">
                <a:solidFill>
                  <a:schemeClr val="tx1"/>
                </a:solidFill>
                <a:latin typeface="Times New Roman (Headings)"/>
                <a:cs typeface="Times New Roman" panose="02020603050405020304" pitchFamily="18" charset="0"/>
              </a:rPr>
              <a:t>Tu.</a:t>
            </a:r>
            <a:endParaRPr lang="en-US" sz="4000" dirty="0">
              <a:solidFill>
                <a:schemeClr val="tx1"/>
              </a:solidFill>
              <a:latin typeface="Times New Roman (Headings)"/>
              <a:cs typeface="Times New Roman" panose="02020603050405020304" pitchFamily="18" charset="0"/>
            </a:endParaRPr>
          </a:p>
          <a:p>
            <a:pPr algn="just"/>
            <a:r>
              <a:rPr lang="en-US" sz="4000" dirty="0">
                <a:solidFill>
                  <a:schemeClr val="tx1"/>
                </a:solidFill>
                <a:latin typeface="Times New Roman (Headings)"/>
                <a:cs typeface="Times New Roman" panose="02020603050405020304" pitchFamily="18" charset="0"/>
              </a:rPr>
              <a:t>   B. </a:t>
            </a:r>
            <a:r>
              <a:rPr lang="en-US" sz="4000" dirty="0" err="1">
                <a:solidFill>
                  <a:schemeClr val="tx1"/>
                </a:solidFill>
                <a:latin typeface="Times New Roman (Headings)"/>
                <a:cs typeface="Times New Roman" panose="02020603050405020304" pitchFamily="18" charset="0"/>
              </a:rPr>
              <a:t>Tinh</a:t>
            </a:r>
            <a:r>
              <a:rPr lang="en-US" sz="4000" dirty="0">
                <a:solidFill>
                  <a:schemeClr val="tx1"/>
                </a:solidFill>
                <a:latin typeface="Times New Roman (Headings)"/>
                <a:cs typeface="Times New Roman" panose="02020603050405020304" pitchFamily="18" charset="0"/>
              </a:rPr>
              <a:t> </a:t>
            </a:r>
            <a:r>
              <a:rPr lang="en-US" sz="4000" dirty="0" err="1" smtClean="0">
                <a:solidFill>
                  <a:schemeClr val="tx1"/>
                </a:solidFill>
                <a:latin typeface="Times New Roman (Headings)"/>
                <a:cs typeface="Times New Roman" panose="02020603050405020304" pitchFamily="18" charset="0"/>
              </a:rPr>
              <a:t>Thiều</a:t>
            </a:r>
            <a:r>
              <a:rPr lang="en-US" sz="4000" dirty="0" smtClean="0">
                <a:solidFill>
                  <a:schemeClr val="tx1"/>
                </a:solidFill>
                <a:latin typeface="Times New Roman (Headings)"/>
                <a:cs typeface="Times New Roman" panose="02020603050405020304" pitchFamily="18" charset="0"/>
              </a:rPr>
              <a:t>.</a:t>
            </a:r>
            <a:endParaRPr lang="en-US" sz="4000" dirty="0">
              <a:solidFill>
                <a:schemeClr val="tx1"/>
              </a:solidFill>
              <a:latin typeface="Times New Roman (Headings)"/>
              <a:cs typeface="Times New Roman" panose="02020603050405020304" pitchFamily="18" charset="0"/>
            </a:endParaRPr>
          </a:p>
          <a:p>
            <a:pPr algn="just"/>
            <a:r>
              <a:rPr lang="en-US" sz="4000" dirty="0">
                <a:solidFill>
                  <a:schemeClr val="tx1"/>
                </a:solidFill>
                <a:latin typeface="Times New Roman (Headings)"/>
                <a:cs typeface="Times New Roman" panose="02020603050405020304" pitchFamily="18" charset="0"/>
              </a:rPr>
              <a:t>   C</a:t>
            </a:r>
            <a:r>
              <a:rPr lang="en-US" sz="4000" dirty="0" smtClean="0">
                <a:solidFill>
                  <a:schemeClr val="tx1"/>
                </a:solidFill>
                <a:latin typeface="Times New Roman (Headings)"/>
                <a:cs typeface="Times New Roman" panose="02020603050405020304" pitchFamily="18" charset="0"/>
              </a:rPr>
              <a:t>.</a:t>
            </a:r>
            <a:r>
              <a:rPr lang="en-US" sz="4000" dirty="0">
                <a:solidFill>
                  <a:schemeClr val="tx1"/>
                </a:solidFill>
                <a:latin typeface="Times New Roman (Headings)"/>
                <a:cs typeface="Times New Roman" panose="02020603050405020304" pitchFamily="18" charset="0"/>
              </a:rPr>
              <a:t> </a:t>
            </a:r>
            <a:r>
              <a:rPr lang="en-US" sz="4000" dirty="0" err="1">
                <a:solidFill>
                  <a:schemeClr val="tx1"/>
                </a:solidFill>
                <a:latin typeface="Times New Roman (Headings)"/>
                <a:cs typeface="Times New Roman" panose="02020603050405020304" pitchFamily="18" charset="0"/>
              </a:rPr>
              <a:t>Triệu</a:t>
            </a:r>
            <a:r>
              <a:rPr lang="en-US" sz="4000" dirty="0">
                <a:solidFill>
                  <a:schemeClr val="tx1"/>
                </a:solidFill>
                <a:latin typeface="Times New Roman (Headings)"/>
                <a:cs typeface="Times New Roman" panose="02020603050405020304" pitchFamily="18" charset="0"/>
              </a:rPr>
              <a:t> </a:t>
            </a:r>
            <a:r>
              <a:rPr lang="en-US" sz="4000" dirty="0" err="1" smtClean="0">
                <a:solidFill>
                  <a:schemeClr val="tx1"/>
                </a:solidFill>
                <a:latin typeface="Times New Roman (Headings)"/>
                <a:cs typeface="Times New Roman" panose="02020603050405020304" pitchFamily="18" charset="0"/>
              </a:rPr>
              <a:t>Túc</a:t>
            </a:r>
            <a:r>
              <a:rPr lang="en-US" sz="4000" dirty="0" smtClean="0">
                <a:solidFill>
                  <a:schemeClr val="tx1"/>
                </a:solidFill>
                <a:latin typeface="Times New Roman (Headings)"/>
                <a:cs typeface="Times New Roman" panose="02020603050405020304" pitchFamily="18" charset="0"/>
              </a:rPr>
              <a:t>.</a:t>
            </a:r>
            <a:endParaRPr lang="en-US" sz="4000" dirty="0">
              <a:solidFill>
                <a:schemeClr val="tx1"/>
              </a:solidFill>
              <a:latin typeface="Times New Roman (Headings)"/>
              <a:cs typeface="Times New Roman" panose="02020603050405020304" pitchFamily="18" charset="0"/>
            </a:endParaRPr>
          </a:p>
          <a:p>
            <a:pPr algn="just"/>
            <a:r>
              <a:rPr lang="en-US" sz="4000" dirty="0" smtClean="0">
                <a:solidFill>
                  <a:schemeClr val="tx1"/>
                </a:solidFill>
                <a:latin typeface="Times New Roman (Headings)"/>
                <a:cs typeface="Times New Roman" panose="02020603050405020304" pitchFamily="18" charset="0"/>
              </a:rPr>
              <a:t>   D</a:t>
            </a:r>
            <a:r>
              <a:rPr lang="en-US" sz="4000" dirty="0">
                <a:solidFill>
                  <a:schemeClr val="tx1"/>
                </a:solidFill>
                <a:latin typeface="Times New Roman (Headings)"/>
                <a:cs typeface="Times New Roman" panose="02020603050405020304" pitchFamily="18" charset="0"/>
              </a:rPr>
              <a:t>.</a:t>
            </a:r>
            <a:r>
              <a:rPr lang="en-US" sz="4000" dirty="0">
                <a:solidFill>
                  <a:schemeClr val="tx1"/>
                </a:solidFill>
                <a:latin typeface="Times New Roman (Headings)"/>
                <a:cs typeface="Times New Roman" panose="02020603050405020304" pitchFamily="18" charset="0"/>
              </a:rPr>
              <a:t> </a:t>
            </a:r>
            <a:r>
              <a:rPr lang="en-US" sz="4000" dirty="0" err="1">
                <a:solidFill>
                  <a:schemeClr val="tx1"/>
                </a:solidFill>
                <a:latin typeface="Times New Roman (Headings)"/>
                <a:cs typeface="Times New Roman" panose="02020603050405020304" pitchFamily="18" charset="0"/>
              </a:rPr>
              <a:t>Triệu</a:t>
            </a:r>
            <a:r>
              <a:rPr lang="en-US" sz="4000" dirty="0">
                <a:solidFill>
                  <a:schemeClr val="tx1"/>
                </a:solidFill>
                <a:latin typeface="Times New Roman (Headings)"/>
                <a:cs typeface="Times New Roman" panose="02020603050405020304" pitchFamily="18" charset="0"/>
              </a:rPr>
              <a:t> </a:t>
            </a:r>
            <a:r>
              <a:rPr lang="en-US" sz="4000" dirty="0" err="1">
                <a:solidFill>
                  <a:schemeClr val="tx1"/>
                </a:solidFill>
                <a:latin typeface="Times New Roman (Headings)"/>
                <a:cs typeface="Times New Roman" panose="02020603050405020304" pitchFamily="18" charset="0"/>
              </a:rPr>
              <a:t>Quang</a:t>
            </a:r>
            <a:r>
              <a:rPr lang="en-US" sz="4000" dirty="0">
                <a:solidFill>
                  <a:schemeClr val="tx1"/>
                </a:solidFill>
                <a:latin typeface="Times New Roman (Headings)"/>
                <a:cs typeface="Times New Roman" panose="02020603050405020304" pitchFamily="18" charset="0"/>
              </a:rPr>
              <a:t> </a:t>
            </a:r>
            <a:r>
              <a:rPr lang="en-US" sz="4000" dirty="0" err="1" smtClean="0">
                <a:solidFill>
                  <a:schemeClr val="tx1"/>
                </a:solidFill>
                <a:latin typeface="Times New Roman (Headings)"/>
                <a:cs typeface="Times New Roman" panose="02020603050405020304" pitchFamily="18" charset="0"/>
              </a:rPr>
              <a:t>Phục</a:t>
            </a:r>
            <a:r>
              <a:rPr lang="en-US" sz="4000" dirty="0" smtClean="0">
                <a:solidFill>
                  <a:schemeClr val="tx1"/>
                </a:solidFill>
                <a:latin typeface="Times New Roman (Headings)"/>
                <a:cs typeface="Times New Roman" panose="02020603050405020304" pitchFamily="18" charset="0"/>
              </a:rPr>
              <a:t>.</a:t>
            </a:r>
            <a:endParaRPr lang="en-US" sz="4000" dirty="0">
              <a:solidFill>
                <a:schemeClr val="tx1"/>
              </a:solidFill>
              <a:latin typeface="Times New Roman (Headings)"/>
              <a:cs typeface="Times New Roman" panose="02020603050405020304" pitchFamily="18" charset="0"/>
            </a:endParaRPr>
          </a:p>
          <a:p>
            <a:pPr algn="just"/>
            <a:r>
              <a:rPr lang="en-US" sz="4000" dirty="0">
                <a:solidFill>
                  <a:schemeClr val="tx1"/>
                </a:solidFill>
                <a:latin typeface="Times New Roman (Headings)"/>
                <a:cs typeface="Times New Roman" panose="02020603050405020304" pitchFamily="18" charset="0"/>
              </a:rPr>
              <a:t>   </a:t>
            </a:r>
          </a:p>
        </p:txBody>
      </p:sp>
    </p:spTree>
    <p:extLst>
      <p:ext uri="{BB962C8B-B14F-4D97-AF65-F5344CB8AC3E}">
        <p14:creationId xmlns:p14="http://schemas.microsoft.com/office/powerpoint/2010/main" val="33487419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500"/>
                                        <p:tgtEl>
                                          <p:spTgt spid="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0"/>
          <p:cNvSpPr/>
          <p:nvPr/>
        </p:nvSpPr>
        <p:spPr>
          <a:xfrm>
            <a:off x="862885" y="330847"/>
            <a:ext cx="1021294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Tiết 42, Bài 18 CÁC CUỘC ĐẤU TRANHH GIÀNH ĐỘC LẬP DÂN TỘC TRƯỚC THẾ KỈ X (tiếp theo)</a:t>
            </a:r>
            <a:endParaRPr sz="2400" b="0">
              <a:solidFill>
                <a:schemeClr val="dk1"/>
              </a:solidFill>
              <a:latin typeface="Calibri"/>
              <a:ea typeface="Calibri"/>
              <a:cs typeface="Calibri"/>
              <a:sym typeface="Calibri"/>
            </a:endParaRPr>
          </a:p>
        </p:txBody>
      </p:sp>
      <p:sp>
        <p:nvSpPr>
          <p:cNvPr id="478" name="Google Shape;478;p30"/>
          <p:cNvSpPr/>
          <p:nvPr/>
        </p:nvSpPr>
        <p:spPr>
          <a:xfrm>
            <a:off x="190621" y="2063521"/>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HS làm việc theo nhóm 3-4 người, điền kết quả vào trong phiếu học tập:</a:t>
            </a:r>
            <a:endParaRPr sz="2400" b="1">
              <a:solidFill>
                <a:schemeClr val="dk1"/>
              </a:solidFill>
              <a:latin typeface="Times New Roman"/>
              <a:ea typeface="Times New Roman"/>
              <a:cs typeface="Times New Roman"/>
              <a:sym typeface="Times New Roman"/>
            </a:endParaRPr>
          </a:p>
        </p:txBody>
      </p:sp>
      <p:graphicFrame>
        <p:nvGraphicFramePr>
          <p:cNvPr id="479" name="Google Shape;479;p30"/>
          <p:cNvGraphicFramePr/>
          <p:nvPr/>
        </p:nvGraphicFramePr>
        <p:xfrm>
          <a:off x="190621" y="3399970"/>
          <a:ext cx="10554150" cy="3840540"/>
        </p:xfrm>
        <a:graphic>
          <a:graphicData uri="http://schemas.openxmlformats.org/drawingml/2006/table">
            <a:tbl>
              <a:tblPr firstRow="1" bandRow="1">
                <a:noFill/>
                <a:tableStyleId>{8E725E5E-7914-4DE3-8408-0616EDFEA72D}</a:tableStyleId>
              </a:tblPr>
              <a:tblGrid>
                <a:gridCol w="2066975">
                  <a:extLst>
                    <a:ext uri="{9D8B030D-6E8A-4147-A177-3AD203B41FA5}">
                      <a16:colId xmlns:a16="http://schemas.microsoft.com/office/drawing/2014/main" val="20000"/>
                    </a:ext>
                  </a:extLst>
                </a:gridCol>
                <a:gridCol w="4056850">
                  <a:extLst>
                    <a:ext uri="{9D8B030D-6E8A-4147-A177-3AD203B41FA5}">
                      <a16:colId xmlns:a16="http://schemas.microsoft.com/office/drawing/2014/main" val="20001"/>
                    </a:ext>
                  </a:extLst>
                </a:gridCol>
                <a:gridCol w="4430325">
                  <a:extLst>
                    <a:ext uri="{9D8B030D-6E8A-4147-A177-3AD203B41FA5}">
                      <a16:colId xmlns:a16="http://schemas.microsoft.com/office/drawing/2014/main" val="20002"/>
                    </a:ext>
                  </a:extLst>
                </a:gridCol>
              </a:tblGrid>
              <a:tr h="370850">
                <a:tc gridSpan="3">
                  <a:txBody>
                    <a:bodyPr/>
                    <a:lstStyle/>
                    <a:p>
                      <a:pPr marL="0" marR="0" lvl="0" indent="0" algn="l" rtl="0">
                        <a:spcBef>
                          <a:spcPts val="0"/>
                        </a:spcBef>
                        <a:spcAft>
                          <a:spcPts val="0"/>
                        </a:spcAft>
                        <a:buNone/>
                      </a:pPr>
                      <a:r>
                        <a:rPr lang="en-US" sz="2400" i="1" u="none" strike="noStrike" cap="none">
                          <a:solidFill>
                            <a:schemeClr val="dk1"/>
                          </a:solidFill>
                          <a:latin typeface="Times New Roman"/>
                          <a:ea typeface="Times New Roman"/>
                          <a:cs typeface="Times New Roman"/>
                          <a:sym typeface="Times New Roman"/>
                        </a:rPr>
                        <a:t>Giống nhau:</a:t>
                      </a:r>
                      <a:endParaRPr/>
                    </a:p>
                    <a:p>
                      <a:pPr marL="0" marR="0" lvl="0" indent="0" algn="l" rtl="0">
                        <a:spcBef>
                          <a:spcPts val="0"/>
                        </a:spcBef>
                        <a:spcAft>
                          <a:spcPts val="0"/>
                        </a:spcAft>
                        <a:buNone/>
                      </a:pPr>
                      <a:r>
                        <a:rPr lang="en-US" sz="2400" i="1">
                          <a:solidFill>
                            <a:schemeClr val="dk1"/>
                          </a:solidFill>
                          <a:latin typeface="Times New Roman"/>
                          <a:ea typeface="Times New Roman"/>
                          <a:cs typeface="Times New Roman"/>
                          <a:sym typeface="Times New Roman"/>
                        </a:rPr>
                        <a:t>Khác nhau:</a:t>
                      </a:r>
                      <a:endParaRPr sz="2400" i="1">
                        <a:solidFill>
                          <a:schemeClr val="dk1"/>
                        </a:solidFill>
                        <a:latin typeface="Times New Roman"/>
                        <a:ea typeface="Times New Roman"/>
                        <a:cs typeface="Times New Roman"/>
                        <a:sym typeface="Times New Roman"/>
                      </a:endParaRPr>
                    </a:p>
                  </a:txBody>
                  <a:tcPr marL="91450" marR="91450" marT="45725" marB="45725">
                    <a:solidFill>
                      <a:srgbClr val="FBE4D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endParaRPr sz="2400" b="1" i="1">
                        <a:latin typeface="Times New Roman"/>
                        <a:ea typeface="Times New Roman"/>
                        <a:cs typeface="Times New Roman"/>
                        <a:sym typeface="Times New Roman"/>
                      </a:endParaRPr>
                    </a:p>
                  </a:txBody>
                  <a:tcPr marL="91450" marR="91450" marT="45725" marB="45725">
                    <a:solidFill>
                      <a:srgbClr val="BBD6EE"/>
                    </a:solidFill>
                  </a:tcPr>
                </a:tc>
                <a:tc>
                  <a:txBody>
                    <a:bodyPr/>
                    <a:lstStyle/>
                    <a:p>
                      <a:pPr marL="0" marR="0" lvl="0" indent="0" algn="ctr" rtl="0">
                        <a:spcBef>
                          <a:spcPts val="0"/>
                        </a:spcBef>
                        <a:spcAft>
                          <a:spcPts val="0"/>
                        </a:spcAft>
                        <a:buNone/>
                      </a:pPr>
                      <a:r>
                        <a:rPr lang="en-US" sz="2400" b="1" i="1">
                          <a:latin typeface="Times New Roman"/>
                          <a:ea typeface="Times New Roman"/>
                          <a:cs typeface="Times New Roman"/>
                          <a:sym typeface="Times New Roman"/>
                        </a:rPr>
                        <a:t>Khởi nghĩa Hai Bà Trưng</a:t>
                      </a:r>
                      <a:endParaRPr sz="2400" b="1" i="1">
                        <a:latin typeface="Times New Roman"/>
                        <a:ea typeface="Times New Roman"/>
                        <a:cs typeface="Times New Roman"/>
                        <a:sym typeface="Times New Roman"/>
                      </a:endParaRPr>
                    </a:p>
                  </a:txBody>
                  <a:tcPr marL="91450" marR="91450" marT="45725" marB="45725">
                    <a:solidFill>
                      <a:srgbClr val="BBD6EE"/>
                    </a:solidFill>
                  </a:tcPr>
                </a:tc>
                <a:tc>
                  <a:txBody>
                    <a:bodyPr/>
                    <a:lstStyle/>
                    <a:p>
                      <a:pPr marL="0" marR="0" lvl="0" indent="0" algn="ctr" rtl="0">
                        <a:spcBef>
                          <a:spcPts val="0"/>
                        </a:spcBef>
                        <a:spcAft>
                          <a:spcPts val="0"/>
                        </a:spcAft>
                        <a:buNone/>
                      </a:pPr>
                      <a:r>
                        <a:rPr lang="en-US" sz="2400" b="1" i="1">
                          <a:latin typeface="Times New Roman"/>
                          <a:ea typeface="Times New Roman"/>
                          <a:cs typeface="Times New Roman"/>
                          <a:sym typeface="Times New Roman"/>
                        </a:rPr>
                        <a:t>Khởi nghĩa Lý Bí</a:t>
                      </a:r>
                      <a:endParaRPr sz="2400" b="1" i="1">
                        <a:latin typeface="Times New Roman"/>
                        <a:ea typeface="Times New Roman"/>
                        <a:cs typeface="Times New Roman"/>
                        <a:sym typeface="Times New Roman"/>
                      </a:endParaRPr>
                    </a:p>
                  </a:txBody>
                  <a:tcPr marL="91450" marR="91450" marT="45725" marB="45725">
                    <a:solidFill>
                      <a:srgbClr val="BBD6EE"/>
                    </a:solidFill>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US" sz="2400" b="1">
                          <a:latin typeface="Times New Roman"/>
                          <a:ea typeface="Times New Roman"/>
                          <a:cs typeface="Times New Roman"/>
                          <a:sym typeface="Times New Roman"/>
                        </a:rPr>
                        <a:t>Danh xưng</a:t>
                      </a:r>
                      <a:endParaRPr sz="2400" b="1">
                        <a:latin typeface="Times New Roman"/>
                        <a:ea typeface="Times New Roman"/>
                        <a:cs typeface="Times New Roman"/>
                        <a:sym typeface="Times New Roman"/>
                      </a:endParaRPr>
                    </a:p>
                  </a:txBody>
                  <a:tcPr marL="91450" marR="91450" marT="45725" marB="45725">
                    <a:solidFill>
                      <a:srgbClr val="BBD6EE"/>
                    </a:solidFill>
                  </a:tcPr>
                </a:tc>
                <a:tc>
                  <a:txBody>
                    <a:bodyPr/>
                    <a:lstStyle/>
                    <a:p>
                      <a:pPr marL="0" marR="0" lvl="0" indent="0" algn="ctr" rtl="0">
                        <a:spcBef>
                          <a:spcPts val="0"/>
                        </a:spcBef>
                        <a:spcAft>
                          <a:spcPts val="0"/>
                        </a:spcAft>
                        <a:buNone/>
                      </a:pPr>
                      <a:endParaRPr sz="2400">
                        <a:latin typeface="Times New Roman"/>
                        <a:ea typeface="Times New Roman"/>
                        <a:cs typeface="Times New Roman"/>
                        <a:sym typeface="Times New Roman"/>
                      </a:endParaRPr>
                    </a:p>
                  </a:txBody>
                  <a:tcPr marL="91450" marR="91450" marT="45725" marB="45725">
                    <a:solidFill>
                      <a:srgbClr val="BBD6EE"/>
                    </a:solidFill>
                  </a:tcPr>
                </a:tc>
                <a:tc>
                  <a:txBody>
                    <a:bodyPr/>
                    <a:lstStyle/>
                    <a:p>
                      <a:pPr marL="0" marR="0" lvl="0" indent="0" algn="ctr" rtl="0">
                        <a:spcBef>
                          <a:spcPts val="0"/>
                        </a:spcBef>
                        <a:spcAft>
                          <a:spcPts val="0"/>
                        </a:spcAft>
                        <a:buNone/>
                      </a:pPr>
                      <a:endParaRPr sz="2400">
                        <a:latin typeface="Times New Roman"/>
                        <a:ea typeface="Times New Roman"/>
                        <a:cs typeface="Times New Roman"/>
                        <a:sym typeface="Times New Roman"/>
                      </a:endParaRPr>
                    </a:p>
                  </a:txBody>
                  <a:tcPr marL="91450" marR="91450" marT="45725" marB="45725">
                    <a:solidFill>
                      <a:srgbClr val="BBD6EE"/>
                    </a:solidFill>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en-US" sz="2400" b="1">
                          <a:latin typeface="Times New Roman"/>
                          <a:ea typeface="Times New Roman"/>
                          <a:cs typeface="Times New Roman"/>
                          <a:sym typeface="Times New Roman"/>
                        </a:rPr>
                        <a:t>Xây dựng chính quyền</a:t>
                      </a:r>
                      <a:endParaRPr sz="2400" b="1">
                        <a:latin typeface="Times New Roman"/>
                        <a:ea typeface="Times New Roman"/>
                        <a:cs typeface="Times New Roman"/>
                        <a:sym typeface="Times New Roman"/>
                      </a:endParaRPr>
                    </a:p>
                  </a:txBody>
                  <a:tcPr marL="91450" marR="91450" marT="45725" marB="45725">
                    <a:solidFill>
                      <a:srgbClr val="BBD6EE"/>
                    </a:solidFill>
                  </a:tcPr>
                </a:tc>
                <a:tc>
                  <a:txBody>
                    <a:bodyPr/>
                    <a:lstStyle/>
                    <a:p>
                      <a:pPr marL="0" marR="0" lvl="0" indent="0" algn="ctr" rtl="0">
                        <a:spcBef>
                          <a:spcPts val="0"/>
                        </a:spcBef>
                        <a:spcAft>
                          <a:spcPts val="0"/>
                        </a:spcAft>
                        <a:buNone/>
                      </a:pPr>
                      <a:endParaRPr sz="2400">
                        <a:latin typeface="Times New Roman"/>
                        <a:ea typeface="Times New Roman"/>
                        <a:cs typeface="Times New Roman"/>
                        <a:sym typeface="Times New Roman"/>
                      </a:endParaRPr>
                    </a:p>
                  </a:txBody>
                  <a:tcPr marL="91450" marR="91450" marT="45725" marB="45725">
                    <a:solidFill>
                      <a:srgbClr val="BBD6EE"/>
                    </a:solidFill>
                  </a:tcPr>
                </a:tc>
                <a:tc>
                  <a:txBody>
                    <a:bodyPr/>
                    <a:lstStyle/>
                    <a:p>
                      <a:pPr marL="0" marR="0" lvl="0" indent="0" algn="ctr" rtl="0">
                        <a:spcBef>
                          <a:spcPts val="0"/>
                        </a:spcBef>
                        <a:spcAft>
                          <a:spcPts val="0"/>
                        </a:spcAft>
                        <a:buNone/>
                      </a:pPr>
                      <a:endParaRPr sz="2400">
                        <a:latin typeface="Times New Roman"/>
                        <a:ea typeface="Times New Roman"/>
                        <a:cs typeface="Times New Roman"/>
                        <a:sym typeface="Times New Roman"/>
                      </a:endParaRPr>
                    </a:p>
                  </a:txBody>
                  <a:tcPr marL="91450" marR="91450" marT="45725" marB="45725">
                    <a:solidFill>
                      <a:srgbClr val="BBD6EE"/>
                    </a:solidFill>
                  </a:tcPr>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en-US" sz="2400" b="1">
                          <a:latin typeface="Times New Roman"/>
                          <a:ea typeface="Times New Roman"/>
                          <a:cs typeface="Times New Roman"/>
                          <a:sym typeface="Times New Roman"/>
                        </a:rPr>
                        <a:t>Kinh đô</a:t>
                      </a:r>
                      <a:endParaRPr sz="2400" b="1">
                        <a:latin typeface="Times New Roman"/>
                        <a:ea typeface="Times New Roman"/>
                        <a:cs typeface="Times New Roman"/>
                        <a:sym typeface="Times New Roman"/>
                      </a:endParaRPr>
                    </a:p>
                  </a:txBody>
                  <a:tcPr marL="91450" marR="91450" marT="45725" marB="45725">
                    <a:solidFill>
                      <a:srgbClr val="BBD6EE"/>
                    </a:solidFill>
                  </a:tcPr>
                </a:tc>
                <a:tc>
                  <a:txBody>
                    <a:bodyPr/>
                    <a:lstStyle/>
                    <a:p>
                      <a:pPr marL="0" marR="0" lvl="0" indent="0" algn="ctr" rtl="0">
                        <a:spcBef>
                          <a:spcPts val="0"/>
                        </a:spcBef>
                        <a:spcAft>
                          <a:spcPts val="0"/>
                        </a:spcAft>
                        <a:buNone/>
                      </a:pPr>
                      <a:endParaRPr sz="2400">
                        <a:latin typeface="Times New Roman"/>
                        <a:ea typeface="Times New Roman"/>
                        <a:cs typeface="Times New Roman"/>
                        <a:sym typeface="Times New Roman"/>
                      </a:endParaRPr>
                    </a:p>
                  </a:txBody>
                  <a:tcPr marL="91450" marR="91450" marT="45725" marB="45725">
                    <a:solidFill>
                      <a:srgbClr val="BBD6EE"/>
                    </a:solidFill>
                  </a:tcPr>
                </a:tc>
                <a:tc>
                  <a:txBody>
                    <a:bodyPr/>
                    <a:lstStyle/>
                    <a:p>
                      <a:pPr marL="0" marR="0" lvl="0" indent="0" algn="ctr" rtl="0">
                        <a:spcBef>
                          <a:spcPts val="0"/>
                        </a:spcBef>
                        <a:spcAft>
                          <a:spcPts val="0"/>
                        </a:spcAft>
                        <a:buNone/>
                      </a:pPr>
                      <a:endParaRPr sz="2400">
                        <a:latin typeface="Times New Roman"/>
                        <a:ea typeface="Times New Roman"/>
                        <a:cs typeface="Times New Roman"/>
                        <a:sym typeface="Times New Roman"/>
                      </a:endParaRPr>
                    </a:p>
                  </a:txBody>
                  <a:tcPr marL="91450" marR="91450" marT="45725" marB="45725">
                    <a:solidFill>
                      <a:srgbClr val="BBD6EE"/>
                    </a:solidFill>
                  </a:tcPr>
                </a:tc>
                <a:extLst>
                  <a:ext uri="{0D108BD9-81ED-4DB2-BD59-A6C34878D82A}">
                    <a16:rowId xmlns:a16="http://schemas.microsoft.com/office/drawing/2014/main" val="10004"/>
                  </a:ext>
                </a:extLst>
              </a:tr>
              <a:tr h="370850">
                <a:tc>
                  <a:txBody>
                    <a:bodyPr/>
                    <a:lstStyle/>
                    <a:p>
                      <a:pPr marL="0" marR="0" lvl="0" indent="0" algn="ctr" rtl="0">
                        <a:spcBef>
                          <a:spcPts val="0"/>
                        </a:spcBef>
                        <a:spcAft>
                          <a:spcPts val="0"/>
                        </a:spcAft>
                        <a:buNone/>
                      </a:pPr>
                      <a:r>
                        <a:rPr lang="en-US" sz="2400" b="1">
                          <a:latin typeface="Times New Roman"/>
                          <a:ea typeface="Times New Roman"/>
                          <a:cs typeface="Times New Roman"/>
                          <a:sym typeface="Times New Roman"/>
                        </a:rPr>
                        <a:t>Thời gian tồn tại</a:t>
                      </a:r>
                      <a:endParaRPr sz="2400" b="1">
                        <a:latin typeface="Times New Roman"/>
                        <a:ea typeface="Times New Roman"/>
                        <a:cs typeface="Times New Roman"/>
                        <a:sym typeface="Times New Roman"/>
                      </a:endParaRPr>
                    </a:p>
                  </a:txBody>
                  <a:tcPr marL="91450" marR="91450" marT="45725" marB="45725">
                    <a:solidFill>
                      <a:srgbClr val="BBD6EE"/>
                    </a:solidFill>
                  </a:tcPr>
                </a:tc>
                <a:tc>
                  <a:txBody>
                    <a:bodyPr/>
                    <a:lstStyle/>
                    <a:p>
                      <a:pPr marL="0" marR="0" lvl="0" indent="0" algn="ctr" rtl="0">
                        <a:spcBef>
                          <a:spcPts val="0"/>
                        </a:spcBef>
                        <a:spcAft>
                          <a:spcPts val="0"/>
                        </a:spcAft>
                        <a:buNone/>
                      </a:pPr>
                      <a:endParaRPr sz="2400">
                        <a:latin typeface="Times New Roman"/>
                        <a:ea typeface="Times New Roman"/>
                        <a:cs typeface="Times New Roman"/>
                        <a:sym typeface="Times New Roman"/>
                      </a:endParaRPr>
                    </a:p>
                  </a:txBody>
                  <a:tcPr marL="91450" marR="91450" marT="45725" marB="45725">
                    <a:solidFill>
                      <a:srgbClr val="BBD6EE"/>
                    </a:solidFill>
                  </a:tcPr>
                </a:tc>
                <a:tc>
                  <a:txBody>
                    <a:bodyPr/>
                    <a:lstStyle/>
                    <a:p>
                      <a:pPr marL="0" marR="0" lvl="0" indent="0" algn="ctr" rtl="0">
                        <a:spcBef>
                          <a:spcPts val="0"/>
                        </a:spcBef>
                        <a:spcAft>
                          <a:spcPts val="0"/>
                        </a:spcAft>
                        <a:buNone/>
                      </a:pPr>
                      <a:endParaRPr sz="2400">
                        <a:latin typeface="Times New Roman"/>
                        <a:ea typeface="Times New Roman"/>
                        <a:cs typeface="Times New Roman"/>
                        <a:sym typeface="Times New Roman"/>
                      </a:endParaRPr>
                    </a:p>
                  </a:txBody>
                  <a:tcPr marL="91450" marR="91450" marT="45725" marB="45725">
                    <a:solidFill>
                      <a:srgbClr val="BBD6EE"/>
                    </a:solidFill>
                  </a:tcPr>
                </a:tc>
                <a:extLst>
                  <a:ext uri="{0D108BD9-81ED-4DB2-BD59-A6C34878D82A}">
                    <a16:rowId xmlns:a16="http://schemas.microsoft.com/office/drawing/2014/main" val="10005"/>
                  </a:ext>
                </a:extLst>
              </a:tr>
            </a:tbl>
          </a:graphicData>
        </a:graphic>
      </p:graphicFrame>
      <p:sp>
        <p:nvSpPr>
          <p:cNvPr id="480" name="Google Shape;480;p30"/>
          <p:cNvSpPr/>
          <p:nvPr/>
        </p:nvSpPr>
        <p:spPr>
          <a:xfrm>
            <a:off x="190621" y="1459128"/>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Times New Roman"/>
                <a:ea typeface="Times New Roman"/>
                <a:cs typeface="Times New Roman"/>
                <a:sym typeface="Times New Roman"/>
              </a:rPr>
              <a:t>VẬN DỤNG</a:t>
            </a:r>
            <a:endParaRPr sz="2400" b="1">
              <a:solidFill>
                <a:srgbClr val="FF0000"/>
              </a:solidFill>
              <a:latin typeface="Times New Roman"/>
              <a:ea typeface="Times New Roman"/>
              <a:cs typeface="Times New Roman"/>
              <a:sym typeface="Times New Roman"/>
            </a:endParaRPr>
          </a:p>
        </p:txBody>
      </p:sp>
      <p:sp>
        <p:nvSpPr>
          <p:cNvPr id="481" name="Google Shape;481;p30"/>
          <p:cNvSpPr/>
          <p:nvPr/>
        </p:nvSpPr>
        <p:spPr>
          <a:xfrm>
            <a:off x="190621" y="2686757"/>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Điểm giống và khác nhau giữa khởi nghĩa Hai Bà Trưng và Khởi nghĩa Lý Bí</a:t>
            </a:r>
            <a:endParaRPr sz="2400" b="1">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anim calcmode="lin" valueType="num">
                                      <p:cBhvr additive="base">
                                        <p:cTn id="7" dur="500"/>
                                        <p:tgtEl>
                                          <p:spTgt spid="47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81"/>
                                        </p:tgtEl>
                                        <p:attrNameLst>
                                          <p:attrName>style.visibility</p:attrName>
                                        </p:attrNameLst>
                                      </p:cBhvr>
                                      <p:to>
                                        <p:strVal val="visible"/>
                                      </p:to>
                                    </p:set>
                                    <p:anim calcmode="lin" valueType="num">
                                      <p:cBhvr additive="base">
                                        <p:cTn id="12" dur="500"/>
                                        <p:tgtEl>
                                          <p:spTgt spid="48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9"/>
                                        </p:tgtEl>
                                        <p:attrNameLst>
                                          <p:attrName>style.visibility</p:attrName>
                                        </p:attrNameLst>
                                      </p:cBhvr>
                                      <p:to>
                                        <p:strVal val="visible"/>
                                      </p:to>
                                    </p:set>
                                    <p:animEffect transition="in" filter="fade">
                                      <p:cBhvr>
                                        <p:cTn id="17" dur="500"/>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1"/>
          <p:cNvSpPr/>
          <p:nvPr/>
        </p:nvSpPr>
        <p:spPr>
          <a:xfrm>
            <a:off x="862885" y="330847"/>
            <a:ext cx="1021294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0000"/>
                </a:solidFill>
                <a:latin typeface="Times New Roman"/>
                <a:ea typeface="Times New Roman"/>
                <a:cs typeface="Times New Roman"/>
                <a:sym typeface="Times New Roman"/>
              </a:rPr>
              <a:t>Tiết 42, Bài 18 CÁC CUỘC ĐẤU TRANHH GIÀNH ĐỘC LẬP DÂN TỘC TRƯỚC THẾ KỈ X (tiếp theo)</a:t>
            </a:r>
            <a:endParaRPr sz="2400" b="0">
              <a:solidFill>
                <a:schemeClr val="dk1"/>
              </a:solidFill>
              <a:latin typeface="Calibri"/>
              <a:ea typeface="Calibri"/>
              <a:cs typeface="Calibri"/>
              <a:sym typeface="Calibri"/>
            </a:endParaRPr>
          </a:p>
        </p:txBody>
      </p:sp>
      <p:sp>
        <p:nvSpPr>
          <p:cNvPr id="487" name="Google Shape;487;p31"/>
          <p:cNvSpPr/>
          <p:nvPr/>
        </p:nvSpPr>
        <p:spPr>
          <a:xfrm>
            <a:off x="508804" y="1391168"/>
            <a:ext cx="10567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Điểm giống và khác nhau giữa khởi nghĩa Hai Bà Trưng và Khởi nghĩa Lý Bí</a:t>
            </a:r>
            <a:endParaRPr sz="2400" b="1">
              <a:solidFill>
                <a:schemeClr val="dk1"/>
              </a:solidFill>
              <a:latin typeface="Times New Roman"/>
              <a:ea typeface="Times New Roman"/>
              <a:cs typeface="Times New Roman"/>
              <a:sym typeface="Times New Roman"/>
            </a:endParaRPr>
          </a:p>
        </p:txBody>
      </p:sp>
      <p:graphicFrame>
        <p:nvGraphicFramePr>
          <p:cNvPr id="488" name="Google Shape;488;p31"/>
          <p:cNvGraphicFramePr/>
          <p:nvPr/>
        </p:nvGraphicFramePr>
        <p:xfrm>
          <a:off x="521684" y="2082158"/>
          <a:ext cx="10554150" cy="4206300"/>
        </p:xfrm>
        <a:graphic>
          <a:graphicData uri="http://schemas.openxmlformats.org/drawingml/2006/table">
            <a:tbl>
              <a:tblPr firstRow="1" bandRow="1">
                <a:noFill/>
                <a:tableStyleId>{8E725E5E-7914-4DE3-8408-0616EDFEA72D}</a:tableStyleId>
              </a:tblPr>
              <a:tblGrid>
                <a:gridCol w="2066975">
                  <a:extLst>
                    <a:ext uri="{9D8B030D-6E8A-4147-A177-3AD203B41FA5}">
                      <a16:colId xmlns:a16="http://schemas.microsoft.com/office/drawing/2014/main" val="20000"/>
                    </a:ext>
                  </a:extLst>
                </a:gridCol>
                <a:gridCol w="4056850">
                  <a:extLst>
                    <a:ext uri="{9D8B030D-6E8A-4147-A177-3AD203B41FA5}">
                      <a16:colId xmlns:a16="http://schemas.microsoft.com/office/drawing/2014/main" val="20001"/>
                    </a:ext>
                  </a:extLst>
                </a:gridCol>
                <a:gridCol w="4430325">
                  <a:extLst>
                    <a:ext uri="{9D8B030D-6E8A-4147-A177-3AD203B41FA5}">
                      <a16:colId xmlns:a16="http://schemas.microsoft.com/office/drawing/2014/main" val="20002"/>
                    </a:ext>
                  </a:extLst>
                </a:gridCol>
              </a:tblGrid>
              <a:tr h="370850">
                <a:tc gridSpan="3">
                  <a:txBody>
                    <a:bodyPr/>
                    <a:lstStyle/>
                    <a:p>
                      <a:pPr marL="0" marR="0" lvl="0" indent="0" algn="l" rtl="0">
                        <a:spcBef>
                          <a:spcPts val="0"/>
                        </a:spcBef>
                        <a:spcAft>
                          <a:spcPts val="0"/>
                        </a:spcAft>
                        <a:buNone/>
                      </a:pPr>
                      <a:r>
                        <a:rPr lang="en-US" sz="2400" i="1">
                          <a:solidFill>
                            <a:schemeClr val="dk1"/>
                          </a:solidFill>
                          <a:latin typeface="Times New Roman"/>
                          <a:ea typeface="Times New Roman"/>
                          <a:cs typeface="Times New Roman"/>
                          <a:sym typeface="Times New Roman"/>
                        </a:rPr>
                        <a:t>Giống:</a:t>
                      </a:r>
                      <a:endParaRPr/>
                    </a:p>
                    <a:p>
                      <a:pPr marL="342900" marR="0" lvl="0" indent="-342900" algn="l" rtl="0">
                        <a:spcBef>
                          <a:spcPts val="0"/>
                        </a:spcBef>
                        <a:spcAft>
                          <a:spcPts val="0"/>
                        </a:spcAft>
                        <a:buClr>
                          <a:schemeClr val="dk1"/>
                        </a:buClr>
                        <a:buSzPts val="2400"/>
                        <a:buFont typeface="Times New Roman"/>
                        <a:buChar char="-"/>
                      </a:pPr>
                      <a:r>
                        <a:rPr lang="en-US" sz="2400" b="0" i="1">
                          <a:solidFill>
                            <a:schemeClr val="dk1"/>
                          </a:solidFill>
                          <a:latin typeface="Times New Roman"/>
                          <a:ea typeface="Times New Roman"/>
                          <a:cs typeface="Times New Roman"/>
                          <a:sym typeface="Times New Roman"/>
                        </a:rPr>
                        <a:t>Đều nổ ra vào mùa Xuân.</a:t>
                      </a:r>
                      <a:endParaRPr/>
                    </a:p>
                    <a:p>
                      <a:pPr marL="342900" marR="0" lvl="0" indent="-342900" algn="l" rtl="0">
                        <a:spcBef>
                          <a:spcPts val="0"/>
                        </a:spcBef>
                        <a:spcAft>
                          <a:spcPts val="0"/>
                        </a:spcAft>
                        <a:buClr>
                          <a:schemeClr val="dk1"/>
                        </a:buClr>
                        <a:buSzPts val="2400"/>
                        <a:buFont typeface="Times New Roman"/>
                        <a:buChar char="-"/>
                      </a:pPr>
                      <a:r>
                        <a:rPr lang="en-US" sz="2400" b="0" i="1">
                          <a:solidFill>
                            <a:schemeClr val="dk1"/>
                          </a:solidFill>
                          <a:latin typeface="Times New Roman"/>
                          <a:ea typeface="Times New Roman"/>
                          <a:cs typeface="Times New Roman"/>
                          <a:sym typeface="Times New Roman"/>
                        </a:rPr>
                        <a:t>Đều giành được thắng lợi ban đầu và xây dựng chính quyền tự chủ một thời gian.</a:t>
                      </a:r>
                      <a:endParaRPr sz="2400" b="0" i="1">
                        <a:solidFill>
                          <a:schemeClr val="dk1"/>
                        </a:solidFill>
                        <a:latin typeface="Times New Roman"/>
                        <a:ea typeface="Times New Roman"/>
                        <a:cs typeface="Times New Roman"/>
                        <a:sym typeface="Times New Roman"/>
                      </a:endParaRPr>
                    </a:p>
                  </a:txBody>
                  <a:tcPr marL="91450" marR="91450" marT="45725" marB="45725">
                    <a:solidFill>
                      <a:srgbClr val="FBE4D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2400" b="1" i="1">
                          <a:latin typeface="Times New Roman"/>
                          <a:ea typeface="Times New Roman"/>
                          <a:cs typeface="Times New Roman"/>
                          <a:sym typeface="Times New Roman"/>
                        </a:rPr>
                        <a:t>Khác:</a:t>
                      </a:r>
                      <a:endParaRPr sz="2400" b="1" i="1">
                        <a:latin typeface="Times New Roman"/>
                        <a:ea typeface="Times New Roman"/>
                        <a:cs typeface="Times New Roman"/>
                        <a:sym typeface="Times New Roman"/>
                      </a:endParaRPr>
                    </a:p>
                  </a:txBody>
                  <a:tcPr marL="91450" marR="91450" marT="45725" marB="45725">
                    <a:solidFill>
                      <a:srgbClr val="BBD6EE"/>
                    </a:solidFill>
                  </a:tcPr>
                </a:tc>
                <a:tc>
                  <a:txBody>
                    <a:bodyPr/>
                    <a:lstStyle/>
                    <a:p>
                      <a:pPr marL="0" marR="0" lvl="0" indent="0" algn="ctr" rtl="0">
                        <a:spcBef>
                          <a:spcPts val="0"/>
                        </a:spcBef>
                        <a:spcAft>
                          <a:spcPts val="0"/>
                        </a:spcAft>
                        <a:buNone/>
                      </a:pPr>
                      <a:r>
                        <a:rPr lang="en-US" sz="2400" b="1" i="1">
                          <a:latin typeface="Times New Roman"/>
                          <a:ea typeface="Times New Roman"/>
                          <a:cs typeface="Times New Roman"/>
                          <a:sym typeface="Times New Roman"/>
                        </a:rPr>
                        <a:t>Khởi nghĩa Hai Bà Trưng</a:t>
                      </a:r>
                      <a:endParaRPr sz="2400" b="1" i="1">
                        <a:latin typeface="Times New Roman"/>
                        <a:ea typeface="Times New Roman"/>
                        <a:cs typeface="Times New Roman"/>
                        <a:sym typeface="Times New Roman"/>
                      </a:endParaRPr>
                    </a:p>
                  </a:txBody>
                  <a:tcPr marL="91450" marR="91450" marT="45725" marB="45725">
                    <a:solidFill>
                      <a:srgbClr val="BBD6EE"/>
                    </a:solidFill>
                  </a:tcPr>
                </a:tc>
                <a:tc>
                  <a:txBody>
                    <a:bodyPr/>
                    <a:lstStyle/>
                    <a:p>
                      <a:pPr marL="0" marR="0" lvl="0" indent="0" algn="ctr" rtl="0">
                        <a:spcBef>
                          <a:spcPts val="0"/>
                        </a:spcBef>
                        <a:spcAft>
                          <a:spcPts val="0"/>
                        </a:spcAft>
                        <a:buNone/>
                      </a:pPr>
                      <a:r>
                        <a:rPr lang="en-US" sz="2400" b="1" i="1">
                          <a:latin typeface="Times New Roman"/>
                          <a:ea typeface="Times New Roman"/>
                          <a:cs typeface="Times New Roman"/>
                          <a:sym typeface="Times New Roman"/>
                        </a:rPr>
                        <a:t>Khởi nghĩa Lý Bí</a:t>
                      </a:r>
                      <a:endParaRPr sz="2400" b="1" i="1">
                        <a:latin typeface="Times New Roman"/>
                        <a:ea typeface="Times New Roman"/>
                        <a:cs typeface="Times New Roman"/>
                        <a:sym typeface="Times New Roman"/>
                      </a:endParaRPr>
                    </a:p>
                  </a:txBody>
                  <a:tcPr marL="91450" marR="91450" marT="45725" marB="45725">
                    <a:solidFill>
                      <a:srgbClr val="BBD6EE"/>
                    </a:solidFill>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US" sz="2400" b="1">
                          <a:latin typeface="Times New Roman"/>
                          <a:ea typeface="Times New Roman"/>
                          <a:cs typeface="Times New Roman"/>
                          <a:sym typeface="Times New Roman"/>
                        </a:rPr>
                        <a:t>Danh xưng</a:t>
                      </a:r>
                      <a:endParaRPr sz="2400" b="1">
                        <a:latin typeface="Times New Roman"/>
                        <a:ea typeface="Times New Roman"/>
                        <a:cs typeface="Times New Roman"/>
                        <a:sym typeface="Times New Roman"/>
                      </a:endParaRPr>
                    </a:p>
                  </a:txBody>
                  <a:tcPr marL="91450" marR="91450" marT="45725" marB="45725">
                    <a:solidFill>
                      <a:srgbClr val="BBD6EE"/>
                    </a:solidFill>
                  </a:tcPr>
                </a:tc>
                <a:tc>
                  <a:txBody>
                    <a:bodyPr/>
                    <a:lstStyle/>
                    <a:p>
                      <a:pPr marL="0" marR="0" lvl="0" indent="0" algn="ctr" rtl="0">
                        <a:spcBef>
                          <a:spcPts val="0"/>
                        </a:spcBef>
                        <a:spcAft>
                          <a:spcPts val="0"/>
                        </a:spcAft>
                        <a:buNone/>
                      </a:pPr>
                      <a:r>
                        <a:rPr lang="en-US" sz="2400">
                          <a:latin typeface="Times New Roman"/>
                          <a:ea typeface="Times New Roman"/>
                          <a:cs typeface="Times New Roman"/>
                          <a:sym typeface="Times New Roman"/>
                        </a:rPr>
                        <a:t>Xưng vương</a:t>
                      </a:r>
                      <a:endParaRPr sz="2400">
                        <a:latin typeface="Times New Roman"/>
                        <a:ea typeface="Times New Roman"/>
                        <a:cs typeface="Times New Roman"/>
                        <a:sym typeface="Times New Roman"/>
                      </a:endParaRPr>
                    </a:p>
                  </a:txBody>
                  <a:tcPr marL="91450" marR="91450" marT="45725" marB="45725">
                    <a:solidFill>
                      <a:srgbClr val="BBD6EE"/>
                    </a:solidFill>
                  </a:tcPr>
                </a:tc>
                <a:tc>
                  <a:txBody>
                    <a:bodyPr/>
                    <a:lstStyle/>
                    <a:p>
                      <a:pPr marL="0" marR="0" lvl="0" indent="0" algn="ctr" rtl="0">
                        <a:spcBef>
                          <a:spcPts val="0"/>
                        </a:spcBef>
                        <a:spcAft>
                          <a:spcPts val="0"/>
                        </a:spcAft>
                        <a:buNone/>
                      </a:pPr>
                      <a:r>
                        <a:rPr lang="en-US" sz="2400">
                          <a:latin typeface="Times New Roman"/>
                          <a:ea typeface="Times New Roman"/>
                          <a:cs typeface="Times New Roman"/>
                          <a:sym typeface="Times New Roman"/>
                        </a:rPr>
                        <a:t>Xưng đế</a:t>
                      </a:r>
                      <a:endParaRPr sz="2400">
                        <a:latin typeface="Times New Roman"/>
                        <a:ea typeface="Times New Roman"/>
                        <a:cs typeface="Times New Roman"/>
                        <a:sym typeface="Times New Roman"/>
                      </a:endParaRPr>
                    </a:p>
                  </a:txBody>
                  <a:tcPr marL="91450" marR="91450" marT="45725" marB="45725">
                    <a:solidFill>
                      <a:srgbClr val="BBD6EE"/>
                    </a:solidFill>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en-US" sz="2400" b="1">
                          <a:latin typeface="Times New Roman"/>
                          <a:ea typeface="Times New Roman"/>
                          <a:cs typeface="Times New Roman"/>
                          <a:sym typeface="Times New Roman"/>
                        </a:rPr>
                        <a:t>Xây dựng chính quyền</a:t>
                      </a:r>
                      <a:endParaRPr sz="2400" b="1">
                        <a:latin typeface="Times New Roman"/>
                        <a:ea typeface="Times New Roman"/>
                        <a:cs typeface="Times New Roman"/>
                        <a:sym typeface="Times New Roman"/>
                      </a:endParaRPr>
                    </a:p>
                  </a:txBody>
                  <a:tcPr marL="91450" marR="91450" marT="45725" marB="45725">
                    <a:solidFill>
                      <a:srgbClr val="BBD6EE"/>
                    </a:solidFill>
                  </a:tcPr>
                </a:tc>
                <a:tc>
                  <a:txBody>
                    <a:bodyPr/>
                    <a:lstStyle/>
                    <a:p>
                      <a:pPr marL="0" marR="0" lvl="0" indent="0" algn="ctr" rtl="0">
                        <a:spcBef>
                          <a:spcPts val="0"/>
                        </a:spcBef>
                        <a:spcAft>
                          <a:spcPts val="0"/>
                        </a:spcAft>
                        <a:buNone/>
                      </a:pPr>
                      <a:r>
                        <a:rPr lang="en-US" sz="2400">
                          <a:latin typeface="Times New Roman"/>
                          <a:ea typeface="Times New Roman"/>
                          <a:cs typeface="Times New Roman"/>
                          <a:sym typeface="Times New Roman"/>
                        </a:rPr>
                        <a:t>Tự chủ sơ khai</a:t>
                      </a:r>
                      <a:endParaRPr sz="2400">
                        <a:latin typeface="Times New Roman"/>
                        <a:ea typeface="Times New Roman"/>
                        <a:cs typeface="Times New Roman"/>
                        <a:sym typeface="Times New Roman"/>
                      </a:endParaRPr>
                    </a:p>
                  </a:txBody>
                  <a:tcPr marL="91450" marR="91450" marT="45725" marB="45725">
                    <a:solidFill>
                      <a:srgbClr val="BBD6EE"/>
                    </a:solidFill>
                  </a:tcPr>
                </a:tc>
                <a:tc>
                  <a:txBody>
                    <a:bodyPr/>
                    <a:lstStyle/>
                    <a:p>
                      <a:pPr marL="0" marR="0" lvl="0" indent="0" algn="ctr" rtl="0">
                        <a:spcBef>
                          <a:spcPts val="0"/>
                        </a:spcBef>
                        <a:spcAft>
                          <a:spcPts val="0"/>
                        </a:spcAft>
                        <a:buNone/>
                      </a:pPr>
                      <a:r>
                        <a:rPr lang="en-US" sz="2400">
                          <a:latin typeface="Times New Roman"/>
                          <a:ea typeface="Times New Roman"/>
                          <a:cs typeface="Times New Roman"/>
                          <a:sym typeface="Times New Roman"/>
                        </a:rPr>
                        <a:t>Có quốc hiệu riêng với chính quyền có 2 ban văn võ</a:t>
                      </a:r>
                      <a:endParaRPr sz="2400">
                        <a:latin typeface="Times New Roman"/>
                        <a:ea typeface="Times New Roman"/>
                        <a:cs typeface="Times New Roman"/>
                        <a:sym typeface="Times New Roman"/>
                      </a:endParaRPr>
                    </a:p>
                  </a:txBody>
                  <a:tcPr marL="91450" marR="91450" marT="45725" marB="45725">
                    <a:solidFill>
                      <a:srgbClr val="BBD6EE"/>
                    </a:solidFill>
                  </a:tcPr>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en-US" sz="2400" b="1">
                          <a:latin typeface="Times New Roman"/>
                          <a:ea typeface="Times New Roman"/>
                          <a:cs typeface="Times New Roman"/>
                          <a:sym typeface="Times New Roman"/>
                        </a:rPr>
                        <a:t>Kinh đô</a:t>
                      </a:r>
                      <a:endParaRPr sz="2400" b="1">
                        <a:latin typeface="Times New Roman"/>
                        <a:ea typeface="Times New Roman"/>
                        <a:cs typeface="Times New Roman"/>
                        <a:sym typeface="Times New Roman"/>
                      </a:endParaRPr>
                    </a:p>
                  </a:txBody>
                  <a:tcPr marL="91450" marR="91450" marT="45725" marB="45725">
                    <a:solidFill>
                      <a:srgbClr val="BBD6EE"/>
                    </a:solidFill>
                  </a:tcPr>
                </a:tc>
                <a:tc>
                  <a:txBody>
                    <a:bodyPr/>
                    <a:lstStyle/>
                    <a:p>
                      <a:pPr marL="0" marR="0" lvl="0" indent="0" algn="ctr" rtl="0">
                        <a:spcBef>
                          <a:spcPts val="0"/>
                        </a:spcBef>
                        <a:spcAft>
                          <a:spcPts val="0"/>
                        </a:spcAft>
                        <a:buNone/>
                      </a:pPr>
                      <a:r>
                        <a:rPr lang="en-US" sz="2400">
                          <a:latin typeface="Times New Roman"/>
                          <a:ea typeface="Times New Roman"/>
                          <a:cs typeface="Times New Roman"/>
                          <a:sym typeface="Times New Roman"/>
                        </a:rPr>
                        <a:t>Mê Linh</a:t>
                      </a:r>
                      <a:endParaRPr sz="2400">
                        <a:latin typeface="Times New Roman"/>
                        <a:ea typeface="Times New Roman"/>
                        <a:cs typeface="Times New Roman"/>
                        <a:sym typeface="Times New Roman"/>
                      </a:endParaRPr>
                    </a:p>
                  </a:txBody>
                  <a:tcPr marL="91450" marR="91450" marT="45725" marB="45725">
                    <a:solidFill>
                      <a:srgbClr val="BBD6EE"/>
                    </a:solidFill>
                  </a:tcPr>
                </a:tc>
                <a:tc>
                  <a:txBody>
                    <a:bodyPr/>
                    <a:lstStyle/>
                    <a:p>
                      <a:pPr marL="0" marR="0" lvl="0" indent="0" algn="ctr" rtl="0">
                        <a:spcBef>
                          <a:spcPts val="0"/>
                        </a:spcBef>
                        <a:spcAft>
                          <a:spcPts val="0"/>
                        </a:spcAft>
                        <a:buNone/>
                      </a:pPr>
                      <a:r>
                        <a:rPr lang="en-US" sz="2400">
                          <a:latin typeface="Times New Roman"/>
                          <a:ea typeface="Times New Roman"/>
                          <a:cs typeface="Times New Roman"/>
                          <a:sym typeface="Times New Roman"/>
                        </a:rPr>
                        <a:t>Cửa sông Tô Lịch</a:t>
                      </a:r>
                      <a:endParaRPr sz="2400">
                        <a:latin typeface="Times New Roman"/>
                        <a:ea typeface="Times New Roman"/>
                        <a:cs typeface="Times New Roman"/>
                        <a:sym typeface="Times New Roman"/>
                      </a:endParaRPr>
                    </a:p>
                  </a:txBody>
                  <a:tcPr marL="91450" marR="91450" marT="45725" marB="45725">
                    <a:solidFill>
                      <a:srgbClr val="BBD6EE"/>
                    </a:solidFill>
                  </a:tcPr>
                </a:tc>
                <a:extLst>
                  <a:ext uri="{0D108BD9-81ED-4DB2-BD59-A6C34878D82A}">
                    <a16:rowId xmlns:a16="http://schemas.microsoft.com/office/drawing/2014/main" val="10004"/>
                  </a:ext>
                </a:extLst>
              </a:tr>
              <a:tr h="370850">
                <a:tc>
                  <a:txBody>
                    <a:bodyPr/>
                    <a:lstStyle/>
                    <a:p>
                      <a:pPr marL="0" marR="0" lvl="0" indent="0" algn="ctr" rtl="0">
                        <a:spcBef>
                          <a:spcPts val="0"/>
                        </a:spcBef>
                        <a:spcAft>
                          <a:spcPts val="0"/>
                        </a:spcAft>
                        <a:buNone/>
                      </a:pPr>
                      <a:r>
                        <a:rPr lang="en-US" sz="2400" b="1">
                          <a:latin typeface="Times New Roman"/>
                          <a:ea typeface="Times New Roman"/>
                          <a:cs typeface="Times New Roman"/>
                          <a:sym typeface="Times New Roman"/>
                        </a:rPr>
                        <a:t>Thời gian tồn tại</a:t>
                      </a:r>
                      <a:endParaRPr sz="2400" b="1">
                        <a:latin typeface="Times New Roman"/>
                        <a:ea typeface="Times New Roman"/>
                        <a:cs typeface="Times New Roman"/>
                        <a:sym typeface="Times New Roman"/>
                      </a:endParaRPr>
                    </a:p>
                  </a:txBody>
                  <a:tcPr marL="91450" marR="91450" marT="45725" marB="45725">
                    <a:solidFill>
                      <a:srgbClr val="BBD6EE"/>
                    </a:solidFill>
                  </a:tcPr>
                </a:tc>
                <a:tc>
                  <a:txBody>
                    <a:bodyPr/>
                    <a:lstStyle/>
                    <a:p>
                      <a:pPr marL="0" marR="0" lvl="0" indent="0" algn="ctr" rtl="0">
                        <a:spcBef>
                          <a:spcPts val="0"/>
                        </a:spcBef>
                        <a:spcAft>
                          <a:spcPts val="0"/>
                        </a:spcAft>
                        <a:buNone/>
                      </a:pPr>
                      <a:r>
                        <a:rPr lang="en-US" sz="2400">
                          <a:latin typeface="Times New Roman"/>
                          <a:ea typeface="Times New Roman"/>
                          <a:cs typeface="Times New Roman"/>
                          <a:sym typeface="Times New Roman"/>
                        </a:rPr>
                        <a:t>3 năm</a:t>
                      </a:r>
                      <a:endParaRPr sz="2400">
                        <a:latin typeface="Times New Roman"/>
                        <a:ea typeface="Times New Roman"/>
                        <a:cs typeface="Times New Roman"/>
                        <a:sym typeface="Times New Roman"/>
                      </a:endParaRPr>
                    </a:p>
                  </a:txBody>
                  <a:tcPr marL="91450" marR="91450" marT="45725" marB="45725">
                    <a:solidFill>
                      <a:srgbClr val="BBD6EE"/>
                    </a:solidFill>
                  </a:tcPr>
                </a:tc>
                <a:tc>
                  <a:txBody>
                    <a:bodyPr/>
                    <a:lstStyle/>
                    <a:p>
                      <a:pPr marL="0" marR="0" lvl="0" indent="0" algn="ctr" rtl="0">
                        <a:spcBef>
                          <a:spcPts val="0"/>
                        </a:spcBef>
                        <a:spcAft>
                          <a:spcPts val="0"/>
                        </a:spcAft>
                        <a:buNone/>
                      </a:pPr>
                      <a:r>
                        <a:rPr lang="en-US" sz="2400">
                          <a:latin typeface="Times New Roman"/>
                          <a:ea typeface="Times New Roman"/>
                          <a:cs typeface="Times New Roman"/>
                          <a:sym typeface="Times New Roman"/>
                        </a:rPr>
                        <a:t>Kéo dài 59 năm</a:t>
                      </a:r>
                      <a:endParaRPr sz="2400">
                        <a:latin typeface="Times New Roman"/>
                        <a:ea typeface="Times New Roman"/>
                        <a:cs typeface="Times New Roman"/>
                        <a:sym typeface="Times New Roman"/>
                      </a:endParaRPr>
                    </a:p>
                  </a:txBody>
                  <a:tcPr marL="91450" marR="91450" marT="45725" marB="45725">
                    <a:solidFill>
                      <a:srgbClr val="BBD6EE"/>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3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94" name="Google Shape;494;p32"/>
          <p:cNvSpPr/>
          <p:nvPr/>
        </p:nvSpPr>
        <p:spPr>
          <a:xfrm>
            <a:off x="2151970" y="1763356"/>
            <a:ext cx="837056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cap="none" dirty="0">
                <a:solidFill>
                  <a:srgbClr val="FFC000"/>
                </a:solidFill>
                <a:latin typeface="Times New Roman"/>
                <a:ea typeface="Times New Roman"/>
                <a:cs typeface="Times New Roman"/>
                <a:sym typeface="Times New Roman"/>
              </a:rPr>
              <a:t>CẢM </a:t>
            </a:r>
            <a:r>
              <a:rPr lang="en-US" sz="4000" b="1" cap="none">
                <a:solidFill>
                  <a:srgbClr val="FFC000"/>
                </a:solidFill>
                <a:latin typeface="Times New Roman"/>
                <a:ea typeface="Times New Roman"/>
                <a:cs typeface="Times New Roman"/>
                <a:sym typeface="Times New Roman"/>
              </a:rPr>
              <a:t>ƠN </a:t>
            </a:r>
            <a:r>
              <a:rPr lang="en-US" sz="4000" b="1" cap="none" smtClean="0">
                <a:solidFill>
                  <a:srgbClr val="FFC000"/>
                </a:solidFill>
                <a:latin typeface="Times New Roman"/>
                <a:ea typeface="Times New Roman"/>
                <a:cs typeface="Times New Roman"/>
                <a:sym typeface="Times New Roman"/>
              </a:rPr>
              <a:t>CÁC </a:t>
            </a:r>
            <a:r>
              <a:rPr lang="en-US" sz="4000" b="1" cap="none" dirty="0">
                <a:solidFill>
                  <a:srgbClr val="FFC000"/>
                </a:solidFill>
                <a:latin typeface="Times New Roman"/>
                <a:ea typeface="Times New Roman"/>
                <a:cs typeface="Times New Roman"/>
                <a:sym typeface="Times New Roman"/>
              </a:rPr>
              <a:t>EM ĐÃ THAM DỰ TIẾT HỌC</a:t>
            </a:r>
            <a:endParaRPr sz="4000" b="1" cap="none" dirty="0">
              <a:solidFill>
                <a:srgbClr val="FFC000"/>
              </a:solidFill>
              <a:latin typeface="Times New Roman"/>
              <a:ea typeface="Times New Roman"/>
              <a:cs typeface="Times New Roman"/>
              <a:sym typeface="Times New Roman"/>
            </a:endParaRPr>
          </a:p>
        </p:txBody>
      </p:sp>
      <p:sp>
        <p:nvSpPr>
          <p:cNvPr id="495" name="Google Shape;495;p32"/>
          <p:cNvSpPr txBox="1"/>
          <p:nvPr/>
        </p:nvSpPr>
        <p:spPr>
          <a:xfrm>
            <a:off x="3385328" y="5669717"/>
            <a:ext cx="50023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GV : ĐẬU THỊ THÚY PHƯƠNG</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4"/>
          <p:cNvPicPr preferRelativeResize="0"/>
          <p:nvPr/>
        </p:nvPicPr>
        <p:blipFill rotWithShape="1">
          <a:blip r:embed="rId3">
            <a:alphaModFix/>
          </a:blip>
          <a:srcRect l="11232"/>
          <a:stretch/>
        </p:blipFill>
        <p:spPr>
          <a:xfrm>
            <a:off x="1645495" y="3523691"/>
            <a:ext cx="4603397" cy="320402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37" name="Google Shape;137;p4"/>
          <p:cNvPicPr preferRelativeResize="0"/>
          <p:nvPr/>
        </p:nvPicPr>
        <p:blipFill rotWithShape="1">
          <a:blip r:embed="rId4">
            <a:alphaModFix/>
          </a:blip>
          <a:srcRect/>
          <a:stretch/>
        </p:blipFill>
        <p:spPr>
          <a:xfrm>
            <a:off x="1604972" y="-14042"/>
            <a:ext cx="4602719" cy="367435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38" name="Google Shape;138;p4"/>
          <p:cNvPicPr preferRelativeResize="0"/>
          <p:nvPr/>
        </p:nvPicPr>
        <p:blipFill rotWithShape="1">
          <a:blip r:embed="rId5">
            <a:alphaModFix/>
          </a:blip>
          <a:srcRect l="18583" t="48904" r="35431"/>
          <a:stretch/>
        </p:blipFill>
        <p:spPr>
          <a:xfrm>
            <a:off x="6373512" y="-11017"/>
            <a:ext cx="4131336" cy="373838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39" name="Google Shape;139;p4"/>
          <p:cNvSpPr txBox="1"/>
          <p:nvPr/>
        </p:nvSpPr>
        <p:spPr>
          <a:xfrm>
            <a:off x="1557873" y="105240"/>
            <a:ext cx="468636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highlight>
                  <a:srgbClr val="000000"/>
                </a:highlight>
                <a:latin typeface="Tahoma"/>
                <a:ea typeface="Tahoma"/>
                <a:cs typeface="Tahoma"/>
                <a:sym typeface="Tahoma"/>
              </a:rPr>
              <a:t>ĐÊM QUA, MỘT CƠN BÃO LỚN ĐÃ XẢY RA NƠI VÙNG BIỂN CỦA CHÚ CÁ VOI </a:t>
            </a:r>
            <a:endParaRPr/>
          </a:p>
        </p:txBody>
      </p:sp>
      <p:sp>
        <p:nvSpPr>
          <p:cNvPr id="140" name="Google Shape;140;p4"/>
          <p:cNvSpPr txBox="1"/>
          <p:nvPr/>
        </p:nvSpPr>
        <p:spPr>
          <a:xfrm>
            <a:off x="6357875" y="430446"/>
            <a:ext cx="427625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highlight>
                  <a:srgbClr val="000000"/>
                </a:highlight>
                <a:latin typeface="Tahoma"/>
                <a:ea typeface="Tahoma"/>
                <a:cs typeface="Tahoma"/>
                <a:sym typeface="Tahoma"/>
              </a:rPr>
              <a:t>CƠN BÃO ĐÃ CUỐN CHÚ CÁ VOI ĐI XA VÀ SÁNG DẬY CHÚ BỊ MẮC CẠN TRÊN BÃI BIỂN</a:t>
            </a:r>
            <a:endParaRPr/>
          </a:p>
        </p:txBody>
      </p:sp>
      <p:sp>
        <p:nvSpPr>
          <p:cNvPr id="141" name="Google Shape;141;p4"/>
          <p:cNvSpPr txBox="1"/>
          <p:nvPr/>
        </p:nvSpPr>
        <p:spPr>
          <a:xfrm>
            <a:off x="1414737" y="3791714"/>
            <a:ext cx="498318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highlight>
                  <a:srgbClr val="000000"/>
                </a:highlight>
                <a:latin typeface="Tahoma"/>
                <a:ea typeface="Tahoma"/>
                <a:cs typeface="Tahoma"/>
                <a:sym typeface="Tahoma"/>
              </a:rPr>
              <a:t>MỘT ĐÁM MÂY MƯA HỨA SẼ GIÚP CHÚ NẾU CÓ NGƯỜI GIẢI ĐƯỢC CÂU ĐỐ CỦA MÂY MƯA</a:t>
            </a:r>
            <a:endParaRPr/>
          </a:p>
        </p:txBody>
      </p:sp>
      <p:sp>
        <p:nvSpPr>
          <p:cNvPr id="142" name="Google Shape;142;p4"/>
          <p:cNvSpPr/>
          <p:nvPr/>
        </p:nvSpPr>
        <p:spPr>
          <a:xfrm rot="-685488">
            <a:off x="6837364" y="4452939"/>
            <a:ext cx="3690937" cy="1482725"/>
          </a:xfrm>
          <a:prstGeom prst="rect">
            <a:avLst/>
          </a:prstGeom>
          <a:solidFill>
            <a:srgbClr val="2F549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FFFFFF"/>
                </a:solidFill>
                <a:latin typeface="Tahoma"/>
                <a:ea typeface="Tahoma"/>
                <a:cs typeface="Tahoma"/>
                <a:sym typeface="Tahoma"/>
              </a:rPr>
              <a:t>CÁC EM TRẢ LỜI THẬT ĐÚNG ĐỂ GIÚP CHÚ CÁ VOI TỘI NGHIỆP VỀ NHÀ NHÉ !</a:t>
            </a:r>
            <a:endParaRPr/>
          </a:p>
        </p:txBody>
      </p:sp>
      <p:sp>
        <p:nvSpPr>
          <p:cNvPr id="143" name="Google Shape;143;p4"/>
          <p:cNvSpPr/>
          <p:nvPr/>
        </p:nvSpPr>
        <p:spPr>
          <a:xfrm>
            <a:off x="8975726" y="6070600"/>
            <a:ext cx="1001713" cy="681038"/>
          </a:xfrm>
          <a:prstGeom prst="heart">
            <a:avLst/>
          </a:prstGeom>
          <a:solidFill>
            <a:srgbClr val="FF000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4" name="Google Shape;144;p4"/>
          <p:cNvPicPr preferRelativeResize="0"/>
          <p:nvPr/>
        </p:nvPicPr>
        <p:blipFill rotWithShape="1">
          <a:blip r:embed="rId6">
            <a:alphaModFix/>
          </a:blip>
          <a:srcRect/>
          <a:stretch/>
        </p:blipFill>
        <p:spPr>
          <a:xfrm>
            <a:off x="6481764" y="-20638"/>
            <a:ext cx="509587" cy="477838"/>
          </a:xfrm>
          <a:prstGeom prst="rect">
            <a:avLst/>
          </a:prstGeom>
          <a:noFill/>
          <a:ln>
            <a:noFill/>
          </a:ln>
        </p:spPr>
      </p:pic>
      <p:sp>
        <p:nvSpPr>
          <p:cNvPr id="145" name="Google Shape;145;p4"/>
          <p:cNvSpPr/>
          <p:nvPr/>
        </p:nvSpPr>
        <p:spPr>
          <a:xfrm>
            <a:off x="5162550" y="3398838"/>
            <a:ext cx="3562350" cy="3238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500"/>
              <a:buFont typeface="Arial"/>
              <a:buNone/>
            </a:pPr>
            <a:r>
              <a:rPr lang="en-US" sz="1500" b="0" i="0" u="none" strike="noStrike" cap="none">
                <a:solidFill>
                  <a:schemeClr val="lt1"/>
                </a:solidFill>
                <a:latin typeface="Arial"/>
                <a:ea typeface="Arial"/>
                <a:cs typeface="Arial"/>
                <a:sym typeface="Arial"/>
              </a:rPr>
              <a:t>Subtitle : turn on CC</a:t>
            </a:r>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2750"/>
                                        <p:tgtEl>
                                          <p:spTgt spid="137"/>
                                        </p:tgtEl>
                                      </p:cBhvr>
                                    </p:animEffect>
                                  </p:childTnLst>
                                </p:cTn>
                              </p:par>
                            </p:childTnLst>
                          </p:cTn>
                        </p:par>
                        <p:par>
                          <p:cTn id="8" fill="hold">
                            <p:stCondLst>
                              <p:cond delay="2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2000"/>
                                        <p:tgtEl>
                                          <p:spTgt spid="139"/>
                                        </p:tgtEl>
                                      </p:cBhvr>
                                    </p:animEffect>
                                  </p:childTnLst>
                                </p:cTn>
                              </p:par>
                            </p:childTnLst>
                          </p:cTn>
                        </p:par>
                        <p:par>
                          <p:cTn id="12" fill="hold">
                            <p:stCondLst>
                              <p:cond delay="4750"/>
                            </p:stCondLst>
                            <p:childTnLst>
                              <p:par>
                                <p:cTn id="13" presetID="10" presetClass="entr" presetSubtype="0" fill="hold" nodeType="afterEffect">
                                  <p:stCondLst>
                                    <p:cond delay="0"/>
                                  </p:stCondLst>
                                  <p:childTnLst>
                                    <p:set>
                                      <p:cBhvr>
                                        <p:cTn id="14" dur="1" fill="hold">
                                          <p:stCondLst>
                                            <p:cond delay="0"/>
                                          </p:stCondLst>
                                        </p:cTn>
                                        <p:tgtEl>
                                          <p:spTgt spid="138"/>
                                        </p:tgtEl>
                                        <p:attrNameLst>
                                          <p:attrName>style.visibility</p:attrName>
                                        </p:attrNameLst>
                                      </p:cBhvr>
                                      <p:to>
                                        <p:strVal val="visible"/>
                                      </p:to>
                                    </p:set>
                                    <p:animEffect transition="in" filter="fade">
                                      <p:cBhvr>
                                        <p:cTn id="15" dur="2750"/>
                                        <p:tgtEl>
                                          <p:spTgt spid="138"/>
                                        </p:tgtEl>
                                      </p:cBhvr>
                                    </p:animEffect>
                                  </p:childTnLst>
                                </p:cTn>
                              </p:par>
                            </p:childTnLst>
                          </p:cTn>
                        </p:par>
                        <p:par>
                          <p:cTn id="16" fill="hold">
                            <p:stCondLst>
                              <p:cond delay="7500"/>
                            </p:stCondLst>
                            <p:childTnLst>
                              <p:par>
                                <p:cTn id="17" presetID="10" presetClass="entr" presetSubtype="0" fill="hold" nodeType="afterEffect">
                                  <p:stCondLst>
                                    <p:cond delay="0"/>
                                  </p:stCondLst>
                                  <p:childTnLst>
                                    <p:set>
                                      <p:cBhvr>
                                        <p:cTn id="18" dur="1" fill="hold">
                                          <p:stCondLst>
                                            <p:cond delay="0"/>
                                          </p:stCondLst>
                                        </p:cTn>
                                        <p:tgtEl>
                                          <p:spTgt spid="140"/>
                                        </p:tgtEl>
                                        <p:attrNameLst>
                                          <p:attrName>style.visibility</p:attrName>
                                        </p:attrNameLst>
                                      </p:cBhvr>
                                      <p:to>
                                        <p:strVal val="visible"/>
                                      </p:to>
                                    </p:set>
                                    <p:animEffect transition="in" filter="fade">
                                      <p:cBhvr>
                                        <p:cTn id="19" dur="2000"/>
                                        <p:tgtEl>
                                          <p:spTgt spid="140"/>
                                        </p:tgtEl>
                                      </p:cBhvr>
                                    </p:animEffect>
                                  </p:childTnLst>
                                </p:cTn>
                              </p:par>
                            </p:childTnLst>
                          </p:cTn>
                        </p:par>
                        <p:par>
                          <p:cTn id="20" fill="hold">
                            <p:stCondLst>
                              <p:cond delay="9500"/>
                            </p:stCondLst>
                            <p:childTnLst>
                              <p:par>
                                <p:cTn id="21" presetID="10" presetClass="entr" presetSubtype="0" fill="hold" nodeType="afterEffect">
                                  <p:stCondLst>
                                    <p:cond delay="0"/>
                                  </p:stCondLst>
                                  <p:childTnLst>
                                    <p:set>
                                      <p:cBhvr>
                                        <p:cTn id="22" dur="1" fill="hold">
                                          <p:stCondLst>
                                            <p:cond delay="0"/>
                                          </p:stCondLst>
                                        </p:cTn>
                                        <p:tgtEl>
                                          <p:spTgt spid="136"/>
                                        </p:tgtEl>
                                        <p:attrNameLst>
                                          <p:attrName>style.visibility</p:attrName>
                                        </p:attrNameLst>
                                      </p:cBhvr>
                                      <p:to>
                                        <p:strVal val="visible"/>
                                      </p:to>
                                    </p:set>
                                    <p:animEffect transition="in" filter="fade">
                                      <p:cBhvr>
                                        <p:cTn id="23" dur="2750"/>
                                        <p:tgtEl>
                                          <p:spTgt spid="136"/>
                                        </p:tgtEl>
                                      </p:cBhvr>
                                    </p:animEffect>
                                  </p:childTnLst>
                                </p:cTn>
                              </p:par>
                            </p:childTnLst>
                          </p:cTn>
                        </p:par>
                        <p:par>
                          <p:cTn id="24" fill="hold">
                            <p:stCondLst>
                              <p:cond delay="12250"/>
                            </p:stCondLst>
                            <p:childTnLst>
                              <p:par>
                                <p:cTn id="25" presetID="10"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fade">
                                      <p:cBhvr>
                                        <p:cTn id="27" dur="2000"/>
                                        <p:tgtEl>
                                          <p:spTgt spid="141"/>
                                        </p:tgtEl>
                                      </p:cBhvr>
                                    </p:animEffect>
                                  </p:childTnLst>
                                </p:cTn>
                              </p:par>
                            </p:childTnLst>
                          </p:cTn>
                        </p:par>
                        <p:par>
                          <p:cTn id="28" fill="hold">
                            <p:stCondLst>
                              <p:cond delay="14250"/>
                            </p:stCondLst>
                            <p:childTnLst>
                              <p:par>
                                <p:cTn id="29" presetID="10" presetClass="entr" presetSubtype="0" fill="hold" nodeType="afterEffect">
                                  <p:stCondLst>
                                    <p:cond delay="0"/>
                                  </p:stCondLst>
                                  <p:childTnLst>
                                    <p:set>
                                      <p:cBhvr>
                                        <p:cTn id="30" dur="1" fill="hold">
                                          <p:stCondLst>
                                            <p:cond delay="0"/>
                                          </p:stCondLst>
                                        </p:cTn>
                                        <p:tgtEl>
                                          <p:spTgt spid="142"/>
                                        </p:tgtEl>
                                        <p:attrNameLst>
                                          <p:attrName>style.visibility</p:attrName>
                                        </p:attrNameLst>
                                      </p:cBhvr>
                                      <p:to>
                                        <p:strVal val="visible"/>
                                      </p:to>
                                    </p:set>
                                    <p:animEffect transition="in" filter="fade">
                                      <p:cBhvr>
                                        <p:cTn id="31" dur="2750"/>
                                        <p:tgtEl>
                                          <p:spTgt spid="142"/>
                                        </p:tgtEl>
                                      </p:cBhvr>
                                    </p:animEffect>
                                  </p:childTnLst>
                                </p:cTn>
                              </p:par>
                            </p:childTnLst>
                          </p:cTn>
                        </p:par>
                        <p:par>
                          <p:cTn id="32" fill="hold">
                            <p:stCondLst>
                              <p:cond delay="17000"/>
                            </p:stCondLst>
                            <p:childTnLst>
                              <p:par>
                                <p:cTn id="33" presetID="10" presetClass="entr" presetSubtype="0" fill="hold" nodeType="after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2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p:nvPr/>
        </p:nvSpPr>
        <p:spPr>
          <a:xfrm>
            <a:off x="2043114" y="263525"/>
            <a:ext cx="8104187" cy="6330950"/>
          </a:xfrm>
          <a:prstGeom prst="roundRect">
            <a:avLst>
              <a:gd name="adj" fmla="val 16667"/>
            </a:avLst>
          </a:prstGeom>
          <a:solidFill>
            <a:schemeClr val="accen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1" name="Google Shape;151;p5"/>
          <p:cNvSpPr txBox="1"/>
          <p:nvPr/>
        </p:nvSpPr>
        <p:spPr>
          <a:xfrm>
            <a:off x="3267075" y="1228725"/>
            <a:ext cx="5657850" cy="4400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Luật chơi</a:t>
            </a:r>
            <a:endParaRPr sz="2800" b="1" i="0" u="none" strike="noStrike" cap="none">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 - Có 5 câu hỏi, mỗi câu trả lời đúng thì mưa sẽ đổ xuống và nước biển dâng lên, hoàn thành xong 5 câu sẽ cứu được cá voi.</a:t>
            </a:r>
            <a:endParaRPr/>
          </a:p>
          <a:p>
            <a:pPr marL="0" marR="0" lvl="0" indent="0" algn="just" rtl="0">
              <a:spcBef>
                <a:spcPts val="0"/>
              </a:spcBef>
              <a:spcAft>
                <a:spcPts val="0"/>
              </a:spcAft>
              <a:buClr>
                <a:schemeClr val="dk1"/>
              </a:buClr>
              <a:buSzPts val="2800"/>
              <a:buFont typeface="Times New Roman"/>
              <a:buNone/>
            </a:pPr>
            <a:r>
              <a:rPr lang="en-US" sz="2800" b="1" i="0" u="none" strike="noStrike" cap="none">
                <a:solidFill>
                  <a:schemeClr val="dk1"/>
                </a:solidFill>
                <a:latin typeface="Times New Roman"/>
                <a:ea typeface="Times New Roman"/>
                <a:cs typeface="Times New Roman"/>
                <a:sym typeface="Times New Roman"/>
              </a:rPr>
              <a:t>-  Chú ý vì đây là trò chơi nhân văn nên nếu bạn không trả lời được thì hãy mời bạn của mình trợ giúp đến khi có đáp án đúng để cùng nhau giải cứu cá voi.</a:t>
            </a:r>
            <a:endParaRPr/>
          </a:p>
        </p:txBody>
      </p:sp>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pSp>
        <p:nvGrpSpPr>
          <p:cNvPr id="156" name="Google Shape;156;p6"/>
          <p:cNvGrpSpPr/>
          <p:nvPr/>
        </p:nvGrpSpPr>
        <p:grpSpPr>
          <a:xfrm>
            <a:off x="2074864" y="727075"/>
            <a:ext cx="3970337" cy="1866900"/>
            <a:chOff x="-79423" y="41007"/>
            <a:chExt cx="7059948" cy="2487384"/>
          </a:xfrm>
        </p:grpSpPr>
        <p:pic>
          <p:nvPicPr>
            <p:cNvPr id="157" name="Google Shape;157;p6"/>
            <p:cNvPicPr preferRelativeResize="0"/>
            <p:nvPr/>
          </p:nvPicPr>
          <p:blipFill rotWithShape="1">
            <a:blip r:embed="rId3">
              <a:alphaModFix/>
            </a:blip>
            <a:srcRect/>
            <a:stretch/>
          </p:blipFill>
          <p:spPr>
            <a:xfrm>
              <a:off x="0" y="41007"/>
              <a:ext cx="6980525" cy="2487384"/>
            </a:xfrm>
            <a:prstGeom prst="rect">
              <a:avLst/>
            </a:prstGeom>
            <a:noFill/>
            <a:ln>
              <a:noFill/>
            </a:ln>
          </p:spPr>
        </p:pic>
        <p:sp>
          <p:nvSpPr>
            <p:cNvPr id="158" name="Google Shape;158;p6"/>
            <p:cNvSpPr txBox="1"/>
            <p:nvPr/>
          </p:nvSpPr>
          <p:spPr>
            <a:xfrm>
              <a:off x="-79423" y="377047"/>
              <a:ext cx="6736123" cy="1640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2800"/>
                <a:buFont typeface="Times New Roman"/>
                <a:buNone/>
              </a:pPr>
              <a:r>
                <a:rPr lang="en-US" sz="2800" b="1" i="0" u="none" strike="noStrike" cap="none">
                  <a:solidFill>
                    <a:srgbClr val="FF0000"/>
                  </a:solidFill>
                  <a:latin typeface="Times New Roman"/>
                  <a:ea typeface="Times New Roman"/>
                  <a:cs typeface="Times New Roman"/>
                  <a:sym typeface="Times New Roman"/>
                </a:rPr>
                <a:t>Quốc hiệu đầu tiên của nước ta có tên là gì?</a:t>
              </a:r>
              <a:endParaRPr sz="2800" b="1" i="0" u="none" strike="noStrike" cap="none">
                <a:solidFill>
                  <a:srgbClr val="FF0000"/>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1800"/>
                <a:buFont typeface="Arial"/>
                <a:buNone/>
              </a:pPr>
              <a:endParaRPr sz="1800" b="0" i="0" u="none" strike="noStrike" cap="none">
                <a:solidFill>
                  <a:srgbClr val="000000"/>
                </a:solidFill>
                <a:latin typeface="Tahoma"/>
                <a:ea typeface="Tahoma"/>
                <a:cs typeface="Tahoma"/>
                <a:sym typeface="Tahoma"/>
              </a:endParaRPr>
            </a:p>
          </p:txBody>
        </p:sp>
      </p:grpSp>
      <p:pic>
        <p:nvPicPr>
          <p:cNvPr id="159" name="Google Shape;159;p6" descr="A picture containing leaf, fern&#10;&#10;Description automatically generated"/>
          <p:cNvPicPr preferRelativeResize="0"/>
          <p:nvPr/>
        </p:nvPicPr>
        <p:blipFill rotWithShape="1">
          <a:blip r:embed="rId4">
            <a:alphaModFix/>
          </a:blip>
          <a:srcRect/>
          <a:stretch/>
        </p:blipFill>
        <p:spPr>
          <a:xfrm flipH="1">
            <a:off x="6786564" y="2603501"/>
            <a:ext cx="1760537" cy="2170113"/>
          </a:xfrm>
          <a:prstGeom prst="rect">
            <a:avLst/>
          </a:prstGeom>
          <a:noFill/>
          <a:ln>
            <a:noFill/>
          </a:ln>
        </p:spPr>
      </p:pic>
      <p:pic>
        <p:nvPicPr>
          <p:cNvPr id="160" name="Google Shape;160;p6" descr="A picture containing leaf, fern&#10;&#10;Description automatically generated"/>
          <p:cNvPicPr preferRelativeResize="0"/>
          <p:nvPr/>
        </p:nvPicPr>
        <p:blipFill rotWithShape="1">
          <a:blip r:embed="rId4">
            <a:alphaModFix/>
          </a:blip>
          <a:srcRect/>
          <a:stretch/>
        </p:blipFill>
        <p:spPr>
          <a:xfrm>
            <a:off x="3468689" y="2495551"/>
            <a:ext cx="2649537" cy="2151063"/>
          </a:xfrm>
          <a:prstGeom prst="rect">
            <a:avLst/>
          </a:prstGeom>
          <a:noFill/>
          <a:ln>
            <a:noFill/>
          </a:ln>
        </p:spPr>
      </p:pic>
      <p:pic>
        <p:nvPicPr>
          <p:cNvPr id="161" name="Google Shape;161;p6" descr="A picture containing animal, invertebrate, arthropod&#10;&#10;Description automatically generated"/>
          <p:cNvPicPr preferRelativeResize="0"/>
          <p:nvPr/>
        </p:nvPicPr>
        <p:blipFill rotWithShape="1">
          <a:blip r:embed="rId5">
            <a:alphaModFix/>
          </a:blip>
          <a:srcRect/>
          <a:stretch/>
        </p:blipFill>
        <p:spPr>
          <a:xfrm rot="728411">
            <a:off x="9059864" y="4354514"/>
            <a:ext cx="300037" cy="185737"/>
          </a:xfrm>
          <a:prstGeom prst="rect">
            <a:avLst/>
          </a:prstGeom>
          <a:noFill/>
          <a:ln>
            <a:noFill/>
          </a:ln>
        </p:spPr>
      </p:pic>
      <p:pic>
        <p:nvPicPr>
          <p:cNvPr id="162" name="Google Shape;162;p6"/>
          <p:cNvPicPr preferRelativeResize="0"/>
          <p:nvPr/>
        </p:nvPicPr>
        <p:blipFill rotWithShape="1">
          <a:blip r:embed="rId6">
            <a:alphaModFix/>
          </a:blip>
          <a:srcRect/>
          <a:stretch/>
        </p:blipFill>
        <p:spPr>
          <a:xfrm>
            <a:off x="6546850" y="3792539"/>
            <a:ext cx="420688" cy="390525"/>
          </a:xfrm>
          <a:prstGeom prst="rect">
            <a:avLst/>
          </a:prstGeom>
          <a:noFill/>
          <a:ln>
            <a:noFill/>
          </a:ln>
        </p:spPr>
      </p:pic>
      <p:pic>
        <p:nvPicPr>
          <p:cNvPr id="163" name="Google Shape;163;p6"/>
          <p:cNvPicPr preferRelativeResize="0"/>
          <p:nvPr/>
        </p:nvPicPr>
        <p:blipFill rotWithShape="1">
          <a:blip r:embed="rId7">
            <a:alphaModFix/>
          </a:blip>
          <a:srcRect/>
          <a:stretch/>
        </p:blipFill>
        <p:spPr>
          <a:xfrm>
            <a:off x="4805363" y="4243389"/>
            <a:ext cx="1795462" cy="1647825"/>
          </a:xfrm>
          <a:prstGeom prst="rect">
            <a:avLst/>
          </a:prstGeom>
          <a:noFill/>
          <a:ln>
            <a:noFill/>
          </a:ln>
        </p:spPr>
      </p:pic>
      <p:pic>
        <p:nvPicPr>
          <p:cNvPr id="164" name="Google Shape;164;p6" descr="A picture containing outdoor&#10;&#10;Description automatically generated"/>
          <p:cNvPicPr preferRelativeResize="0"/>
          <p:nvPr/>
        </p:nvPicPr>
        <p:blipFill rotWithShape="1">
          <a:blip r:embed="rId8">
            <a:alphaModFix/>
          </a:blip>
          <a:srcRect/>
          <a:stretch/>
        </p:blipFill>
        <p:spPr>
          <a:xfrm>
            <a:off x="7936970" y="1974602"/>
            <a:ext cx="1394439" cy="3580774"/>
          </a:xfrm>
          <a:prstGeom prst="rect">
            <a:avLst/>
          </a:prstGeom>
          <a:noFill/>
          <a:ln>
            <a:noFill/>
          </a:ln>
        </p:spPr>
      </p:pic>
      <p:grpSp>
        <p:nvGrpSpPr>
          <p:cNvPr id="165" name="Google Shape;165;p6"/>
          <p:cNvGrpSpPr/>
          <p:nvPr/>
        </p:nvGrpSpPr>
        <p:grpSpPr>
          <a:xfrm>
            <a:off x="7155450" y="400722"/>
            <a:ext cx="2456276" cy="2221156"/>
            <a:chOff x="7267516" y="-221638"/>
            <a:chExt cx="5207523" cy="3531753"/>
          </a:xfrm>
        </p:grpSpPr>
        <p:pic>
          <p:nvPicPr>
            <p:cNvPr id="166" name="Google Shape;166;p6"/>
            <p:cNvPicPr preferRelativeResize="0"/>
            <p:nvPr/>
          </p:nvPicPr>
          <p:blipFill rotWithShape="1">
            <a:blip r:embed="rId9">
              <a:alphaModFix/>
            </a:blip>
            <a:srcRect/>
            <a:stretch/>
          </p:blipFill>
          <p:spPr>
            <a:xfrm rot="225210">
              <a:off x="7367240" y="-61157"/>
              <a:ext cx="5008074" cy="3210791"/>
            </a:xfrm>
            <a:prstGeom prst="rect">
              <a:avLst/>
            </a:prstGeom>
            <a:noFill/>
            <a:ln>
              <a:noFill/>
            </a:ln>
          </p:spPr>
        </p:pic>
        <p:sp>
          <p:nvSpPr>
            <p:cNvPr id="167" name="Google Shape;167;p6"/>
            <p:cNvSpPr txBox="1"/>
            <p:nvPr/>
          </p:nvSpPr>
          <p:spPr>
            <a:xfrm>
              <a:off x="7939633" y="738190"/>
              <a:ext cx="4213518" cy="8318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2800"/>
                <a:buFont typeface="Times New Roman"/>
                <a:buNone/>
              </a:pPr>
              <a:r>
                <a:rPr lang="en-US" sz="2800" b="1" i="0" u="none" strike="noStrike" cap="none">
                  <a:solidFill>
                    <a:srgbClr val="FFFFFF"/>
                  </a:solidFill>
                  <a:latin typeface="Times New Roman"/>
                  <a:ea typeface="Times New Roman"/>
                  <a:cs typeface="Times New Roman"/>
                  <a:sym typeface="Times New Roman"/>
                </a:rPr>
                <a:t>Văn Lang</a:t>
              </a:r>
              <a:endParaRPr/>
            </a:p>
          </p:txBody>
        </p:sp>
      </p:grpSp>
      <p:pic>
        <p:nvPicPr>
          <p:cNvPr id="168" name="Google Shape;168;p6" descr="A close up of a logo&#10;&#10;Description automatically generated"/>
          <p:cNvPicPr preferRelativeResize="0"/>
          <p:nvPr/>
        </p:nvPicPr>
        <p:blipFill rotWithShape="1">
          <a:blip r:embed="rId10">
            <a:alphaModFix/>
          </a:blip>
          <a:srcRect/>
          <a:stretch/>
        </p:blipFill>
        <p:spPr>
          <a:xfrm>
            <a:off x="5865814" y="4735514"/>
            <a:ext cx="4802187" cy="2122487"/>
          </a:xfrm>
          <a:prstGeom prst="rect">
            <a:avLst/>
          </a:prstGeom>
          <a:noFill/>
          <a:ln>
            <a:noFill/>
          </a:ln>
        </p:spPr>
      </p:pic>
      <p:sp>
        <p:nvSpPr>
          <p:cNvPr id="169" name="Google Shape;169;p6"/>
          <p:cNvSpPr/>
          <p:nvPr/>
        </p:nvSpPr>
        <p:spPr>
          <a:xfrm>
            <a:off x="2513013" y="5427664"/>
            <a:ext cx="1568450" cy="738187"/>
          </a:xfrm>
          <a:prstGeom prst="roundRect">
            <a:avLst>
              <a:gd name="adj" fmla="val 16667"/>
            </a:avLst>
          </a:prstGeom>
          <a:solidFill>
            <a:srgbClr val="FFFF99"/>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000000"/>
                </a:solidFill>
                <a:latin typeface="Tahoma"/>
                <a:ea typeface="Tahoma"/>
                <a:cs typeface="Tahoma"/>
                <a:sym typeface="Tahoma"/>
              </a:rPr>
              <a:t>CƠN MƯA SỐ 1 …</a:t>
            </a:r>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Effect transition="in" filter="fade">
                                      <p:cBhvr>
                                        <p:cTn id="12" dur="500"/>
                                        <p:tgtEl>
                                          <p:spTgt spid="1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gtEl>
                                        <p:attrNameLst>
                                          <p:attrName>style.visibility</p:attrName>
                                        </p:attrNameLst>
                                      </p:cBhvr>
                                      <p:to>
                                        <p:strVal val="visible"/>
                                      </p:to>
                                    </p:set>
                                    <p:animEffect transition="in" filter="fade">
                                      <p:cBhvr>
                                        <p:cTn id="17" dur="2000"/>
                                        <p:tgtEl>
                                          <p:spTgt spid="164"/>
                                        </p:tgtEl>
                                      </p:cBhvr>
                                    </p:animEffect>
                                  </p:childTnLst>
                                </p:cTn>
                              </p:par>
                            </p:childTnLst>
                          </p:cTn>
                        </p:par>
                        <p:par>
                          <p:cTn id="18" fill="hold">
                            <p:stCondLst>
                              <p:cond delay="2000"/>
                            </p:stCondLst>
                            <p:childTnLst>
                              <p:par>
                                <p:cTn id="19" presetID="10" presetClass="exit" presetSubtype="0" fill="hold" nodeType="afterEffect">
                                  <p:stCondLst>
                                    <p:cond delay="5500"/>
                                  </p:stCondLst>
                                  <p:childTnLst>
                                    <p:animEffect transition="out" filter="fade">
                                      <p:cBhvr>
                                        <p:cTn id="20" dur="2000"/>
                                        <p:tgtEl>
                                          <p:spTgt spid="164"/>
                                        </p:tgtEl>
                                      </p:cBhvr>
                                    </p:animEffect>
                                    <p:set>
                                      <p:cBhvr>
                                        <p:cTn id="21" dur="1" fill="hold">
                                          <p:stCondLst>
                                            <p:cond delay="2000"/>
                                          </p:stCondLst>
                                        </p:cTn>
                                        <p:tgtEl>
                                          <p:spTgt spid="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7" descr="A close up of a logo&#10;&#10;Description automatically generated"/>
          <p:cNvPicPr preferRelativeResize="0"/>
          <p:nvPr/>
        </p:nvPicPr>
        <p:blipFill rotWithShape="1">
          <a:blip r:embed="rId3">
            <a:alphaModFix/>
          </a:blip>
          <a:srcRect/>
          <a:stretch/>
        </p:blipFill>
        <p:spPr>
          <a:xfrm>
            <a:off x="4857750" y="4999038"/>
            <a:ext cx="5818188" cy="2114550"/>
          </a:xfrm>
          <a:prstGeom prst="rect">
            <a:avLst/>
          </a:prstGeom>
          <a:noFill/>
          <a:ln>
            <a:noFill/>
          </a:ln>
        </p:spPr>
      </p:pic>
      <p:grpSp>
        <p:nvGrpSpPr>
          <p:cNvPr id="175" name="Google Shape;175;p7"/>
          <p:cNvGrpSpPr/>
          <p:nvPr/>
        </p:nvGrpSpPr>
        <p:grpSpPr>
          <a:xfrm>
            <a:off x="2397125" y="184151"/>
            <a:ext cx="3925888" cy="1865313"/>
            <a:chOff x="0" y="41007"/>
            <a:chExt cx="6980525" cy="2487384"/>
          </a:xfrm>
        </p:grpSpPr>
        <p:pic>
          <p:nvPicPr>
            <p:cNvPr id="176" name="Google Shape;176;p7"/>
            <p:cNvPicPr preferRelativeResize="0"/>
            <p:nvPr/>
          </p:nvPicPr>
          <p:blipFill rotWithShape="1">
            <a:blip r:embed="rId4">
              <a:alphaModFix/>
            </a:blip>
            <a:srcRect/>
            <a:stretch/>
          </p:blipFill>
          <p:spPr>
            <a:xfrm>
              <a:off x="0" y="41007"/>
              <a:ext cx="6980525" cy="2487384"/>
            </a:xfrm>
            <a:prstGeom prst="rect">
              <a:avLst/>
            </a:prstGeom>
            <a:noFill/>
            <a:ln>
              <a:noFill/>
            </a:ln>
          </p:spPr>
        </p:pic>
        <p:sp>
          <p:nvSpPr>
            <p:cNvPr id="177" name="Google Shape;177;p7"/>
            <p:cNvSpPr txBox="1"/>
            <p:nvPr/>
          </p:nvSpPr>
          <p:spPr>
            <a:xfrm>
              <a:off x="472048" y="377047"/>
              <a:ext cx="6184653" cy="16414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2800"/>
                <a:buFont typeface="Times New Roman"/>
                <a:buNone/>
              </a:pPr>
              <a:r>
                <a:rPr lang="en-US" sz="2800" b="1" i="0" u="none" strike="noStrike" cap="none">
                  <a:solidFill>
                    <a:srgbClr val="FF0000"/>
                  </a:solidFill>
                  <a:latin typeface="Times New Roman"/>
                  <a:ea typeface="Times New Roman"/>
                  <a:cs typeface="Times New Roman"/>
                  <a:sym typeface="Times New Roman"/>
                </a:rPr>
                <a:t>Người đứng đầu nhà nước Văn Lang là ai?</a:t>
              </a:r>
              <a:endParaRPr sz="2800" b="0" i="0" u="none" strike="noStrike" cap="none">
                <a:solidFill>
                  <a:srgbClr val="FF0000"/>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1800"/>
                <a:buFont typeface="Arial"/>
                <a:buNone/>
              </a:pPr>
              <a:endParaRPr sz="1800" b="0" i="0" u="none" strike="noStrike" cap="none">
                <a:solidFill>
                  <a:srgbClr val="000000"/>
                </a:solidFill>
                <a:latin typeface="Tahoma"/>
                <a:ea typeface="Tahoma"/>
                <a:cs typeface="Tahoma"/>
                <a:sym typeface="Tahoma"/>
              </a:endParaRPr>
            </a:p>
          </p:txBody>
        </p:sp>
      </p:grpSp>
      <p:pic>
        <p:nvPicPr>
          <p:cNvPr id="178" name="Google Shape;178;p7" descr="A picture containing leaf, fern&#10;&#10;Description automatically generated"/>
          <p:cNvPicPr preferRelativeResize="0"/>
          <p:nvPr/>
        </p:nvPicPr>
        <p:blipFill rotWithShape="1">
          <a:blip r:embed="rId5">
            <a:alphaModFix/>
          </a:blip>
          <a:srcRect/>
          <a:stretch/>
        </p:blipFill>
        <p:spPr>
          <a:xfrm flipH="1">
            <a:off x="7475538" y="2603501"/>
            <a:ext cx="1071562" cy="1450975"/>
          </a:xfrm>
          <a:prstGeom prst="rect">
            <a:avLst/>
          </a:prstGeom>
          <a:noFill/>
          <a:ln>
            <a:noFill/>
          </a:ln>
        </p:spPr>
      </p:pic>
      <p:pic>
        <p:nvPicPr>
          <p:cNvPr id="179" name="Google Shape;179;p7" descr="A picture containing leaf, fern&#10;&#10;Description automatically generated"/>
          <p:cNvPicPr preferRelativeResize="0"/>
          <p:nvPr/>
        </p:nvPicPr>
        <p:blipFill rotWithShape="1">
          <a:blip r:embed="rId5">
            <a:alphaModFix/>
          </a:blip>
          <a:srcRect/>
          <a:stretch/>
        </p:blipFill>
        <p:spPr>
          <a:xfrm>
            <a:off x="4324351" y="1816100"/>
            <a:ext cx="1793875" cy="2425700"/>
          </a:xfrm>
          <a:prstGeom prst="rect">
            <a:avLst/>
          </a:prstGeom>
          <a:noFill/>
          <a:ln>
            <a:noFill/>
          </a:ln>
        </p:spPr>
      </p:pic>
      <p:pic>
        <p:nvPicPr>
          <p:cNvPr id="180" name="Google Shape;180;p7" descr="A picture containing animal, invertebrate, arthropod&#10;&#10;Description automatically generated"/>
          <p:cNvPicPr preferRelativeResize="0"/>
          <p:nvPr/>
        </p:nvPicPr>
        <p:blipFill rotWithShape="1">
          <a:blip r:embed="rId6">
            <a:alphaModFix/>
          </a:blip>
          <a:srcRect/>
          <a:stretch/>
        </p:blipFill>
        <p:spPr>
          <a:xfrm rot="728411">
            <a:off x="9059864" y="4354514"/>
            <a:ext cx="300037" cy="185737"/>
          </a:xfrm>
          <a:prstGeom prst="rect">
            <a:avLst/>
          </a:prstGeom>
          <a:noFill/>
          <a:ln>
            <a:noFill/>
          </a:ln>
        </p:spPr>
      </p:pic>
      <p:pic>
        <p:nvPicPr>
          <p:cNvPr id="181" name="Google Shape;181;p7"/>
          <p:cNvPicPr preferRelativeResize="0"/>
          <p:nvPr/>
        </p:nvPicPr>
        <p:blipFill rotWithShape="1">
          <a:blip r:embed="rId7">
            <a:alphaModFix/>
          </a:blip>
          <a:srcRect/>
          <a:stretch/>
        </p:blipFill>
        <p:spPr>
          <a:xfrm>
            <a:off x="7319964" y="3765551"/>
            <a:ext cx="422275" cy="390525"/>
          </a:xfrm>
          <a:prstGeom prst="rect">
            <a:avLst/>
          </a:prstGeom>
          <a:noFill/>
          <a:ln>
            <a:noFill/>
          </a:ln>
        </p:spPr>
      </p:pic>
      <p:pic>
        <p:nvPicPr>
          <p:cNvPr id="182" name="Google Shape;182;p7"/>
          <p:cNvPicPr preferRelativeResize="0"/>
          <p:nvPr/>
        </p:nvPicPr>
        <p:blipFill rotWithShape="1">
          <a:blip r:embed="rId8">
            <a:alphaModFix/>
          </a:blip>
          <a:srcRect/>
          <a:stretch/>
        </p:blipFill>
        <p:spPr>
          <a:xfrm>
            <a:off x="4805363" y="4243389"/>
            <a:ext cx="1795462" cy="1647825"/>
          </a:xfrm>
          <a:prstGeom prst="rect">
            <a:avLst/>
          </a:prstGeom>
          <a:noFill/>
          <a:ln>
            <a:noFill/>
          </a:ln>
        </p:spPr>
      </p:pic>
      <p:pic>
        <p:nvPicPr>
          <p:cNvPr id="183" name="Google Shape;183;p7" descr="A picture containing outdoor&#10;&#10;Description automatically generated"/>
          <p:cNvPicPr preferRelativeResize="0"/>
          <p:nvPr/>
        </p:nvPicPr>
        <p:blipFill rotWithShape="1">
          <a:blip r:embed="rId9">
            <a:alphaModFix/>
          </a:blip>
          <a:srcRect/>
          <a:stretch/>
        </p:blipFill>
        <p:spPr>
          <a:xfrm>
            <a:off x="7436978" y="2044478"/>
            <a:ext cx="1894430" cy="3580774"/>
          </a:xfrm>
          <a:prstGeom prst="rect">
            <a:avLst/>
          </a:prstGeom>
          <a:noFill/>
          <a:ln>
            <a:noFill/>
          </a:ln>
        </p:spPr>
      </p:pic>
      <p:grpSp>
        <p:nvGrpSpPr>
          <p:cNvPr id="184" name="Google Shape;184;p7"/>
          <p:cNvGrpSpPr/>
          <p:nvPr/>
        </p:nvGrpSpPr>
        <p:grpSpPr>
          <a:xfrm>
            <a:off x="7072900" y="794343"/>
            <a:ext cx="2456276" cy="2222903"/>
            <a:chOff x="7267516" y="-221638"/>
            <a:chExt cx="5207523" cy="3531753"/>
          </a:xfrm>
        </p:grpSpPr>
        <p:pic>
          <p:nvPicPr>
            <p:cNvPr id="185" name="Google Shape;185;p7"/>
            <p:cNvPicPr preferRelativeResize="0"/>
            <p:nvPr/>
          </p:nvPicPr>
          <p:blipFill rotWithShape="1">
            <a:blip r:embed="rId10">
              <a:alphaModFix/>
            </a:blip>
            <a:srcRect/>
            <a:stretch/>
          </p:blipFill>
          <p:spPr>
            <a:xfrm rot="225210">
              <a:off x="7367240" y="-61157"/>
              <a:ext cx="5008074" cy="3210791"/>
            </a:xfrm>
            <a:prstGeom prst="rect">
              <a:avLst/>
            </a:prstGeom>
            <a:noFill/>
            <a:ln>
              <a:noFill/>
            </a:ln>
          </p:spPr>
        </p:pic>
        <p:sp>
          <p:nvSpPr>
            <p:cNvPr id="186" name="Google Shape;186;p7"/>
            <p:cNvSpPr txBox="1"/>
            <p:nvPr/>
          </p:nvSpPr>
          <p:spPr>
            <a:xfrm>
              <a:off x="8251259" y="898706"/>
              <a:ext cx="3750825" cy="5872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1800"/>
                <a:buFont typeface="Times New Roman"/>
                <a:buNone/>
              </a:pPr>
              <a:r>
                <a:rPr lang="en-US" sz="1800" b="1" i="0" u="none" strike="noStrike" cap="none">
                  <a:solidFill>
                    <a:srgbClr val="FFFFFF"/>
                  </a:solidFill>
                  <a:latin typeface="Times New Roman"/>
                  <a:ea typeface="Times New Roman"/>
                  <a:cs typeface="Times New Roman"/>
                  <a:sym typeface="Times New Roman"/>
                </a:rPr>
                <a:t>Hùng Vương</a:t>
              </a:r>
              <a:endParaRPr/>
            </a:p>
          </p:txBody>
        </p:sp>
      </p:grpSp>
      <p:sp>
        <p:nvSpPr>
          <p:cNvPr id="187" name="Google Shape;187;p7"/>
          <p:cNvSpPr/>
          <p:nvPr/>
        </p:nvSpPr>
        <p:spPr>
          <a:xfrm>
            <a:off x="2790825" y="5475288"/>
            <a:ext cx="1568450" cy="1065212"/>
          </a:xfrm>
          <a:prstGeom prst="roundRect">
            <a:avLst>
              <a:gd name="adj" fmla="val 16667"/>
            </a:avLst>
          </a:prstGeom>
          <a:solidFill>
            <a:srgbClr val="FFFF99"/>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000000"/>
                </a:solidFill>
                <a:latin typeface="Tahoma"/>
                <a:ea typeface="Tahoma"/>
                <a:cs typeface="Tahoma"/>
                <a:sym typeface="Tahoma"/>
              </a:rPr>
              <a:t>CƠN MƯA SỐ 2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gtEl>
                                        <p:attrNameLst>
                                          <p:attrName>style.visibility</p:attrName>
                                        </p:attrNameLst>
                                      </p:cBhvr>
                                      <p:to>
                                        <p:strVal val="visible"/>
                                      </p:to>
                                    </p:set>
                                    <p:animEffect transition="in" filter="fade">
                                      <p:cBhvr>
                                        <p:cTn id="12" dur="500"/>
                                        <p:tgtEl>
                                          <p:spTgt spid="1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2000"/>
                                        <p:tgtEl>
                                          <p:spTgt spid="183"/>
                                        </p:tgtEl>
                                      </p:cBhvr>
                                    </p:animEffect>
                                  </p:childTnLst>
                                </p:cTn>
                              </p:par>
                            </p:childTnLst>
                          </p:cTn>
                        </p:par>
                        <p:par>
                          <p:cTn id="18" fill="hold">
                            <p:stCondLst>
                              <p:cond delay="2000"/>
                            </p:stCondLst>
                            <p:childTnLst>
                              <p:par>
                                <p:cTn id="19" presetID="10" presetClass="exit" presetSubtype="0" fill="hold" nodeType="afterEffect">
                                  <p:stCondLst>
                                    <p:cond delay="5500"/>
                                  </p:stCondLst>
                                  <p:childTnLst>
                                    <p:animEffect transition="out" filter="fade">
                                      <p:cBhvr>
                                        <p:cTn id="20" dur="2000"/>
                                        <p:tgtEl>
                                          <p:spTgt spid="183"/>
                                        </p:tgtEl>
                                      </p:cBhvr>
                                    </p:animEffect>
                                    <p:set>
                                      <p:cBhvr>
                                        <p:cTn id="21" dur="1" fill="hold">
                                          <p:stCondLst>
                                            <p:cond delay="2000"/>
                                          </p:stCondLst>
                                        </p:cTn>
                                        <p:tgtEl>
                                          <p:spTgt spid="1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8" descr="A close up of a logo&#10;&#10;Description automatically generated"/>
          <p:cNvPicPr preferRelativeResize="0"/>
          <p:nvPr/>
        </p:nvPicPr>
        <p:blipFill rotWithShape="1">
          <a:blip r:embed="rId3">
            <a:alphaModFix/>
          </a:blip>
          <a:srcRect/>
          <a:stretch/>
        </p:blipFill>
        <p:spPr>
          <a:xfrm>
            <a:off x="4941888" y="4984750"/>
            <a:ext cx="5816600" cy="2114550"/>
          </a:xfrm>
          <a:prstGeom prst="rect">
            <a:avLst/>
          </a:prstGeom>
          <a:noFill/>
          <a:ln>
            <a:noFill/>
          </a:ln>
        </p:spPr>
      </p:pic>
      <p:grpSp>
        <p:nvGrpSpPr>
          <p:cNvPr id="193" name="Google Shape;193;p8"/>
          <p:cNvGrpSpPr/>
          <p:nvPr/>
        </p:nvGrpSpPr>
        <p:grpSpPr>
          <a:xfrm>
            <a:off x="1413723" y="299883"/>
            <a:ext cx="3927475" cy="1706728"/>
            <a:chOff x="-616416" y="2323"/>
            <a:chExt cx="6980525" cy="2754739"/>
          </a:xfrm>
        </p:grpSpPr>
        <p:pic>
          <p:nvPicPr>
            <p:cNvPr id="194" name="Google Shape;194;p8"/>
            <p:cNvPicPr preferRelativeResize="0"/>
            <p:nvPr/>
          </p:nvPicPr>
          <p:blipFill rotWithShape="1">
            <a:blip r:embed="rId4">
              <a:alphaModFix/>
            </a:blip>
            <a:srcRect/>
            <a:stretch/>
          </p:blipFill>
          <p:spPr>
            <a:xfrm>
              <a:off x="-616416" y="2323"/>
              <a:ext cx="6980525" cy="2487384"/>
            </a:xfrm>
            <a:prstGeom prst="rect">
              <a:avLst/>
            </a:prstGeom>
            <a:noFill/>
            <a:ln>
              <a:noFill/>
            </a:ln>
          </p:spPr>
        </p:pic>
        <p:sp>
          <p:nvSpPr>
            <p:cNvPr id="195" name="Google Shape;195;p8"/>
            <p:cNvSpPr txBox="1"/>
            <p:nvPr/>
          </p:nvSpPr>
          <p:spPr>
            <a:xfrm>
              <a:off x="-266076" y="322910"/>
              <a:ext cx="6184653" cy="24341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2800"/>
                <a:buFont typeface="Times New Roman"/>
                <a:buNone/>
              </a:pPr>
              <a:r>
                <a:rPr lang="en-US" sz="2800" b="1" i="0" u="none" strike="noStrike" cap="none">
                  <a:solidFill>
                    <a:srgbClr val="FF0000"/>
                  </a:solidFill>
                  <a:latin typeface="Times New Roman"/>
                  <a:ea typeface="Times New Roman"/>
                  <a:cs typeface="Times New Roman"/>
                  <a:sym typeface="Times New Roman"/>
                </a:rPr>
                <a:t>Quốc hiệu thứ hai của nước ta tên gì?</a:t>
              </a:r>
              <a:endParaRPr sz="2800" b="1" i="0" u="none" strike="noStrike" cap="none">
                <a:solidFill>
                  <a:srgbClr val="FF0000"/>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1800"/>
                <a:buFont typeface="Arial"/>
                <a:buNone/>
              </a:pPr>
              <a:endParaRPr sz="1800" b="0" i="0" u="none" strike="noStrike" cap="none">
                <a:solidFill>
                  <a:srgbClr val="000000"/>
                </a:solidFill>
                <a:latin typeface="Tahoma"/>
                <a:ea typeface="Tahoma"/>
                <a:cs typeface="Tahoma"/>
                <a:sym typeface="Tahoma"/>
              </a:endParaRPr>
            </a:p>
            <a:p>
              <a:pPr marL="0" marR="0" lvl="0" indent="0" algn="l" rtl="0">
                <a:spcBef>
                  <a:spcPts val="0"/>
                </a:spcBef>
                <a:spcAft>
                  <a:spcPts val="0"/>
                </a:spcAft>
                <a:buClr>
                  <a:schemeClr val="dk1"/>
                </a:buClr>
                <a:buSzPts val="1800"/>
                <a:buFont typeface="Arial"/>
                <a:buNone/>
              </a:pPr>
              <a:endParaRPr sz="1800" b="0" i="0" u="none" strike="noStrike" cap="none">
                <a:solidFill>
                  <a:srgbClr val="000000"/>
                </a:solidFill>
                <a:latin typeface="Tahoma"/>
                <a:ea typeface="Tahoma"/>
                <a:cs typeface="Tahoma"/>
                <a:sym typeface="Tahoma"/>
              </a:endParaRPr>
            </a:p>
          </p:txBody>
        </p:sp>
      </p:grpSp>
      <p:pic>
        <p:nvPicPr>
          <p:cNvPr id="196" name="Google Shape;196;p8" descr="A picture containing leaf, fern&#10;&#10;Description automatically generated"/>
          <p:cNvPicPr preferRelativeResize="0"/>
          <p:nvPr/>
        </p:nvPicPr>
        <p:blipFill rotWithShape="1">
          <a:blip r:embed="rId5">
            <a:alphaModFix/>
          </a:blip>
          <a:srcRect/>
          <a:stretch/>
        </p:blipFill>
        <p:spPr>
          <a:xfrm flipH="1">
            <a:off x="6328243" y="1898390"/>
            <a:ext cx="1071562" cy="2401887"/>
          </a:xfrm>
          <a:prstGeom prst="rect">
            <a:avLst/>
          </a:prstGeom>
          <a:noFill/>
          <a:ln>
            <a:noFill/>
          </a:ln>
        </p:spPr>
      </p:pic>
      <p:pic>
        <p:nvPicPr>
          <p:cNvPr id="197" name="Google Shape;197;p8" descr="A picture containing leaf, fern&#10;&#10;Description automatically generated"/>
          <p:cNvPicPr preferRelativeResize="0"/>
          <p:nvPr/>
        </p:nvPicPr>
        <p:blipFill rotWithShape="1">
          <a:blip r:embed="rId5">
            <a:alphaModFix/>
          </a:blip>
          <a:srcRect/>
          <a:stretch/>
        </p:blipFill>
        <p:spPr>
          <a:xfrm>
            <a:off x="4224339" y="1277938"/>
            <a:ext cx="1893887" cy="3046412"/>
          </a:xfrm>
          <a:prstGeom prst="rect">
            <a:avLst/>
          </a:prstGeom>
          <a:noFill/>
          <a:ln>
            <a:noFill/>
          </a:ln>
        </p:spPr>
      </p:pic>
      <p:pic>
        <p:nvPicPr>
          <p:cNvPr id="198" name="Google Shape;198;p8" descr="A picture containing animal, invertebrate, arthropod&#10;&#10;Description automatically generated"/>
          <p:cNvPicPr preferRelativeResize="0"/>
          <p:nvPr/>
        </p:nvPicPr>
        <p:blipFill rotWithShape="1">
          <a:blip r:embed="rId6">
            <a:alphaModFix/>
          </a:blip>
          <a:srcRect/>
          <a:stretch/>
        </p:blipFill>
        <p:spPr>
          <a:xfrm rot="728411">
            <a:off x="9059864" y="4354514"/>
            <a:ext cx="300037" cy="185737"/>
          </a:xfrm>
          <a:prstGeom prst="rect">
            <a:avLst/>
          </a:prstGeom>
          <a:noFill/>
          <a:ln>
            <a:noFill/>
          </a:ln>
        </p:spPr>
      </p:pic>
      <p:pic>
        <p:nvPicPr>
          <p:cNvPr id="199" name="Google Shape;199;p8"/>
          <p:cNvPicPr preferRelativeResize="0"/>
          <p:nvPr/>
        </p:nvPicPr>
        <p:blipFill rotWithShape="1">
          <a:blip r:embed="rId7">
            <a:alphaModFix/>
          </a:blip>
          <a:srcRect/>
          <a:stretch/>
        </p:blipFill>
        <p:spPr>
          <a:xfrm>
            <a:off x="7319964" y="3765551"/>
            <a:ext cx="422275" cy="390525"/>
          </a:xfrm>
          <a:prstGeom prst="rect">
            <a:avLst/>
          </a:prstGeom>
          <a:noFill/>
          <a:ln>
            <a:noFill/>
          </a:ln>
        </p:spPr>
      </p:pic>
      <p:pic>
        <p:nvPicPr>
          <p:cNvPr id="200" name="Google Shape;200;p8"/>
          <p:cNvPicPr preferRelativeResize="0"/>
          <p:nvPr/>
        </p:nvPicPr>
        <p:blipFill rotWithShape="1">
          <a:blip r:embed="rId8">
            <a:alphaModFix/>
          </a:blip>
          <a:srcRect/>
          <a:stretch/>
        </p:blipFill>
        <p:spPr>
          <a:xfrm>
            <a:off x="4805363" y="4243389"/>
            <a:ext cx="1795462" cy="1647825"/>
          </a:xfrm>
          <a:prstGeom prst="rect">
            <a:avLst/>
          </a:prstGeom>
          <a:noFill/>
          <a:ln>
            <a:noFill/>
          </a:ln>
        </p:spPr>
      </p:pic>
      <p:pic>
        <p:nvPicPr>
          <p:cNvPr id="201" name="Google Shape;201;p8" descr="A picture containing outdoor&#10;&#10;Description automatically generated"/>
          <p:cNvPicPr preferRelativeResize="0"/>
          <p:nvPr/>
        </p:nvPicPr>
        <p:blipFill rotWithShape="1">
          <a:blip r:embed="rId9">
            <a:alphaModFix/>
          </a:blip>
          <a:srcRect/>
          <a:stretch/>
        </p:blipFill>
        <p:spPr>
          <a:xfrm>
            <a:off x="7464893" y="1720210"/>
            <a:ext cx="1894430" cy="3580774"/>
          </a:xfrm>
          <a:prstGeom prst="rect">
            <a:avLst/>
          </a:prstGeom>
          <a:noFill/>
          <a:ln>
            <a:noFill/>
          </a:ln>
        </p:spPr>
      </p:pic>
      <p:grpSp>
        <p:nvGrpSpPr>
          <p:cNvPr id="202" name="Google Shape;202;p8"/>
          <p:cNvGrpSpPr/>
          <p:nvPr/>
        </p:nvGrpSpPr>
        <p:grpSpPr>
          <a:xfrm>
            <a:off x="6498615" y="5515"/>
            <a:ext cx="2933334" cy="2289257"/>
            <a:chOff x="7267516" y="-221638"/>
            <a:chExt cx="5207523" cy="3531753"/>
          </a:xfrm>
        </p:grpSpPr>
        <p:pic>
          <p:nvPicPr>
            <p:cNvPr id="203" name="Google Shape;203;p8"/>
            <p:cNvPicPr preferRelativeResize="0"/>
            <p:nvPr/>
          </p:nvPicPr>
          <p:blipFill rotWithShape="1">
            <a:blip r:embed="rId10">
              <a:alphaModFix/>
            </a:blip>
            <a:srcRect/>
            <a:stretch/>
          </p:blipFill>
          <p:spPr>
            <a:xfrm rot="225210">
              <a:off x="7367240" y="-61157"/>
              <a:ext cx="5008074" cy="3210791"/>
            </a:xfrm>
            <a:prstGeom prst="rect">
              <a:avLst/>
            </a:prstGeom>
            <a:noFill/>
            <a:ln>
              <a:noFill/>
            </a:ln>
          </p:spPr>
        </p:pic>
        <p:sp>
          <p:nvSpPr>
            <p:cNvPr id="204" name="Google Shape;204;p8"/>
            <p:cNvSpPr txBox="1"/>
            <p:nvPr/>
          </p:nvSpPr>
          <p:spPr>
            <a:xfrm>
              <a:off x="8094087" y="708419"/>
              <a:ext cx="3750824" cy="8067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2800"/>
                <a:buFont typeface="Times New Roman"/>
                <a:buNone/>
              </a:pPr>
              <a:r>
                <a:rPr lang="en-US" sz="2800" b="1" i="0" u="none" strike="noStrike" cap="none">
                  <a:solidFill>
                    <a:srgbClr val="FFFFFF"/>
                  </a:solidFill>
                  <a:latin typeface="Times New Roman"/>
                  <a:ea typeface="Times New Roman"/>
                  <a:cs typeface="Times New Roman"/>
                  <a:sym typeface="Times New Roman"/>
                </a:rPr>
                <a:t>Âu Lạc</a:t>
              </a:r>
              <a:endParaRPr/>
            </a:p>
          </p:txBody>
        </p:sp>
      </p:grpSp>
      <p:sp>
        <p:nvSpPr>
          <p:cNvPr id="205" name="Google Shape;205;p8"/>
          <p:cNvSpPr/>
          <p:nvPr/>
        </p:nvSpPr>
        <p:spPr>
          <a:xfrm>
            <a:off x="2416175" y="4568825"/>
            <a:ext cx="1570038" cy="1322388"/>
          </a:xfrm>
          <a:prstGeom prst="roundRect">
            <a:avLst>
              <a:gd name="adj" fmla="val 16667"/>
            </a:avLst>
          </a:prstGeom>
          <a:solidFill>
            <a:srgbClr val="FFFF99"/>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000000"/>
                </a:solidFill>
                <a:latin typeface="Tahoma"/>
                <a:ea typeface="Tahoma"/>
                <a:cs typeface="Tahoma"/>
                <a:sym typeface="Tahoma"/>
              </a:rPr>
              <a:t>CƠN MƯA SỐ 3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num">
                                      <p:cBhvr additive="base">
                                        <p:cTn id="7" dur="2000"/>
                                        <p:tgtEl>
                                          <p:spTgt spid="19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02"/>
                                        </p:tgtEl>
                                        <p:attrNameLst>
                                          <p:attrName>style.visibility</p:attrName>
                                        </p:attrNameLst>
                                      </p:cBhvr>
                                      <p:to>
                                        <p:strVal val="visible"/>
                                      </p:to>
                                    </p:set>
                                    <p:anim calcmode="lin" valueType="num">
                                      <p:cBhvr additive="base">
                                        <p:cTn id="12" dur="2000"/>
                                        <p:tgtEl>
                                          <p:spTgt spid="202"/>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fade">
                                      <p:cBhvr>
                                        <p:cTn id="17" dur="2000"/>
                                        <p:tgtEl>
                                          <p:spTgt spid="201"/>
                                        </p:tgtEl>
                                      </p:cBhvr>
                                    </p:animEffect>
                                  </p:childTnLst>
                                </p:cTn>
                              </p:par>
                            </p:childTnLst>
                          </p:cTn>
                        </p:par>
                        <p:par>
                          <p:cTn id="18" fill="hold">
                            <p:stCondLst>
                              <p:cond delay="2000"/>
                            </p:stCondLst>
                            <p:childTnLst>
                              <p:par>
                                <p:cTn id="19" presetID="10" presetClass="exit" presetSubtype="0" fill="hold" nodeType="afterEffect">
                                  <p:stCondLst>
                                    <p:cond delay="5500"/>
                                  </p:stCondLst>
                                  <p:childTnLst>
                                    <p:animEffect transition="out" filter="fade">
                                      <p:cBhvr>
                                        <p:cTn id="20" dur="2000"/>
                                        <p:tgtEl>
                                          <p:spTgt spid="201"/>
                                        </p:tgtEl>
                                      </p:cBhvr>
                                    </p:animEffect>
                                    <p:set>
                                      <p:cBhvr>
                                        <p:cTn id="21" dur="1" fill="hold">
                                          <p:stCondLst>
                                            <p:cond delay="2000"/>
                                          </p:stCondLst>
                                        </p:cTn>
                                        <p:tgtEl>
                                          <p:spTgt spid="2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9" descr="A close up of a logo&#10;&#10;Description automatically generated"/>
          <p:cNvPicPr preferRelativeResize="0"/>
          <p:nvPr/>
        </p:nvPicPr>
        <p:blipFill rotWithShape="1">
          <a:blip r:embed="rId3">
            <a:alphaModFix/>
          </a:blip>
          <a:srcRect/>
          <a:stretch/>
        </p:blipFill>
        <p:spPr>
          <a:xfrm>
            <a:off x="4941888" y="4984750"/>
            <a:ext cx="6991350" cy="2114550"/>
          </a:xfrm>
          <a:prstGeom prst="rect">
            <a:avLst/>
          </a:prstGeom>
          <a:noFill/>
          <a:ln>
            <a:noFill/>
          </a:ln>
        </p:spPr>
      </p:pic>
      <p:grpSp>
        <p:nvGrpSpPr>
          <p:cNvPr id="211" name="Google Shape;211;p9"/>
          <p:cNvGrpSpPr/>
          <p:nvPr/>
        </p:nvGrpSpPr>
        <p:grpSpPr>
          <a:xfrm>
            <a:off x="1760539" y="323850"/>
            <a:ext cx="3927475" cy="1804988"/>
            <a:chOff x="0" y="41007"/>
            <a:chExt cx="6980525" cy="2914267"/>
          </a:xfrm>
        </p:grpSpPr>
        <p:pic>
          <p:nvPicPr>
            <p:cNvPr id="212" name="Google Shape;212;p9"/>
            <p:cNvPicPr preferRelativeResize="0"/>
            <p:nvPr/>
          </p:nvPicPr>
          <p:blipFill rotWithShape="1">
            <a:blip r:embed="rId4">
              <a:alphaModFix/>
            </a:blip>
            <a:srcRect/>
            <a:stretch/>
          </p:blipFill>
          <p:spPr>
            <a:xfrm>
              <a:off x="0" y="41007"/>
              <a:ext cx="6980525" cy="2487384"/>
            </a:xfrm>
            <a:prstGeom prst="rect">
              <a:avLst/>
            </a:prstGeom>
            <a:noFill/>
            <a:ln>
              <a:noFill/>
            </a:ln>
          </p:spPr>
        </p:pic>
        <p:sp>
          <p:nvSpPr>
            <p:cNvPr id="213" name="Google Shape;213;p9"/>
            <p:cNvSpPr txBox="1"/>
            <p:nvPr/>
          </p:nvSpPr>
          <p:spPr>
            <a:xfrm>
              <a:off x="0" y="421770"/>
              <a:ext cx="6184653" cy="25335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2400"/>
                <a:buFont typeface="Times New Roman"/>
                <a:buNone/>
              </a:pPr>
              <a:r>
                <a:rPr lang="en-US" sz="2400" b="1" i="0" u="none" strike="noStrike" cap="none">
                  <a:solidFill>
                    <a:srgbClr val="FF0000"/>
                  </a:solidFill>
                  <a:latin typeface="Times New Roman"/>
                  <a:ea typeface="Times New Roman"/>
                  <a:cs typeface="Times New Roman"/>
                  <a:sym typeface="Times New Roman"/>
                </a:rPr>
                <a:t>Người đã lãnh đạo nhân dân chống quân Hán năm 40-43? </a:t>
              </a:r>
              <a:endParaRPr sz="2400" b="0" i="0" u="none" strike="noStrike" cap="none">
                <a:solidFill>
                  <a:srgbClr val="FF0000"/>
                </a:solidFill>
                <a:latin typeface="Tahoma"/>
                <a:ea typeface="Tahoma"/>
                <a:cs typeface="Tahoma"/>
                <a:sym typeface="Tahoma"/>
              </a:endParaRPr>
            </a:p>
            <a:p>
              <a:pPr marL="0" marR="0" lvl="0" indent="0" algn="l" rtl="0">
                <a:spcBef>
                  <a:spcPts val="0"/>
                </a:spcBef>
                <a:spcAft>
                  <a:spcPts val="0"/>
                </a:spcAft>
                <a:buClr>
                  <a:schemeClr val="dk1"/>
                </a:buClr>
                <a:buSzPts val="2400"/>
                <a:buFont typeface="Arial"/>
                <a:buNone/>
              </a:pPr>
              <a:endParaRPr sz="2400" b="0" i="0" u="none" strike="noStrike" cap="none">
                <a:solidFill>
                  <a:srgbClr val="FF0000"/>
                </a:solidFill>
                <a:latin typeface="Tahoma"/>
                <a:ea typeface="Tahoma"/>
                <a:cs typeface="Tahoma"/>
                <a:sym typeface="Tahoma"/>
              </a:endParaRPr>
            </a:p>
          </p:txBody>
        </p:sp>
      </p:grpSp>
      <p:pic>
        <p:nvPicPr>
          <p:cNvPr id="214" name="Google Shape;214;p9" descr="A picture containing leaf, fern&#10;&#10;Description automatically generated"/>
          <p:cNvPicPr preferRelativeResize="0"/>
          <p:nvPr/>
        </p:nvPicPr>
        <p:blipFill rotWithShape="1">
          <a:blip r:embed="rId5">
            <a:alphaModFix/>
          </a:blip>
          <a:srcRect/>
          <a:stretch/>
        </p:blipFill>
        <p:spPr>
          <a:xfrm flipH="1">
            <a:off x="6459538" y="1871664"/>
            <a:ext cx="1071562" cy="2401887"/>
          </a:xfrm>
          <a:prstGeom prst="rect">
            <a:avLst/>
          </a:prstGeom>
          <a:noFill/>
          <a:ln>
            <a:noFill/>
          </a:ln>
        </p:spPr>
      </p:pic>
      <p:pic>
        <p:nvPicPr>
          <p:cNvPr id="215" name="Google Shape;215;p9" descr="A picture containing leaf, fern&#10;&#10;Description automatically generated"/>
          <p:cNvPicPr preferRelativeResize="0"/>
          <p:nvPr/>
        </p:nvPicPr>
        <p:blipFill rotWithShape="1">
          <a:blip r:embed="rId5">
            <a:alphaModFix/>
          </a:blip>
          <a:srcRect/>
          <a:stretch/>
        </p:blipFill>
        <p:spPr>
          <a:xfrm>
            <a:off x="4224339" y="1277938"/>
            <a:ext cx="1893887" cy="3046412"/>
          </a:xfrm>
          <a:prstGeom prst="rect">
            <a:avLst/>
          </a:prstGeom>
          <a:noFill/>
          <a:ln>
            <a:noFill/>
          </a:ln>
        </p:spPr>
      </p:pic>
      <p:pic>
        <p:nvPicPr>
          <p:cNvPr id="216" name="Google Shape;216;p9" descr="A picture containing animal, invertebrate, arthropod&#10;&#10;Description automatically generated"/>
          <p:cNvPicPr preferRelativeResize="0"/>
          <p:nvPr/>
        </p:nvPicPr>
        <p:blipFill rotWithShape="1">
          <a:blip r:embed="rId6">
            <a:alphaModFix/>
          </a:blip>
          <a:srcRect/>
          <a:stretch/>
        </p:blipFill>
        <p:spPr>
          <a:xfrm rot="728411">
            <a:off x="9059864" y="4354514"/>
            <a:ext cx="300037" cy="185737"/>
          </a:xfrm>
          <a:prstGeom prst="rect">
            <a:avLst/>
          </a:prstGeom>
          <a:noFill/>
          <a:ln>
            <a:noFill/>
          </a:ln>
        </p:spPr>
      </p:pic>
      <p:pic>
        <p:nvPicPr>
          <p:cNvPr id="217" name="Google Shape;217;p9"/>
          <p:cNvPicPr preferRelativeResize="0"/>
          <p:nvPr/>
        </p:nvPicPr>
        <p:blipFill rotWithShape="1">
          <a:blip r:embed="rId7">
            <a:alphaModFix/>
          </a:blip>
          <a:srcRect/>
          <a:stretch/>
        </p:blipFill>
        <p:spPr>
          <a:xfrm>
            <a:off x="7319964" y="3765551"/>
            <a:ext cx="422275" cy="390525"/>
          </a:xfrm>
          <a:prstGeom prst="rect">
            <a:avLst/>
          </a:prstGeom>
          <a:noFill/>
          <a:ln>
            <a:noFill/>
          </a:ln>
        </p:spPr>
      </p:pic>
      <p:pic>
        <p:nvPicPr>
          <p:cNvPr id="218" name="Google Shape;218;p9"/>
          <p:cNvPicPr preferRelativeResize="0"/>
          <p:nvPr/>
        </p:nvPicPr>
        <p:blipFill rotWithShape="1">
          <a:blip r:embed="rId8">
            <a:alphaModFix/>
          </a:blip>
          <a:srcRect/>
          <a:stretch/>
        </p:blipFill>
        <p:spPr>
          <a:xfrm>
            <a:off x="4805363" y="4243389"/>
            <a:ext cx="1795462" cy="1647825"/>
          </a:xfrm>
          <a:prstGeom prst="rect">
            <a:avLst/>
          </a:prstGeom>
          <a:noFill/>
          <a:ln>
            <a:noFill/>
          </a:ln>
        </p:spPr>
      </p:pic>
      <p:pic>
        <p:nvPicPr>
          <p:cNvPr id="219" name="Google Shape;219;p9" descr="A picture containing outdoor&#10;&#10;Description automatically generated"/>
          <p:cNvPicPr preferRelativeResize="0"/>
          <p:nvPr/>
        </p:nvPicPr>
        <p:blipFill rotWithShape="1">
          <a:blip r:embed="rId9">
            <a:alphaModFix/>
          </a:blip>
          <a:srcRect/>
          <a:stretch/>
        </p:blipFill>
        <p:spPr>
          <a:xfrm>
            <a:off x="7464893" y="1720210"/>
            <a:ext cx="1894430" cy="3580774"/>
          </a:xfrm>
          <a:prstGeom prst="rect">
            <a:avLst/>
          </a:prstGeom>
          <a:noFill/>
          <a:ln>
            <a:noFill/>
          </a:ln>
        </p:spPr>
      </p:pic>
      <p:grpSp>
        <p:nvGrpSpPr>
          <p:cNvPr id="220" name="Google Shape;220;p9"/>
          <p:cNvGrpSpPr/>
          <p:nvPr/>
        </p:nvGrpSpPr>
        <p:grpSpPr>
          <a:xfrm>
            <a:off x="6498615" y="5515"/>
            <a:ext cx="2933334" cy="2289257"/>
            <a:chOff x="7267516" y="-221638"/>
            <a:chExt cx="5207523" cy="3531753"/>
          </a:xfrm>
        </p:grpSpPr>
        <p:pic>
          <p:nvPicPr>
            <p:cNvPr id="221" name="Google Shape;221;p9"/>
            <p:cNvPicPr preferRelativeResize="0"/>
            <p:nvPr/>
          </p:nvPicPr>
          <p:blipFill rotWithShape="1">
            <a:blip r:embed="rId10">
              <a:alphaModFix/>
            </a:blip>
            <a:srcRect/>
            <a:stretch/>
          </p:blipFill>
          <p:spPr>
            <a:xfrm rot="225210">
              <a:off x="7367240" y="-61157"/>
              <a:ext cx="5008074" cy="3210791"/>
            </a:xfrm>
            <a:prstGeom prst="rect">
              <a:avLst/>
            </a:prstGeom>
            <a:noFill/>
            <a:ln>
              <a:noFill/>
            </a:ln>
          </p:spPr>
        </p:pic>
        <p:sp>
          <p:nvSpPr>
            <p:cNvPr id="222" name="Google Shape;222;p9"/>
            <p:cNvSpPr txBox="1"/>
            <p:nvPr/>
          </p:nvSpPr>
          <p:spPr>
            <a:xfrm>
              <a:off x="7963188" y="787760"/>
              <a:ext cx="4117616" cy="8071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2800"/>
                <a:buFont typeface="Times New Roman"/>
                <a:buNone/>
              </a:pPr>
              <a:r>
                <a:rPr lang="en-US" sz="2800" b="1" i="0" u="none" strike="noStrike" cap="none">
                  <a:solidFill>
                    <a:srgbClr val="FFFFFF"/>
                  </a:solidFill>
                  <a:latin typeface="Times New Roman"/>
                  <a:ea typeface="Times New Roman"/>
                  <a:cs typeface="Times New Roman"/>
                  <a:sym typeface="Times New Roman"/>
                </a:rPr>
                <a:t>Hai Bà Trưng</a:t>
              </a:r>
              <a:endParaRPr/>
            </a:p>
          </p:txBody>
        </p:sp>
      </p:grpSp>
      <p:sp>
        <p:nvSpPr>
          <p:cNvPr id="223" name="Google Shape;223;p9"/>
          <p:cNvSpPr/>
          <p:nvPr/>
        </p:nvSpPr>
        <p:spPr>
          <a:xfrm>
            <a:off x="2416175" y="4568825"/>
            <a:ext cx="1570038" cy="1322388"/>
          </a:xfrm>
          <a:prstGeom prst="roundRect">
            <a:avLst>
              <a:gd name="adj" fmla="val 16667"/>
            </a:avLst>
          </a:prstGeom>
          <a:solidFill>
            <a:srgbClr val="FFFF99"/>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000000"/>
                </a:solidFill>
                <a:latin typeface="Tahoma"/>
                <a:ea typeface="Tahoma"/>
                <a:cs typeface="Tahoma"/>
                <a:sym typeface="Tahoma"/>
              </a:rPr>
              <a:t>CƠN MƯA SỐ 4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Effect transition="in" filter="fade">
                                      <p:cBhvr>
                                        <p:cTn id="12" dur="500"/>
                                        <p:tgtEl>
                                          <p:spTgt spid="2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9"/>
                                        </p:tgtEl>
                                        <p:attrNameLst>
                                          <p:attrName>style.visibility</p:attrName>
                                        </p:attrNameLst>
                                      </p:cBhvr>
                                      <p:to>
                                        <p:strVal val="visible"/>
                                      </p:to>
                                    </p:set>
                                    <p:animEffect transition="in" filter="fade">
                                      <p:cBhvr>
                                        <p:cTn id="17" dur="2000"/>
                                        <p:tgtEl>
                                          <p:spTgt spid="219"/>
                                        </p:tgtEl>
                                      </p:cBhvr>
                                    </p:animEffect>
                                  </p:childTnLst>
                                </p:cTn>
                              </p:par>
                            </p:childTnLst>
                          </p:cTn>
                        </p:par>
                        <p:par>
                          <p:cTn id="18" fill="hold">
                            <p:stCondLst>
                              <p:cond delay="2000"/>
                            </p:stCondLst>
                            <p:childTnLst>
                              <p:par>
                                <p:cTn id="19" presetID="10" presetClass="exit" presetSubtype="0" fill="hold" nodeType="afterEffect">
                                  <p:stCondLst>
                                    <p:cond delay="5500"/>
                                  </p:stCondLst>
                                  <p:childTnLst>
                                    <p:animEffect transition="out" filter="fade">
                                      <p:cBhvr>
                                        <p:cTn id="20" dur="2000"/>
                                        <p:tgtEl>
                                          <p:spTgt spid="219"/>
                                        </p:tgtEl>
                                      </p:cBhvr>
                                    </p:animEffect>
                                    <p:set>
                                      <p:cBhvr>
                                        <p:cTn id="21" dur="1" fill="hold">
                                          <p:stCondLst>
                                            <p:cond delay="2000"/>
                                          </p:stCondLst>
                                        </p:cTn>
                                        <p:tgtEl>
                                          <p:spTgt spid="2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2005</Words>
  <Application>Microsoft Office PowerPoint</Application>
  <PresentationFormat>Widescreen</PresentationFormat>
  <Paragraphs>236</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Times New Roman</vt:lpstr>
      <vt:lpstr>Calibri</vt:lpstr>
      <vt:lpstr>Arial</vt:lpstr>
      <vt:lpstr>Tahoma</vt:lpstr>
      <vt:lpstr>Times New Roman (Headings)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13</cp:revision>
  <dcterms:created xsi:type="dcterms:W3CDTF">2023-04-09T04:14:54Z</dcterms:created>
  <dcterms:modified xsi:type="dcterms:W3CDTF">2024-04-17T04:46:24Z</dcterms:modified>
</cp:coreProperties>
</file>