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53"/>
  </p:notesMasterIdLst>
  <p:sldIdLst>
    <p:sldId id="304" r:id="rId2"/>
    <p:sldId id="375" r:id="rId3"/>
    <p:sldId id="380" r:id="rId4"/>
    <p:sldId id="355" r:id="rId5"/>
    <p:sldId id="356" r:id="rId6"/>
    <p:sldId id="357" r:id="rId7"/>
    <p:sldId id="381" r:id="rId8"/>
    <p:sldId id="361" r:id="rId9"/>
    <p:sldId id="359" r:id="rId10"/>
    <p:sldId id="383" r:id="rId11"/>
    <p:sldId id="366" r:id="rId12"/>
    <p:sldId id="360" r:id="rId13"/>
    <p:sldId id="389" r:id="rId14"/>
    <p:sldId id="390" r:id="rId15"/>
    <p:sldId id="391" r:id="rId16"/>
    <p:sldId id="392" r:id="rId17"/>
    <p:sldId id="393" r:id="rId18"/>
    <p:sldId id="384" r:id="rId19"/>
    <p:sldId id="385" r:id="rId20"/>
    <p:sldId id="386" r:id="rId21"/>
    <p:sldId id="387" r:id="rId22"/>
    <p:sldId id="388" r:id="rId23"/>
    <p:sldId id="395" r:id="rId24"/>
    <p:sldId id="364" r:id="rId25"/>
    <p:sldId id="394" r:id="rId26"/>
    <p:sldId id="396" r:id="rId27"/>
    <p:sldId id="365" r:id="rId28"/>
    <p:sldId id="397" r:id="rId29"/>
    <p:sldId id="398" r:id="rId30"/>
    <p:sldId id="377" r:id="rId31"/>
    <p:sldId id="401" r:id="rId32"/>
    <p:sldId id="406" r:id="rId33"/>
    <p:sldId id="404" r:id="rId34"/>
    <p:sldId id="407" r:id="rId35"/>
    <p:sldId id="408" r:id="rId36"/>
    <p:sldId id="402" r:id="rId37"/>
    <p:sldId id="405" r:id="rId38"/>
    <p:sldId id="400" r:id="rId39"/>
    <p:sldId id="403" r:id="rId40"/>
    <p:sldId id="399" r:id="rId41"/>
    <p:sldId id="352" r:id="rId42"/>
    <p:sldId id="374" r:id="rId43"/>
    <p:sldId id="367" r:id="rId44"/>
    <p:sldId id="410" r:id="rId45"/>
    <p:sldId id="411" r:id="rId46"/>
    <p:sldId id="412" r:id="rId47"/>
    <p:sldId id="413" r:id="rId48"/>
    <p:sldId id="409" r:id="rId49"/>
    <p:sldId id="368" r:id="rId50"/>
    <p:sldId id="376" r:id="rId51"/>
    <p:sldId id="371" r:id="rId52"/>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3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CC"/>
    <a:srgbClr val="CCECFF"/>
    <a:srgbClr val="0000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40" autoAdjust="0"/>
    <p:restoredTop sz="94660"/>
  </p:normalViewPr>
  <p:slideViewPr>
    <p:cSldViewPr>
      <p:cViewPr varScale="1">
        <p:scale>
          <a:sx n="71" d="100"/>
          <a:sy n="71" d="100"/>
        </p:scale>
        <p:origin x="84" y="414"/>
      </p:cViewPr>
      <p:guideLst>
        <p:guide orient="horz" pos="1631"/>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BAE154F-E4B2-4A78-A5B7-A0F83B46AECE}" type="datetimeFigureOut">
              <a:rPr lang="en-US"/>
              <a:pPr>
                <a:defRPr/>
              </a:pPr>
              <a:t>9/4/2024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70D7686-32FE-476C-9062-F986AE00918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381000" y="685800"/>
            <a:ext cx="6096000" cy="3429000"/>
          </a:xfrm>
        </p:spPr>
      </p:sp>
      <p:sp>
        <p:nvSpPr>
          <p:cNvPr id="37891"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13A297DA-387E-46C4-BF9F-C7FE4D968C67}" type="datetimeFigureOut">
              <a:rPr lang="en-US" smtClean="0"/>
              <a:pPr>
                <a:defRPr/>
              </a:pPr>
              <a:t>9/4/2024</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846E31B9-7E03-4009-AFF4-3B1B0419904E}"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0AC58B41-376C-4A99-A7CA-1B147A1FA06E}" type="datetimeFigureOut">
              <a:rPr lang="en-US" smtClean="0"/>
              <a:pPr>
                <a:defRPr/>
              </a:pPr>
              <a:t>9/4/2024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1EA277-B755-43D1-8C1F-61A6940B958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96C3D4B-A9D4-4953-8D2B-6E47A4CE38DC}" type="datetimeFigureOut">
              <a:rPr lang="en-US" smtClean="0"/>
              <a:pPr>
                <a:defRPr/>
              </a:pPr>
              <a:t>9/4/2024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9ADC24-8401-4213-9092-7CE3B7C43D4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53D16F0-4356-4828-9936-FC3D37C6EE9A}" type="datetimeFigureOut">
              <a:rPr lang="en-US" smtClean="0"/>
              <a:pPr>
                <a:defRPr/>
              </a:pPr>
              <a:t>9/4/2024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8C32FC-621E-4B95-AAE4-41313280D2B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0453B731-429E-4910-A3A2-0F82D41ABB31}" type="datetimeFigureOut">
              <a:rPr lang="en-US" smtClean="0"/>
              <a:pPr>
                <a:defRPr/>
              </a:pPr>
              <a:t>9/4/2024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6A0799-F458-4E11-8838-B035188916D0}"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80209EDE-0405-4FFD-84DF-7DC43277B3F9}" type="datetimeFigureOut">
              <a:rPr lang="en-US" smtClean="0"/>
              <a:pPr>
                <a:defRPr/>
              </a:pPr>
              <a:t>9/4/2024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81CA57-38F2-41DE-A85F-04CAF540E6F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1AAFC23B-8A42-473A-B5EF-350EE39D4252}" type="datetimeFigureOut">
              <a:rPr lang="en-US" smtClean="0"/>
              <a:pPr>
                <a:defRPr/>
              </a:pPr>
              <a:t>9/4/2024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966A938-5EDC-42D7-9251-417FD4AF36BC}"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0EB4B678-03E2-4DAC-980F-472865F30AC0}" type="datetimeFigureOut">
              <a:rPr lang="en-US" smtClean="0"/>
              <a:pPr>
                <a:defRPr/>
              </a:pPr>
              <a:t>9/4/2024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2A42297-71DB-4502-AE17-E722BD0F1D0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022185-F484-40A4-BAD4-94E3A547C946}" type="datetimeFigureOut">
              <a:rPr lang="en-US" smtClean="0"/>
              <a:pPr>
                <a:defRPr/>
              </a:pPr>
              <a:t>9/4/2024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9D9CED0-5401-471C-A30A-B0432F2987F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761CBFA7-5AA6-43F6-A368-AA7EFF7D0448}" type="datetimeFigureOut">
              <a:rPr lang="en-US" smtClean="0"/>
              <a:pPr>
                <a:defRPr/>
              </a:pPr>
              <a:t>9/4/2024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DC8B6D2-7FA1-4908-BD2B-46940180144C}"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D6EA9F21-0330-4C16-B4F4-B86794395965}" type="datetimeFigureOut">
              <a:rPr lang="en-US" smtClean="0"/>
              <a:pPr>
                <a:defRPr/>
              </a:pPr>
              <a:t>9/4/2024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4767263"/>
            <a:ext cx="609600" cy="273844"/>
          </a:xfrm>
        </p:spPr>
        <p:txBody>
          <a:bodyPr/>
          <a:lstStyle/>
          <a:p>
            <a:pPr>
              <a:defRPr/>
            </a:pPr>
            <a:fld id="{3262C6B5-8248-4C97-802F-1828155DABC4}" type="slidenum">
              <a:rPr lang="en-US" smtClean="0"/>
              <a:pPr>
                <a:defRPr/>
              </a:pPr>
              <a:t>‹#›</a:t>
            </a:fld>
            <a:endParaRPr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A25CBC1A-B177-48E3-8B8F-B6568FCA0616}" type="datetimeFigureOut">
              <a:rPr lang="en-US" smtClean="0"/>
              <a:pPr>
                <a:defRPr/>
              </a:pPr>
              <a:t>9/4/2024</a:t>
            </a:fld>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40CCB66F-ED81-4869-835B-D7E0E4DCB767}" type="slidenum">
              <a:rPr lang="en-US" smtClean="0"/>
              <a:pPr>
                <a:defRPr/>
              </a:pPr>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gif"/></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50+ Khung Powerpoint đẹp nhất"/>
          <p:cNvPicPr>
            <a:picLocks noChangeAspect="1" noChangeArrowheads="1"/>
          </p:cNvPicPr>
          <p:nvPr/>
        </p:nvPicPr>
        <p:blipFill>
          <a:blip r:embed="rId2"/>
          <a:srcRect/>
          <a:stretch>
            <a:fillRect/>
          </a:stretch>
        </p:blipFill>
        <p:spPr bwMode="auto">
          <a:xfrm>
            <a:off x="0" y="0"/>
            <a:ext cx="9421813" cy="5326063"/>
          </a:xfrm>
          <a:prstGeom prst="rect">
            <a:avLst/>
          </a:prstGeom>
          <a:noFill/>
          <a:ln w="9525">
            <a:noFill/>
            <a:miter lim="800000"/>
            <a:headEnd/>
            <a:tailEnd/>
          </a:ln>
        </p:spPr>
      </p:pic>
      <p:sp>
        <p:nvSpPr>
          <p:cNvPr id="7" name="Horizontal Scroll 6"/>
          <p:cNvSpPr>
            <a:spLocks noChangeArrowheads="1"/>
          </p:cNvSpPr>
          <p:nvPr/>
        </p:nvSpPr>
        <p:spPr bwMode="auto">
          <a:xfrm>
            <a:off x="838200" y="666750"/>
            <a:ext cx="2819400" cy="4114800"/>
          </a:xfrm>
          <a:prstGeom prst="horizontalScroll">
            <a:avLst>
              <a:gd name="adj" fmla="val 12500"/>
            </a:avLst>
          </a:prstGeom>
          <a:solidFill>
            <a:srgbClr val="CCECFF"/>
          </a:solidFill>
          <a:ln w="25400" algn="ctr">
            <a:solidFill>
              <a:srgbClr val="385D8A"/>
            </a:solidFill>
            <a:round/>
          </a:ln>
        </p:spPr>
        <p:txBody>
          <a:bodyPr lIns="68580" tIns="34290" rIns="68580" bIns="34290" anchor="ctr"/>
          <a:lstStyle/>
          <a:p>
            <a:pPr algn="ctr"/>
            <a:endParaRPr lang="en-US" sz="2000" b="1" dirty="0" smtClean="0">
              <a:solidFill>
                <a:srgbClr val="FF3300"/>
              </a:solidFill>
              <a:latin typeface="Times New Roman" panose="02020603050405020304" pitchFamily="18" charset="0"/>
              <a:cs typeface="Times New Roman" panose="02020603050405020304" pitchFamily="18" charset="0"/>
            </a:endParaRPr>
          </a:p>
          <a:p>
            <a:pPr algn="ctr"/>
            <a:endParaRPr lang="en-US" sz="2000" b="1" dirty="0" smtClean="0">
              <a:solidFill>
                <a:srgbClr val="FF3300"/>
              </a:solidFill>
              <a:latin typeface="Times New Roman" panose="02020603050405020304" pitchFamily="18" charset="0"/>
              <a:cs typeface="Times New Roman" panose="02020603050405020304" pitchFamily="18" charset="0"/>
            </a:endParaRPr>
          </a:p>
          <a:p>
            <a:pPr algn="ctr"/>
            <a:r>
              <a:rPr lang="en-US" sz="2000" b="1" dirty="0" smtClean="0">
                <a:solidFill>
                  <a:srgbClr val="FF3300"/>
                </a:solidFill>
                <a:latin typeface="Times New Roman" panose="02020603050405020304" pitchFamily="18" charset="0"/>
                <a:cs typeface="Times New Roman" panose="02020603050405020304" pitchFamily="18" charset="0"/>
              </a:rPr>
              <a:t>PHÂN MÔN: LỊCH SỬ </a:t>
            </a:r>
          </a:p>
          <a:p>
            <a:pPr algn="ctr"/>
            <a:r>
              <a:rPr lang="en-US" sz="2000" b="1" i="1" dirty="0" smtClean="0">
                <a:solidFill>
                  <a:srgbClr val="FF3300"/>
                </a:solidFill>
                <a:latin typeface="Times New Roman" panose="02020603050405020304" pitchFamily="18" charset="0"/>
                <a:cs typeface="Times New Roman" panose="02020603050405020304" pitchFamily="18" charset="0"/>
              </a:rPr>
              <a:t> </a:t>
            </a:r>
            <a:r>
              <a:rPr lang="vi-VN" sz="2000" b="1" i="1" dirty="0" smtClean="0">
                <a:solidFill>
                  <a:srgbClr val="FF3300"/>
                </a:solidFill>
                <a:latin typeface="Times New Roman" panose="02020603050405020304" pitchFamily="18" charset="0"/>
                <a:cs typeface="Times New Roman" panose="02020603050405020304" pitchFamily="18" charset="0"/>
              </a:rPr>
              <a:t>KHỐI </a:t>
            </a:r>
            <a:r>
              <a:rPr lang="en-US" sz="2000" b="1" i="1" dirty="0" smtClean="0">
                <a:solidFill>
                  <a:srgbClr val="FF3300"/>
                </a:solidFill>
                <a:latin typeface="Times New Roman" panose="02020603050405020304" pitchFamily="18" charset="0"/>
                <a:cs typeface="Times New Roman" panose="02020603050405020304" pitchFamily="18" charset="0"/>
              </a:rPr>
              <a:t>6</a:t>
            </a:r>
          </a:p>
          <a:p>
            <a:pPr algn="ctr"/>
            <a:endParaRPr lang="en-US" sz="2000" b="1" i="1" dirty="0" smtClean="0">
              <a:solidFill>
                <a:srgbClr val="FF3300"/>
              </a:solidFill>
              <a:latin typeface="Times New Roman" panose="02020603050405020304" pitchFamily="18" charset="0"/>
              <a:cs typeface="Times New Roman" panose="02020603050405020304" pitchFamily="18" charset="0"/>
            </a:endParaRPr>
          </a:p>
          <a:p>
            <a:pPr algn="ctr"/>
            <a:r>
              <a:rPr lang="en-US" sz="1200" b="1" i="1" dirty="0" smtClean="0">
                <a:solidFill>
                  <a:srgbClr val="7030A0"/>
                </a:solidFill>
                <a:latin typeface="Times New Roman" panose="02020603050405020304" pitchFamily="18" charset="0"/>
                <a:cs typeface="Times New Roman" panose="02020603050405020304" pitchFamily="18" charset="0"/>
              </a:rPr>
              <a:t>GV THỰC HIỆN:</a:t>
            </a:r>
          </a:p>
          <a:p>
            <a:pPr algn="ctr"/>
            <a:r>
              <a:rPr lang="en-US" sz="1200" b="1" i="1" dirty="0" smtClean="0">
                <a:solidFill>
                  <a:srgbClr val="7030A0"/>
                </a:solidFill>
                <a:latin typeface="Times New Roman" panose="02020603050405020304" pitchFamily="18" charset="0"/>
                <a:cs typeface="Times New Roman" panose="02020603050405020304" pitchFamily="18" charset="0"/>
              </a:rPr>
              <a:t>ĐẬU THỊ THÚY PHƯƠNG</a:t>
            </a:r>
          </a:p>
          <a:p>
            <a:pPr algn="ctr"/>
            <a:r>
              <a:rPr lang="vi-VN" b="1" dirty="0" smtClean="0">
                <a:solidFill>
                  <a:srgbClr val="FF3300"/>
                </a:solidFill>
                <a:latin typeface="Times New Roman" panose="02020603050405020304" pitchFamily="18" charset="0"/>
                <a:cs typeface="Times New Roman" panose="02020603050405020304" pitchFamily="18" charset="0"/>
              </a:rPr>
              <a:t>Năm học: 202</a:t>
            </a:r>
            <a:r>
              <a:rPr lang="en-US" b="1" dirty="0">
                <a:solidFill>
                  <a:srgbClr val="FF3300"/>
                </a:solidFill>
                <a:latin typeface="Times New Roman" panose="02020603050405020304" pitchFamily="18" charset="0"/>
                <a:cs typeface="Times New Roman" panose="02020603050405020304" pitchFamily="18" charset="0"/>
              </a:rPr>
              <a:t>3</a:t>
            </a:r>
            <a:r>
              <a:rPr lang="vi-VN" b="1" dirty="0" smtClean="0">
                <a:solidFill>
                  <a:srgbClr val="FF3300"/>
                </a:solidFill>
                <a:latin typeface="Times New Roman" panose="02020603050405020304" pitchFamily="18" charset="0"/>
                <a:cs typeface="Times New Roman" panose="02020603050405020304" pitchFamily="18" charset="0"/>
              </a:rPr>
              <a:t>-202</a:t>
            </a:r>
            <a:r>
              <a:rPr lang="en-US" b="1" dirty="0">
                <a:solidFill>
                  <a:srgbClr val="FF3300"/>
                </a:solidFill>
                <a:latin typeface="Times New Roman" panose="02020603050405020304" pitchFamily="18" charset="0"/>
                <a:cs typeface="Times New Roman" panose="02020603050405020304" pitchFamily="18" charset="0"/>
              </a:rPr>
              <a:t>4</a:t>
            </a:r>
            <a:endParaRPr lang="vi-VN" b="1" dirty="0">
              <a:solidFill>
                <a:srgbClr val="FF3300"/>
              </a:solidFill>
              <a:latin typeface="Times New Roman" panose="02020603050405020304" pitchFamily="18" charset="0"/>
              <a:cs typeface="Times New Roman" panose="02020603050405020304" pitchFamily="18" charset="0"/>
            </a:endParaRPr>
          </a:p>
        </p:txBody>
      </p:sp>
      <p:pic>
        <p:nvPicPr>
          <p:cNvPr id="14339" name="Picture 2" descr="D:\Users\Administrator\Desktop\Sach-giao-khoa-lich-su-dia-li-6-chan-troi-sang-tao-500x554.jpg"/>
          <p:cNvPicPr>
            <a:picLocks noChangeAspect="1" noChangeArrowheads="1"/>
          </p:cNvPicPr>
          <p:nvPr/>
        </p:nvPicPr>
        <p:blipFill>
          <a:blip r:embed="rId3"/>
          <a:srcRect/>
          <a:stretch>
            <a:fillRect/>
          </a:stretch>
        </p:blipFill>
        <p:spPr bwMode="auto">
          <a:xfrm>
            <a:off x="3657600" y="361950"/>
            <a:ext cx="5257800" cy="4419600"/>
          </a:xfrm>
          <a:prstGeom prst="rect">
            <a:avLst/>
          </a:prstGeom>
          <a:noFill/>
          <a:ln w="9525">
            <a:noFill/>
            <a:miter lim="800000"/>
            <a:headEnd/>
            <a:tailEnd/>
          </a:ln>
        </p:spPr>
      </p:pic>
      <p:sp>
        <p:nvSpPr>
          <p:cNvPr id="14342" name="Text Box 6"/>
          <p:cNvSpPr txBox="1">
            <a:spLocks noChangeArrowheads="1"/>
          </p:cNvSpPr>
          <p:nvPr/>
        </p:nvSpPr>
        <p:spPr bwMode="auto">
          <a:xfrm>
            <a:off x="1295400" y="1123950"/>
            <a:ext cx="1905000" cy="646331"/>
          </a:xfrm>
          <a:prstGeom prst="rect">
            <a:avLst/>
          </a:prstGeom>
          <a:solidFill>
            <a:srgbClr val="CCECFF"/>
          </a:solidFill>
          <a:ln w="9525">
            <a:noFill/>
            <a:miter lim="800000"/>
          </a:ln>
          <a:effectLst/>
        </p:spPr>
        <p:txBody>
          <a:bodyPr wrap="square">
            <a:spAutoFit/>
          </a:bodyPr>
          <a:lstStyle/>
          <a:p>
            <a:pPr algn="ctr">
              <a:spcBef>
                <a:spcPct val="50000"/>
              </a:spcBef>
            </a:pPr>
            <a:r>
              <a:rPr lang="en-US" b="1" dirty="0" smtClean="0">
                <a:solidFill>
                  <a:schemeClr val="hlink"/>
                </a:solidFill>
                <a:latin typeface="Times New Roman" pitchFamily="18" charset="0"/>
                <a:cs typeface="Times New Roman" pitchFamily="18" charset="0"/>
              </a:rPr>
              <a:t>CHÀO </a:t>
            </a:r>
            <a:r>
              <a:rPr lang="en-US" b="1" dirty="0">
                <a:solidFill>
                  <a:schemeClr val="hlink"/>
                </a:solidFill>
                <a:latin typeface="Times New Roman" pitchFamily="18" charset="0"/>
                <a:cs typeface="Times New Roman" pitchFamily="18" charset="0"/>
              </a:rPr>
              <a:t>CÁC EM ĐẾN </a:t>
            </a:r>
            <a:r>
              <a:rPr lang="en-US" b="1" dirty="0" smtClean="0">
                <a:solidFill>
                  <a:schemeClr val="hlink"/>
                </a:solidFill>
                <a:latin typeface="Times New Roman" pitchFamily="18" charset="0"/>
                <a:cs typeface="Times New Roman" pitchFamily="18" charset="0"/>
              </a:rPr>
              <a:t>LỚP HỌC</a:t>
            </a:r>
            <a:endParaRPr lang="en-US" b="1"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diamond(in)">
                                      <p:cBhvr>
                                        <p:cTn id="7" dur="20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additive="base">
                                        <p:cTn id="12" dur="500" fill="hold"/>
                                        <p:tgtEl>
                                          <p:spTgt spid="14342"/>
                                        </p:tgtEl>
                                        <p:attrNameLst>
                                          <p:attrName>ppt_x</p:attrName>
                                        </p:attrNameLst>
                                      </p:cBhvr>
                                      <p:tavLst>
                                        <p:tav tm="0">
                                          <p:val>
                                            <p:strVal val="#ppt_x"/>
                                          </p:val>
                                        </p:tav>
                                        <p:tav tm="100000">
                                          <p:val>
                                            <p:strVal val="#ppt_x"/>
                                          </p:val>
                                        </p:tav>
                                      </p:tavLst>
                                    </p:anim>
                                    <p:anim calcmode="lin" valueType="num">
                                      <p:cBhvr additive="base">
                                        <p:cTn id="13"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4)">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34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56865197"/>
              </p:ext>
            </p:extLst>
          </p:nvPr>
        </p:nvGraphicFramePr>
        <p:xfrm>
          <a:off x="228600" y="590550"/>
          <a:ext cx="8686800" cy="4552950"/>
        </p:xfrm>
        <a:graphic>
          <a:graphicData uri="http://schemas.openxmlformats.org/drawingml/2006/table">
            <a:tbl>
              <a:tblPr firstRow="1" bandRow="1">
                <a:tableStyleId>{5C22544A-7EE6-4342-B048-85BDC9FD1C3A}</a:tableStyleId>
              </a:tblPr>
              <a:tblGrid>
                <a:gridCol w="8686800">
                  <a:extLst>
                    <a:ext uri="{9D8B030D-6E8A-4147-A177-3AD203B41FA5}">
                      <a16:colId xmlns:a16="http://schemas.microsoft.com/office/drawing/2014/main" val="20001"/>
                    </a:ext>
                  </a:extLst>
                </a:gridCol>
              </a:tblGrid>
              <a:tr h="4552950">
                <a:tc>
                  <a:txBody>
                    <a:bodyPr/>
                    <a:lstStyle/>
                    <a:p>
                      <a:r>
                        <a:rPr lang="nl-NL" sz="4400" b="1" dirty="0" smtClean="0">
                          <a:solidFill>
                            <a:schemeClr val="tx1"/>
                          </a:solidFill>
                          <a:latin typeface="Times New Roman" pitchFamily="18" charset="0"/>
                          <a:cs typeface="Times New Roman" pitchFamily="18" charset="0"/>
                        </a:rPr>
                        <a:t>Hãy kể tên một vài phong tục truyền thống còn tồn tại đến ngày nay mà em biết?</a:t>
                      </a:r>
                      <a:endParaRPr lang="en-US" sz="4400" dirty="0">
                        <a:solidFill>
                          <a:schemeClr val="tx1"/>
                        </a:solidFill>
                      </a:endParaRPr>
                    </a:p>
                  </a:txBody>
                  <a:tcPr>
                    <a:solidFill>
                      <a:srgbClr val="FF330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7508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152400" y="1247061"/>
            <a:ext cx="88392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t>
            </a:r>
            <a:r>
              <a:rPr lang="nl-NL" sz="4000" b="1" dirty="0" smtClean="0">
                <a:latin typeface="Times New Roman" pitchFamily="18" charset="0"/>
                <a:ea typeface="Times New Roman" pitchFamily="18" charset="0"/>
                <a:cs typeface="Times New Roman" pitchFamily="18" charset="0"/>
              </a:rPr>
              <a:t>hính quyền đô hộ dùng mọi cách để đồng hóa dân tộc ta nhưng người Việt vẫn có ý thức giữ gìn văn hóa dân tộc: nói tiếng Việt, duy trì các tín ngưỡng, tập quán truyền thống.</a:t>
            </a:r>
            <a:endParaRPr kumimoji="0" lang="en-US" sz="40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Picture 3"/>
          <p:cNvPicPr>
            <a:picLocks noChangeAspect="1"/>
          </p:cNvPicPr>
          <p:nvPr/>
        </p:nvPicPr>
        <p:blipFill>
          <a:blip r:embed="rId2" cstate="print"/>
          <a:srcRect/>
          <a:stretch>
            <a:fillRect/>
          </a:stretch>
        </p:blipFill>
        <p:spPr bwMode="auto">
          <a:xfrm>
            <a:off x="304800" y="228600"/>
            <a:ext cx="990600" cy="590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705"/>
                                        </p:tgtEl>
                                        <p:attrNameLst>
                                          <p:attrName>style.visibility</p:attrName>
                                        </p:attrNameLst>
                                      </p:cBhvr>
                                      <p:to>
                                        <p:strVal val="visible"/>
                                      </p:to>
                                    </p:set>
                                    <p:animEffect transition="in" filter="checkerboard(across)">
                                      <p:cBhvr>
                                        <p:cTn id="7" dur="500"/>
                                        <p:tgtEl>
                                          <p:spTgt spid="7270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666750"/>
          <a:ext cx="8763000" cy="2895600"/>
        </p:xfrm>
        <a:graphic>
          <a:graphicData uri="http://schemas.openxmlformats.org/drawingml/2006/table">
            <a:tbl>
              <a:tblPr firstRow="1" bandRow="1">
                <a:tableStyleId>{5C22544A-7EE6-4342-B048-85BDC9FD1C3A}</a:tableStyleId>
              </a:tblPr>
              <a:tblGrid>
                <a:gridCol w="4381500">
                  <a:extLst>
                    <a:ext uri="{9D8B030D-6E8A-4147-A177-3AD203B41FA5}">
                      <a16:colId xmlns:a16="http://schemas.microsoft.com/office/drawing/2014/main" val="20000"/>
                    </a:ext>
                  </a:extLst>
                </a:gridCol>
                <a:gridCol w="4381500">
                  <a:extLst>
                    <a:ext uri="{9D8B030D-6E8A-4147-A177-3AD203B41FA5}">
                      <a16:colId xmlns:a16="http://schemas.microsoft.com/office/drawing/2014/main" val="20001"/>
                    </a:ext>
                  </a:extLst>
                </a:gridCol>
              </a:tblGrid>
              <a:tr h="491113">
                <a:tc>
                  <a:txBody>
                    <a:bodyPr/>
                    <a:lstStyle/>
                    <a:p>
                      <a:pPr algn="ctr"/>
                      <a:r>
                        <a:rPr lang="en-US" sz="1800" baseline="0" dirty="0" smtClean="0">
                          <a:solidFill>
                            <a:srgbClr val="FF0000"/>
                          </a:solidFill>
                          <a:latin typeface="Times New Roman" pitchFamily="18" charset="0"/>
                          <a:cs typeface="Times New Roman" pitchFamily="18" charset="0"/>
                        </a:rPr>
                        <a:t>VĂN HÓA VIỆT NAM </a:t>
                      </a:r>
                      <a:endParaRPr lang="en-US" dirty="0">
                        <a:solidFill>
                          <a:srgbClr val="FF0000"/>
                        </a:solidFill>
                      </a:endParaRPr>
                    </a:p>
                  </a:txBody>
                  <a:tcPr>
                    <a:solidFill>
                      <a:schemeClr val="bg1"/>
                    </a:solidFill>
                  </a:tcPr>
                </a:tc>
                <a:tc>
                  <a:txBody>
                    <a:bodyPr/>
                    <a:lstStyle/>
                    <a:p>
                      <a:pPr algn="ctr"/>
                      <a:r>
                        <a:rPr lang="en-US" sz="1800" baseline="0" dirty="0" smtClean="0">
                          <a:solidFill>
                            <a:srgbClr val="FF0000"/>
                          </a:solidFill>
                          <a:latin typeface="Times New Roman" pitchFamily="18" charset="0"/>
                          <a:cs typeface="Times New Roman" pitchFamily="18" charset="0"/>
                        </a:rPr>
                        <a:t>VĂN HÓA TRUNG QUỐC</a:t>
                      </a:r>
                      <a:endParaRPr lang="en-US" dirty="0">
                        <a:solidFill>
                          <a:srgbClr val="FF0000"/>
                        </a:solidFill>
                      </a:endParaRPr>
                    </a:p>
                  </a:txBody>
                  <a:tcPr>
                    <a:solidFill>
                      <a:schemeClr val="bg1"/>
                    </a:solidFill>
                  </a:tcPr>
                </a:tc>
                <a:extLst>
                  <a:ext uri="{0D108BD9-81ED-4DB2-BD59-A6C34878D82A}">
                    <a16:rowId xmlns:a16="http://schemas.microsoft.com/office/drawing/2014/main" val="10000"/>
                  </a:ext>
                </a:extLst>
              </a:tr>
              <a:tr h="240448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nvGraphicFramePr>
        <p:xfrm>
          <a:off x="0" y="133350"/>
          <a:ext cx="9144000" cy="45720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457200">
                <a:tc>
                  <a:txBody>
                    <a:bodyPr/>
                    <a:lstStyle/>
                    <a:p>
                      <a:r>
                        <a:rPr lang="en-US" sz="2400" dirty="0" smtClean="0">
                          <a:solidFill>
                            <a:srgbClr val="0000CC"/>
                          </a:solidFill>
                          <a:latin typeface="Times New Roman" pitchFamily="18" charset="0"/>
                          <a:cs typeface="Times New Roman" pitchFamily="18" charset="0"/>
                        </a:rPr>
                        <a:t>SO SÁNH</a:t>
                      </a:r>
                      <a:r>
                        <a:rPr lang="en-US" sz="2400" baseline="0" dirty="0" smtClean="0">
                          <a:solidFill>
                            <a:srgbClr val="0000CC"/>
                          </a:solidFill>
                          <a:latin typeface="Times New Roman" pitchFamily="18" charset="0"/>
                          <a:cs typeface="Times New Roman" pitchFamily="18" charset="0"/>
                        </a:rPr>
                        <a:t> VĂN HÓA VIỆT NAM VỚI VĂN HÓA TRUNG QUỐC</a:t>
                      </a:r>
                      <a:endParaRPr lang="en-US" sz="2400" dirty="0">
                        <a:solidFill>
                          <a:srgbClr val="0000CC"/>
                        </a:solidFill>
                        <a:latin typeface="Times New Roman" pitchFamily="18" charset="0"/>
                        <a:cs typeface="Times New Roman" pitchFamily="18" charset="0"/>
                      </a:endParaRPr>
                    </a:p>
                  </a:txBody>
                  <a:tcPr>
                    <a:solidFill>
                      <a:schemeClr val="bg1"/>
                    </a:solidFill>
                  </a:tcPr>
                </a:tc>
                <a:extLst>
                  <a:ext uri="{0D108BD9-81ED-4DB2-BD59-A6C34878D82A}">
                    <a16:rowId xmlns:a16="http://schemas.microsoft.com/office/drawing/2014/main" val="10000"/>
                  </a:ext>
                </a:extLst>
              </a:tr>
            </a:tbl>
          </a:graphicData>
        </a:graphic>
      </p:graphicFrame>
      <p:sp>
        <p:nvSpPr>
          <p:cNvPr id="5" name="Rounded Rectangle 4"/>
          <p:cNvSpPr/>
          <p:nvPr/>
        </p:nvSpPr>
        <p:spPr>
          <a:xfrm>
            <a:off x="1066800" y="3714750"/>
            <a:ext cx="6858000" cy="142875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smtClean="0">
                <a:solidFill>
                  <a:srgbClr val="0000CC"/>
                </a:solidFill>
                <a:latin typeface="Times New Roman" pitchFamily="18" charset="0"/>
                <a:cs typeface="Times New Roman" pitchFamily="18" charset="0"/>
              </a:rPr>
              <a:t>“Cái trống mà thủng hai đầu</a:t>
            </a:r>
            <a:endParaRPr lang="en-US" sz="2000" b="1" dirty="0" smtClean="0">
              <a:solidFill>
                <a:srgbClr val="0000CC"/>
              </a:solidFill>
              <a:latin typeface="Times New Roman" pitchFamily="18" charset="0"/>
              <a:cs typeface="Times New Roman" pitchFamily="18" charset="0"/>
            </a:endParaRPr>
          </a:p>
          <a:p>
            <a:pPr algn="ctr"/>
            <a:r>
              <a:rPr lang="nl-NL" sz="2000" b="1" dirty="0" smtClean="0">
                <a:solidFill>
                  <a:srgbClr val="0000CC"/>
                </a:solidFill>
                <a:latin typeface="Times New Roman" pitchFamily="18" charset="0"/>
                <a:cs typeface="Times New Roman" pitchFamily="18" charset="0"/>
              </a:rPr>
              <a:t> Bên ta thời có, bên Tàu thì không” </a:t>
            </a:r>
            <a:endParaRPr lang="en-US" sz="2000" b="1" dirty="0" smtClean="0">
              <a:solidFill>
                <a:srgbClr val="0000CC"/>
              </a:solidFill>
              <a:latin typeface="Times New Roman" pitchFamily="18" charset="0"/>
              <a:cs typeface="Times New Roman" pitchFamily="18" charset="0"/>
            </a:endParaRPr>
          </a:p>
          <a:p>
            <a:pPr algn="ctr"/>
            <a:endParaRPr lang="en-US" dirty="0"/>
          </a:p>
        </p:txBody>
      </p:sp>
      <p:pic>
        <p:nvPicPr>
          <p:cNvPr id="1026" name="Picture 2" descr="C:\Users\HP\Documents\BÁNH CHƯNG VN.jpg"/>
          <p:cNvPicPr>
            <a:picLocks noChangeAspect="1" noChangeArrowheads="1"/>
          </p:cNvPicPr>
          <p:nvPr/>
        </p:nvPicPr>
        <p:blipFill>
          <a:blip r:embed="rId2"/>
          <a:srcRect/>
          <a:stretch>
            <a:fillRect/>
          </a:stretch>
        </p:blipFill>
        <p:spPr bwMode="auto">
          <a:xfrm>
            <a:off x="304800" y="1047750"/>
            <a:ext cx="2057400" cy="1295400"/>
          </a:xfrm>
          <a:prstGeom prst="rect">
            <a:avLst/>
          </a:prstGeom>
          <a:noFill/>
        </p:spPr>
      </p:pic>
      <p:pic>
        <p:nvPicPr>
          <p:cNvPr id="1027" name="Picture 3" descr="C:\Users\HP\Documents\phong-tuc-ngay-tet-1- ĐƯA ÔNG TÁO.jpg"/>
          <p:cNvPicPr>
            <a:picLocks noChangeAspect="1" noChangeArrowheads="1"/>
          </p:cNvPicPr>
          <p:nvPr/>
        </p:nvPicPr>
        <p:blipFill>
          <a:blip r:embed="rId3"/>
          <a:srcRect/>
          <a:stretch>
            <a:fillRect/>
          </a:stretch>
        </p:blipFill>
        <p:spPr bwMode="auto">
          <a:xfrm>
            <a:off x="228600" y="2266950"/>
            <a:ext cx="2133600" cy="1371600"/>
          </a:xfrm>
          <a:prstGeom prst="rect">
            <a:avLst/>
          </a:prstGeom>
          <a:noFill/>
        </p:spPr>
      </p:pic>
      <p:pic>
        <p:nvPicPr>
          <p:cNvPr id="1029" name="Picture 5" descr="C:\Users\HP\Documents\ÁO CƯỚI CỦA TRUNG QUỐC.jpg"/>
          <p:cNvPicPr>
            <a:picLocks noChangeAspect="1" noChangeArrowheads="1"/>
          </p:cNvPicPr>
          <p:nvPr/>
        </p:nvPicPr>
        <p:blipFill>
          <a:blip r:embed="rId4" cstate="print"/>
          <a:srcRect/>
          <a:stretch>
            <a:fillRect/>
          </a:stretch>
        </p:blipFill>
        <p:spPr bwMode="auto">
          <a:xfrm>
            <a:off x="4648200" y="1047750"/>
            <a:ext cx="1752600" cy="2438400"/>
          </a:xfrm>
          <a:prstGeom prst="rect">
            <a:avLst/>
          </a:prstGeom>
          <a:noFill/>
        </p:spPr>
      </p:pic>
      <p:pic>
        <p:nvPicPr>
          <p:cNvPr id="1030" name="Picture 6" descr="C:\Users\HP\Documents\TRANG PHỤC TRUNG QUỐC QUA CÁC TRIỀU ĐẠI.jpg"/>
          <p:cNvPicPr>
            <a:picLocks noChangeAspect="1" noChangeArrowheads="1"/>
          </p:cNvPicPr>
          <p:nvPr/>
        </p:nvPicPr>
        <p:blipFill>
          <a:blip r:embed="rId5"/>
          <a:srcRect/>
          <a:stretch>
            <a:fillRect/>
          </a:stretch>
        </p:blipFill>
        <p:spPr bwMode="auto">
          <a:xfrm>
            <a:off x="6477001" y="1047750"/>
            <a:ext cx="2514599" cy="990600"/>
          </a:xfrm>
          <a:prstGeom prst="rect">
            <a:avLst/>
          </a:prstGeom>
          <a:noFill/>
        </p:spPr>
      </p:pic>
      <p:pic>
        <p:nvPicPr>
          <p:cNvPr id="1031" name="Picture 7" descr="C:\Users\HP\Documents\ÁO DÀI THÂN RỘNG VN.jpg"/>
          <p:cNvPicPr>
            <a:picLocks noChangeAspect="1" noChangeArrowheads="1"/>
          </p:cNvPicPr>
          <p:nvPr/>
        </p:nvPicPr>
        <p:blipFill>
          <a:blip r:embed="rId6"/>
          <a:srcRect/>
          <a:stretch>
            <a:fillRect/>
          </a:stretch>
        </p:blipFill>
        <p:spPr bwMode="auto">
          <a:xfrm>
            <a:off x="2362200" y="2343150"/>
            <a:ext cx="2209800" cy="1219200"/>
          </a:xfrm>
          <a:prstGeom prst="rect">
            <a:avLst/>
          </a:prstGeom>
          <a:noFill/>
        </p:spPr>
      </p:pic>
      <p:pic>
        <p:nvPicPr>
          <p:cNvPr id="1032" name="Picture 8" descr="C:\Users\HP\Documents\politicsofmenshairinchinesehistorybylilsuika-d6igphp-15248026934382017548071.png"/>
          <p:cNvPicPr>
            <a:picLocks noChangeAspect="1" noChangeArrowheads="1"/>
          </p:cNvPicPr>
          <p:nvPr/>
        </p:nvPicPr>
        <p:blipFill>
          <a:blip r:embed="rId7" cstate="print"/>
          <a:srcRect/>
          <a:stretch>
            <a:fillRect/>
          </a:stretch>
        </p:blipFill>
        <p:spPr bwMode="auto">
          <a:xfrm>
            <a:off x="6477000" y="2038350"/>
            <a:ext cx="2514600" cy="1447800"/>
          </a:xfrm>
          <a:prstGeom prst="rect">
            <a:avLst/>
          </a:prstGeom>
          <a:noFill/>
        </p:spPr>
      </p:pic>
      <p:pic>
        <p:nvPicPr>
          <p:cNvPr id="3" name="Picture 2" descr="C:\Users\HP\Documents\ÁO TỨ THÂN.jpg"/>
          <p:cNvPicPr>
            <a:picLocks noChangeAspect="1" noChangeArrowheads="1"/>
          </p:cNvPicPr>
          <p:nvPr/>
        </p:nvPicPr>
        <p:blipFill>
          <a:blip r:embed="rId8"/>
          <a:srcRect/>
          <a:stretch>
            <a:fillRect/>
          </a:stretch>
        </p:blipFill>
        <p:spPr bwMode="auto">
          <a:xfrm>
            <a:off x="2362200" y="1047751"/>
            <a:ext cx="2209800" cy="12953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diamond(in)">
                                      <p:cBhvr>
                                        <p:cTn id="18" dur="2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checkerboard(across)">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ox(in)">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1031"/>
                                        </p:tgtEl>
                                        <p:attrNameLst>
                                          <p:attrName>style.visibility</p:attrName>
                                        </p:attrNameLst>
                                      </p:cBhvr>
                                      <p:to>
                                        <p:strVal val="visible"/>
                                      </p:to>
                                    </p:set>
                                    <p:animEffect transition="in" filter="wheel(4)">
                                      <p:cBhvr>
                                        <p:cTn id="33" dur="2000"/>
                                        <p:tgtEl>
                                          <p:spTgt spid="1031"/>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1029"/>
                                        </p:tgtEl>
                                        <p:attrNameLst>
                                          <p:attrName>style.visibility</p:attrName>
                                        </p:attrNameLst>
                                      </p:cBhvr>
                                      <p:to>
                                        <p:strVal val="visible"/>
                                      </p:to>
                                    </p:set>
                                    <p:animEffect transition="in" filter="wheel(4)">
                                      <p:cBhvr>
                                        <p:cTn id="38" dur="2000"/>
                                        <p:tgtEl>
                                          <p:spTgt spid="1029"/>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030"/>
                                        </p:tgtEl>
                                        <p:attrNameLst>
                                          <p:attrName>style.visibility</p:attrName>
                                        </p:attrNameLst>
                                      </p:cBhvr>
                                      <p:to>
                                        <p:strVal val="visible"/>
                                      </p:to>
                                    </p:set>
                                    <p:animEffect transition="in" filter="box(in)">
                                      <p:cBhvr>
                                        <p:cTn id="43" dur="500"/>
                                        <p:tgtEl>
                                          <p:spTgt spid="1030"/>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nodeType="clickEffect">
                                  <p:stCondLst>
                                    <p:cond delay="0"/>
                                  </p:stCondLst>
                                  <p:childTnLst>
                                    <p:set>
                                      <p:cBhvr>
                                        <p:cTn id="47" dur="1" fill="hold">
                                          <p:stCondLst>
                                            <p:cond delay="0"/>
                                          </p:stCondLst>
                                        </p:cTn>
                                        <p:tgtEl>
                                          <p:spTgt spid="1032"/>
                                        </p:tgtEl>
                                        <p:attrNameLst>
                                          <p:attrName>style.visibility</p:attrName>
                                        </p:attrNameLst>
                                      </p:cBhvr>
                                      <p:to>
                                        <p:strVal val="visible"/>
                                      </p:to>
                                    </p:set>
                                    <p:anim calcmode="lin" valueType="num">
                                      <p:cBhvr>
                                        <p:cTn id="48" dur="1000" fill="hold"/>
                                        <p:tgtEl>
                                          <p:spTgt spid="1032"/>
                                        </p:tgtEl>
                                        <p:attrNameLst>
                                          <p:attrName>ppt_w</p:attrName>
                                        </p:attrNameLst>
                                      </p:cBhvr>
                                      <p:tavLst>
                                        <p:tav tm="0">
                                          <p:val>
                                            <p:strVal val="#ppt_w*0.70"/>
                                          </p:val>
                                        </p:tav>
                                        <p:tav tm="100000">
                                          <p:val>
                                            <p:strVal val="#ppt_w"/>
                                          </p:val>
                                        </p:tav>
                                      </p:tavLst>
                                    </p:anim>
                                    <p:anim calcmode="lin" valueType="num">
                                      <p:cBhvr>
                                        <p:cTn id="49" dur="1000" fill="hold"/>
                                        <p:tgtEl>
                                          <p:spTgt spid="1032"/>
                                        </p:tgtEl>
                                        <p:attrNameLst>
                                          <p:attrName>ppt_h</p:attrName>
                                        </p:attrNameLst>
                                      </p:cBhvr>
                                      <p:tavLst>
                                        <p:tav tm="0">
                                          <p:val>
                                            <p:strVal val="#ppt_h"/>
                                          </p:val>
                                        </p:tav>
                                        <p:tav tm="100000">
                                          <p:val>
                                            <p:strVal val="#ppt_h"/>
                                          </p:val>
                                        </p:tav>
                                      </p:tavLst>
                                    </p:anim>
                                    <p:animEffect transition="in" filter="fade">
                                      <p:cBhvr>
                                        <p:cTn id="50" dur="1000"/>
                                        <p:tgtEl>
                                          <p:spTgt spid="10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12" y="121139"/>
            <a:ext cx="9121588" cy="4801314"/>
          </a:xfrm>
          <a:prstGeom prst="rect">
            <a:avLst/>
          </a:prstGeom>
        </p:spPr>
        <p:txBody>
          <a:bodyPr wrap="square">
            <a:spAutoFit/>
          </a:bodyPr>
          <a:lstStyle/>
          <a:p>
            <a:pPr algn="just"/>
            <a:r>
              <a:rPr lang="vi-VN" sz="3400" b="1" dirty="0">
                <a:solidFill>
                  <a:srgbClr val="000000"/>
                </a:solidFill>
                <a:latin typeface="+mj-lt"/>
              </a:rPr>
              <a:t>Câu 1: </a:t>
            </a:r>
            <a:r>
              <a:rPr lang="vi-VN" sz="3400" dirty="0">
                <a:solidFill>
                  <a:srgbClr val="000000"/>
                </a:solidFill>
                <a:latin typeface="+mj-lt"/>
              </a:rPr>
              <a:t>Các triều đại phong kiến phương Bắc bắt người Việt phải thay đổi phong tục theo người Hán nhằm mục đích gì?</a:t>
            </a:r>
          </a:p>
          <a:p>
            <a:pPr algn="just"/>
            <a:r>
              <a:rPr lang="vi-VN" sz="3400" dirty="0">
                <a:solidFill>
                  <a:srgbClr val="000000"/>
                </a:solidFill>
                <a:latin typeface="+mj-lt"/>
              </a:rPr>
              <a:t>A. Bảo tồn và phát triển tinh hoa văn hóa phương Đông.</a:t>
            </a:r>
          </a:p>
          <a:p>
            <a:pPr algn="just"/>
            <a:r>
              <a:rPr lang="vi-VN" sz="3400" dirty="0">
                <a:solidFill>
                  <a:srgbClr val="000000"/>
                </a:solidFill>
                <a:latin typeface="+mj-lt"/>
              </a:rPr>
              <a:t>B. Khai hóa văn minh cho nhân dân Việt Nam.</a:t>
            </a:r>
          </a:p>
          <a:p>
            <a:pPr algn="just"/>
            <a:r>
              <a:rPr lang="vi-VN" sz="3400" dirty="0">
                <a:solidFill>
                  <a:srgbClr val="000000"/>
                </a:solidFill>
                <a:latin typeface="+mj-lt"/>
              </a:rPr>
              <a:t>C. Nô dịch, đồng hóa người Việt về văn hóa.</a:t>
            </a:r>
          </a:p>
          <a:p>
            <a:pPr algn="just"/>
            <a:r>
              <a:rPr lang="vi-VN" sz="3400" dirty="0">
                <a:solidFill>
                  <a:srgbClr val="000000"/>
                </a:solidFill>
                <a:latin typeface="+mj-lt"/>
              </a:rPr>
              <a:t>D. Nâng cao trình độ nhận thức cho người Việt.</a:t>
            </a:r>
            <a:endParaRPr lang="vi-VN" sz="3400" b="0" i="0" dirty="0">
              <a:solidFill>
                <a:srgbClr val="000000"/>
              </a:solidFill>
              <a:effectLst/>
              <a:latin typeface="+mj-lt"/>
            </a:endParaRPr>
          </a:p>
        </p:txBody>
      </p:sp>
    </p:spTree>
    <p:extLst>
      <p:ext uri="{BB962C8B-B14F-4D97-AF65-F5344CB8AC3E}">
        <p14:creationId xmlns:p14="http://schemas.microsoft.com/office/powerpoint/2010/main" val="744678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12" y="121139"/>
            <a:ext cx="9121588" cy="3785652"/>
          </a:xfrm>
          <a:prstGeom prst="rect">
            <a:avLst/>
          </a:prstGeom>
        </p:spPr>
        <p:txBody>
          <a:bodyPr wrap="square">
            <a:spAutoFit/>
          </a:bodyPr>
          <a:lstStyle/>
          <a:p>
            <a:pPr algn="just"/>
            <a:r>
              <a:rPr lang="vi-VN" sz="4000" b="1" dirty="0">
                <a:solidFill>
                  <a:srgbClr val="000000"/>
                </a:solidFill>
                <a:latin typeface="+mj-lt"/>
              </a:rPr>
              <a:t>Câu </a:t>
            </a:r>
            <a:r>
              <a:rPr lang="en-US" sz="4000" b="1" dirty="0" smtClean="0">
                <a:solidFill>
                  <a:srgbClr val="000000"/>
                </a:solidFill>
                <a:latin typeface="+mj-lt"/>
              </a:rPr>
              <a:t>2</a:t>
            </a:r>
            <a:r>
              <a:rPr lang="vi-VN" sz="4000" b="1" dirty="0" smtClean="0">
                <a:solidFill>
                  <a:srgbClr val="000000"/>
                </a:solidFill>
                <a:latin typeface="+mj-lt"/>
              </a:rPr>
              <a:t>:</a:t>
            </a:r>
            <a:r>
              <a:rPr lang="vi-VN" sz="4000" dirty="0">
                <a:solidFill>
                  <a:srgbClr val="000000"/>
                </a:solidFill>
                <a:latin typeface="+mj-lt"/>
              </a:rPr>
              <a:t> Dưới thời Bắc thuộc, người Việt vẫn nghe - nói và truyền cho con cháu </a:t>
            </a:r>
          </a:p>
          <a:p>
            <a:pPr algn="just"/>
            <a:r>
              <a:rPr lang="vi-VN" sz="4000" dirty="0">
                <a:solidFill>
                  <a:srgbClr val="000000"/>
                </a:solidFill>
                <a:latin typeface="+mj-lt"/>
              </a:rPr>
              <a:t>A. tiếng Hán.                   </a:t>
            </a:r>
          </a:p>
          <a:p>
            <a:pPr algn="just"/>
            <a:r>
              <a:rPr lang="vi-VN" sz="4000" dirty="0">
                <a:solidFill>
                  <a:srgbClr val="000000"/>
                </a:solidFill>
                <a:latin typeface="+mj-lt"/>
              </a:rPr>
              <a:t>B. tiếng Anh.</a:t>
            </a:r>
          </a:p>
          <a:p>
            <a:pPr algn="just"/>
            <a:r>
              <a:rPr lang="vi-VN" sz="4000" dirty="0">
                <a:solidFill>
                  <a:srgbClr val="000000"/>
                </a:solidFill>
                <a:latin typeface="+mj-lt"/>
              </a:rPr>
              <a:t>C. tiếng Việt.</a:t>
            </a:r>
          </a:p>
          <a:p>
            <a:pPr algn="just"/>
            <a:r>
              <a:rPr lang="vi-VN" sz="4000" dirty="0">
                <a:solidFill>
                  <a:srgbClr val="000000"/>
                </a:solidFill>
                <a:latin typeface="+mj-lt"/>
              </a:rPr>
              <a:t>D. tiếng Hàn.</a:t>
            </a:r>
            <a:endParaRPr lang="vi-VN" sz="4000" b="0" i="0" dirty="0">
              <a:solidFill>
                <a:srgbClr val="000000"/>
              </a:solidFill>
              <a:effectLst/>
              <a:latin typeface="+mj-lt"/>
            </a:endParaRPr>
          </a:p>
        </p:txBody>
      </p:sp>
    </p:spTree>
    <p:extLst>
      <p:ext uri="{BB962C8B-B14F-4D97-AF65-F5344CB8AC3E}">
        <p14:creationId xmlns:p14="http://schemas.microsoft.com/office/powerpoint/2010/main" val="3377038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12" y="121139"/>
            <a:ext cx="9121588" cy="4401205"/>
          </a:xfrm>
          <a:prstGeom prst="rect">
            <a:avLst/>
          </a:prstGeom>
        </p:spPr>
        <p:txBody>
          <a:bodyPr wrap="square">
            <a:spAutoFit/>
          </a:bodyPr>
          <a:lstStyle/>
          <a:p>
            <a:pPr algn="just"/>
            <a:r>
              <a:rPr lang="vi-VN" sz="4000" b="1" dirty="0">
                <a:solidFill>
                  <a:srgbClr val="000000"/>
                </a:solidFill>
                <a:latin typeface="+mj-lt"/>
              </a:rPr>
              <a:t>Câu </a:t>
            </a:r>
            <a:r>
              <a:rPr lang="en-US" sz="4000" b="1" dirty="0" smtClean="0">
                <a:solidFill>
                  <a:srgbClr val="000000"/>
                </a:solidFill>
                <a:latin typeface="+mj-lt"/>
              </a:rPr>
              <a:t>3</a:t>
            </a:r>
            <a:r>
              <a:rPr lang="vi-VN" sz="4000" b="1" dirty="0" smtClean="0">
                <a:solidFill>
                  <a:srgbClr val="000000"/>
                </a:solidFill>
                <a:latin typeface="+mj-lt"/>
              </a:rPr>
              <a:t>:</a:t>
            </a:r>
            <a:r>
              <a:rPr lang="vi-VN" sz="4000" dirty="0">
                <a:solidFill>
                  <a:srgbClr val="000000"/>
                </a:solidFill>
                <a:latin typeface="+mj-lt"/>
              </a:rPr>
              <a:t> Yếu tố tích cực nào của văn hoá Trung Hoa được truyền bá vào Việt Nam trong thời Bắc thuộc?</a:t>
            </a:r>
          </a:p>
          <a:p>
            <a:pPr algn="just"/>
            <a:r>
              <a:rPr lang="vi-VN" sz="4000" dirty="0">
                <a:solidFill>
                  <a:srgbClr val="000000"/>
                </a:solidFill>
                <a:latin typeface="+mj-lt"/>
              </a:rPr>
              <a:t>A. Nhuộm răng đen. </a:t>
            </a:r>
          </a:p>
          <a:p>
            <a:pPr algn="just"/>
            <a:r>
              <a:rPr lang="vi-VN" sz="4000" dirty="0">
                <a:solidFill>
                  <a:srgbClr val="000000"/>
                </a:solidFill>
                <a:latin typeface="+mj-lt"/>
              </a:rPr>
              <a:t>B.. Làm bánh chưng. </a:t>
            </a:r>
          </a:p>
          <a:p>
            <a:pPr algn="just"/>
            <a:r>
              <a:rPr lang="vi-VN" sz="4000" dirty="0">
                <a:solidFill>
                  <a:srgbClr val="000000"/>
                </a:solidFill>
                <a:latin typeface="+mj-lt"/>
              </a:rPr>
              <a:t>C. Chữ viết.</a:t>
            </a:r>
          </a:p>
          <a:p>
            <a:pPr algn="just"/>
            <a:r>
              <a:rPr lang="vi-VN" sz="4000" dirty="0">
                <a:solidFill>
                  <a:srgbClr val="000000"/>
                </a:solidFill>
                <a:latin typeface="+mj-lt"/>
              </a:rPr>
              <a:t>D. Tôn trọng phụ nữ.</a:t>
            </a:r>
            <a:endParaRPr lang="vi-VN" sz="4000" b="0" i="0" dirty="0">
              <a:solidFill>
                <a:srgbClr val="000000"/>
              </a:solidFill>
              <a:effectLst/>
              <a:latin typeface="+mj-lt"/>
            </a:endParaRPr>
          </a:p>
        </p:txBody>
      </p:sp>
    </p:spTree>
    <p:extLst>
      <p:ext uri="{BB962C8B-B14F-4D97-AF65-F5344CB8AC3E}">
        <p14:creationId xmlns:p14="http://schemas.microsoft.com/office/powerpoint/2010/main" val="3555501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68"/>
            <a:ext cx="9121588" cy="5078313"/>
          </a:xfrm>
          <a:prstGeom prst="rect">
            <a:avLst/>
          </a:prstGeom>
        </p:spPr>
        <p:txBody>
          <a:bodyPr wrap="square">
            <a:spAutoFit/>
          </a:bodyPr>
          <a:lstStyle/>
          <a:p>
            <a:pPr algn="just"/>
            <a:r>
              <a:rPr lang="vi-VN" sz="3600" b="1" dirty="0">
                <a:solidFill>
                  <a:srgbClr val="000000"/>
                </a:solidFill>
                <a:latin typeface="+mj-lt"/>
              </a:rPr>
              <a:t>Câu </a:t>
            </a:r>
            <a:r>
              <a:rPr lang="en-US" sz="3600" b="1" dirty="0" smtClean="0">
                <a:solidFill>
                  <a:srgbClr val="000000"/>
                </a:solidFill>
                <a:latin typeface="+mj-lt"/>
              </a:rPr>
              <a:t>4</a:t>
            </a:r>
            <a:r>
              <a:rPr lang="vi-VN" sz="3600" b="1" dirty="0" smtClean="0">
                <a:solidFill>
                  <a:srgbClr val="000000"/>
                </a:solidFill>
                <a:latin typeface="+mj-lt"/>
              </a:rPr>
              <a:t>:</a:t>
            </a:r>
            <a:r>
              <a:rPr lang="vi-VN" sz="3600" b="1" dirty="0">
                <a:solidFill>
                  <a:srgbClr val="000000"/>
                </a:solidFill>
                <a:latin typeface="+mj-lt"/>
              </a:rPr>
              <a:t> </a:t>
            </a:r>
            <a:r>
              <a:rPr lang="vi-VN" sz="3600" dirty="0">
                <a:solidFill>
                  <a:srgbClr val="000000"/>
                </a:solidFill>
                <a:latin typeface="+mj-lt"/>
              </a:rPr>
              <a:t>Từ khi nhà Hán đặt ách cai trị, bên cạnh chính sách về chính trị và kinh tế, các triều đại phong kiến phương Bắc còn thực hiện chính sách nào về văn hóa đối với người Việt?</a:t>
            </a:r>
          </a:p>
          <a:p>
            <a:pPr algn="just"/>
            <a:r>
              <a:rPr lang="vi-VN" sz="3600" dirty="0">
                <a:solidFill>
                  <a:srgbClr val="000000"/>
                </a:solidFill>
                <a:latin typeface="+mj-lt"/>
              </a:rPr>
              <a:t>A. Vơ vét tài nguyên.</a:t>
            </a:r>
          </a:p>
          <a:p>
            <a:pPr algn="just"/>
            <a:r>
              <a:rPr lang="vi-VN" sz="3600" dirty="0">
                <a:solidFill>
                  <a:srgbClr val="000000"/>
                </a:solidFill>
                <a:latin typeface="+mj-lt"/>
              </a:rPr>
              <a:t>B. Bóc lột nhân công.</a:t>
            </a:r>
          </a:p>
          <a:p>
            <a:pPr algn="just"/>
            <a:r>
              <a:rPr lang="vi-VN" sz="3600" dirty="0">
                <a:solidFill>
                  <a:srgbClr val="000000"/>
                </a:solidFill>
                <a:latin typeface="+mj-lt"/>
              </a:rPr>
              <a:t>C. Mở mang dân trí.</a:t>
            </a:r>
          </a:p>
          <a:p>
            <a:pPr algn="just"/>
            <a:r>
              <a:rPr lang="vi-VN" sz="3600" dirty="0">
                <a:solidFill>
                  <a:srgbClr val="000000"/>
                </a:solidFill>
                <a:latin typeface="+mj-lt"/>
              </a:rPr>
              <a:t>D. Đồng hóa văn hóa.</a:t>
            </a:r>
            <a:endParaRPr lang="vi-VN" sz="3600" b="0" i="0" dirty="0">
              <a:solidFill>
                <a:srgbClr val="000000"/>
              </a:solidFill>
              <a:effectLst/>
              <a:latin typeface="+mj-lt"/>
            </a:endParaRPr>
          </a:p>
        </p:txBody>
      </p:sp>
    </p:spTree>
    <p:extLst>
      <p:ext uri="{BB962C8B-B14F-4D97-AF65-F5344CB8AC3E}">
        <p14:creationId xmlns:p14="http://schemas.microsoft.com/office/powerpoint/2010/main" val="1961658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68"/>
            <a:ext cx="9121588" cy="5324535"/>
          </a:xfrm>
          <a:prstGeom prst="rect">
            <a:avLst/>
          </a:prstGeom>
        </p:spPr>
        <p:txBody>
          <a:bodyPr wrap="square">
            <a:spAutoFit/>
          </a:bodyPr>
          <a:lstStyle/>
          <a:p>
            <a:pPr algn="just"/>
            <a:r>
              <a:rPr lang="vi-VN" sz="3300" b="1" dirty="0">
                <a:solidFill>
                  <a:srgbClr val="000000"/>
                </a:solidFill>
                <a:latin typeface="+mj-lt"/>
              </a:rPr>
              <a:t>Câu </a:t>
            </a:r>
            <a:r>
              <a:rPr lang="en-US" sz="3300" b="1" dirty="0" smtClean="0">
                <a:solidFill>
                  <a:srgbClr val="000000"/>
                </a:solidFill>
                <a:latin typeface="+mj-lt"/>
              </a:rPr>
              <a:t>5</a:t>
            </a:r>
            <a:r>
              <a:rPr lang="vi-VN" sz="3300" b="1" dirty="0" smtClean="0">
                <a:solidFill>
                  <a:srgbClr val="000000"/>
                </a:solidFill>
                <a:latin typeface="+mj-lt"/>
              </a:rPr>
              <a:t>:</a:t>
            </a:r>
            <a:r>
              <a:rPr lang="vi-VN" sz="3300" dirty="0">
                <a:solidFill>
                  <a:srgbClr val="000000"/>
                </a:solidFill>
                <a:latin typeface="+mj-lt"/>
              </a:rPr>
              <a:t> Dưới thời kì Bắc thuộc, người Việt vẫn gìn giữ được những phong tục tập quán và tiếng nói của tổ tiên, vì                    </a:t>
            </a:r>
          </a:p>
          <a:p>
            <a:pPr algn="just"/>
            <a:r>
              <a:rPr lang="vi-VN" sz="3300" dirty="0">
                <a:solidFill>
                  <a:srgbClr val="000000"/>
                </a:solidFill>
                <a:latin typeface="+mj-lt"/>
              </a:rPr>
              <a:t>A. văn hóa Hán còn lạc hậu, kém phát triển.</a:t>
            </a:r>
          </a:p>
          <a:p>
            <a:pPr algn="just"/>
            <a:r>
              <a:rPr lang="vi-VN" sz="3300" dirty="0">
                <a:solidFill>
                  <a:srgbClr val="000000"/>
                </a:solidFill>
                <a:latin typeface="+mj-lt"/>
              </a:rPr>
              <a:t>B. người Việt có lòng yêu nước và tự tôn dân tộc.</a:t>
            </a:r>
          </a:p>
          <a:p>
            <a:pPr algn="just"/>
            <a:r>
              <a:rPr lang="vi-VN" sz="3300" dirty="0">
                <a:solidFill>
                  <a:srgbClr val="000000"/>
                </a:solidFill>
                <a:latin typeface="+mj-lt"/>
              </a:rPr>
              <a:t>C. chính quyền đô hộ nới lỏng chính sách cai trị.</a:t>
            </a:r>
          </a:p>
          <a:p>
            <a:pPr algn="just"/>
            <a:r>
              <a:rPr lang="vi-VN" sz="3300" dirty="0">
                <a:solidFill>
                  <a:srgbClr val="000000"/>
                </a:solidFill>
                <a:latin typeface="+mj-lt"/>
              </a:rPr>
              <a:t>D  văn hóa của người Việt phát triển hơn văn hóa Hán.</a:t>
            </a:r>
            <a:endParaRPr lang="vi-VN" sz="3300" b="0" i="0" dirty="0">
              <a:solidFill>
                <a:srgbClr val="000000"/>
              </a:solidFill>
              <a:effectLst/>
              <a:latin typeface="+mj-lt"/>
            </a:endParaRPr>
          </a:p>
        </p:txBody>
      </p:sp>
    </p:spTree>
    <p:extLst>
      <p:ext uri="{BB962C8B-B14F-4D97-AF65-F5344CB8AC3E}">
        <p14:creationId xmlns:p14="http://schemas.microsoft.com/office/powerpoint/2010/main" val="1907008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12" y="121139"/>
            <a:ext cx="8763000" cy="5016758"/>
          </a:xfrm>
          <a:prstGeom prst="rect">
            <a:avLst/>
          </a:prstGeom>
        </p:spPr>
        <p:txBody>
          <a:bodyPr wrap="square">
            <a:spAutoFit/>
          </a:bodyPr>
          <a:lstStyle/>
          <a:p>
            <a:pPr algn="just"/>
            <a:r>
              <a:rPr lang="vi-VN" sz="3200" b="1" dirty="0">
                <a:solidFill>
                  <a:srgbClr val="000000"/>
                </a:solidFill>
                <a:latin typeface="+mj-lt"/>
              </a:rPr>
              <a:t>Câu </a:t>
            </a:r>
            <a:r>
              <a:rPr lang="en-US" sz="3200" b="1" dirty="0" smtClean="0">
                <a:solidFill>
                  <a:srgbClr val="000000"/>
                </a:solidFill>
                <a:latin typeface="+mj-lt"/>
              </a:rPr>
              <a:t>6</a:t>
            </a:r>
            <a:r>
              <a:rPr lang="vi-VN" sz="3200" b="1" dirty="0" smtClean="0">
                <a:solidFill>
                  <a:srgbClr val="000000"/>
                </a:solidFill>
                <a:latin typeface="+mj-lt"/>
              </a:rPr>
              <a:t>:</a:t>
            </a:r>
            <a:r>
              <a:rPr lang="vi-VN" sz="3200" dirty="0">
                <a:solidFill>
                  <a:srgbClr val="000000"/>
                </a:solidFill>
                <a:latin typeface="+mj-lt"/>
              </a:rPr>
              <a:t> Những biểu hiện nào cho thấy chính sách đồng hoá của phong kiến phương Bắc đối với Việt Nam đã thất bại?</a:t>
            </a:r>
          </a:p>
          <a:p>
            <a:pPr algn="just"/>
            <a:r>
              <a:rPr lang="vi-VN" sz="3200" dirty="0">
                <a:solidFill>
                  <a:srgbClr val="000000"/>
                </a:solidFill>
                <a:latin typeface="+mj-lt"/>
              </a:rPr>
              <a:t>A. Lễ hội diễn ra thường xuyên.</a:t>
            </a:r>
          </a:p>
          <a:p>
            <a:pPr algn="just"/>
            <a:r>
              <a:rPr lang="vi-VN" sz="3200" dirty="0">
                <a:solidFill>
                  <a:srgbClr val="000000"/>
                </a:solidFill>
                <a:latin typeface="+mj-lt"/>
              </a:rPr>
              <a:t>B. Đứng đầu là xã là tù trưởng, hào trưởng người Việt.</a:t>
            </a:r>
          </a:p>
          <a:p>
            <a:pPr algn="just"/>
            <a:r>
              <a:rPr lang="vi-VN" sz="3200" dirty="0">
                <a:solidFill>
                  <a:srgbClr val="000000"/>
                </a:solidFill>
                <a:latin typeface="+mj-lt"/>
              </a:rPr>
              <a:t>C. Những cuộc đấu tranh chống lại phong kiến phương Bắc.</a:t>
            </a:r>
          </a:p>
          <a:p>
            <a:pPr algn="just"/>
            <a:r>
              <a:rPr lang="vi-VN" sz="3200" dirty="0">
                <a:solidFill>
                  <a:srgbClr val="000000"/>
                </a:solidFill>
                <a:latin typeface="+mj-lt"/>
              </a:rPr>
              <a:t>D. Tiếng Việt, tín ngưỡng và các phong tục tập quán vẫn được bảo tồn.</a:t>
            </a:r>
            <a:endParaRPr lang="vi-VN" sz="3200" b="0" i="0" dirty="0">
              <a:solidFill>
                <a:srgbClr val="000000"/>
              </a:solidFill>
              <a:effectLst/>
              <a:latin typeface="+mj-lt"/>
            </a:endParaRPr>
          </a:p>
        </p:txBody>
      </p:sp>
    </p:spTree>
    <p:extLst>
      <p:ext uri="{BB962C8B-B14F-4D97-AF65-F5344CB8AC3E}">
        <p14:creationId xmlns:p14="http://schemas.microsoft.com/office/powerpoint/2010/main" val="1202456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12" y="121139"/>
            <a:ext cx="9121588" cy="4708981"/>
          </a:xfrm>
          <a:prstGeom prst="rect">
            <a:avLst/>
          </a:prstGeom>
        </p:spPr>
        <p:txBody>
          <a:bodyPr wrap="square">
            <a:spAutoFit/>
          </a:bodyPr>
          <a:lstStyle/>
          <a:p>
            <a:pPr algn="just"/>
            <a:r>
              <a:rPr lang="vi-VN" sz="3000" b="1" dirty="0">
                <a:solidFill>
                  <a:srgbClr val="000000"/>
                </a:solidFill>
                <a:latin typeface="+mj-lt"/>
              </a:rPr>
              <a:t>Câu </a:t>
            </a:r>
            <a:r>
              <a:rPr lang="en-US" sz="3000" b="1" dirty="0" smtClean="0">
                <a:solidFill>
                  <a:srgbClr val="000000"/>
                </a:solidFill>
                <a:latin typeface="+mj-lt"/>
              </a:rPr>
              <a:t>7</a:t>
            </a:r>
            <a:r>
              <a:rPr lang="vi-VN" sz="3000" b="1" dirty="0" smtClean="0">
                <a:solidFill>
                  <a:srgbClr val="000000"/>
                </a:solidFill>
                <a:latin typeface="+mj-lt"/>
              </a:rPr>
              <a:t>:</a:t>
            </a:r>
            <a:r>
              <a:rPr lang="vi-VN" sz="3000" b="1" dirty="0">
                <a:solidFill>
                  <a:srgbClr val="000000"/>
                </a:solidFill>
                <a:latin typeface="+mj-lt"/>
              </a:rPr>
              <a:t> </a:t>
            </a:r>
            <a:r>
              <a:rPr lang="vi-VN" sz="3000" dirty="0">
                <a:solidFill>
                  <a:srgbClr val="000000"/>
                </a:solidFill>
                <a:latin typeface="+mj-lt"/>
              </a:rPr>
              <a:t>Nội dung nào sau đây</a:t>
            </a:r>
            <a:r>
              <a:rPr lang="vi-VN" sz="3000" b="1" dirty="0">
                <a:solidFill>
                  <a:srgbClr val="000000"/>
                </a:solidFill>
                <a:latin typeface="+mj-lt"/>
              </a:rPr>
              <a:t> không</a:t>
            </a:r>
            <a:r>
              <a:rPr lang="vi-VN" sz="3000" dirty="0">
                <a:solidFill>
                  <a:srgbClr val="000000"/>
                </a:solidFill>
                <a:latin typeface="+mj-lt"/>
              </a:rPr>
              <a:t> phải nguyên nhân giúp bản sắc văn hóa Việt vẫn được bảo tồn qua hàng nghìn năm Bắc thuộc?</a:t>
            </a:r>
          </a:p>
          <a:p>
            <a:pPr algn="just"/>
            <a:r>
              <a:rPr lang="vi-VN" sz="3000" dirty="0">
                <a:solidFill>
                  <a:srgbClr val="000000"/>
                </a:solidFill>
                <a:latin typeface="+mj-lt"/>
              </a:rPr>
              <a:t>A. Người Việt có lòng yêu nước, bản lĩnh và trí tuệ.</a:t>
            </a:r>
          </a:p>
          <a:p>
            <a:pPr algn="just"/>
            <a:r>
              <a:rPr lang="vi-VN" sz="3000" dirty="0">
                <a:solidFill>
                  <a:srgbClr val="000000"/>
                </a:solidFill>
                <a:latin typeface="+mj-lt"/>
              </a:rPr>
              <a:t>B. Những phong tục, tập quán đã được hình thành từ lâu đời.</a:t>
            </a:r>
          </a:p>
          <a:p>
            <a:pPr algn="just"/>
            <a:r>
              <a:rPr lang="vi-VN" sz="3000" dirty="0">
                <a:solidFill>
                  <a:srgbClr val="000000"/>
                </a:solidFill>
                <a:latin typeface="+mj-lt"/>
              </a:rPr>
              <a:t>C. Ý thức bảo vệ bản sắc văn hóa dân tộc của người Việt.</a:t>
            </a:r>
          </a:p>
          <a:p>
            <a:pPr algn="just"/>
            <a:r>
              <a:rPr lang="vi-VN" sz="3000" dirty="0">
                <a:solidFill>
                  <a:srgbClr val="000000"/>
                </a:solidFill>
                <a:latin typeface="+mj-lt"/>
              </a:rPr>
              <a:t>D. Chính quyền đô hộ vẫn cho duy trì văn hoá, phong tục Việt.</a:t>
            </a:r>
            <a:endParaRPr lang="vi-VN" sz="3000" b="0" i="0" dirty="0">
              <a:solidFill>
                <a:srgbClr val="000000"/>
              </a:solidFill>
              <a:effectLst/>
              <a:latin typeface="+mj-lt"/>
            </a:endParaRPr>
          </a:p>
        </p:txBody>
      </p:sp>
    </p:spTree>
    <p:extLst>
      <p:ext uri="{BB962C8B-B14F-4D97-AF65-F5344CB8AC3E}">
        <p14:creationId xmlns:p14="http://schemas.microsoft.com/office/powerpoint/2010/main" val="1622539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09550"/>
            <a:ext cx="8382000" cy="400110"/>
          </a:xfrm>
          <a:prstGeom prst="rect">
            <a:avLst/>
          </a:prstGeom>
          <a:solidFill>
            <a:schemeClr val="accent3"/>
          </a:solidFill>
        </p:spPr>
        <p:txBody>
          <a:bodyPr wrap="square">
            <a:spAutoFit/>
          </a:bodyPr>
          <a:lstStyle/>
          <a:p>
            <a:pPr algn="ctr"/>
            <a:r>
              <a:rPr lang="en-US" sz="2000" b="1" dirty="0" smtClean="0">
                <a:solidFill>
                  <a:srgbClr val="7030A0"/>
                </a:solidFill>
                <a:latin typeface="Times New Roman" pitchFamily="18" charset="0"/>
                <a:cs typeface="Times New Roman" pitchFamily="18" charset="0"/>
              </a:rPr>
              <a:t>KHỞI ĐỘNG : ĐÂY LÀ NHỮNG PHONG TỤC TRUYỀN THỐNG GÌ?</a:t>
            </a:r>
          </a:p>
        </p:txBody>
      </p:sp>
      <p:pic>
        <p:nvPicPr>
          <p:cNvPr id="5" name="Content Placeholder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28600" y="742950"/>
            <a:ext cx="3681412" cy="3581400"/>
          </a:xfrm>
          <a:prstGeom prst="rect">
            <a:avLst/>
          </a:prstGeom>
        </p:spPr>
      </p:pic>
      <p:pic>
        <p:nvPicPr>
          <p:cNvPr id="6" name="Content Placeholder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4419600" y="895350"/>
            <a:ext cx="4495800" cy="3429000"/>
          </a:xfrm>
          <a:prstGeom prst="rect">
            <a:avLst/>
          </a:prstGeom>
        </p:spPr>
      </p:pic>
      <p:sp>
        <p:nvSpPr>
          <p:cNvPr id="7" name="TextBox 6"/>
          <p:cNvSpPr txBox="1"/>
          <p:nvPr/>
        </p:nvSpPr>
        <p:spPr>
          <a:xfrm flipH="1">
            <a:off x="457200" y="4457640"/>
            <a:ext cx="3344281"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GÓI BÁNH CHƯNG</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flipH="1">
            <a:off x="4648200" y="4457640"/>
            <a:ext cx="4114800"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THỜ CÚNG TỔ TIÊN</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12" y="121139"/>
            <a:ext cx="9121588" cy="4401205"/>
          </a:xfrm>
          <a:prstGeom prst="rect">
            <a:avLst/>
          </a:prstGeom>
        </p:spPr>
        <p:txBody>
          <a:bodyPr wrap="square">
            <a:spAutoFit/>
          </a:bodyPr>
          <a:lstStyle/>
          <a:p>
            <a:pPr algn="just"/>
            <a:r>
              <a:rPr lang="vi-VN" sz="4000" b="1" dirty="0">
                <a:solidFill>
                  <a:srgbClr val="000000"/>
                </a:solidFill>
                <a:latin typeface="+mj-lt"/>
              </a:rPr>
              <a:t>Câu </a:t>
            </a:r>
            <a:r>
              <a:rPr lang="en-US" sz="4000" b="1" dirty="0">
                <a:solidFill>
                  <a:srgbClr val="000000"/>
                </a:solidFill>
                <a:latin typeface="+mj-lt"/>
              </a:rPr>
              <a:t>8</a:t>
            </a:r>
            <a:r>
              <a:rPr lang="vi-VN" sz="4000" b="1" dirty="0" smtClean="0">
                <a:solidFill>
                  <a:srgbClr val="000000"/>
                </a:solidFill>
                <a:latin typeface="+mj-lt"/>
              </a:rPr>
              <a:t>:</a:t>
            </a:r>
            <a:r>
              <a:rPr lang="vi-VN" sz="4000" dirty="0">
                <a:solidFill>
                  <a:srgbClr val="000000"/>
                </a:solidFill>
                <a:latin typeface="+mj-lt"/>
              </a:rPr>
              <a:t> Đâu </a:t>
            </a:r>
            <a:r>
              <a:rPr lang="vi-VN" sz="4000" b="1" dirty="0">
                <a:solidFill>
                  <a:srgbClr val="000000"/>
                </a:solidFill>
                <a:latin typeface="+mj-lt"/>
              </a:rPr>
              <a:t>không</a:t>
            </a:r>
            <a:r>
              <a:rPr lang="vi-VN" sz="4000" dirty="0">
                <a:solidFill>
                  <a:srgbClr val="000000"/>
                </a:solidFill>
                <a:latin typeface="+mj-lt"/>
              </a:rPr>
              <a:t> phải nét văn hóa của người Việt được giữ gìn và phát triển trong thời kì Bắc thuộc?</a:t>
            </a:r>
          </a:p>
          <a:p>
            <a:pPr algn="just"/>
            <a:r>
              <a:rPr lang="vi-VN" sz="4000" dirty="0">
                <a:solidFill>
                  <a:srgbClr val="000000"/>
                </a:solidFill>
                <a:latin typeface="+mj-lt"/>
              </a:rPr>
              <a:t>A. Tín ngưỡng thờ cúng tổ tiên.</a:t>
            </a:r>
          </a:p>
          <a:p>
            <a:pPr algn="just"/>
            <a:r>
              <a:rPr lang="vi-VN" sz="4000" dirty="0">
                <a:solidFill>
                  <a:srgbClr val="000000"/>
                </a:solidFill>
                <a:latin typeface="+mj-lt"/>
              </a:rPr>
              <a:t>B. Tục ăn trầu.</a:t>
            </a:r>
          </a:p>
          <a:p>
            <a:pPr algn="just"/>
            <a:r>
              <a:rPr lang="vi-VN" sz="4000" dirty="0">
                <a:solidFill>
                  <a:srgbClr val="000000"/>
                </a:solidFill>
                <a:latin typeface="+mj-lt"/>
              </a:rPr>
              <a:t>C. Tục nhuộm răng đen.</a:t>
            </a:r>
          </a:p>
          <a:p>
            <a:pPr algn="just"/>
            <a:r>
              <a:rPr lang="vi-VN" sz="4000" dirty="0">
                <a:solidFill>
                  <a:srgbClr val="000000"/>
                </a:solidFill>
                <a:latin typeface="+mj-lt"/>
              </a:rPr>
              <a:t>D. Tục xin chữ đầu năm.</a:t>
            </a:r>
            <a:endParaRPr lang="vi-VN" sz="4000" b="0" i="0" dirty="0">
              <a:solidFill>
                <a:srgbClr val="000000"/>
              </a:solidFill>
              <a:effectLst/>
              <a:latin typeface="+mj-lt"/>
            </a:endParaRPr>
          </a:p>
        </p:txBody>
      </p:sp>
    </p:spTree>
    <p:extLst>
      <p:ext uri="{BB962C8B-B14F-4D97-AF65-F5344CB8AC3E}">
        <p14:creationId xmlns:p14="http://schemas.microsoft.com/office/powerpoint/2010/main" val="1354171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12" y="121139"/>
            <a:ext cx="9121588" cy="4401205"/>
          </a:xfrm>
          <a:prstGeom prst="rect">
            <a:avLst/>
          </a:prstGeom>
        </p:spPr>
        <p:txBody>
          <a:bodyPr wrap="square">
            <a:spAutoFit/>
          </a:bodyPr>
          <a:lstStyle/>
          <a:p>
            <a:pPr algn="just"/>
            <a:r>
              <a:rPr lang="vi-VN" sz="4000" b="1" dirty="0">
                <a:solidFill>
                  <a:srgbClr val="000000"/>
                </a:solidFill>
                <a:latin typeface="+mj-lt"/>
              </a:rPr>
              <a:t>Câu </a:t>
            </a:r>
            <a:r>
              <a:rPr lang="en-US" sz="4000" b="1" dirty="0" smtClean="0">
                <a:solidFill>
                  <a:srgbClr val="000000"/>
                </a:solidFill>
                <a:latin typeface="+mj-lt"/>
              </a:rPr>
              <a:t>9</a:t>
            </a:r>
            <a:r>
              <a:rPr lang="vi-VN" sz="4000" b="1" dirty="0" smtClean="0">
                <a:solidFill>
                  <a:srgbClr val="000000"/>
                </a:solidFill>
                <a:latin typeface="+mj-lt"/>
              </a:rPr>
              <a:t>:</a:t>
            </a:r>
            <a:r>
              <a:rPr lang="vi-VN" sz="4000" dirty="0">
                <a:solidFill>
                  <a:srgbClr val="000000"/>
                </a:solidFill>
                <a:latin typeface="+mj-lt"/>
              </a:rPr>
              <a:t> Đâu </a:t>
            </a:r>
            <a:r>
              <a:rPr lang="vi-VN" sz="4000" b="1" dirty="0">
                <a:solidFill>
                  <a:srgbClr val="000000"/>
                </a:solidFill>
                <a:latin typeface="+mj-lt"/>
              </a:rPr>
              <a:t>không </a:t>
            </a:r>
            <a:r>
              <a:rPr lang="vi-VN" sz="4000" dirty="0">
                <a:solidFill>
                  <a:srgbClr val="000000"/>
                </a:solidFill>
                <a:latin typeface="+mj-lt"/>
              </a:rPr>
              <a:t>phải phong tục cổ của người Việt được lưu giữ đến ngày nay?</a:t>
            </a:r>
          </a:p>
          <a:p>
            <a:pPr algn="just"/>
            <a:r>
              <a:rPr lang="vi-VN" sz="4000" dirty="0">
                <a:solidFill>
                  <a:srgbClr val="000000"/>
                </a:solidFill>
                <a:latin typeface="+mj-lt"/>
              </a:rPr>
              <a:t>A. Tín ngưỡng thờ cúng tổ tiên.</a:t>
            </a:r>
          </a:p>
          <a:p>
            <a:pPr algn="just"/>
            <a:r>
              <a:rPr lang="vi-VN" sz="4000" dirty="0">
                <a:solidFill>
                  <a:srgbClr val="000000"/>
                </a:solidFill>
                <a:latin typeface="+mj-lt"/>
              </a:rPr>
              <a:t>B. Tục xăm mình.</a:t>
            </a:r>
          </a:p>
          <a:p>
            <a:pPr algn="just"/>
            <a:r>
              <a:rPr lang="vi-VN" sz="4000" dirty="0">
                <a:solidFill>
                  <a:srgbClr val="000000"/>
                </a:solidFill>
                <a:latin typeface="+mj-lt"/>
              </a:rPr>
              <a:t>C. Tục ăn trầu.</a:t>
            </a:r>
          </a:p>
          <a:p>
            <a:pPr algn="just"/>
            <a:r>
              <a:rPr lang="vi-VN" sz="4000" dirty="0">
                <a:solidFill>
                  <a:srgbClr val="000000"/>
                </a:solidFill>
                <a:latin typeface="+mj-lt"/>
              </a:rPr>
              <a:t>D. Tổ chức các lễ hội.</a:t>
            </a:r>
            <a:endParaRPr lang="vi-VN" sz="4000" b="0" i="0" dirty="0">
              <a:solidFill>
                <a:srgbClr val="000000"/>
              </a:solidFill>
              <a:effectLst/>
              <a:latin typeface="+mj-lt"/>
            </a:endParaRPr>
          </a:p>
        </p:txBody>
      </p:sp>
    </p:spTree>
    <p:extLst>
      <p:ext uri="{BB962C8B-B14F-4D97-AF65-F5344CB8AC3E}">
        <p14:creationId xmlns:p14="http://schemas.microsoft.com/office/powerpoint/2010/main" val="29194792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12" y="121139"/>
            <a:ext cx="9121588" cy="4401205"/>
          </a:xfrm>
          <a:prstGeom prst="rect">
            <a:avLst/>
          </a:prstGeom>
        </p:spPr>
        <p:txBody>
          <a:bodyPr wrap="square">
            <a:spAutoFit/>
          </a:bodyPr>
          <a:lstStyle/>
          <a:p>
            <a:pPr algn="just"/>
            <a:r>
              <a:rPr lang="vi-VN" sz="3500" b="1" dirty="0">
                <a:solidFill>
                  <a:srgbClr val="000000"/>
                </a:solidFill>
                <a:latin typeface="+mj-lt"/>
              </a:rPr>
              <a:t>Câu </a:t>
            </a:r>
            <a:r>
              <a:rPr lang="en-US" sz="3500" b="1" dirty="0" smtClean="0">
                <a:solidFill>
                  <a:srgbClr val="000000"/>
                </a:solidFill>
                <a:latin typeface="+mj-lt"/>
              </a:rPr>
              <a:t>10</a:t>
            </a:r>
            <a:r>
              <a:rPr lang="vi-VN" sz="3500" b="1" dirty="0" smtClean="0">
                <a:solidFill>
                  <a:srgbClr val="000000"/>
                </a:solidFill>
                <a:latin typeface="+mj-lt"/>
              </a:rPr>
              <a:t>:</a:t>
            </a:r>
            <a:r>
              <a:rPr lang="vi-VN" sz="3500" b="1" dirty="0">
                <a:solidFill>
                  <a:srgbClr val="000000"/>
                </a:solidFill>
                <a:latin typeface="+mj-lt"/>
              </a:rPr>
              <a:t> </a:t>
            </a:r>
            <a:r>
              <a:rPr lang="vi-VN" sz="3500" dirty="0">
                <a:solidFill>
                  <a:srgbClr val="000000"/>
                </a:solidFill>
                <a:latin typeface="+mj-lt"/>
              </a:rPr>
              <a:t>Việc giữ gìn và phát triển được những nét văn hóa truyền thống của dân tộc trong thời kì Bắc thuộc cho thấy dân Việt</a:t>
            </a:r>
          </a:p>
          <a:p>
            <a:pPr algn="just"/>
            <a:r>
              <a:rPr lang="vi-VN" sz="3500" dirty="0">
                <a:solidFill>
                  <a:srgbClr val="000000"/>
                </a:solidFill>
                <a:latin typeface="+mj-lt"/>
              </a:rPr>
              <a:t>A. không được học tiếng Hán.</a:t>
            </a:r>
          </a:p>
          <a:p>
            <a:pPr algn="just"/>
            <a:r>
              <a:rPr lang="vi-VN" sz="3500" dirty="0">
                <a:solidFill>
                  <a:srgbClr val="000000"/>
                </a:solidFill>
                <a:latin typeface="+mj-lt"/>
              </a:rPr>
              <a:t>B. đã bị đồng hóa về văn hóa.</a:t>
            </a:r>
          </a:p>
          <a:p>
            <a:pPr algn="just"/>
            <a:r>
              <a:rPr lang="vi-VN" sz="3500" dirty="0" smtClean="0">
                <a:solidFill>
                  <a:srgbClr val="000000"/>
                </a:solidFill>
                <a:latin typeface="+mj-lt"/>
              </a:rPr>
              <a:t>C.</a:t>
            </a:r>
            <a:r>
              <a:rPr lang="en-US" sz="3500" smtClean="0">
                <a:solidFill>
                  <a:srgbClr val="000000"/>
                </a:solidFill>
                <a:latin typeface="+mj-lt"/>
              </a:rPr>
              <a:t> </a:t>
            </a:r>
            <a:r>
              <a:rPr lang="vi-VN" sz="3500" smtClean="0">
                <a:solidFill>
                  <a:srgbClr val="000000"/>
                </a:solidFill>
                <a:latin typeface="+mj-lt"/>
              </a:rPr>
              <a:t>có </a:t>
            </a:r>
            <a:r>
              <a:rPr lang="vi-VN" sz="3500" dirty="0">
                <a:solidFill>
                  <a:srgbClr val="000000"/>
                </a:solidFill>
                <a:latin typeface="+mj-lt"/>
              </a:rPr>
              <a:t>tinh thần yêu nước, bản lĩnh kiên cường.</a:t>
            </a:r>
          </a:p>
          <a:p>
            <a:pPr algn="just"/>
            <a:r>
              <a:rPr lang="vi-VN" sz="3500" dirty="0">
                <a:solidFill>
                  <a:srgbClr val="000000"/>
                </a:solidFill>
                <a:latin typeface="+mj-lt"/>
              </a:rPr>
              <a:t>D. không muốn tiếp thu văn hóa Trung Quốc.</a:t>
            </a:r>
            <a:endParaRPr lang="vi-VN" sz="3500" b="0" i="0" dirty="0">
              <a:solidFill>
                <a:srgbClr val="000000"/>
              </a:solidFill>
              <a:effectLst/>
              <a:latin typeface="+mj-lt"/>
            </a:endParaRPr>
          </a:p>
        </p:txBody>
      </p:sp>
    </p:spTree>
    <p:extLst>
      <p:ext uri="{BB962C8B-B14F-4D97-AF65-F5344CB8AC3E}">
        <p14:creationId xmlns:p14="http://schemas.microsoft.com/office/powerpoint/2010/main" val="1283356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38150"/>
            <a:ext cx="7239000" cy="646331"/>
          </a:xfrm>
          <a:prstGeom prst="rect">
            <a:avLst/>
          </a:prstGeom>
          <a:noFill/>
        </p:spPr>
        <p:txBody>
          <a:bodyPr wrap="square" rtlCol="0">
            <a:spAutoFit/>
          </a:bodyPr>
          <a:lstStyle/>
          <a:p>
            <a:r>
              <a:rPr lang="en-US" sz="3600" dirty="0" smtClean="0">
                <a:solidFill>
                  <a:srgbClr val="FF0000"/>
                </a:solidFill>
                <a:latin typeface="Times New Roman" panose="02020603050405020304" pitchFamily="18" charset="0"/>
                <a:cs typeface="Times New Roman" panose="02020603050405020304" pitchFamily="18" charset="0"/>
              </a:rPr>
              <a:t>II. </a:t>
            </a:r>
            <a:r>
              <a:rPr lang="en-US" sz="3600" dirty="0" err="1" smtClean="0">
                <a:solidFill>
                  <a:srgbClr val="FF0000"/>
                </a:solidFill>
                <a:latin typeface="Times New Roman" panose="02020603050405020304" pitchFamily="18" charset="0"/>
                <a:cs typeface="Times New Roman" panose="02020603050405020304" pitchFamily="18" charset="0"/>
              </a:rPr>
              <a:t>Phát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triển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văn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hóa</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dân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tộc</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3984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HP\OneDrive\Desktop\Screenshot_7.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29200" cy="5010150"/>
          </a:xfrm>
          <a:prstGeom prst="rect">
            <a:avLst/>
          </a:prstGeom>
          <a:noFill/>
          <a:ln>
            <a:noFill/>
          </a:ln>
        </p:spPr>
      </p:pic>
      <p:sp>
        <p:nvSpPr>
          <p:cNvPr id="8" name="Cloud Callout 7"/>
          <p:cNvSpPr/>
          <p:nvPr/>
        </p:nvSpPr>
        <p:spPr>
          <a:xfrm>
            <a:off x="5486400" y="0"/>
            <a:ext cx="3626224" cy="4895850"/>
          </a:xfrm>
          <a:prstGeom prst="cloudCallout">
            <a:avLst>
              <a:gd name="adj1" fmla="val -57807"/>
              <a:gd name="adj2" fmla="val 3928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400" b="1" dirty="0" smtClean="0">
                <a:solidFill>
                  <a:srgbClr val="FF0000"/>
                </a:solidFill>
                <a:latin typeface="Times New Roman" pitchFamily="18" charset="0"/>
                <a:ea typeface="SimSun" pitchFamily="2" charset="-122"/>
                <a:cs typeface="Times New Roman" pitchFamily="18" charset="0"/>
              </a:rPr>
              <a:t>Quan sát H-</a:t>
            </a:r>
            <a:r>
              <a:rPr lang="nl-NL" sz="2400" b="1" dirty="0" smtClean="0">
                <a:solidFill>
                  <a:srgbClr val="FF0000"/>
                </a:solidFill>
                <a:latin typeface="Times New Roman" pitchFamily="18" charset="0"/>
                <a:cs typeface="Times New Roman" pitchFamily="18" charset="0"/>
              </a:rPr>
              <a:t>17.4 và phần em có biết: </a:t>
            </a:r>
            <a:r>
              <a:rPr lang="nl-NL" sz="2400" b="1" dirty="0" smtClean="0">
                <a:solidFill>
                  <a:srgbClr val="FF0000"/>
                </a:solidFill>
                <a:latin typeface="Times New Roman" pitchFamily="18" charset="0"/>
                <a:ea typeface="SimSun" pitchFamily="2" charset="-122"/>
                <a:cs typeface="Times New Roman" pitchFamily="18" charset="0"/>
              </a:rPr>
              <a:t>Truyền thuyết Chùa Dâu cho thấy người Việt đã tiếp thu văn hóa từ bên ngoài như thế nào để phát triển văn hóa dân tộc?</a:t>
            </a:r>
            <a:endParaRPr lang="nl-NL" sz="2400" b="1" dirty="0" smtClean="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HP\OneDrive\Desktop\Screenshot_11.png"/>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568"/>
            <a:ext cx="3733800" cy="5010150"/>
          </a:xfrm>
          <a:prstGeom prst="rect">
            <a:avLst/>
          </a:prstGeom>
          <a:noFill/>
          <a:ln>
            <a:noFill/>
          </a:ln>
        </p:spPr>
      </p:pic>
      <p:sp>
        <p:nvSpPr>
          <p:cNvPr id="8" name="TextBox 7"/>
          <p:cNvSpPr txBox="1"/>
          <p:nvPr/>
        </p:nvSpPr>
        <p:spPr>
          <a:xfrm>
            <a:off x="4038600" y="770098"/>
            <a:ext cx="4800600" cy="4031873"/>
          </a:xfrm>
          <a:prstGeom prst="rect">
            <a:avLst/>
          </a:prstGeom>
          <a:noFill/>
        </p:spPr>
        <p:txBody>
          <a:bodyPr wrap="square" rtlCol="0">
            <a:spAutoFit/>
          </a:bodyPr>
          <a:lstStyle/>
          <a:p>
            <a:r>
              <a:rPr lang="en-US" sz="3200" dirty="0" err="1" smtClean="0"/>
              <a:t>Chuông</a:t>
            </a:r>
            <a:r>
              <a:rPr lang="en-US" sz="3200" dirty="0" smtClean="0"/>
              <a:t> </a:t>
            </a:r>
            <a:r>
              <a:rPr lang="en-US" sz="3200" dirty="0" err="1" smtClean="0"/>
              <a:t>có</a:t>
            </a:r>
            <a:r>
              <a:rPr lang="en-US" sz="3200" dirty="0" smtClean="0"/>
              <a:t> </a:t>
            </a:r>
            <a:r>
              <a:rPr lang="en-US" sz="3200" dirty="0" err="1" smtClean="0"/>
              <a:t>quai</a:t>
            </a:r>
            <a:r>
              <a:rPr lang="en-US" sz="3200" dirty="0" smtClean="0"/>
              <a:t> </a:t>
            </a:r>
            <a:r>
              <a:rPr lang="en-US" sz="3200" dirty="0" err="1" smtClean="0"/>
              <a:t>đúc</a:t>
            </a:r>
            <a:r>
              <a:rPr lang="en-US" sz="3200" dirty="0" smtClean="0"/>
              <a:t> </a:t>
            </a:r>
            <a:r>
              <a:rPr lang="en-US" sz="3200" dirty="0" err="1" smtClean="0"/>
              <a:t>nổi</a:t>
            </a:r>
            <a:r>
              <a:rPr lang="en-US" sz="3200" dirty="0" smtClean="0"/>
              <a:t> </a:t>
            </a:r>
            <a:r>
              <a:rPr lang="en-US" sz="3200" dirty="0" err="1" smtClean="0"/>
              <a:t>đôi</a:t>
            </a:r>
            <a:r>
              <a:rPr lang="en-US" sz="3200" dirty="0" smtClean="0"/>
              <a:t> </a:t>
            </a:r>
            <a:r>
              <a:rPr lang="en-US" sz="3200" dirty="0" err="1" smtClean="0"/>
              <a:t>rồng</a:t>
            </a:r>
            <a:r>
              <a:rPr lang="en-US" sz="3200" dirty="0" smtClean="0"/>
              <a:t>, </a:t>
            </a:r>
            <a:r>
              <a:rPr lang="en-US" sz="3200" dirty="0" err="1" smtClean="0"/>
              <a:t>đấu</a:t>
            </a:r>
            <a:r>
              <a:rPr lang="en-US" sz="3200" dirty="0" smtClean="0"/>
              <a:t> </a:t>
            </a:r>
            <a:r>
              <a:rPr lang="en-US" sz="3200" dirty="0" err="1" smtClean="0"/>
              <a:t>lưng</a:t>
            </a:r>
            <a:r>
              <a:rPr lang="en-US" sz="3200" dirty="0" smtClean="0"/>
              <a:t> </a:t>
            </a:r>
            <a:r>
              <a:rPr lang="en-US" sz="3200" dirty="0" err="1" smtClean="0"/>
              <a:t>vào</a:t>
            </a:r>
            <a:r>
              <a:rPr lang="en-US" sz="3200" dirty="0" smtClean="0"/>
              <a:t> </a:t>
            </a:r>
            <a:r>
              <a:rPr lang="en-US" sz="3200" dirty="0" err="1" smtClean="0"/>
              <a:t>nhau</a:t>
            </a:r>
            <a:r>
              <a:rPr lang="en-US" sz="3200" dirty="0" smtClean="0"/>
              <a:t>, </a:t>
            </a:r>
            <a:r>
              <a:rPr lang="en-US" sz="3200" dirty="0" err="1" smtClean="0"/>
              <a:t>uốn</a:t>
            </a:r>
            <a:r>
              <a:rPr lang="en-US" sz="3200" dirty="0" smtClean="0"/>
              <a:t> </a:t>
            </a:r>
            <a:r>
              <a:rPr lang="en-US" sz="3200" dirty="0" err="1" smtClean="0"/>
              <a:t>cong</a:t>
            </a:r>
            <a:r>
              <a:rPr lang="en-US" sz="3200" dirty="0" smtClean="0"/>
              <a:t> </a:t>
            </a:r>
            <a:r>
              <a:rPr lang="en-US" sz="3200" dirty="0" err="1" smtClean="0"/>
              <a:t>một</a:t>
            </a:r>
            <a:r>
              <a:rPr lang="en-US" sz="3200" dirty="0" smtClean="0"/>
              <a:t> </a:t>
            </a:r>
            <a:r>
              <a:rPr lang="en-US" sz="3200" dirty="0" err="1" smtClean="0"/>
              <a:t>cách</a:t>
            </a:r>
            <a:r>
              <a:rPr lang="en-US" sz="3200" dirty="0" smtClean="0"/>
              <a:t> </a:t>
            </a:r>
            <a:r>
              <a:rPr lang="en-US" sz="3200" dirty="0" err="1" smtClean="0"/>
              <a:t>khéo</a:t>
            </a:r>
            <a:r>
              <a:rPr lang="en-US" sz="3200" dirty="0" smtClean="0"/>
              <a:t> </a:t>
            </a:r>
            <a:r>
              <a:rPr lang="en-US" sz="3200" dirty="0" err="1" smtClean="0"/>
              <a:t>léo</a:t>
            </a:r>
            <a:r>
              <a:rPr lang="en-US" sz="3200" dirty="0"/>
              <a:t> </a:t>
            </a:r>
            <a:r>
              <a:rPr lang="en-US" sz="3200" dirty="0" err="1" smtClean="0"/>
              <a:t>tạo</a:t>
            </a:r>
            <a:r>
              <a:rPr lang="en-US" sz="3200" dirty="0" smtClean="0"/>
              <a:t> </a:t>
            </a:r>
            <a:r>
              <a:rPr lang="en-US" sz="3200" dirty="0" err="1" smtClean="0"/>
              <a:t>thành</a:t>
            </a:r>
            <a:r>
              <a:rPr lang="en-US" sz="3200" dirty="0" smtClean="0"/>
              <a:t> </a:t>
            </a:r>
            <a:r>
              <a:rPr lang="en-US" sz="3200" dirty="0" err="1" smtClean="0"/>
              <a:t>núm</a:t>
            </a:r>
            <a:r>
              <a:rPr lang="en-US" sz="3200" dirty="0" smtClean="0"/>
              <a:t> </a:t>
            </a:r>
            <a:r>
              <a:rPr lang="en-US" sz="3200" dirty="0" err="1" smtClean="0"/>
              <a:t>treo</a:t>
            </a:r>
            <a:r>
              <a:rPr lang="en-US" sz="3200" dirty="0" smtClean="0"/>
              <a:t> </a:t>
            </a:r>
            <a:r>
              <a:rPr lang="en-US" sz="3200" dirty="0" err="1" smtClean="0"/>
              <a:t>chuông</a:t>
            </a:r>
            <a:r>
              <a:rPr lang="en-US" sz="3200" dirty="0" smtClean="0"/>
              <a:t>. </a:t>
            </a:r>
            <a:r>
              <a:rPr lang="en-US" sz="3200" dirty="0" err="1" smtClean="0"/>
              <a:t>Hình</a:t>
            </a:r>
            <a:r>
              <a:rPr lang="en-US" sz="3200" dirty="0" smtClean="0"/>
              <a:t> </a:t>
            </a:r>
            <a:r>
              <a:rPr lang="en-US" sz="3200" dirty="0" err="1" smtClean="0"/>
              <a:t>rồng</a:t>
            </a:r>
            <a:r>
              <a:rPr lang="en-US" sz="3200" dirty="0" smtClean="0"/>
              <a:t> </a:t>
            </a:r>
            <a:r>
              <a:rPr lang="en-US" sz="3200" dirty="0" err="1" smtClean="0"/>
              <a:t>không</a:t>
            </a:r>
            <a:r>
              <a:rPr lang="en-US" sz="3200" dirty="0" smtClean="0"/>
              <a:t> </a:t>
            </a:r>
            <a:r>
              <a:rPr lang="en-US" sz="3200" dirty="0" err="1" smtClean="0"/>
              <a:t>vảy</a:t>
            </a:r>
            <a:r>
              <a:rPr lang="en-US" sz="3200" dirty="0" smtClean="0"/>
              <a:t>, </a:t>
            </a:r>
            <a:r>
              <a:rPr lang="en-US" sz="3200" dirty="0" err="1" smtClean="0"/>
              <a:t>đầu</a:t>
            </a:r>
            <a:r>
              <a:rPr lang="en-US" sz="3200" dirty="0" smtClean="0"/>
              <a:t> to, </a:t>
            </a:r>
            <a:r>
              <a:rPr lang="en-US" sz="3200" dirty="0" err="1" smtClean="0"/>
              <a:t>không</a:t>
            </a:r>
            <a:r>
              <a:rPr lang="en-US" sz="3200" dirty="0" smtClean="0"/>
              <a:t> </a:t>
            </a:r>
            <a:r>
              <a:rPr lang="en-US" sz="3200" dirty="0" err="1" smtClean="0"/>
              <a:t>bờm</a:t>
            </a:r>
            <a:r>
              <a:rPr lang="en-US" sz="3200" dirty="0" smtClean="0"/>
              <a:t>, </a:t>
            </a:r>
            <a:r>
              <a:rPr lang="en-US" sz="3200" dirty="0" err="1" smtClean="0"/>
              <a:t>miệng</a:t>
            </a:r>
            <a:r>
              <a:rPr lang="en-US" sz="3200" dirty="0" smtClean="0"/>
              <a:t> </a:t>
            </a:r>
            <a:r>
              <a:rPr lang="en-US" sz="3200" dirty="0" err="1" smtClean="0"/>
              <a:t>ngậm</a:t>
            </a:r>
            <a:r>
              <a:rPr lang="en-US" sz="3200" dirty="0" smtClean="0"/>
              <a:t> </a:t>
            </a:r>
            <a:r>
              <a:rPr lang="en-US" sz="3200" dirty="0" err="1" smtClean="0"/>
              <a:t>tỳ</a:t>
            </a:r>
            <a:r>
              <a:rPr lang="en-US" sz="3200" dirty="0" smtClean="0"/>
              <a:t> </a:t>
            </a:r>
            <a:r>
              <a:rPr lang="en-US" sz="3200" dirty="0" err="1" smtClean="0"/>
              <a:t>xuống</a:t>
            </a:r>
            <a:r>
              <a:rPr lang="en-US" sz="3200" dirty="0" smtClean="0"/>
              <a:t> </a:t>
            </a:r>
            <a:r>
              <a:rPr lang="en-US" sz="3200" dirty="0" err="1" smtClean="0"/>
              <a:t>đỉnh</a:t>
            </a:r>
            <a:r>
              <a:rPr lang="en-US" sz="3200" dirty="0" smtClean="0"/>
              <a:t> </a:t>
            </a:r>
            <a:r>
              <a:rPr lang="en-US" sz="3200" dirty="0" err="1" smtClean="0"/>
              <a:t>chuông</a:t>
            </a:r>
            <a:r>
              <a:rPr lang="en-US" sz="3200" dirty="0" smtClean="0"/>
              <a:t>.</a:t>
            </a:r>
            <a:endParaRPr lang="en-US" sz="3200" dirty="0"/>
          </a:p>
        </p:txBody>
      </p:sp>
    </p:spTree>
    <p:extLst>
      <p:ext uri="{BB962C8B-B14F-4D97-AF65-F5344CB8AC3E}">
        <p14:creationId xmlns:p14="http://schemas.microsoft.com/office/powerpoint/2010/main" val="210736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HP\OneDrive\Desktop\Screenshot_13.png"/>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4738"/>
            <a:ext cx="4191000" cy="5036484"/>
          </a:xfrm>
          <a:prstGeom prst="rect">
            <a:avLst/>
          </a:prstGeom>
          <a:noFill/>
          <a:ln>
            <a:noFill/>
          </a:ln>
        </p:spPr>
      </p:pic>
      <p:sp>
        <p:nvSpPr>
          <p:cNvPr id="4" name="TextBox 3"/>
          <p:cNvSpPr txBox="1"/>
          <p:nvPr/>
        </p:nvSpPr>
        <p:spPr>
          <a:xfrm>
            <a:off x="98612" y="133350"/>
            <a:ext cx="4800600" cy="4832092"/>
          </a:xfrm>
          <a:prstGeom prst="rect">
            <a:avLst/>
          </a:prstGeom>
          <a:noFill/>
        </p:spPr>
        <p:txBody>
          <a:bodyPr wrap="square" rtlCol="0">
            <a:spAutoFit/>
          </a:bodyPr>
          <a:lstStyle/>
          <a:p>
            <a:r>
              <a:rPr lang="en-US" sz="2800" dirty="0" err="1" smtClean="0"/>
              <a:t>Khay</a:t>
            </a:r>
            <a:r>
              <a:rPr lang="en-US" sz="2800" dirty="0" smtClean="0"/>
              <a:t> </a:t>
            </a:r>
            <a:r>
              <a:rPr lang="en-US" sz="2800" dirty="0" err="1" smtClean="0"/>
              <a:t>gốm</a:t>
            </a:r>
            <a:r>
              <a:rPr lang="en-US" sz="2800" dirty="0" smtClean="0"/>
              <a:t> </a:t>
            </a:r>
            <a:r>
              <a:rPr lang="en-US" sz="2800" dirty="0" err="1" smtClean="0"/>
              <a:t>được</a:t>
            </a:r>
            <a:r>
              <a:rPr lang="en-US" sz="2800" dirty="0" smtClean="0"/>
              <a:t> </a:t>
            </a:r>
            <a:r>
              <a:rPr lang="en-US" sz="2800" dirty="0" err="1" smtClean="0"/>
              <a:t>làm</a:t>
            </a:r>
            <a:r>
              <a:rPr lang="en-US" sz="2800" dirty="0" smtClean="0"/>
              <a:t> </a:t>
            </a:r>
            <a:r>
              <a:rPr lang="en-US" sz="2800" dirty="0" err="1" smtClean="0"/>
              <a:t>bằng</a:t>
            </a:r>
            <a:r>
              <a:rPr lang="en-US" sz="2800" dirty="0" smtClean="0"/>
              <a:t> </a:t>
            </a:r>
            <a:r>
              <a:rPr lang="en-US" sz="2800" dirty="0" err="1" smtClean="0"/>
              <a:t>chất</a:t>
            </a:r>
            <a:r>
              <a:rPr lang="en-US" sz="2800" dirty="0" smtClean="0"/>
              <a:t> </a:t>
            </a:r>
            <a:r>
              <a:rPr lang="en-US" sz="2800" dirty="0" err="1" smtClean="0"/>
              <a:t>liệu</a:t>
            </a:r>
            <a:r>
              <a:rPr lang="en-US" sz="2800" dirty="0" smtClean="0"/>
              <a:t> </a:t>
            </a:r>
            <a:r>
              <a:rPr lang="en-US" sz="2800" dirty="0" err="1" smtClean="0"/>
              <a:t>đất</a:t>
            </a:r>
            <a:r>
              <a:rPr lang="en-US" sz="2800" dirty="0" smtClean="0"/>
              <a:t> </a:t>
            </a:r>
            <a:r>
              <a:rPr lang="en-US" sz="2800" dirty="0" err="1" smtClean="0"/>
              <a:t>sét</a:t>
            </a:r>
            <a:r>
              <a:rPr lang="en-US" sz="2800" dirty="0" smtClean="0"/>
              <a:t> </a:t>
            </a:r>
            <a:r>
              <a:rPr lang="en-US" sz="2800" dirty="0" err="1" smtClean="0"/>
              <a:t>mịn</a:t>
            </a:r>
            <a:r>
              <a:rPr lang="en-US" sz="2800" dirty="0" smtClean="0"/>
              <a:t> </a:t>
            </a:r>
            <a:r>
              <a:rPr lang="en-US" sz="2800" dirty="0" err="1" smtClean="0"/>
              <a:t>màu</a:t>
            </a:r>
            <a:r>
              <a:rPr lang="en-US" sz="2800" dirty="0" smtClean="0"/>
              <a:t> </a:t>
            </a:r>
            <a:r>
              <a:rPr lang="en-US" sz="2800" dirty="0" err="1" smtClean="0"/>
              <a:t>nâu</a:t>
            </a:r>
            <a:r>
              <a:rPr lang="en-US" sz="2800" dirty="0" smtClean="0"/>
              <a:t> </a:t>
            </a:r>
            <a:r>
              <a:rPr lang="en-US" sz="2800" dirty="0" err="1" smtClean="0"/>
              <a:t>trắng</a:t>
            </a:r>
            <a:r>
              <a:rPr lang="en-US" sz="2800" dirty="0" smtClean="0"/>
              <a:t>. Ở </a:t>
            </a:r>
            <a:r>
              <a:rPr lang="en-US" sz="2800" dirty="0" err="1" smtClean="0"/>
              <a:t>giữa</a:t>
            </a:r>
            <a:r>
              <a:rPr lang="en-US" sz="2800" dirty="0" smtClean="0"/>
              <a:t> </a:t>
            </a:r>
            <a:r>
              <a:rPr lang="en-US" sz="2800" dirty="0" err="1" smtClean="0"/>
              <a:t>khay</a:t>
            </a:r>
            <a:r>
              <a:rPr lang="en-US" sz="2800" dirty="0" smtClean="0"/>
              <a:t> </a:t>
            </a:r>
            <a:r>
              <a:rPr lang="en-US" sz="2800" dirty="0" err="1" smtClean="0"/>
              <a:t>gốm</a:t>
            </a:r>
            <a:r>
              <a:rPr lang="en-US" sz="2800" dirty="0" smtClean="0"/>
              <a:t> </a:t>
            </a:r>
            <a:r>
              <a:rPr lang="en-US" sz="2800" dirty="0" err="1" smtClean="0"/>
              <a:t>được</a:t>
            </a:r>
            <a:r>
              <a:rPr lang="en-US" sz="2800" dirty="0" smtClean="0"/>
              <a:t> </a:t>
            </a:r>
            <a:r>
              <a:rPr lang="en-US" sz="2800" dirty="0" err="1" smtClean="0"/>
              <a:t>trang</a:t>
            </a:r>
            <a:r>
              <a:rPr lang="en-US" sz="2800" dirty="0" smtClean="0"/>
              <a:t> </a:t>
            </a:r>
            <a:r>
              <a:rPr lang="en-US" sz="2800" dirty="0" err="1" smtClean="0"/>
              <a:t>trí</a:t>
            </a:r>
            <a:r>
              <a:rPr lang="en-US" sz="2800" dirty="0" smtClean="0"/>
              <a:t> </a:t>
            </a:r>
            <a:r>
              <a:rPr lang="en-US" sz="2800" dirty="0" err="1" smtClean="0"/>
              <a:t>hình</a:t>
            </a:r>
            <a:r>
              <a:rPr lang="en-US" sz="2800" dirty="0" smtClean="0"/>
              <a:t> </a:t>
            </a:r>
            <a:r>
              <a:rPr lang="en-US" sz="2800" dirty="0" err="1" smtClean="0"/>
              <a:t>ảnh</a:t>
            </a:r>
            <a:r>
              <a:rPr lang="en-US" sz="2800" dirty="0" smtClean="0"/>
              <a:t> 3 con </a:t>
            </a:r>
            <a:r>
              <a:rPr lang="en-US" sz="2800" dirty="0" err="1" smtClean="0"/>
              <a:t>cá</a:t>
            </a:r>
            <a:r>
              <a:rPr lang="en-US" sz="2800" dirty="0" smtClean="0"/>
              <a:t> </a:t>
            </a:r>
            <a:r>
              <a:rPr lang="en-US" sz="2800" dirty="0" err="1" smtClean="0"/>
              <a:t>chụm</a:t>
            </a:r>
            <a:r>
              <a:rPr lang="en-US" sz="2800" dirty="0" smtClean="0"/>
              <a:t> </a:t>
            </a:r>
            <a:r>
              <a:rPr lang="en-US" sz="2800" dirty="0" err="1" smtClean="0"/>
              <a:t>đầu</a:t>
            </a:r>
            <a:r>
              <a:rPr lang="en-US" sz="2800" dirty="0" smtClean="0"/>
              <a:t> </a:t>
            </a:r>
            <a:r>
              <a:rPr lang="en-US" sz="2800" dirty="0" err="1" smtClean="0"/>
              <a:t>vào</a:t>
            </a:r>
            <a:r>
              <a:rPr lang="en-US" sz="2800" dirty="0" smtClean="0"/>
              <a:t> </a:t>
            </a:r>
            <a:r>
              <a:rPr lang="en-US" sz="2800" dirty="0" err="1" smtClean="0"/>
              <a:t>nhau</a:t>
            </a:r>
            <a:r>
              <a:rPr lang="en-US" sz="2800" dirty="0" smtClean="0"/>
              <a:t> </a:t>
            </a:r>
            <a:r>
              <a:rPr lang="en-US" sz="2800" dirty="0" err="1" smtClean="0"/>
              <a:t>theo</a:t>
            </a:r>
            <a:r>
              <a:rPr lang="en-US" sz="2800" dirty="0" smtClean="0"/>
              <a:t> </a:t>
            </a:r>
            <a:r>
              <a:rPr lang="en-US" sz="2800" dirty="0" err="1" smtClean="0"/>
              <a:t>điển</a:t>
            </a:r>
            <a:r>
              <a:rPr lang="en-US" sz="2800" dirty="0" smtClean="0"/>
              <a:t> </a:t>
            </a:r>
            <a:r>
              <a:rPr lang="en-US" sz="2800" dirty="0" err="1" smtClean="0"/>
              <a:t>tích</a:t>
            </a:r>
            <a:r>
              <a:rPr lang="en-US" sz="2800" dirty="0" smtClean="0"/>
              <a:t> “Tam </a:t>
            </a:r>
            <a:r>
              <a:rPr lang="en-US" sz="2800" dirty="0" err="1" smtClean="0"/>
              <a:t>ngư</a:t>
            </a:r>
            <a:r>
              <a:rPr lang="en-US" sz="2800" dirty="0" smtClean="0"/>
              <a:t> </a:t>
            </a:r>
            <a:r>
              <a:rPr lang="en-US" sz="2800" dirty="0" err="1" smtClean="0"/>
              <a:t>chầu</a:t>
            </a:r>
            <a:r>
              <a:rPr lang="en-US" sz="2800" dirty="0" smtClean="0"/>
              <a:t> </a:t>
            </a:r>
            <a:r>
              <a:rPr lang="en-US" sz="2800" dirty="0" err="1" smtClean="0"/>
              <a:t>nguyệt</a:t>
            </a:r>
            <a:r>
              <a:rPr lang="en-US" sz="2800" dirty="0" smtClean="0"/>
              <a:t>” </a:t>
            </a:r>
            <a:r>
              <a:rPr lang="en-US" sz="2800" dirty="0" err="1" smtClean="0"/>
              <a:t>của</a:t>
            </a:r>
            <a:r>
              <a:rPr lang="en-US" sz="2800" dirty="0" smtClean="0"/>
              <a:t> </a:t>
            </a:r>
            <a:r>
              <a:rPr lang="en-US" sz="2800" dirty="0" err="1" smtClean="0"/>
              <a:t>Trung</a:t>
            </a:r>
            <a:r>
              <a:rPr lang="en-US" sz="2800" dirty="0" smtClean="0"/>
              <a:t> </a:t>
            </a:r>
            <a:r>
              <a:rPr lang="en-US" sz="2800" dirty="0" err="1" smtClean="0"/>
              <a:t>Quốc</a:t>
            </a:r>
            <a:r>
              <a:rPr lang="en-US" sz="2800" dirty="0" smtClean="0"/>
              <a:t>. </a:t>
            </a:r>
            <a:r>
              <a:rPr lang="en-US" sz="2800" dirty="0" err="1" smtClean="0"/>
              <a:t>Viền</a:t>
            </a:r>
            <a:r>
              <a:rPr lang="en-US" sz="2800" dirty="0" smtClean="0"/>
              <a:t> </a:t>
            </a:r>
            <a:r>
              <a:rPr lang="en-US" sz="2800" dirty="0" err="1" smtClean="0"/>
              <a:t>ngoài</a:t>
            </a:r>
            <a:r>
              <a:rPr lang="en-US" sz="2800" dirty="0" smtClean="0"/>
              <a:t> </a:t>
            </a:r>
            <a:r>
              <a:rPr lang="en-US" sz="2800" dirty="0" err="1" smtClean="0"/>
              <a:t>khay</a:t>
            </a:r>
            <a:r>
              <a:rPr lang="en-US" sz="2800" dirty="0" smtClean="0"/>
              <a:t> </a:t>
            </a:r>
            <a:r>
              <a:rPr lang="en-US" sz="2800" dirty="0" err="1" smtClean="0"/>
              <a:t>được</a:t>
            </a:r>
            <a:r>
              <a:rPr lang="en-US" sz="2800" dirty="0" smtClean="0"/>
              <a:t> </a:t>
            </a:r>
            <a:r>
              <a:rPr lang="en-US" sz="2800" dirty="0" err="1" smtClean="0"/>
              <a:t>trang</a:t>
            </a:r>
            <a:r>
              <a:rPr lang="en-US" sz="2800" dirty="0" smtClean="0"/>
              <a:t> </a:t>
            </a:r>
            <a:r>
              <a:rPr lang="en-US" sz="2800" dirty="0" err="1" smtClean="0"/>
              <a:t>trí</a:t>
            </a:r>
            <a:r>
              <a:rPr lang="en-US" sz="2800" dirty="0" smtClean="0"/>
              <a:t> </a:t>
            </a:r>
            <a:r>
              <a:rPr lang="en-US" sz="2800" dirty="0" err="1" smtClean="0"/>
              <a:t>hoa</a:t>
            </a:r>
            <a:r>
              <a:rPr lang="en-US" sz="2800" dirty="0" smtClean="0"/>
              <a:t> </a:t>
            </a:r>
            <a:r>
              <a:rPr lang="en-US" sz="2800" dirty="0" err="1" smtClean="0"/>
              <a:t>văn</a:t>
            </a:r>
            <a:r>
              <a:rPr lang="en-US" sz="2800" dirty="0" smtClean="0"/>
              <a:t> </a:t>
            </a:r>
            <a:r>
              <a:rPr lang="en-US" sz="2800" dirty="0" err="1" smtClean="0"/>
              <a:t>đường</a:t>
            </a:r>
            <a:r>
              <a:rPr lang="en-US" sz="2800" dirty="0" smtClean="0"/>
              <a:t> </a:t>
            </a:r>
            <a:r>
              <a:rPr lang="en-US" sz="2800" dirty="0" err="1" smtClean="0"/>
              <a:t>tròn</a:t>
            </a:r>
            <a:r>
              <a:rPr lang="en-US" sz="2800" dirty="0" smtClean="0"/>
              <a:t> </a:t>
            </a:r>
            <a:r>
              <a:rPr lang="en-US" sz="2800" dirty="0" err="1" smtClean="0"/>
              <a:t>tiếp</a:t>
            </a:r>
            <a:r>
              <a:rPr lang="en-US" sz="2800" dirty="0" smtClean="0"/>
              <a:t> </a:t>
            </a:r>
            <a:r>
              <a:rPr lang="en-US" sz="2800" dirty="0" err="1" smtClean="0"/>
              <a:t>tuyến</a:t>
            </a:r>
            <a:r>
              <a:rPr lang="en-US" sz="2800" dirty="0" smtClean="0"/>
              <a:t> </a:t>
            </a:r>
            <a:r>
              <a:rPr lang="en-US" sz="2800" dirty="0" err="1" smtClean="0"/>
              <a:t>của</a:t>
            </a:r>
            <a:r>
              <a:rPr lang="en-US" sz="2800" dirty="0" smtClean="0"/>
              <a:t> </a:t>
            </a:r>
            <a:r>
              <a:rPr lang="en-US" sz="2800" dirty="0" err="1" smtClean="0"/>
              <a:t>văn</a:t>
            </a:r>
            <a:r>
              <a:rPr lang="en-US" sz="2800" dirty="0" smtClean="0"/>
              <a:t> </a:t>
            </a:r>
            <a:r>
              <a:rPr lang="en-US" sz="2800" dirty="0" err="1" smtClean="0"/>
              <a:t>hóa</a:t>
            </a:r>
            <a:r>
              <a:rPr lang="en-US" sz="2800" dirty="0" smtClean="0"/>
              <a:t> </a:t>
            </a:r>
            <a:r>
              <a:rPr lang="en-US" sz="2800" dirty="0" err="1" smtClean="0"/>
              <a:t>Đông</a:t>
            </a:r>
            <a:r>
              <a:rPr lang="en-US" sz="2800" dirty="0" smtClean="0"/>
              <a:t> </a:t>
            </a:r>
            <a:r>
              <a:rPr lang="en-US" sz="2800" dirty="0" err="1" smtClean="0"/>
              <a:t>Sơn</a:t>
            </a:r>
            <a:endParaRPr lang="en-US" sz="2800" dirty="0"/>
          </a:p>
        </p:txBody>
      </p:sp>
    </p:spTree>
    <p:extLst>
      <p:ext uri="{BB962C8B-B14F-4D97-AF65-F5344CB8AC3E}">
        <p14:creationId xmlns:p14="http://schemas.microsoft.com/office/powerpoint/2010/main" val="171876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Cloud Callout 6"/>
          <p:cNvSpPr/>
          <p:nvPr/>
        </p:nvSpPr>
        <p:spPr>
          <a:xfrm>
            <a:off x="968188" y="209550"/>
            <a:ext cx="8153400" cy="4781550"/>
          </a:xfrm>
          <a:prstGeom prst="cloudCallout">
            <a:avLst>
              <a:gd name="adj1" fmla="val -54808"/>
              <a:gd name="adj2" fmla="val -4141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4000" b="1" dirty="0" smtClean="0">
                <a:solidFill>
                  <a:srgbClr val="FF0000"/>
                </a:solidFill>
                <a:latin typeface="Times New Roman" pitchFamily="18" charset="0"/>
                <a:ea typeface="SimSun" pitchFamily="2" charset="-122"/>
                <a:cs typeface="Times New Roman" pitchFamily="18" charset="0"/>
              </a:rPr>
              <a:t>Quan sát H-</a:t>
            </a:r>
            <a:r>
              <a:rPr lang="nl-NL" sz="4000" b="1" dirty="0" smtClean="0">
                <a:solidFill>
                  <a:srgbClr val="FF0000"/>
                </a:solidFill>
                <a:latin typeface="Times New Roman" pitchFamily="18" charset="0"/>
                <a:cs typeface="Times New Roman" pitchFamily="18" charset="0"/>
              </a:rPr>
              <a:t>17.5, H17.6 Nhân dân ta đã tiếp thu và phát triển văn hóa dân tộc như thế nào trong hàng ngàn năm Bắc thuộc</a:t>
            </a:r>
            <a:r>
              <a:rPr lang="nl-NL" sz="4000" b="1" dirty="0" smtClean="0">
                <a:solidFill>
                  <a:srgbClr val="FF0000"/>
                </a:solidFill>
                <a:latin typeface="Times New Roman" pitchFamily="18" charset="0"/>
                <a:ea typeface="SimSun" pitchFamily="2" charset="-122"/>
                <a:cs typeface="Times New Roman" pitchFamily="18" charset="0"/>
              </a:rPr>
              <a:t>?</a:t>
            </a:r>
            <a:endParaRPr lang="nl-NL" sz="4000" b="1" dirty="0" smtClean="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Cloud Callout 6"/>
          <p:cNvSpPr/>
          <p:nvPr/>
        </p:nvSpPr>
        <p:spPr>
          <a:xfrm>
            <a:off x="968188" y="209550"/>
            <a:ext cx="8153400" cy="4781550"/>
          </a:xfrm>
          <a:prstGeom prst="cloudCallout">
            <a:avLst>
              <a:gd name="adj1" fmla="val -54808"/>
              <a:gd name="adj2" fmla="val -4141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4000" b="1" dirty="0" smtClean="0">
                <a:solidFill>
                  <a:srgbClr val="FF0000"/>
                </a:solidFill>
                <a:latin typeface="Times New Roman" pitchFamily="18" charset="0"/>
                <a:cs typeface="Times New Roman" pitchFamily="18" charset="0"/>
              </a:rPr>
              <a:t>Nhân dân ta đã làm gì để phát triển văn hóa dân tộc trong hàng ngàn năm Bắc thuộc</a:t>
            </a:r>
            <a:r>
              <a:rPr lang="nl-NL" sz="4000" b="1" dirty="0" smtClean="0">
                <a:solidFill>
                  <a:srgbClr val="FF0000"/>
                </a:solidFill>
                <a:latin typeface="Times New Roman" pitchFamily="18" charset="0"/>
                <a:ea typeface="SimSun" pitchFamily="2" charset="-122"/>
                <a:cs typeface="Times New Roman" pitchFamily="18" charset="0"/>
              </a:rPr>
              <a:t>?</a:t>
            </a:r>
            <a:endParaRPr lang="nl-NL" sz="4000" b="1"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5627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Cloud Callout 6"/>
          <p:cNvSpPr/>
          <p:nvPr/>
        </p:nvSpPr>
        <p:spPr>
          <a:xfrm>
            <a:off x="968188" y="209550"/>
            <a:ext cx="8153400" cy="4781550"/>
          </a:xfrm>
          <a:prstGeom prst="cloudCallout">
            <a:avLst>
              <a:gd name="adj1" fmla="val -54808"/>
              <a:gd name="adj2" fmla="val -4141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4000" b="1" dirty="0" smtClean="0">
                <a:solidFill>
                  <a:srgbClr val="FF0000"/>
                </a:solidFill>
                <a:latin typeface="Times New Roman" pitchFamily="18" charset="0"/>
                <a:cs typeface="Times New Roman" pitchFamily="18" charset="0"/>
              </a:rPr>
              <a:t>Người Việt tiếp thu văn hóa bên ngoài như thế nào để phát triển văn hóa dân tộc</a:t>
            </a:r>
            <a:r>
              <a:rPr lang="nl-NL" sz="4000" b="1" dirty="0" smtClean="0">
                <a:solidFill>
                  <a:srgbClr val="FF0000"/>
                </a:solidFill>
                <a:latin typeface="Times New Roman" pitchFamily="18" charset="0"/>
                <a:ea typeface="SimSun" pitchFamily="2" charset="-122"/>
                <a:cs typeface="Times New Roman" pitchFamily="18" charset="0"/>
              </a:rPr>
              <a:t>?</a:t>
            </a:r>
            <a:endParaRPr lang="nl-NL" sz="4000" b="1"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32573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09550"/>
            <a:ext cx="7696200" cy="400110"/>
          </a:xfrm>
          <a:prstGeom prst="rect">
            <a:avLst/>
          </a:prstGeom>
          <a:solidFill>
            <a:schemeClr val="accent3"/>
          </a:solidFill>
        </p:spPr>
        <p:txBody>
          <a:bodyPr wrap="square">
            <a:spAutoFit/>
          </a:bodyPr>
          <a:lstStyle/>
          <a:p>
            <a:pPr algn="ctr"/>
            <a:r>
              <a:rPr lang="en-US" sz="2000" b="1" dirty="0" smtClean="0">
                <a:solidFill>
                  <a:srgbClr val="7030A0"/>
                </a:solidFill>
                <a:latin typeface="Times New Roman" pitchFamily="18" charset="0"/>
                <a:cs typeface="Times New Roman" pitchFamily="18" charset="0"/>
              </a:rPr>
              <a:t>KHỞI ĐỘNG : ĐÂY LÀ NHỮNG PHONG TỤC GÌ?</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900" y="742950"/>
            <a:ext cx="3695700" cy="3657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5" y="742950"/>
            <a:ext cx="4214191" cy="3657600"/>
          </a:xfrm>
          <a:prstGeom prst="rect">
            <a:avLst/>
          </a:prstGeom>
        </p:spPr>
      </p:pic>
      <p:sp>
        <p:nvSpPr>
          <p:cNvPr id="8" name="Rectangle 7"/>
          <p:cNvSpPr/>
          <p:nvPr/>
        </p:nvSpPr>
        <p:spPr>
          <a:xfrm>
            <a:off x="685801" y="4400550"/>
            <a:ext cx="3352800" cy="523220"/>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TRẦU CAU</a:t>
            </a:r>
            <a:endParaRPr 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4762500" y="4468136"/>
            <a:ext cx="4152900" cy="523220"/>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NHUỘM RĂNG ĐEN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41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rcRect/>
          <a:stretch>
            <a:fillRect/>
          </a:stretch>
        </p:blipFill>
        <p:spPr bwMode="auto">
          <a:xfrm>
            <a:off x="228600" y="209550"/>
            <a:ext cx="838200" cy="668338"/>
          </a:xfrm>
          <a:prstGeom prst="rect">
            <a:avLst/>
          </a:prstGeom>
          <a:noFill/>
          <a:ln w="9525">
            <a:noFill/>
            <a:miter lim="800000"/>
            <a:headEnd/>
            <a:tailEnd/>
          </a:ln>
        </p:spPr>
      </p:pic>
      <p:sp>
        <p:nvSpPr>
          <p:cNvPr id="4" name="Rectangle 3"/>
          <p:cNvSpPr/>
          <p:nvPr/>
        </p:nvSpPr>
        <p:spPr>
          <a:xfrm>
            <a:off x="990600" y="-19050"/>
            <a:ext cx="8077200" cy="5078313"/>
          </a:xfrm>
          <a:prstGeom prst="rect">
            <a:avLst/>
          </a:prstGeom>
        </p:spPr>
        <p:txBody>
          <a:bodyPr wrap="square">
            <a:spAutoFit/>
          </a:bodyPr>
          <a:lstStyle/>
          <a:p>
            <a:r>
              <a:rPr lang="nl-NL" sz="3600" b="1" dirty="0" smtClean="0">
                <a:latin typeface="Times New Roman" pitchFamily="18" charset="0"/>
                <a:cs typeface="Times New Roman" pitchFamily="18" charset="0"/>
              </a:rPr>
              <a:t>Nhân dân ta đã bảo tồn và</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chủ</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động</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tiếp</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thu</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có</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chọn</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lọc</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và</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sáng</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tạo</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những</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giá</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trị</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văn</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hoá</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bên</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ngoài</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để</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phát</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triển</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nền</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văn</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hoá</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dân</a:t>
            </a:r>
            <a:r>
              <a:rPr lang="fr-FR" sz="3600" b="1" dirty="0" smtClean="0">
                <a:latin typeface="Times New Roman" pitchFamily="18" charset="0"/>
                <a:cs typeface="Times New Roman" pitchFamily="18" charset="0"/>
              </a:rPr>
              <a:t> </a:t>
            </a:r>
            <a:r>
              <a:rPr lang="fr-FR" sz="3600" b="1" dirty="0" err="1" smtClean="0">
                <a:latin typeface="Times New Roman" pitchFamily="18" charset="0"/>
                <a:cs typeface="Times New Roman" pitchFamily="18" charset="0"/>
              </a:rPr>
              <a:t>tộc</a:t>
            </a:r>
            <a:r>
              <a:rPr lang="nl-NL" sz="3600" b="1" dirty="0" smtClean="0">
                <a:latin typeface="Times New Roman" pitchFamily="18" charset="0"/>
                <a:cs typeface="Times New Roman" pitchFamily="18" charset="0"/>
              </a:rPr>
              <a:t>: </a:t>
            </a:r>
          </a:p>
          <a:p>
            <a:pPr marL="571500" indent="-571500">
              <a:buFontTx/>
              <a:buChar char="-"/>
            </a:pPr>
            <a:r>
              <a:rPr lang="nl-NL" sz="3600" b="1" dirty="0" smtClean="0">
                <a:latin typeface="Times New Roman" pitchFamily="18" charset="0"/>
                <a:cs typeface="Times New Roman" pitchFamily="18" charset="0"/>
              </a:rPr>
              <a:t>Phật giáo, Đạo giáo</a:t>
            </a:r>
            <a:r>
              <a:rPr lang="nl-NL" sz="3600" b="1" dirty="0">
                <a:latin typeface="Times New Roman" pitchFamily="18" charset="0"/>
                <a:cs typeface="Times New Roman" pitchFamily="18" charset="0"/>
              </a:rPr>
              <a:t> </a:t>
            </a:r>
            <a:r>
              <a:rPr lang="nl-NL" sz="3600" b="1" dirty="0" smtClean="0">
                <a:latin typeface="Times New Roman" pitchFamily="18" charset="0"/>
                <a:cs typeface="Times New Roman" pitchFamily="18" charset="0"/>
              </a:rPr>
              <a:t>hòa quyện với tín ngưỡng dân gian</a:t>
            </a:r>
          </a:p>
          <a:p>
            <a:pPr marL="571500" indent="-571500">
              <a:buFontTx/>
              <a:buChar char="-"/>
            </a:pPr>
            <a:r>
              <a:rPr lang="nl-NL" sz="3600" b="1" dirty="0" smtClean="0">
                <a:latin typeface="Times New Roman" pitchFamily="18" charset="0"/>
                <a:cs typeface="Times New Roman" pitchFamily="18" charset="0"/>
              </a:rPr>
              <a:t>Tiếp thu chữ viết, những kĩ thuật canh tác tiến bộ, nghề thủ công và sử dụng phân bón,...</a:t>
            </a:r>
            <a:endParaRPr lang="en-US" sz="36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down)">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down)">
                                      <p:cBhvr>
                                        <p:cTn id="2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46" y="0"/>
            <a:ext cx="9121254" cy="4401205"/>
          </a:xfrm>
          <a:prstGeom prst="rect">
            <a:avLst/>
          </a:prstGeom>
        </p:spPr>
        <p:txBody>
          <a:bodyPr wrap="square">
            <a:spAutoFit/>
          </a:bodyPr>
          <a:lstStyle/>
          <a:p>
            <a:r>
              <a:rPr lang="vi-VN" sz="4000" b="1" dirty="0"/>
              <a:t>Câu </a:t>
            </a:r>
            <a:r>
              <a:rPr lang="vi-VN" sz="4000" b="1" dirty="0" smtClean="0"/>
              <a:t>1:</a:t>
            </a:r>
            <a:r>
              <a:rPr lang="vi-VN" sz="4000" b="1" dirty="0"/>
              <a:t> Yếu tố kĩ thuật nào của Trung Quốc được truyền vào nước ta trong thời Bắc thuộc?</a:t>
            </a:r>
          </a:p>
          <a:p>
            <a:r>
              <a:rPr lang="vi-VN" sz="4000" dirty="0"/>
              <a:t>A. Làm giấy.</a:t>
            </a:r>
          </a:p>
          <a:p>
            <a:r>
              <a:rPr lang="vi-VN" sz="4000" dirty="0"/>
              <a:t>B. Đúc trống đồng.</a:t>
            </a:r>
          </a:p>
          <a:p>
            <a:r>
              <a:rPr lang="vi-VN" sz="4000" dirty="0"/>
              <a:t>C. Làm gốm.</a:t>
            </a:r>
          </a:p>
          <a:p>
            <a:r>
              <a:rPr lang="vi-VN" sz="4000" dirty="0"/>
              <a:t>D. Sản xuất muối.</a:t>
            </a:r>
          </a:p>
        </p:txBody>
      </p:sp>
    </p:spTree>
    <p:extLst>
      <p:ext uri="{BB962C8B-B14F-4D97-AF65-F5344CB8AC3E}">
        <p14:creationId xmlns:p14="http://schemas.microsoft.com/office/powerpoint/2010/main" val="40449494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46" y="0"/>
            <a:ext cx="9121254" cy="4401205"/>
          </a:xfrm>
          <a:prstGeom prst="rect">
            <a:avLst/>
          </a:prstGeom>
        </p:spPr>
        <p:txBody>
          <a:bodyPr wrap="square">
            <a:spAutoFit/>
          </a:bodyPr>
          <a:lstStyle/>
          <a:p>
            <a:r>
              <a:rPr lang="vi-VN" sz="4000" b="1" dirty="0"/>
              <a:t>Câu </a:t>
            </a:r>
            <a:r>
              <a:rPr lang="en-US" sz="4000" b="1" dirty="0" smtClean="0"/>
              <a:t>2</a:t>
            </a:r>
            <a:r>
              <a:rPr lang="vi-VN" sz="4000" b="1" dirty="0" smtClean="0"/>
              <a:t>:</a:t>
            </a:r>
            <a:r>
              <a:rPr lang="vi-VN" sz="4000" b="1" dirty="0"/>
              <a:t> Tôn giáo nào của Trung Quốc khi du nhập vào Việt Nam đã hòa </a:t>
            </a:r>
            <a:r>
              <a:rPr lang="vi-VN" sz="4000" b="1" dirty="0" smtClean="0"/>
              <a:t>qu</a:t>
            </a:r>
            <a:r>
              <a:rPr lang="en-US" sz="4000" b="1" dirty="0"/>
              <a:t>y</a:t>
            </a:r>
            <a:r>
              <a:rPr lang="vi-VN" sz="4000" b="1" dirty="0" smtClean="0"/>
              <a:t>ện </a:t>
            </a:r>
            <a:r>
              <a:rPr lang="vi-VN" sz="4000" b="1" dirty="0"/>
              <a:t>với các tín ngưỡng dân gian?</a:t>
            </a:r>
          </a:p>
          <a:p>
            <a:r>
              <a:rPr lang="vi-VN" sz="4000" dirty="0"/>
              <a:t>A. Thiên Chúa giáo.</a:t>
            </a:r>
          </a:p>
          <a:p>
            <a:r>
              <a:rPr lang="vi-VN" sz="4000" dirty="0"/>
              <a:t>B. Ấn Độ giáo.</a:t>
            </a:r>
          </a:p>
          <a:p>
            <a:r>
              <a:rPr lang="vi-VN" sz="4000" dirty="0"/>
              <a:t>C. Đạo giáo.</a:t>
            </a:r>
          </a:p>
          <a:p>
            <a:r>
              <a:rPr lang="vi-VN" sz="4000" dirty="0"/>
              <a:t>D. Hồi giáo.</a:t>
            </a:r>
          </a:p>
        </p:txBody>
      </p:sp>
    </p:spTree>
    <p:extLst>
      <p:ext uri="{BB962C8B-B14F-4D97-AF65-F5344CB8AC3E}">
        <p14:creationId xmlns:p14="http://schemas.microsoft.com/office/powerpoint/2010/main" val="4363759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46" y="0"/>
            <a:ext cx="9121254" cy="4401205"/>
          </a:xfrm>
          <a:prstGeom prst="rect">
            <a:avLst/>
          </a:prstGeom>
        </p:spPr>
        <p:txBody>
          <a:bodyPr wrap="square">
            <a:spAutoFit/>
          </a:bodyPr>
          <a:lstStyle/>
          <a:p>
            <a:r>
              <a:rPr lang="vi-VN" sz="4000" b="1" dirty="0"/>
              <a:t>Câu </a:t>
            </a:r>
            <a:r>
              <a:rPr lang="en-US" sz="4000" b="1" dirty="0" smtClean="0"/>
              <a:t>3</a:t>
            </a:r>
            <a:r>
              <a:rPr lang="vi-VN" sz="4000" b="1" dirty="0" smtClean="0"/>
              <a:t>:</a:t>
            </a:r>
            <a:r>
              <a:rPr lang="vi-VN" sz="4000" b="1" dirty="0"/>
              <a:t> Các triều đại phong kiến phương Bắc </a:t>
            </a:r>
            <a:r>
              <a:rPr lang="en-US" sz="4000" b="1" dirty="0" smtClean="0"/>
              <a:t>KHÔNG</a:t>
            </a:r>
            <a:r>
              <a:rPr lang="vi-VN" sz="4000" b="1" dirty="0" smtClean="0"/>
              <a:t> </a:t>
            </a:r>
            <a:r>
              <a:rPr lang="vi-VN" sz="4000" b="1" dirty="0"/>
              <a:t>truyền bá tôn giáo </a:t>
            </a:r>
            <a:r>
              <a:rPr lang="vi-VN" sz="4000" b="1" dirty="0" smtClean="0"/>
              <a:t>nà</a:t>
            </a:r>
            <a:r>
              <a:rPr lang="en-US" sz="4000" b="1" dirty="0" smtClean="0"/>
              <a:t>y</a:t>
            </a:r>
            <a:r>
              <a:rPr lang="vi-VN" sz="4000" b="1" dirty="0" smtClean="0"/>
              <a:t> </a:t>
            </a:r>
            <a:r>
              <a:rPr lang="vi-VN" sz="4000" b="1" dirty="0"/>
              <a:t>vào nước ta?</a:t>
            </a:r>
          </a:p>
          <a:p>
            <a:r>
              <a:rPr lang="vi-VN" sz="4000" dirty="0"/>
              <a:t>A. Phật giáo.</a:t>
            </a:r>
          </a:p>
          <a:p>
            <a:r>
              <a:rPr lang="vi-VN" sz="4000" dirty="0"/>
              <a:t>B. Đạo giáo.</a:t>
            </a:r>
          </a:p>
          <a:p>
            <a:r>
              <a:rPr lang="vi-VN" sz="4000" dirty="0"/>
              <a:t>C. Nho giáo.</a:t>
            </a:r>
          </a:p>
          <a:p>
            <a:r>
              <a:rPr lang="vi-VN" sz="4000" dirty="0"/>
              <a:t>D. Kitô giáo.</a:t>
            </a:r>
          </a:p>
        </p:txBody>
      </p:sp>
    </p:spTree>
    <p:extLst>
      <p:ext uri="{BB962C8B-B14F-4D97-AF65-F5344CB8AC3E}">
        <p14:creationId xmlns:p14="http://schemas.microsoft.com/office/powerpoint/2010/main" val="3580691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46" y="0"/>
            <a:ext cx="9121254" cy="4401205"/>
          </a:xfrm>
          <a:prstGeom prst="rect">
            <a:avLst/>
          </a:prstGeom>
        </p:spPr>
        <p:txBody>
          <a:bodyPr wrap="square">
            <a:spAutoFit/>
          </a:bodyPr>
          <a:lstStyle/>
          <a:p>
            <a:r>
              <a:rPr lang="vi-VN" sz="4000" b="1" dirty="0"/>
              <a:t>Câu </a:t>
            </a:r>
            <a:r>
              <a:rPr lang="en-US" sz="4000" b="1" dirty="0" smtClean="0"/>
              <a:t>4</a:t>
            </a:r>
            <a:r>
              <a:rPr lang="vi-VN" sz="4000" b="1" dirty="0" smtClean="0"/>
              <a:t>: </a:t>
            </a:r>
            <a:r>
              <a:rPr lang="vi-VN" sz="4000" b="1" dirty="0"/>
              <a:t>Dưới thời Bắc thuộc, kĩ thuật tiến bộ nào của Trung Quốc được du nhập vào Việt Nam</a:t>
            </a:r>
            <a:r>
              <a:rPr lang="vi-VN" sz="4000" b="1" dirty="0" smtClean="0"/>
              <a:t>?</a:t>
            </a:r>
            <a:endParaRPr lang="vi-VN" sz="4000" b="1" dirty="0"/>
          </a:p>
          <a:p>
            <a:r>
              <a:rPr lang="vi-VN" sz="4000" dirty="0"/>
              <a:t>A. Làm đồ gốm</a:t>
            </a:r>
            <a:r>
              <a:rPr lang="vi-VN" sz="4000" dirty="0" smtClean="0"/>
              <a:t>.</a:t>
            </a:r>
            <a:endParaRPr lang="vi-VN" sz="4000" dirty="0"/>
          </a:p>
          <a:p>
            <a:r>
              <a:rPr lang="vi-VN" sz="4000" dirty="0"/>
              <a:t>B. Sản xuất muối</a:t>
            </a:r>
            <a:r>
              <a:rPr lang="vi-VN" sz="4000" dirty="0" smtClean="0"/>
              <a:t>.</a:t>
            </a:r>
            <a:endParaRPr lang="vi-VN" sz="4000" dirty="0"/>
          </a:p>
          <a:p>
            <a:r>
              <a:rPr lang="vi-VN" sz="4000" dirty="0"/>
              <a:t>C. Đúc đồng, rèn sắt</a:t>
            </a:r>
            <a:r>
              <a:rPr lang="vi-VN" sz="4000" dirty="0" smtClean="0"/>
              <a:t>.</a:t>
            </a:r>
            <a:endParaRPr lang="vi-VN" sz="4000" dirty="0"/>
          </a:p>
          <a:p>
            <a:r>
              <a:rPr lang="vi-VN" sz="4000" dirty="0"/>
              <a:t>D. Bón phân </a:t>
            </a:r>
            <a:r>
              <a:rPr lang="en-US" sz="4000" dirty="0" smtClean="0"/>
              <a:t>b</a:t>
            </a:r>
            <a:r>
              <a:rPr lang="vi-VN" sz="4000" dirty="0" smtClean="0"/>
              <a:t>ắc </a:t>
            </a:r>
            <a:r>
              <a:rPr lang="vi-VN" sz="4000" dirty="0"/>
              <a:t>trong trồng trọt.</a:t>
            </a:r>
          </a:p>
        </p:txBody>
      </p:sp>
    </p:spTree>
    <p:extLst>
      <p:ext uri="{BB962C8B-B14F-4D97-AF65-F5344CB8AC3E}">
        <p14:creationId xmlns:p14="http://schemas.microsoft.com/office/powerpoint/2010/main" val="19203579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46" y="0"/>
            <a:ext cx="9121254" cy="4770537"/>
          </a:xfrm>
          <a:prstGeom prst="rect">
            <a:avLst/>
          </a:prstGeom>
        </p:spPr>
        <p:txBody>
          <a:bodyPr wrap="square">
            <a:spAutoFit/>
          </a:bodyPr>
          <a:lstStyle/>
          <a:p>
            <a:r>
              <a:rPr lang="vi-VN" sz="3800" b="1" dirty="0"/>
              <a:t>Câu </a:t>
            </a:r>
            <a:r>
              <a:rPr lang="en-US" sz="3800" b="1" dirty="0" smtClean="0"/>
              <a:t>5</a:t>
            </a:r>
            <a:r>
              <a:rPr lang="vi-VN" sz="3800" b="1" dirty="0" smtClean="0"/>
              <a:t>:</a:t>
            </a:r>
            <a:r>
              <a:rPr lang="vi-VN" sz="3800" dirty="0"/>
              <a:t> </a:t>
            </a:r>
            <a:r>
              <a:rPr lang="vi-VN" sz="3800" b="1" dirty="0"/>
              <a:t>Để giữ gìn tiếng nói và chữ viết của mình, người Việt đã</a:t>
            </a:r>
          </a:p>
          <a:p>
            <a:r>
              <a:rPr lang="vi-VN" sz="3800" dirty="0"/>
              <a:t>A. học chữ Hán và viết chữ Hán.</a:t>
            </a:r>
          </a:p>
          <a:p>
            <a:r>
              <a:rPr lang="vi-VN" sz="3800" dirty="0"/>
              <a:t>C. chỉ sử dụng tiếng nói của tổ tiên mình.</a:t>
            </a:r>
          </a:p>
          <a:p>
            <a:r>
              <a:rPr lang="vi-VN" sz="3800" dirty="0"/>
              <a:t>B. không chấp nhận ngôn ngữ, chữ viết ngoại lai. </a:t>
            </a:r>
          </a:p>
          <a:p>
            <a:r>
              <a:rPr lang="vi-VN" sz="3800" dirty="0"/>
              <a:t>D. tiếp thu chữ Hán, nhưng vẫn sử dụng tiếng Việt.</a:t>
            </a:r>
          </a:p>
        </p:txBody>
      </p:sp>
    </p:spTree>
    <p:extLst>
      <p:ext uri="{BB962C8B-B14F-4D97-AF65-F5344CB8AC3E}">
        <p14:creationId xmlns:p14="http://schemas.microsoft.com/office/powerpoint/2010/main" val="872191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46" y="0"/>
            <a:ext cx="9121254" cy="5170646"/>
          </a:xfrm>
          <a:prstGeom prst="rect">
            <a:avLst/>
          </a:prstGeom>
        </p:spPr>
        <p:txBody>
          <a:bodyPr wrap="square">
            <a:spAutoFit/>
          </a:bodyPr>
          <a:lstStyle/>
          <a:p>
            <a:r>
              <a:rPr lang="vi-VN" sz="3000" b="1" dirty="0"/>
              <a:t>Câu </a:t>
            </a:r>
            <a:r>
              <a:rPr lang="en-US" sz="3000" b="1" dirty="0"/>
              <a:t>6</a:t>
            </a:r>
            <a:r>
              <a:rPr lang="vi-VN" sz="3000" b="1" dirty="0" smtClean="0"/>
              <a:t>:</a:t>
            </a:r>
            <a:r>
              <a:rPr lang="vi-VN" sz="3000" dirty="0"/>
              <a:t> </a:t>
            </a:r>
            <a:r>
              <a:rPr lang="vi-VN" sz="3000" b="1" dirty="0"/>
              <a:t>Ngoài việc giữ gìn được nền văn hoá bản địa của mình, nhân dân ta còn tiếp thu Trung Hoa theo hướng nào?</a:t>
            </a:r>
          </a:p>
          <a:p>
            <a:r>
              <a:rPr lang="vi-VN" sz="3000" dirty="0"/>
              <a:t>A. Tiếp thu nguyên bản những yếu tố văn hoá Trung Hoa.</a:t>
            </a:r>
          </a:p>
          <a:p>
            <a:r>
              <a:rPr lang="vi-VN" sz="3000" dirty="0"/>
              <a:t>B.  Tiếp thu có chọn lọc những yếu tố văn hóa Trung Hoa</a:t>
            </a:r>
          </a:p>
          <a:p>
            <a:r>
              <a:rPr lang="vi-VN" sz="3000" dirty="0"/>
              <a:t>C. Tiếp thu nguyên bản một số lĩnh vực văn hoá Trung Hoa.</a:t>
            </a:r>
          </a:p>
          <a:p>
            <a:r>
              <a:rPr lang="vi-VN" sz="3000" dirty="0"/>
              <a:t>D. Bỏ văn hoá bản địa để học theo văn hoá Trung Hoa.</a:t>
            </a:r>
          </a:p>
        </p:txBody>
      </p:sp>
    </p:spTree>
    <p:extLst>
      <p:ext uri="{BB962C8B-B14F-4D97-AF65-F5344CB8AC3E}">
        <p14:creationId xmlns:p14="http://schemas.microsoft.com/office/powerpoint/2010/main" val="20155518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46" y="0"/>
            <a:ext cx="9121254" cy="5324535"/>
          </a:xfrm>
          <a:prstGeom prst="rect">
            <a:avLst/>
          </a:prstGeom>
        </p:spPr>
        <p:txBody>
          <a:bodyPr wrap="square">
            <a:spAutoFit/>
          </a:bodyPr>
          <a:lstStyle/>
          <a:p>
            <a:r>
              <a:rPr lang="vi-VN" sz="3300" b="1" dirty="0"/>
              <a:t>Câu 7: Nội dung nào dưới đây </a:t>
            </a:r>
            <a:r>
              <a:rPr lang="en-US" sz="3300" b="1" dirty="0" smtClean="0"/>
              <a:t>KHÔNG ĐÚNG </a:t>
            </a:r>
            <a:r>
              <a:rPr lang="vi-VN" sz="3300" b="1" dirty="0" smtClean="0"/>
              <a:t>khi </a:t>
            </a:r>
            <a:r>
              <a:rPr lang="vi-VN" sz="3300" b="1" dirty="0"/>
              <a:t>nói về sức sống của nền văn hoá bản địa thời Bắc thuộc</a:t>
            </a:r>
            <a:r>
              <a:rPr lang="vi-VN" sz="3300" b="1" dirty="0" smtClean="0"/>
              <a:t>?</a:t>
            </a:r>
            <a:endParaRPr lang="vi-VN" sz="3300" b="1" dirty="0"/>
          </a:p>
          <a:p>
            <a:r>
              <a:rPr lang="vi-VN" sz="3300" dirty="0"/>
              <a:t>A. Người Việt vẫn nghe – nói bằng tiếng Việt</a:t>
            </a:r>
            <a:r>
              <a:rPr lang="vi-VN" sz="3300" dirty="0" smtClean="0"/>
              <a:t>.</a:t>
            </a:r>
            <a:endParaRPr lang="vi-VN" sz="3300" dirty="0"/>
          </a:p>
          <a:p>
            <a:r>
              <a:rPr lang="vi-VN" sz="3300" dirty="0"/>
              <a:t>B. Tục thờ thần – vua vẫn được nhân dân duy trì</a:t>
            </a:r>
            <a:r>
              <a:rPr lang="vi-VN" sz="3300" dirty="0" smtClean="0"/>
              <a:t>.</a:t>
            </a:r>
            <a:endParaRPr lang="vi-VN" sz="3300" dirty="0"/>
          </a:p>
          <a:p>
            <a:r>
              <a:rPr lang="vi-VN" sz="3300" dirty="0"/>
              <a:t>C. Nhân dân vẫn duy trì tín ngưỡng thờ cúng tổ tiên</a:t>
            </a:r>
            <a:r>
              <a:rPr lang="vi-VN" sz="3300" dirty="0" smtClean="0"/>
              <a:t>.</a:t>
            </a:r>
            <a:endParaRPr lang="vi-VN" sz="3300" dirty="0"/>
          </a:p>
          <a:p>
            <a:r>
              <a:rPr lang="vi-VN" sz="3300" dirty="0"/>
              <a:t>D. Tục búi tóc, nhuộm răng đen, ăn trầu,... được bảo tồn.</a:t>
            </a:r>
          </a:p>
        </p:txBody>
      </p:sp>
    </p:spTree>
    <p:extLst>
      <p:ext uri="{BB962C8B-B14F-4D97-AF65-F5344CB8AC3E}">
        <p14:creationId xmlns:p14="http://schemas.microsoft.com/office/powerpoint/2010/main" val="2052176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46" y="0"/>
            <a:ext cx="9121254" cy="5016758"/>
          </a:xfrm>
          <a:prstGeom prst="rect">
            <a:avLst/>
          </a:prstGeom>
        </p:spPr>
        <p:txBody>
          <a:bodyPr wrap="square">
            <a:spAutoFit/>
          </a:bodyPr>
          <a:lstStyle/>
          <a:p>
            <a:r>
              <a:rPr lang="vi-VN" sz="3200" b="1" dirty="0"/>
              <a:t>Câu </a:t>
            </a:r>
            <a:r>
              <a:rPr lang="en-US" sz="3200" b="1" dirty="0" smtClean="0"/>
              <a:t>8</a:t>
            </a:r>
            <a:r>
              <a:rPr lang="vi-VN" sz="3200" b="1" dirty="0" smtClean="0"/>
              <a:t>:</a:t>
            </a:r>
            <a:r>
              <a:rPr lang="vi-VN" sz="3200" b="1" dirty="0"/>
              <a:t> Văn hóa ở nước ta dưới thời kì Bắc thuộc có đặc điểm gì nổi </a:t>
            </a:r>
            <a:r>
              <a:rPr lang="vi-VN" sz="3200" b="1" dirty="0" smtClean="0"/>
              <a:t>bật</a:t>
            </a:r>
            <a:r>
              <a:rPr lang="en-US" sz="3200" b="1" dirty="0" smtClean="0"/>
              <a:t>?</a:t>
            </a:r>
            <a:endParaRPr lang="vi-VN" sz="3200" b="1" dirty="0"/>
          </a:p>
          <a:p>
            <a:r>
              <a:rPr lang="vi-VN" sz="3200" dirty="0"/>
              <a:t>A. Văn hóa Hán không ảnh hưởng nhiều đến văn hóa nước ta</a:t>
            </a:r>
          </a:p>
          <a:p>
            <a:r>
              <a:rPr lang="vi-VN" sz="3200" dirty="0"/>
              <a:t>B. Nhân dân ta tiếp thu yếu tố tích cực của văn hóa Trung Quốc</a:t>
            </a:r>
          </a:p>
          <a:p>
            <a:r>
              <a:rPr lang="vi-VN" sz="3200" dirty="0"/>
              <a:t>C. Tiếp nhận tinh hoa văn hóa Hán và “Việt hóa” cho nó phù hợp với thực tiễn</a:t>
            </a:r>
          </a:p>
          <a:p>
            <a:r>
              <a:rPr lang="vi-VN" sz="3200" dirty="0"/>
              <a:t>D. Bảo tồn phong tục tập quán truyền thống của dân tộc</a:t>
            </a:r>
          </a:p>
        </p:txBody>
      </p:sp>
    </p:spTree>
    <p:extLst>
      <p:ext uri="{BB962C8B-B14F-4D97-AF65-F5344CB8AC3E}">
        <p14:creationId xmlns:p14="http://schemas.microsoft.com/office/powerpoint/2010/main" val="30707648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46" y="0"/>
            <a:ext cx="9121254" cy="5324535"/>
          </a:xfrm>
          <a:prstGeom prst="rect">
            <a:avLst/>
          </a:prstGeom>
        </p:spPr>
        <p:txBody>
          <a:bodyPr wrap="square">
            <a:spAutoFit/>
          </a:bodyPr>
          <a:lstStyle/>
          <a:p>
            <a:r>
              <a:rPr lang="vi-VN" sz="3400" b="1" dirty="0"/>
              <a:t>Câu </a:t>
            </a:r>
            <a:r>
              <a:rPr lang="en-US" sz="3400" b="1" dirty="0" smtClean="0"/>
              <a:t>9</a:t>
            </a:r>
            <a:r>
              <a:rPr lang="vi-VN" sz="3400" b="1" dirty="0" smtClean="0"/>
              <a:t>:</a:t>
            </a:r>
            <a:r>
              <a:rPr lang="vi-VN" sz="3400" dirty="0"/>
              <a:t> </a:t>
            </a:r>
            <a:r>
              <a:rPr lang="vi-VN" sz="3400" b="1" dirty="0"/>
              <a:t>Người Việt giữ sinh hoạt theo nếp sống riêng với tục xăm mình, nhuộm răng, ăn trầu, và học chữ Hán bổ sung làm phong phú thêm văn hóa Việt có ý nghĩa gì?</a:t>
            </a:r>
          </a:p>
          <a:p>
            <a:r>
              <a:rPr lang="vi-VN" sz="3400" dirty="0"/>
              <a:t>A. Tập quán cổ xưa của người Việt.</a:t>
            </a:r>
          </a:p>
          <a:p>
            <a:r>
              <a:rPr lang="vi-VN" sz="3400" dirty="0"/>
              <a:t>B. Nguồn gốc ra đời từ Hán Việt.</a:t>
            </a:r>
          </a:p>
          <a:p>
            <a:r>
              <a:rPr lang="vi-VN" sz="3400" dirty="0"/>
              <a:t>C. Dân ta không bị đồng hóa mà vẫn giữ gìn bản sắc.</a:t>
            </a:r>
          </a:p>
          <a:p>
            <a:r>
              <a:rPr lang="vi-VN" sz="3400" dirty="0"/>
              <a:t>D. Nếp sinh hoạt văn hóa của người Việt.</a:t>
            </a:r>
          </a:p>
        </p:txBody>
      </p:sp>
    </p:spTree>
    <p:extLst>
      <p:ext uri="{BB962C8B-B14F-4D97-AF65-F5344CB8AC3E}">
        <p14:creationId xmlns:p14="http://schemas.microsoft.com/office/powerpoint/2010/main" val="3524887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47750"/>
            <a:ext cx="8001000" cy="1828799"/>
          </a:xfrm>
        </p:spPr>
        <p:txBody>
          <a:bodyPr>
            <a:normAutofit fontScale="90000"/>
          </a:bodyPr>
          <a:lstStyle/>
          <a:p>
            <a:pPr algn="ct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700" b="1" i="1" u="sng" dirty="0" smtClean="0">
                <a:solidFill>
                  <a:srgbClr val="FF0000"/>
                </a:solidFill>
                <a:latin typeface="Times New Roman" pitchFamily="18" charset="0"/>
                <a:cs typeface="Times New Roman" pitchFamily="18" charset="0"/>
              </a:rPr>
              <a:t>BÀI 17</a:t>
            </a:r>
            <a:r>
              <a:rPr lang="en-US" sz="2700" b="1" dirty="0" smtClean="0">
                <a:solidFill>
                  <a:srgbClr val="FF0000"/>
                </a:solidFill>
                <a:latin typeface="Times New Roman" pitchFamily="18" charset="0"/>
                <a:cs typeface="Times New Roman" pitchFamily="18" charset="0"/>
              </a:rPr>
              <a:t>: ĐẤU TRANH BẢO TỒN VÀ</a:t>
            </a:r>
            <a:br>
              <a:rPr lang="en-US" sz="2700" b="1" dirty="0" smtClean="0">
                <a:solidFill>
                  <a:srgbClr val="FF0000"/>
                </a:solidFill>
                <a:latin typeface="Times New Roman" pitchFamily="18" charset="0"/>
                <a:cs typeface="Times New Roman" pitchFamily="18" charset="0"/>
              </a:rPr>
            </a:br>
            <a:r>
              <a:rPr lang="en-US" sz="2700" b="1" dirty="0" smtClean="0">
                <a:solidFill>
                  <a:srgbClr val="FF0000"/>
                </a:solidFill>
                <a:latin typeface="Times New Roman" pitchFamily="18" charset="0"/>
                <a:cs typeface="Times New Roman" pitchFamily="18" charset="0"/>
              </a:rPr>
              <a:t> PHÁT TRIỂN VĂN HÓA DÂN TỘC THỜI BẮC THUỘC</a:t>
            </a:r>
            <a:br>
              <a:rPr lang="en-US" sz="2700" b="1" dirty="0" smtClean="0">
                <a:solidFill>
                  <a:srgbClr val="FF0000"/>
                </a:solidFill>
                <a:latin typeface="Times New Roman" pitchFamily="18" charset="0"/>
                <a:cs typeface="Times New Roman" pitchFamily="18" charset="0"/>
              </a:rPr>
            </a:br>
            <a:r>
              <a:rPr lang="en-US" sz="2700" b="1" dirty="0" smtClean="0">
                <a:solidFill>
                  <a:srgbClr val="FF0000"/>
                </a:solidFill>
                <a:latin typeface="Times New Roman" pitchFamily="18" charset="0"/>
                <a:cs typeface="Times New Roman" pitchFamily="18" charset="0"/>
              </a:rPr>
              <a:t>( 3 </a:t>
            </a:r>
            <a:r>
              <a:rPr lang="en-US" sz="2700" b="1" dirty="0" err="1" smtClean="0">
                <a:solidFill>
                  <a:srgbClr val="FF0000"/>
                </a:solidFill>
                <a:latin typeface="Times New Roman" pitchFamily="18" charset="0"/>
                <a:cs typeface="Times New Roman" pitchFamily="18" charset="0"/>
              </a:rPr>
              <a:t>Tiết</a:t>
            </a:r>
            <a:r>
              <a:rPr lang="en-US" sz="2700" b="1" dirty="0" smtClean="0">
                <a:solidFill>
                  <a:srgbClr val="FF0000"/>
                </a:solidFill>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
            </a:r>
            <a:br>
              <a:rPr lang="en-US" sz="2400" b="1" dirty="0" smtClean="0">
                <a:solidFill>
                  <a:srgbClr val="FF0000"/>
                </a:solidFill>
                <a:latin typeface="Times New Roman" pitchFamily="18" charset="0"/>
                <a:cs typeface="Times New Roman" pitchFamily="18" charset="0"/>
              </a:rPr>
            </a:br>
            <a:r>
              <a:rPr lang="en-US" b="1" dirty="0" smtClean="0"/>
              <a:t/>
            </a:r>
            <a:br>
              <a:rPr lang="en-US" b="1" dirty="0" smtClean="0"/>
            </a:br>
            <a:endParaRPr lang="en-US" dirty="0"/>
          </a:p>
        </p:txBody>
      </p:sp>
      <p:sp>
        <p:nvSpPr>
          <p:cNvPr id="3" name="Content Placeholder 2"/>
          <p:cNvSpPr>
            <a:spLocks noGrp="1"/>
          </p:cNvSpPr>
          <p:nvPr>
            <p:ph idx="1"/>
          </p:nvPr>
        </p:nvSpPr>
        <p:spPr>
          <a:xfrm>
            <a:off x="457200" y="2114550"/>
            <a:ext cx="7924800" cy="1981200"/>
          </a:xfrm>
        </p:spPr>
        <p:txBody>
          <a:bodyPr/>
          <a:lstStyle/>
          <a:p>
            <a:pPr>
              <a:buNone/>
            </a:pPr>
            <a:r>
              <a:rPr lang="fr-FR" sz="2400" b="1" dirty="0" smtClean="0">
                <a:solidFill>
                  <a:srgbClr val="0000CC"/>
                </a:solidFill>
                <a:latin typeface="Times New Roman" pitchFamily="18" charset="0"/>
                <a:cs typeface="Times New Roman" pitchFamily="18" charset="0"/>
              </a:rPr>
              <a:t>I/. </a:t>
            </a:r>
            <a:r>
              <a:rPr lang="fr-FR" sz="2400" b="1" u="sng" dirty="0" smtClean="0">
                <a:solidFill>
                  <a:srgbClr val="0000CC"/>
                </a:solidFill>
                <a:latin typeface="Times New Roman" pitchFamily="18" charset="0"/>
                <a:cs typeface="Times New Roman" pitchFamily="18" charset="0"/>
              </a:rPr>
              <a:t>ĐẤU TRANH BẢO TỒN VĂN HÓA DÂN TỘC.</a:t>
            </a:r>
          </a:p>
          <a:p>
            <a:pPr>
              <a:buNone/>
            </a:pPr>
            <a:endParaRPr lang="en-US" sz="2800" dirty="0" smtClean="0">
              <a:solidFill>
                <a:srgbClr val="0000CC"/>
              </a:solidFill>
              <a:latin typeface="Times New Roman" pitchFamily="18" charset="0"/>
              <a:cs typeface="Times New Roman" pitchFamily="18" charset="0"/>
            </a:endParaRPr>
          </a:p>
          <a:p>
            <a:pPr>
              <a:buNone/>
            </a:pPr>
            <a:r>
              <a:rPr lang="fr-FR" sz="2400" b="1" dirty="0" smtClean="0">
                <a:solidFill>
                  <a:srgbClr val="0000CC"/>
                </a:solidFill>
                <a:latin typeface="Times New Roman" pitchFamily="18" charset="0"/>
                <a:cs typeface="Times New Roman" pitchFamily="18" charset="0"/>
              </a:rPr>
              <a:t>II/. </a:t>
            </a:r>
            <a:r>
              <a:rPr lang="fr-FR" sz="2400" b="1" u="sng" dirty="0" smtClean="0">
                <a:solidFill>
                  <a:srgbClr val="0000CC"/>
                </a:solidFill>
                <a:latin typeface="Times New Roman" pitchFamily="18" charset="0"/>
                <a:cs typeface="Times New Roman" pitchFamily="18" charset="0"/>
              </a:rPr>
              <a:t>PHÁT TRIỂN VĂN HÓA DÂN TỘC.</a:t>
            </a:r>
            <a:endParaRPr lang="en-US" sz="2400" dirty="0" smtClean="0">
              <a:solidFill>
                <a:srgbClr val="0000CC"/>
              </a:solidFill>
              <a:latin typeface="Times New Roman" pitchFamily="18" charset="0"/>
              <a:cs typeface="Times New Roman" pitchFamily="18" charset="0"/>
            </a:endParaRPr>
          </a:p>
          <a:p>
            <a:pPr>
              <a:buNone/>
            </a:pPr>
            <a:endParaRPr lang="en-US" dirty="0"/>
          </a:p>
        </p:txBody>
      </p:sp>
      <p:pic>
        <p:nvPicPr>
          <p:cNvPr id="4" name="Picture 1"/>
          <p:cNvPicPr>
            <a:picLocks noChangeAspect="1" noChangeArrowheads="1"/>
          </p:cNvPicPr>
          <p:nvPr/>
        </p:nvPicPr>
        <p:blipFill>
          <a:blip r:embed="rId2"/>
          <a:srcRect/>
          <a:stretch>
            <a:fillRect/>
          </a:stretch>
        </p:blipFill>
        <p:spPr bwMode="auto">
          <a:xfrm>
            <a:off x="85725" y="57150"/>
            <a:ext cx="752475" cy="533400"/>
          </a:xfrm>
          <a:prstGeom prst="rect">
            <a:avLst/>
          </a:prstGeom>
          <a:noFill/>
          <a:ln w="9525">
            <a:noFill/>
            <a:rou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42950"/>
            <a:ext cx="8816788" cy="3416320"/>
          </a:xfrm>
          <a:prstGeom prst="rect">
            <a:avLst/>
          </a:prstGeom>
        </p:spPr>
        <p:txBody>
          <a:bodyPr wrap="square">
            <a:spAutoFit/>
          </a:bodyPr>
          <a:lstStyle/>
          <a:p>
            <a:r>
              <a:rPr lang="vi-VN" sz="3600" b="1" dirty="0"/>
              <a:t>Câu </a:t>
            </a:r>
            <a:r>
              <a:rPr lang="vi-VN" sz="3600" b="1" dirty="0" smtClean="0"/>
              <a:t>1</a:t>
            </a:r>
            <a:r>
              <a:rPr lang="en-US" sz="3600" b="1" dirty="0" smtClean="0"/>
              <a:t>0</a:t>
            </a:r>
            <a:r>
              <a:rPr lang="vi-VN" sz="3600" b="1" dirty="0" smtClean="0"/>
              <a:t>:</a:t>
            </a:r>
            <a:r>
              <a:rPr lang="vi-VN" sz="3600" b="1" dirty="0"/>
              <a:t> Trung tâm Phật giáo lớn nhất ở nước ta trong thời Bắc thuộc là</a:t>
            </a:r>
          </a:p>
          <a:p>
            <a:r>
              <a:rPr lang="vi-VN" sz="3600" dirty="0"/>
              <a:t>A </a:t>
            </a:r>
            <a:r>
              <a:rPr lang="vi-VN" sz="3600" dirty="0" smtClean="0"/>
              <a:t>T</a:t>
            </a:r>
            <a:r>
              <a:rPr lang="en-US" sz="3600" dirty="0" smtClean="0"/>
              <a:t>ố</a:t>
            </a:r>
            <a:r>
              <a:rPr lang="vi-VN" sz="3600" dirty="0" smtClean="0"/>
              <a:t>ng </a:t>
            </a:r>
            <a:r>
              <a:rPr lang="vi-VN" sz="3600" dirty="0"/>
              <a:t>Bình.</a:t>
            </a:r>
          </a:p>
          <a:p>
            <a:r>
              <a:rPr lang="vi-VN" sz="3600" dirty="0"/>
              <a:t>B. Mê Linh.</a:t>
            </a:r>
          </a:p>
          <a:p>
            <a:r>
              <a:rPr lang="vi-VN" sz="3600" dirty="0"/>
              <a:t>C. Luy Lâu.</a:t>
            </a:r>
          </a:p>
          <a:p>
            <a:r>
              <a:rPr lang="vi-VN" sz="3600" dirty="0"/>
              <a:t>D. Cổ Loa.</a:t>
            </a:r>
          </a:p>
        </p:txBody>
      </p:sp>
    </p:spTree>
    <p:extLst>
      <p:ext uri="{BB962C8B-B14F-4D97-AF65-F5344CB8AC3E}">
        <p14:creationId xmlns:p14="http://schemas.microsoft.com/office/powerpoint/2010/main" val="9429990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76200" y="742950"/>
            <a:ext cx="8991600" cy="461963"/>
          </a:xfrm>
          <a:prstGeom prst="rect">
            <a:avLst/>
          </a:prstGeom>
          <a:noFill/>
          <a:ln w="9525">
            <a:noFill/>
            <a:miter lim="800000"/>
          </a:ln>
        </p:spPr>
        <p:txBody>
          <a:bodyPr>
            <a:spAutoFit/>
          </a:bodyPr>
          <a:lstStyle/>
          <a:p>
            <a:r>
              <a:rPr lang="en-US" sz="2400" b="1">
                <a:latin typeface="Times New Roman" panose="02020603050405020304" pitchFamily="18" charset="0"/>
                <a:cs typeface="Times New Roman" panose="02020603050405020304" pitchFamily="18" charset="0"/>
              </a:rPr>
              <a:t> </a:t>
            </a:r>
          </a:p>
        </p:txBody>
      </p:sp>
      <p:sp>
        <p:nvSpPr>
          <p:cNvPr id="3" name="TextBox 2"/>
          <p:cNvSpPr txBox="1"/>
          <p:nvPr/>
        </p:nvSpPr>
        <p:spPr>
          <a:xfrm>
            <a:off x="2743200" y="195263"/>
            <a:ext cx="3429000" cy="52197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fr-FR" sz="2800" b="1" u="sng" dirty="0" smtClean="0">
                <a:solidFill>
                  <a:srgbClr val="FF0000"/>
                </a:solidFill>
                <a:latin typeface="Times New Roman" pitchFamily="18" charset="0"/>
                <a:cs typeface="Times New Roman" pitchFamily="18" charset="0"/>
              </a:rPr>
              <a:t>LUYỆN TẬP.</a:t>
            </a:r>
            <a:endParaRPr lang="vi-VN" sz="2800" dirty="0">
              <a:solidFill>
                <a:srgbClr val="FF0000"/>
              </a:solidFill>
              <a:latin typeface="Times New Roman" pitchFamily="18" charset="0"/>
              <a:cs typeface="Times New Roman" pitchFamily="18" charset="0"/>
            </a:endParaRPr>
          </a:p>
        </p:txBody>
      </p:sp>
      <p:sp>
        <p:nvSpPr>
          <p:cNvPr id="25601" name="Rectangle 1"/>
          <p:cNvSpPr>
            <a:spLocks noChangeArrowheads="1"/>
          </p:cNvSpPr>
          <p:nvPr/>
        </p:nvSpPr>
        <p:spPr bwMode="auto">
          <a:xfrm>
            <a:off x="152400" y="1047750"/>
            <a:ext cx="85344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nl-NL" sz="2800" b="1" u="sng" dirty="0" smtClean="0">
                <a:solidFill>
                  <a:srgbClr val="0000CC"/>
                </a:solidFill>
                <a:latin typeface="Times New Roman" pitchFamily="18" charset="0"/>
                <a:ea typeface="Times New Roman" pitchFamily="18" charset="0"/>
                <a:cs typeface="Times New Roman" pitchFamily="18" charset="0"/>
              </a:rPr>
              <a:t>Câu 1:</a:t>
            </a:r>
            <a:r>
              <a:rPr lang="nl-NL" sz="2800" b="1" dirty="0" smtClean="0">
                <a:solidFill>
                  <a:srgbClr val="0000CC"/>
                </a:solidFill>
                <a:latin typeface="Times New Roman" pitchFamily="18" charset="0"/>
                <a:ea typeface="Times New Roman" pitchFamily="18" charset="0"/>
                <a:cs typeface="Times New Roman" pitchFamily="18" charset="0"/>
              </a:rPr>
              <a:t> </a:t>
            </a:r>
            <a:r>
              <a:rPr kumimoji="0" lang="nl-NL" sz="28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Theo em, tại sao khoảng thời gian từ năm 179 TCN đến năm 938 được gọi là thời kì Bắc thuộc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CC"/>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8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nl-NL" sz="2800" b="1" i="0" u="sng"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Câu</a:t>
            </a:r>
            <a:r>
              <a:rPr kumimoji="0" lang="nl-NL" sz="2800" b="1" i="0" u="sng" strike="noStrike" cap="none" normalizeH="0" dirty="0" smtClean="0">
                <a:ln>
                  <a:noFill/>
                </a:ln>
                <a:solidFill>
                  <a:srgbClr val="0000CC"/>
                </a:solidFill>
                <a:effectLst/>
                <a:latin typeface="Times New Roman" pitchFamily="18" charset="0"/>
                <a:ea typeface="Times New Roman" pitchFamily="18" charset="0"/>
                <a:cs typeface="Times New Roman" pitchFamily="18" charset="0"/>
              </a:rPr>
              <a:t> </a:t>
            </a:r>
            <a:r>
              <a:rPr kumimoji="0" lang="nl-NL" sz="2800" b="1" i="0" u="sng"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2</a:t>
            </a:r>
            <a:r>
              <a:rPr kumimoji="0" lang="nl-NL" sz="28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Những phong tục, tập quán nào được người Việt được bảo tồn suốt thời Bắc thuộc và vẫn lưu giữ trong đời sống văn hoá hằng ngày của chúng ta ngày nay?</a:t>
            </a:r>
            <a:endParaRPr kumimoji="0" lang="nl-NL" sz="2800" b="1" i="0" u="none" strike="noStrike" cap="none" normalizeH="0" baseline="0" dirty="0" smtClean="0">
              <a:ln>
                <a:noFill/>
              </a:ln>
              <a:solidFill>
                <a:srgbClr val="0000CC"/>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601">
                                            <p:txEl>
                                              <p:pRg st="0" end="0"/>
                                            </p:txEl>
                                          </p:spTgt>
                                        </p:tgtEl>
                                        <p:attrNameLst>
                                          <p:attrName>style.visibility</p:attrName>
                                        </p:attrNameLst>
                                      </p:cBhvr>
                                      <p:to>
                                        <p:strVal val="visible"/>
                                      </p:to>
                                    </p:set>
                                    <p:anim calcmode="lin" valueType="num">
                                      <p:cBhvr additive="base">
                                        <p:cTn id="12" dur="500" fill="hold"/>
                                        <p:tgtEl>
                                          <p:spTgt spid="2560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6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601">
                                            <p:txEl>
                                              <p:pRg st="2" end="2"/>
                                            </p:txEl>
                                          </p:spTgt>
                                        </p:tgtEl>
                                        <p:attrNameLst>
                                          <p:attrName>style.visibility</p:attrName>
                                        </p:attrNameLst>
                                      </p:cBhvr>
                                      <p:to>
                                        <p:strVal val="visible"/>
                                      </p:to>
                                    </p:set>
                                    <p:anim calcmode="lin" valueType="num">
                                      <p:cBhvr additive="base">
                                        <p:cTn id="18" dur="500" fill="hold"/>
                                        <p:tgtEl>
                                          <p:spTgt spid="2560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560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0"/>
            <a:ext cx="3429000" cy="52197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en-US" altLang="vi-VN" sz="2800" b="1" dirty="0" smtClean="0">
                <a:solidFill>
                  <a:srgbClr val="FF0000"/>
                </a:solidFill>
                <a:latin typeface="Times New Roman" panose="02020603050405020304" pitchFamily="18" charset="0"/>
                <a:cs typeface="Times New Roman" panose="02020603050405020304" pitchFamily="18" charset="0"/>
              </a:rPr>
              <a:t>BÀI TẬP.</a:t>
            </a:r>
            <a:endParaRPr lang="en-US" altLang="vi-VN"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457200" y="590550"/>
          <a:ext cx="8229600" cy="97536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838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000" b="1" u="sng" dirty="0" smtClean="0">
                          <a:solidFill>
                            <a:srgbClr val="FF0000"/>
                          </a:solidFill>
                          <a:latin typeface="Times New Roman"/>
                          <a:ea typeface="SimSun"/>
                        </a:rPr>
                        <a:t>Câu</a:t>
                      </a:r>
                      <a:r>
                        <a:rPr lang="nl-NL" sz="2000" b="1" u="sng" baseline="0" dirty="0" smtClean="0">
                          <a:solidFill>
                            <a:srgbClr val="FF0000"/>
                          </a:solidFill>
                          <a:latin typeface="Times New Roman"/>
                          <a:ea typeface="SimSun"/>
                        </a:rPr>
                        <a:t> 1:</a:t>
                      </a:r>
                      <a:r>
                        <a:rPr lang="nl-NL" sz="2000" b="1" dirty="0" smtClean="0">
                          <a:solidFill>
                            <a:srgbClr val="FF0000"/>
                          </a:solidFill>
                          <a:latin typeface="Times New Roman"/>
                          <a:ea typeface="SimSun"/>
                        </a:rPr>
                        <a:t>Theo em, tại sao khoảng thời gian từ năm 179 TCN đến năm 938 được gọi là thời kì Bắc thuộc ?</a:t>
                      </a:r>
                      <a:endParaRPr lang="en-US" sz="2000" b="1" dirty="0" smtClean="0">
                        <a:solidFill>
                          <a:srgbClr val="000000"/>
                        </a:solidFill>
                        <a:latin typeface="Times New Roman"/>
                        <a:ea typeface="SimSun"/>
                      </a:endParaRPr>
                    </a:p>
                    <a:p>
                      <a:endParaRPr lang="en-US" dirty="0"/>
                    </a:p>
                  </a:txBody>
                  <a:tcPr>
                    <a:noFill/>
                  </a:tcPr>
                </a:tc>
                <a:extLst>
                  <a:ext uri="{0D108BD9-81ED-4DB2-BD59-A6C34878D82A}">
                    <a16:rowId xmlns:a16="http://schemas.microsoft.com/office/drawing/2014/main" val="10000"/>
                  </a:ext>
                </a:extLst>
              </a:tr>
            </a:tbl>
          </a:graphicData>
        </a:graphic>
      </p:graphicFrame>
      <p:sp>
        <p:nvSpPr>
          <p:cNvPr id="5" name="Rounded Rectangle 4"/>
          <p:cNvSpPr/>
          <p:nvPr/>
        </p:nvSpPr>
        <p:spPr>
          <a:xfrm>
            <a:off x="533400" y="1352550"/>
            <a:ext cx="83058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0000"/>
              </a:lnSpc>
              <a:spcAft>
                <a:spcPts val="0"/>
              </a:spcAft>
            </a:pPr>
            <a:endParaRPr lang="nl-NL" sz="2400" dirty="0" smtClean="0">
              <a:solidFill>
                <a:srgbClr val="000000"/>
              </a:solidFill>
              <a:latin typeface="Times New Roman"/>
              <a:ea typeface="Times New Roman"/>
            </a:endParaRPr>
          </a:p>
          <a:p>
            <a:pPr algn="just">
              <a:lnSpc>
                <a:spcPct val="100000"/>
              </a:lnSpc>
              <a:spcAft>
                <a:spcPts val="0"/>
              </a:spcAft>
            </a:pPr>
            <a:endParaRPr lang="nl-NL" sz="2400" dirty="0" smtClean="0">
              <a:solidFill>
                <a:srgbClr val="000000"/>
              </a:solidFill>
              <a:latin typeface="Times New Roman"/>
              <a:ea typeface="Times New Roman"/>
            </a:endParaRPr>
          </a:p>
          <a:p>
            <a:pPr algn="just">
              <a:lnSpc>
                <a:spcPct val="100000"/>
              </a:lnSpc>
              <a:spcAft>
                <a:spcPts val="0"/>
              </a:spcAft>
            </a:pPr>
            <a:r>
              <a:rPr lang="nl-NL" sz="2000" b="1" dirty="0" smtClean="0">
                <a:solidFill>
                  <a:srgbClr val="000000"/>
                </a:solidFill>
                <a:latin typeface="Times New Roman"/>
                <a:ea typeface="Times New Roman"/>
              </a:rPr>
              <a:t>Đây là thời kì nước ta liên tiếp bị các triều đại phong kiên phương Bắc đô hộ</a:t>
            </a:r>
            <a:r>
              <a:rPr lang="nl-NL" sz="2000" dirty="0" smtClean="0">
                <a:solidFill>
                  <a:srgbClr val="000000"/>
                </a:solidFill>
                <a:latin typeface="Times New Roman"/>
                <a:ea typeface="Times New Roman"/>
              </a:rPr>
              <a:t>.</a:t>
            </a:r>
          </a:p>
          <a:p>
            <a:pPr algn="just">
              <a:lnSpc>
                <a:spcPct val="100000"/>
              </a:lnSpc>
              <a:spcAft>
                <a:spcPts val="0"/>
              </a:spcAft>
            </a:pPr>
            <a:endParaRPr lang="nl-NL" sz="2400" dirty="0" smtClean="0">
              <a:solidFill>
                <a:srgbClr val="000000"/>
              </a:solidFill>
              <a:latin typeface="Times New Roman"/>
              <a:ea typeface="Times New Roman"/>
            </a:endParaRPr>
          </a:p>
          <a:p>
            <a:pPr algn="just">
              <a:lnSpc>
                <a:spcPct val="100000"/>
              </a:lnSpc>
              <a:spcAft>
                <a:spcPts val="0"/>
              </a:spcAft>
            </a:pPr>
            <a:endParaRPr lang="en-US" sz="2400" dirty="0">
              <a:solidFill>
                <a:srgbClr val="000000"/>
              </a:solidFill>
              <a:latin typeface="Times New Roman"/>
              <a:ea typeface="Times New Roman"/>
            </a:endParaRPr>
          </a:p>
        </p:txBody>
      </p:sp>
      <p:sp>
        <p:nvSpPr>
          <p:cNvPr id="6" name="Rectangle 5"/>
          <p:cNvSpPr/>
          <p:nvPr/>
        </p:nvSpPr>
        <p:spPr>
          <a:xfrm>
            <a:off x="533400" y="2343150"/>
            <a:ext cx="83058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nl-NL" sz="2000" b="1" u="sng" dirty="0" smtClean="0">
                <a:solidFill>
                  <a:srgbClr val="FF0000"/>
                </a:solidFill>
                <a:latin typeface="Times New Roman"/>
                <a:ea typeface="Times New Roman"/>
              </a:rPr>
              <a:t>Câu 2</a:t>
            </a:r>
            <a:r>
              <a:rPr lang="nl-NL" sz="2000" b="1" dirty="0" smtClean="0">
                <a:solidFill>
                  <a:srgbClr val="FF0000"/>
                </a:solidFill>
                <a:latin typeface="Times New Roman"/>
                <a:ea typeface="Times New Roman"/>
              </a:rPr>
              <a:t>: Những phong tục, tập quán nào được người Việt được bảo tồn suốt thời Bắc thuộc và vẫn lưu giữ trong đời sống văn hoá hằng ngày của chúng ta ngày nay?</a:t>
            </a:r>
            <a:endParaRPr lang="en-US" sz="2000" b="1" dirty="0">
              <a:solidFill>
                <a:srgbClr val="000000"/>
              </a:solidFill>
              <a:latin typeface="Times New Roman"/>
              <a:ea typeface="Times New Roman"/>
            </a:endParaRPr>
          </a:p>
        </p:txBody>
      </p:sp>
      <p:sp>
        <p:nvSpPr>
          <p:cNvPr id="7" name="Rounded Rectangle 6"/>
          <p:cNvSpPr/>
          <p:nvPr/>
        </p:nvSpPr>
        <p:spPr>
          <a:xfrm>
            <a:off x="533400" y="3486150"/>
            <a:ext cx="8305800" cy="15049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b="1" dirty="0" smtClean="0">
                <a:solidFill>
                  <a:srgbClr val="000000"/>
                </a:solidFill>
                <a:latin typeface="Times New Roman"/>
                <a:ea typeface="Times New Roman"/>
              </a:rPr>
              <a:t>Những phong tục, tập quán được người Việt được bảo tồn suốt thời Bắc thuộc và vẫn lưu giữ trong đời sống văn hoá hằng ngày của chúng ta ngày nay: thờ cúng tổ tiên, nhuộm răng, ăn trầu, ăn mắm, làm bánh chưng bánh giày.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09550"/>
            <a:ext cx="3505200" cy="52197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fr-FR" sz="2800" b="1" u="sng" dirty="0" err="1" smtClean="0">
                <a:solidFill>
                  <a:srgbClr val="FF0000"/>
                </a:solidFill>
                <a:latin typeface="Times New Roman" pitchFamily="18" charset="0"/>
                <a:cs typeface="Times New Roman" pitchFamily="18" charset="0"/>
              </a:rPr>
              <a:t>Luyện</a:t>
            </a:r>
            <a:r>
              <a:rPr lang="fr-FR" sz="2800" b="1" u="sng" dirty="0" smtClean="0">
                <a:solidFill>
                  <a:srgbClr val="FF0000"/>
                </a:solidFill>
                <a:latin typeface="Times New Roman" pitchFamily="18" charset="0"/>
                <a:cs typeface="Times New Roman" pitchFamily="18" charset="0"/>
              </a:rPr>
              <a:t> </a:t>
            </a:r>
            <a:r>
              <a:rPr lang="fr-FR" sz="2800" b="1" u="sng" dirty="0" err="1" smtClean="0">
                <a:solidFill>
                  <a:srgbClr val="FF0000"/>
                </a:solidFill>
                <a:latin typeface="Times New Roman" pitchFamily="18" charset="0"/>
                <a:cs typeface="Times New Roman" pitchFamily="18" charset="0"/>
              </a:rPr>
              <a:t>tập</a:t>
            </a:r>
            <a:endParaRPr lang="vi-VN" sz="2800" dirty="0">
              <a:solidFill>
                <a:srgbClr val="FF0000"/>
              </a:solidFill>
              <a:latin typeface="Times New Roman" pitchFamily="18" charset="0"/>
              <a:cs typeface="Times New Roman" pitchFamily="18" charset="0"/>
            </a:endParaRPr>
          </a:p>
        </p:txBody>
      </p:sp>
      <p:sp>
        <p:nvSpPr>
          <p:cNvPr id="3" name="Cloud Callout 2"/>
          <p:cNvSpPr/>
          <p:nvPr/>
        </p:nvSpPr>
        <p:spPr>
          <a:xfrm>
            <a:off x="609600" y="1047750"/>
            <a:ext cx="8229600" cy="409575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smtClean="0">
                <a:solidFill>
                  <a:srgbClr val="FF0000"/>
                </a:solidFill>
                <a:latin typeface="Times New Roman" pitchFamily="18" charset="0"/>
                <a:cs typeface="Times New Roman" pitchFamily="18" charset="0"/>
              </a:rPr>
              <a:t>Quan sát hình 17.5, 17.6, em hãy cho biết yếu tố văn hóa nào du nhập từ bên ngoài được nhân dân ta tiếp thu có chọn lọc?</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09550"/>
            <a:ext cx="3505200" cy="52197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fr-FR" sz="2800" b="1" u="sng" dirty="0" err="1" smtClean="0">
                <a:solidFill>
                  <a:srgbClr val="FF0000"/>
                </a:solidFill>
                <a:latin typeface="Times New Roman" pitchFamily="18" charset="0"/>
                <a:cs typeface="Times New Roman" pitchFamily="18" charset="0"/>
              </a:rPr>
              <a:t>Luyện</a:t>
            </a:r>
            <a:r>
              <a:rPr lang="fr-FR" sz="2800" b="1" u="sng" dirty="0" smtClean="0">
                <a:solidFill>
                  <a:srgbClr val="FF0000"/>
                </a:solidFill>
                <a:latin typeface="Times New Roman" pitchFamily="18" charset="0"/>
                <a:cs typeface="Times New Roman" pitchFamily="18" charset="0"/>
              </a:rPr>
              <a:t> </a:t>
            </a:r>
            <a:r>
              <a:rPr lang="fr-FR" sz="2800" b="1" u="sng" dirty="0" err="1" smtClean="0">
                <a:solidFill>
                  <a:srgbClr val="FF0000"/>
                </a:solidFill>
                <a:latin typeface="Times New Roman" pitchFamily="18" charset="0"/>
                <a:cs typeface="Times New Roman" pitchFamily="18" charset="0"/>
              </a:rPr>
              <a:t>tập</a:t>
            </a:r>
            <a:endParaRPr lang="vi-VN" sz="2800" dirty="0">
              <a:solidFill>
                <a:srgbClr val="FF0000"/>
              </a:solidFill>
              <a:latin typeface="Times New Roman" pitchFamily="18" charset="0"/>
              <a:cs typeface="Times New Roman" pitchFamily="18" charset="0"/>
            </a:endParaRPr>
          </a:p>
        </p:txBody>
      </p:sp>
      <p:sp>
        <p:nvSpPr>
          <p:cNvPr id="4" name="TextBox 3"/>
          <p:cNvSpPr txBox="1"/>
          <p:nvPr/>
        </p:nvSpPr>
        <p:spPr>
          <a:xfrm>
            <a:off x="457200" y="1047750"/>
            <a:ext cx="7772400" cy="1569660"/>
          </a:xfrm>
          <a:prstGeom prst="rect">
            <a:avLst/>
          </a:prstGeom>
          <a:noFill/>
        </p:spPr>
        <p:txBody>
          <a:bodyPr wrap="square" rtlCol="0">
            <a:spAutoFit/>
          </a:bodyPr>
          <a:lstStyle/>
          <a:p>
            <a:r>
              <a:rPr lang="en-US" sz="3200" dirty="0" err="1" smtClean="0"/>
              <a:t>Những</a:t>
            </a:r>
            <a:r>
              <a:rPr lang="en-US" sz="3200" dirty="0" smtClean="0"/>
              <a:t> </a:t>
            </a:r>
            <a:r>
              <a:rPr lang="en-US" sz="3200" dirty="0" err="1" smtClean="0"/>
              <a:t>yếu</a:t>
            </a:r>
            <a:r>
              <a:rPr lang="en-US" sz="3200" dirty="0" smtClean="0"/>
              <a:t> </a:t>
            </a:r>
            <a:r>
              <a:rPr lang="en-US" sz="3200" dirty="0" err="1" smtClean="0"/>
              <a:t>tố</a:t>
            </a:r>
            <a:r>
              <a:rPr lang="en-US" sz="3200" dirty="0" smtClean="0"/>
              <a:t> </a:t>
            </a:r>
            <a:r>
              <a:rPr lang="en-US" sz="3200" dirty="0" err="1" smtClean="0"/>
              <a:t>văn</a:t>
            </a:r>
            <a:r>
              <a:rPr lang="en-US" sz="3200" dirty="0" smtClean="0"/>
              <a:t> </a:t>
            </a:r>
            <a:r>
              <a:rPr lang="en-US" sz="3200" dirty="0" err="1" smtClean="0"/>
              <a:t>hóa</a:t>
            </a:r>
            <a:r>
              <a:rPr lang="en-US" sz="3200" dirty="0" smtClean="0"/>
              <a:t> </a:t>
            </a:r>
            <a:r>
              <a:rPr lang="en-US" sz="3200" dirty="0" err="1" smtClean="0"/>
              <a:t>bên</a:t>
            </a:r>
            <a:r>
              <a:rPr lang="en-US" sz="3200" dirty="0" smtClean="0"/>
              <a:t> </a:t>
            </a:r>
            <a:r>
              <a:rPr lang="en-US" sz="3200" dirty="0" err="1" smtClean="0"/>
              <a:t>ngoài</a:t>
            </a:r>
            <a:r>
              <a:rPr lang="en-US" sz="3200" dirty="0" smtClean="0"/>
              <a:t> du </a:t>
            </a:r>
            <a:r>
              <a:rPr lang="en-US" sz="3200" dirty="0" err="1" smtClean="0"/>
              <a:t>nhập</a:t>
            </a:r>
            <a:r>
              <a:rPr lang="en-US" sz="3200" dirty="0" smtClean="0"/>
              <a:t> </a:t>
            </a:r>
            <a:r>
              <a:rPr lang="en-US" sz="3200" dirty="0" err="1" smtClean="0"/>
              <a:t>vào</a:t>
            </a:r>
            <a:r>
              <a:rPr lang="en-US" sz="3200" dirty="0" smtClean="0"/>
              <a:t> </a:t>
            </a:r>
            <a:r>
              <a:rPr lang="en-US" sz="3200" dirty="0" err="1" smtClean="0"/>
              <a:t>nước</a:t>
            </a:r>
            <a:r>
              <a:rPr lang="en-US" sz="3200" dirty="0" smtClean="0"/>
              <a:t> ta </a:t>
            </a:r>
            <a:r>
              <a:rPr lang="en-US" sz="3200" dirty="0" err="1" smtClean="0"/>
              <a:t>là</a:t>
            </a:r>
            <a:r>
              <a:rPr lang="en-US" sz="3200" dirty="0" smtClean="0"/>
              <a:t> </a:t>
            </a:r>
            <a:r>
              <a:rPr lang="en-US" sz="3200" dirty="0" err="1" smtClean="0"/>
              <a:t>kĩ</a:t>
            </a:r>
            <a:r>
              <a:rPr lang="en-US" sz="3200" dirty="0" smtClean="0"/>
              <a:t> </a:t>
            </a:r>
            <a:r>
              <a:rPr lang="en-US" sz="3200" dirty="0" err="1" smtClean="0"/>
              <a:t>thuật</a:t>
            </a:r>
            <a:r>
              <a:rPr lang="en-US" sz="3200" dirty="0" smtClean="0"/>
              <a:t> </a:t>
            </a:r>
            <a:r>
              <a:rPr lang="en-US" sz="3200" dirty="0" err="1" smtClean="0"/>
              <a:t>đúc</a:t>
            </a:r>
            <a:r>
              <a:rPr lang="en-US" sz="3200" dirty="0" smtClean="0"/>
              <a:t> </a:t>
            </a:r>
            <a:r>
              <a:rPr lang="en-US" sz="3200" dirty="0" err="1" smtClean="0"/>
              <a:t>đồng</a:t>
            </a:r>
            <a:r>
              <a:rPr lang="en-US" sz="3200" dirty="0" smtClean="0"/>
              <a:t>, </a:t>
            </a:r>
            <a:r>
              <a:rPr lang="en-US" sz="3200" dirty="0" err="1" smtClean="0"/>
              <a:t>hoa</a:t>
            </a:r>
            <a:r>
              <a:rPr lang="en-US" sz="3200" dirty="0" smtClean="0"/>
              <a:t> </a:t>
            </a:r>
            <a:r>
              <a:rPr lang="en-US" sz="3200" dirty="0" err="1" smtClean="0"/>
              <a:t>văn</a:t>
            </a:r>
            <a:r>
              <a:rPr lang="en-US" sz="3200" dirty="0" smtClean="0"/>
              <a:t>, </a:t>
            </a:r>
            <a:r>
              <a:rPr lang="en-US" sz="3200" dirty="0" err="1" smtClean="0"/>
              <a:t>nghệ</a:t>
            </a:r>
            <a:r>
              <a:rPr lang="en-US" sz="3200" dirty="0" smtClean="0"/>
              <a:t> </a:t>
            </a:r>
            <a:r>
              <a:rPr lang="en-US" sz="3200" dirty="0" err="1" smtClean="0"/>
              <a:t>thuật</a:t>
            </a:r>
            <a:r>
              <a:rPr lang="en-US" sz="3200" dirty="0" smtClean="0"/>
              <a:t> </a:t>
            </a:r>
            <a:r>
              <a:rPr lang="en-US" sz="3200" dirty="0" err="1" smtClean="0"/>
              <a:t>tạo</a:t>
            </a:r>
            <a:r>
              <a:rPr lang="en-US" sz="3200" dirty="0" smtClean="0"/>
              <a:t> </a:t>
            </a:r>
            <a:r>
              <a:rPr lang="en-US" sz="3200" dirty="0" err="1" smtClean="0"/>
              <a:t>hình</a:t>
            </a:r>
            <a:r>
              <a:rPr lang="en-US" sz="3200" dirty="0" smtClean="0"/>
              <a:t> </a:t>
            </a:r>
            <a:r>
              <a:rPr lang="en-US" sz="3200" dirty="0" err="1" smtClean="0"/>
              <a:t>trên</a:t>
            </a:r>
            <a:r>
              <a:rPr lang="en-US" sz="3200" dirty="0" smtClean="0"/>
              <a:t> </a:t>
            </a:r>
            <a:r>
              <a:rPr lang="en-US" sz="3200" dirty="0" err="1" smtClean="0"/>
              <a:t>sản</a:t>
            </a:r>
            <a:r>
              <a:rPr lang="en-US" sz="3200" dirty="0" smtClean="0"/>
              <a:t> </a:t>
            </a:r>
            <a:r>
              <a:rPr lang="en-US" sz="3200" dirty="0" err="1" smtClean="0"/>
              <a:t>phẩm</a:t>
            </a:r>
            <a:r>
              <a:rPr lang="en-US" sz="3200" dirty="0" smtClean="0"/>
              <a:t>.</a:t>
            </a:r>
            <a:endParaRPr lang="en-US" sz="3200" dirty="0"/>
          </a:p>
        </p:txBody>
      </p:sp>
    </p:spTree>
    <p:extLst>
      <p:ext uri="{BB962C8B-B14F-4D97-AF65-F5344CB8AC3E}">
        <p14:creationId xmlns:p14="http://schemas.microsoft.com/office/powerpoint/2010/main" val="89909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09550"/>
            <a:ext cx="3505200" cy="52197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fr-FR" sz="2800" b="1" u="sng" dirty="0" err="1" smtClean="0">
                <a:solidFill>
                  <a:srgbClr val="FF0000"/>
                </a:solidFill>
                <a:latin typeface="Times New Roman" pitchFamily="18" charset="0"/>
                <a:cs typeface="Times New Roman" pitchFamily="18" charset="0"/>
              </a:rPr>
              <a:t>Luyện</a:t>
            </a:r>
            <a:r>
              <a:rPr lang="fr-FR" sz="2800" b="1" u="sng" dirty="0" smtClean="0">
                <a:solidFill>
                  <a:srgbClr val="FF0000"/>
                </a:solidFill>
                <a:latin typeface="Times New Roman" pitchFamily="18" charset="0"/>
                <a:cs typeface="Times New Roman" pitchFamily="18" charset="0"/>
              </a:rPr>
              <a:t> </a:t>
            </a:r>
            <a:r>
              <a:rPr lang="fr-FR" sz="2800" b="1" u="sng" dirty="0" err="1" smtClean="0">
                <a:solidFill>
                  <a:srgbClr val="FF0000"/>
                </a:solidFill>
                <a:latin typeface="Times New Roman" pitchFamily="18" charset="0"/>
                <a:cs typeface="Times New Roman" pitchFamily="18" charset="0"/>
              </a:rPr>
              <a:t>tập</a:t>
            </a:r>
            <a:endParaRPr lang="vi-VN" sz="2800" dirty="0">
              <a:solidFill>
                <a:srgbClr val="FF0000"/>
              </a:solidFill>
              <a:latin typeface="Times New Roman" pitchFamily="18" charset="0"/>
              <a:cs typeface="Times New Roman" pitchFamily="18" charset="0"/>
            </a:endParaRPr>
          </a:p>
        </p:txBody>
      </p:sp>
      <p:sp>
        <p:nvSpPr>
          <p:cNvPr id="3" name="Cloud Callout 2"/>
          <p:cNvSpPr/>
          <p:nvPr/>
        </p:nvSpPr>
        <p:spPr>
          <a:xfrm>
            <a:off x="152400" y="1047750"/>
            <a:ext cx="8686800" cy="39624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itchFamily="18" charset="0"/>
              <a:cs typeface="Times New Roman" pitchFamily="18" charset="0"/>
            </a:endParaRPr>
          </a:p>
        </p:txBody>
      </p:sp>
      <p:sp>
        <p:nvSpPr>
          <p:cNvPr id="5" name="Rectangle 2"/>
          <p:cNvSpPr>
            <a:spLocks noChangeArrowheads="1"/>
          </p:cNvSpPr>
          <p:nvPr/>
        </p:nvSpPr>
        <p:spPr bwMode="auto">
          <a:xfrm>
            <a:off x="1066800" y="1733550"/>
            <a:ext cx="7391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Theo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em</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chính</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sách</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về</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văn</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hoá</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xã</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hội</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chính</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quyền</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đô</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hộ</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phương</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Bắc</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chính</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sách</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nào</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nguy</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hiểm</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nhất</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Vì</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sao</a:t>
            </a:r>
            <a:r>
              <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976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09550"/>
            <a:ext cx="3505200" cy="52197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fr-FR" sz="2800" b="1" u="sng" dirty="0" err="1" smtClean="0">
                <a:solidFill>
                  <a:srgbClr val="FF0000"/>
                </a:solidFill>
                <a:latin typeface="Times New Roman" pitchFamily="18" charset="0"/>
                <a:cs typeface="Times New Roman" pitchFamily="18" charset="0"/>
              </a:rPr>
              <a:t>Luyện</a:t>
            </a:r>
            <a:r>
              <a:rPr lang="fr-FR" sz="2800" b="1" u="sng" dirty="0" smtClean="0">
                <a:solidFill>
                  <a:srgbClr val="FF0000"/>
                </a:solidFill>
                <a:latin typeface="Times New Roman" pitchFamily="18" charset="0"/>
                <a:cs typeface="Times New Roman" pitchFamily="18" charset="0"/>
              </a:rPr>
              <a:t> </a:t>
            </a:r>
            <a:r>
              <a:rPr lang="fr-FR" sz="2800" b="1" u="sng" dirty="0" err="1" smtClean="0">
                <a:solidFill>
                  <a:srgbClr val="FF0000"/>
                </a:solidFill>
                <a:latin typeface="Times New Roman" pitchFamily="18" charset="0"/>
                <a:cs typeface="Times New Roman" pitchFamily="18" charset="0"/>
              </a:rPr>
              <a:t>tập</a:t>
            </a:r>
            <a:endParaRPr lang="vi-VN" sz="2800" dirty="0">
              <a:solidFill>
                <a:srgbClr val="FF0000"/>
              </a:solidFill>
              <a:latin typeface="Times New Roman" pitchFamily="18" charset="0"/>
              <a:cs typeface="Times New Roman" pitchFamily="18" charset="0"/>
            </a:endParaRPr>
          </a:p>
        </p:txBody>
      </p:sp>
      <p:sp>
        <p:nvSpPr>
          <p:cNvPr id="4" name="TextBox 3"/>
          <p:cNvSpPr txBox="1"/>
          <p:nvPr/>
        </p:nvSpPr>
        <p:spPr>
          <a:xfrm>
            <a:off x="0" y="895350"/>
            <a:ext cx="8991600" cy="4031873"/>
          </a:xfrm>
          <a:prstGeom prst="rect">
            <a:avLst/>
          </a:prstGeom>
          <a:noFill/>
        </p:spPr>
        <p:txBody>
          <a:bodyPr wrap="square" rtlCol="0">
            <a:spAutoFit/>
          </a:bodyPr>
          <a:lstStyle/>
          <a:p>
            <a:pPr algn="just"/>
            <a:r>
              <a:rPr lang="vi-VN" sz="3200" dirty="0">
                <a:solidFill>
                  <a:srgbClr val="000000"/>
                </a:solidFill>
                <a:latin typeface="+mn-lt"/>
              </a:rPr>
              <a:t>- Chính sách nguy hiểm nhất là: chính sách đồng hóa dân tộc Việt về văn </a:t>
            </a:r>
            <a:r>
              <a:rPr lang="vi-VN" sz="3200" dirty="0" smtClean="0">
                <a:solidFill>
                  <a:srgbClr val="000000"/>
                </a:solidFill>
                <a:latin typeface="+mn-lt"/>
              </a:rPr>
              <a:t>hóa</a:t>
            </a:r>
            <a:r>
              <a:rPr lang="en-US" sz="3200" dirty="0" smtClean="0">
                <a:solidFill>
                  <a:srgbClr val="000000"/>
                </a:solidFill>
                <a:latin typeface="+mn-lt"/>
              </a:rPr>
              <a:t>.</a:t>
            </a:r>
            <a:endParaRPr lang="vi-VN" sz="3200" dirty="0">
              <a:solidFill>
                <a:srgbClr val="000000"/>
              </a:solidFill>
              <a:latin typeface="+mn-lt"/>
            </a:endParaRPr>
          </a:p>
          <a:p>
            <a:pPr algn="just"/>
            <a:r>
              <a:rPr lang="vi-VN" sz="3200" dirty="0">
                <a:solidFill>
                  <a:srgbClr val="000000"/>
                </a:solidFill>
                <a:latin typeface="+mn-lt"/>
              </a:rPr>
              <a:t>- Vì: Chính quyền phong kiến phương Bắc thực hiện chính sách đồng hóa dân tộc Việt nhằm mục đích: khiến người Việt lãng quên nguồn gốc tổ tiên; lãng quên bản sắc văn hóa dân tộc của mình mà học theo các phong tục – tập quán của người Hán; từ đó làm thui chột và dập tắt ý chí đấu tranh của người Việt.</a:t>
            </a:r>
            <a:endParaRPr lang="vi-VN" sz="3200" b="0" i="0" dirty="0">
              <a:solidFill>
                <a:srgbClr val="000000"/>
              </a:solidFill>
              <a:effectLst/>
              <a:latin typeface="+mn-lt"/>
            </a:endParaRPr>
          </a:p>
        </p:txBody>
      </p:sp>
    </p:spTree>
    <p:extLst>
      <p:ext uri="{BB962C8B-B14F-4D97-AF65-F5344CB8AC3E}">
        <p14:creationId xmlns:p14="http://schemas.microsoft.com/office/powerpoint/2010/main" val="286499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95350"/>
            <a:ext cx="8991600" cy="4093428"/>
          </a:xfrm>
          <a:prstGeom prst="rect">
            <a:avLst/>
          </a:prstGeom>
          <a:noFill/>
        </p:spPr>
        <p:txBody>
          <a:bodyPr wrap="square" rtlCol="0">
            <a:spAutoFit/>
          </a:bodyPr>
          <a:lstStyle/>
          <a:p>
            <a:pPr algn="just"/>
            <a:r>
              <a:rPr lang="vi-VN" sz="2600" dirty="0">
                <a:solidFill>
                  <a:srgbClr val="000000"/>
                </a:solidFill>
                <a:latin typeface="+mn-lt"/>
              </a:rPr>
              <a:t>Thời Bắc thuộc, người Việt vừa bảo tốn văn hoá truyền thống vừa …...... tiếp thu có chọn lọc và......................... những giá trị văn hoá bên ngoài để phát triển nền văn hoá dân tộc. Người Việt chủ động tiếp thu chữ Hán nhưng vẫn sử dụng........................, dùng âm Việt để đọc chữ Hán, tạo cơ sở hình thành vốn từ........................... ngày càng phong phú và đặc sắc. Những tín ngưỡng truyền thống như............... thờ các vị thần tự nhiên,......................tiếp tục được duy trì. Ẩn mình sau những luỹ tre,............................là thành trì kiên cố bảo tồn phong tục, tập quán Việt như tục nhuộm răng, ăn trầu, xăm mình.</a:t>
            </a:r>
            <a:endParaRPr lang="vi-VN" sz="2600" b="0" i="0" dirty="0">
              <a:solidFill>
                <a:srgbClr val="000000"/>
              </a:solidFill>
              <a:effectLst/>
              <a:latin typeface="+mn-lt"/>
            </a:endParaRPr>
          </a:p>
        </p:txBody>
      </p:sp>
      <p:sp>
        <p:nvSpPr>
          <p:cNvPr id="8" name="Rectangle 7"/>
          <p:cNvSpPr/>
          <p:nvPr/>
        </p:nvSpPr>
        <p:spPr>
          <a:xfrm>
            <a:off x="76200" y="0"/>
            <a:ext cx="9067800" cy="892552"/>
          </a:xfrm>
          <a:prstGeom prst="rect">
            <a:avLst/>
          </a:prstGeom>
        </p:spPr>
        <p:txBody>
          <a:bodyPr wrap="square">
            <a:spAutoFit/>
          </a:bodyPr>
          <a:lstStyle/>
          <a:p>
            <a:r>
              <a:rPr lang="vi-VN" sz="2600" b="1" dirty="0">
                <a:solidFill>
                  <a:srgbClr val="000000"/>
                </a:solidFill>
                <a:latin typeface="+mn-lt"/>
              </a:rPr>
              <a:t>Chọn những từ </a:t>
            </a:r>
            <a:r>
              <a:rPr lang="en-US" sz="2600" b="1" dirty="0" err="1" smtClean="0">
                <a:solidFill>
                  <a:srgbClr val="000000"/>
                </a:solidFill>
                <a:latin typeface="+mn-lt"/>
              </a:rPr>
              <a:t>thích</a:t>
            </a:r>
            <a:r>
              <a:rPr lang="en-US" sz="2600" b="1" dirty="0" smtClean="0">
                <a:solidFill>
                  <a:srgbClr val="000000"/>
                </a:solidFill>
                <a:latin typeface="+mn-lt"/>
              </a:rPr>
              <a:t> </a:t>
            </a:r>
            <a:r>
              <a:rPr lang="en-US" sz="2600" b="1" dirty="0" err="1" smtClean="0">
                <a:solidFill>
                  <a:srgbClr val="000000"/>
                </a:solidFill>
                <a:latin typeface="+mn-lt"/>
              </a:rPr>
              <a:t>hợp</a:t>
            </a:r>
            <a:r>
              <a:rPr lang="en-US" sz="2600" b="1" dirty="0" smtClean="0">
                <a:solidFill>
                  <a:srgbClr val="000000"/>
                </a:solidFill>
                <a:latin typeface="+mn-lt"/>
              </a:rPr>
              <a:t> </a:t>
            </a:r>
            <a:r>
              <a:rPr lang="vi-VN" sz="2600" b="1" dirty="0" smtClean="0">
                <a:solidFill>
                  <a:srgbClr val="000000"/>
                </a:solidFill>
                <a:latin typeface="+mn-lt"/>
              </a:rPr>
              <a:t>để </a:t>
            </a:r>
            <a:r>
              <a:rPr lang="vi-VN" sz="2600" b="1" dirty="0">
                <a:solidFill>
                  <a:srgbClr val="000000"/>
                </a:solidFill>
                <a:latin typeface="+mn-lt"/>
              </a:rPr>
              <a:t>điền vào chỗ trống trong đoạn văn bên dưới.</a:t>
            </a:r>
            <a:endParaRPr lang="en-US" sz="2600" b="1" dirty="0">
              <a:latin typeface="+mn-lt"/>
            </a:endParaRPr>
          </a:p>
        </p:txBody>
      </p:sp>
    </p:spTree>
    <p:extLst>
      <p:ext uri="{BB962C8B-B14F-4D97-AF65-F5344CB8AC3E}">
        <p14:creationId xmlns:p14="http://schemas.microsoft.com/office/powerpoint/2010/main" val="32005748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09550"/>
            <a:ext cx="3505200" cy="52197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fr-FR" sz="2800" b="1" u="sng" dirty="0" smtClean="0">
                <a:solidFill>
                  <a:srgbClr val="FF0000"/>
                </a:solidFill>
                <a:latin typeface="Times New Roman" pitchFamily="18" charset="0"/>
                <a:cs typeface="Times New Roman" pitchFamily="18" charset="0"/>
              </a:rPr>
              <a:t>VẬN DỤNG</a:t>
            </a:r>
            <a:endParaRPr lang="vi-VN" sz="2800" dirty="0">
              <a:solidFill>
                <a:srgbClr val="FF0000"/>
              </a:solidFill>
              <a:latin typeface="Times New Roman" pitchFamily="18" charset="0"/>
              <a:cs typeface="Times New Roman" pitchFamily="18" charset="0"/>
            </a:endParaRPr>
          </a:p>
        </p:txBody>
      </p:sp>
      <p:sp>
        <p:nvSpPr>
          <p:cNvPr id="3" name="Cloud Callout 2"/>
          <p:cNvSpPr/>
          <p:nvPr/>
        </p:nvSpPr>
        <p:spPr>
          <a:xfrm>
            <a:off x="609600" y="1047750"/>
            <a:ext cx="8229600" cy="28194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smtClean="0">
                <a:solidFill>
                  <a:srgbClr val="FF0000"/>
                </a:solidFill>
                <a:latin typeface="Times New Roman" pitchFamily="18" charset="0"/>
                <a:cs typeface="Times New Roman" pitchFamily="18" charset="0"/>
              </a:rPr>
              <a:t>Theo em, tiếng nói có vai trò như thế nào trong việc giữ gìn và phát huy bản sắc dân tộc? Em có suy nghĩ gì về hiện tượng nhiều học sinh “pha” tiếng nước ngoài vào tiếng Việt khi giao tiếp?</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3952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188882"/>
          <a:ext cx="8610600" cy="4603338"/>
        </p:xfrm>
        <a:graphic>
          <a:graphicData uri="http://schemas.openxmlformats.org/drawingml/2006/table">
            <a:tbl>
              <a:tblPr/>
              <a:tblGrid>
                <a:gridCol w="8610600">
                  <a:extLst>
                    <a:ext uri="{9D8B030D-6E8A-4147-A177-3AD203B41FA5}">
                      <a16:colId xmlns:a16="http://schemas.microsoft.com/office/drawing/2014/main" val="20000"/>
                    </a:ext>
                  </a:extLst>
                </a:gridCol>
              </a:tblGrid>
              <a:tr h="339849">
                <a:tc>
                  <a:txBody>
                    <a:bodyPr/>
                    <a:lstStyle/>
                    <a:p>
                      <a:pPr algn="ctr">
                        <a:lnSpc>
                          <a:spcPct val="115000"/>
                        </a:lnSpc>
                        <a:spcBef>
                          <a:spcPts val="900"/>
                        </a:spcBef>
                        <a:spcAft>
                          <a:spcPts val="600"/>
                        </a:spcAft>
                      </a:pPr>
                      <a:r>
                        <a:rPr lang="nl-NL" sz="2000" b="1" dirty="0" smtClean="0">
                          <a:solidFill>
                            <a:srgbClr val="FF0000"/>
                          </a:solidFill>
                          <a:latin typeface="Times New Roman"/>
                          <a:ea typeface="SimSun"/>
                        </a:rPr>
                        <a:t>DỰ </a:t>
                      </a:r>
                      <a:r>
                        <a:rPr lang="nl-NL" sz="2000" b="1" dirty="0">
                          <a:solidFill>
                            <a:srgbClr val="FF0000"/>
                          </a:solidFill>
                          <a:latin typeface="Times New Roman"/>
                          <a:ea typeface="SimSun"/>
                        </a:rPr>
                        <a:t>KIẾN SẢN PHẨM</a:t>
                      </a:r>
                      <a:endParaRPr lang="en-US" sz="2000" dirty="0">
                        <a:solidFill>
                          <a:srgbClr val="000000"/>
                        </a:solidFill>
                        <a:latin typeface="Times New Roman"/>
                        <a:ea typeface="SimSun"/>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27794">
                <a:tc>
                  <a:txBody>
                    <a:bodyPr/>
                    <a:lstStyle/>
                    <a:p>
                      <a:pPr algn="just">
                        <a:lnSpc>
                          <a:spcPct val="100000"/>
                        </a:lnSpc>
                        <a:spcAft>
                          <a:spcPts val="0"/>
                        </a:spcAft>
                      </a:pPr>
                      <a:r>
                        <a:rPr lang="nl-NL" sz="2000" b="1" dirty="0">
                          <a:solidFill>
                            <a:srgbClr val="FF0000"/>
                          </a:solidFill>
                          <a:latin typeface="Times New Roman"/>
                          <a:ea typeface="Times New Roman"/>
                        </a:rPr>
                        <a:t>Theo em, tiếng nói có vai trò như thế nào trong việc giữ gìn và phát huy bản sắc dân tộc? Em có suy nghĩ gì về hiện tượng nhiều học sinh “pha” tiếng nước ngoài vào tiếng Việt khi giao tiếp? </a:t>
                      </a:r>
                      <a:endParaRPr lang="en-US" sz="2000" b="1" dirty="0">
                        <a:solidFill>
                          <a:srgbClr val="000000"/>
                        </a:solidFill>
                        <a:latin typeface="Times New Roman"/>
                        <a:ea typeface="Times New Roman"/>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25024">
                <a:tc>
                  <a:txBody>
                    <a:bodyPr/>
                    <a:lstStyle/>
                    <a:p>
                      <a:pPr algn="just">
                        <a:lnSpc>
                          <a:spcPct val="100000"/>
                        </a:lnSpc>
                        <a:spcAft>
                          <a:spcPts val="0"/>
                        </a:spcAft>
                      </a:pPr>
                      <a:endParaRPr lang="nl-NL" sz="1800" dirty="0" smtClean="0">
                        <a:solidFill>
                          <a:srgbClr val="000000"/>
                        </a:solidFill>
                        <a:latin typeface="Times New Roman"/>
                        <a:ea typeface="Times New Roman"/>
                      </a:endParaRPr>
                    </a:p>
                    <a:p>
                      <a:pPr algn="just">
                        <a:lnSpc>
                          <a:spcPct val="100000"/>
                        </a:lnSpc>
                        <a:spcAft>
                          <a:spcPts val="0"/>
                        </a:spcAft>
                      </a:pPr>
                      <a:r>
                        <a:rPr lang="nl-NL" sz="1800" dirty="0" smtClean="0">
                          <a:solidFill>
                            <a:srgbClr val="000000"/>
                          </a:solidFill>
                          <a:latin typeface="Times New Roman"/>
                          <a:ea typeface="Times New Roman"/>
                        </a:rPr>
                        <a:t>-</a:t>
                      </a:r>
                      <a:r>
                        <a:rPr lang="nl-NL" sz="1800" baseline="0" dirty="0" smtClean="0">
                          <a:solidFill>
                            <a:srgbClr val="000000"/>
                          </a:solidFill>
                          <a:latin typeface="Times New Roman"/>
                          <a:ea typeface="Times New Roman"/>
                        </a:rPr>
                        <a:t> </a:t>
                      </a:r>
                      <a:r>
                        <a:rPr lang="nl-NL" sz="1800" dirty="0" smtClean="0">
                          <a:solidFill>
                            <a:srgbClr val="000000"/>
                          </a:solidFill>
                          <a:latin typeface="Times New Roman"/>
                          <a:ea typeface="Times New Roman"/>
                        </a:rPr>
                        <a:t> </a:t>
                      </a:r>
                      <a:r>
                        <a:rPr lang="nl-NL" sz="1800" b="1" dirty="0">
                          <a:solidFill>
                            <a:srgbClr val="000000"/>
                          </a:solidFill>
                          <a:latin typeface="Times New Roman"/>
                          <a:ea typeface="Times New Roman"/>
                        </a:rPr>
                        <a:t>Tiếng nói, chữ viết tiếng Việt có nguồn gốc bản địa, được cha ông ta sáng tạo, gìn giữ, cải tiến trong hành trình tạo dựng cuộc sống, phát triển cộng đồng xã hội. Trải qua các triều đại lịch sử, qua những giai đoạn phát triển, tiếng Việt đã trở thành hồn cốt của dân tộc, có sức sống lâu bền trong tâm hồn, lối sống, tư duy của con người Việt Nam.</a:t>
                      </a:r>
                      <a:endParaRPr lang="en-US" sz="1800" b="1" dirty="0">
                        <a:solidFill>
                          <a:srgbClr val="000000"/>
                        </a:solidFill>
                        <a:latin typeface="Times New Roman"/>
                        <a:ea typeface="Times New Roman"/>
                      </a:endParaRPr>
                    </a:p>
                    <a:p>
                      <a:pPr algn="just">
                        <a:lnSpc>
                          <a:spcPct val="100000"/>
                        </a:lnSpc>
                        <a:spcAft>
                          <a:spcPts val="0"/>
                        </a:spcAft>
                      </a:pPr>
                      <a:r>
                        <a:rPr lang="nl-NL" sz="1800" b="1" dirty="0" smtClean="0">
                          <a:solidFill>
                            <a:srgbClr val="000000"/>
                          </a:solidFill>
                          <a:latin typeface="Times New Roman"/>
                          <a:ea typeface="Times New Roman"/>
                        </a:rPr>
                        <a:t>-</a:t>
                      </a:r>
                      <a:r>
                        <a:rPr lang="nl-NL" sz="1800" b="1" baseline="0" dirty="0" smtClean="0">
                          <a:solidFill>
                            <a:srgbClr val="000000"/>
                          </a:solidFill>
                          <a:latin typeface="Times New Roman"/>
                          <a:ea typeface="Times New Roman"/>
                        </a:rPr>
                        <a:t> </a:t>
                      </a:r>
                      <a:r>
                        <a:rPr lang="nl-NL" sz="1800" b="1" dirty="0" smtClean="0">
                          <a:solidFill>
                            <a:srgbClr val="000000"/>
                          </a:solidFill>
                          <a:latin typeface="Times New Roman"/>
                          <a:ea typeface="Times New Roman"/>
                        </a:rPr>
                        <a:t> </a:t>
                      </a:r>
                      <a:r>
                        <a:rPr lang="nl-NL" sz="1800" b="1" dirty="0">
                          <a:solidFill>
                            <a:srgbClr val="000000"/>
                          </a:solidFill>
                          <a:latin typeface="Times New Roman"/>
                          <a:ea typeface="Times New Roman"/>
                        </a:rPr>
                        <a:t>Không đồng tình với hiện tượng các bạn trẻ lạm dụng việc sử dụng tiếng nước ngoài vào tiếng Việt khi giao tiếp. Tuy việc sử dụng tiếng lóng cũng có tác dụng nhất định đối với giới trẻ như: khả năng truyền đạt thông tin nhanh, tiết kiệm thời gian (chủ yếu dùng ký hiệu, viết tắt), có những yếu tố sáng tạo…làm cho hoạt động giao tiếp cũng phong phú hơn nhưng việc lạm dụng sử dụng quá đà sẽ đánh mất đi bản sắc dân tộc, mất đi sự trong sáng của tiếng Việt. </a:t>
                      </a:r>
                      <a:endParaRPr lang="en-US" sz="1800" b="1" dirty="0">
                        <a:solidFill>
                          <a:srgbClr val="000000"/>
                        </a:solidFill>
                        <a:latin typeface="Times New Roman"/>
                        <a:ea typeface="Times New Roman"/>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85750"/>
            <a:ext cx="8077200" cy="830997"/>
          </a:xfrm>
          <a:prstGeom prst="rect">
            <a:avLst/>
          </a:prstGeom>
        </p:spPr>
        <p:txBody>
          <a:bodyPr wrap="square">
            <a:spAutoFit/>
          </a:bodyPr>
          <a:lstStyle/>
          <a:p>
            <a:pPr algn="ctr"/>
            <a:r>
              <a:rPr lang="en-US" sz="2400" b="1" i="1" u="sng" dirty="0" smtClean="0">
                <a:solidFill>
                  <a:srgbClr val="FF0000"/>
                </a:solidFill>
                <a:latin typeface="Times New Roman" pitchFamily="18" charset="0"/>
                <a:cs typeface="Times New Roman" pitchFamily="18" charset="0"/>
              </a:rPr>
              <a:t>BÀI 17</a:t>
            </a:r>
            <a:r>
              <a:rPr lang="en-US" sz="2400" b="1" dirty="0" smtClean="0">
                <a:solidFill>
                  <a:srgbClr val="FF0000"/>
                </a:solidFill>
                <a:latin typeface="Times New Roman" pitchFamily="18" charset="0"/>
                <a:cs typeface="Times New Roman" pitchFamily="18" charset="0"/>
              </a:rPr>
              <a:t>: ĐẤU TRANH BẢO TỒN VÀ</a:t>
            </a:r>
            <a:br>
              <a:rPr lang="en-US" sz="2400" b="1" dirty="0" smtClean="0">
                <a:solidFill>
                  <a:srgbClr val="FF0000"/>
                </a:solidFill>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 PHÁT TRIỂN VĂN HÓA DÂN TỘC THỜI BẮC THUỘC</a:t>
            </a:r>
            <a:endParaRPr lang="en-US" sz="2400" dirty="0"/>
          </a:p>
        </p:txBody>
      </p:sp>
      <p:sp>
        <p:nvSpPr>
          <p:cNvPr id="3" name="Rectangle 2"/>
          <p:cNvSpPr/>
          <p:nvPr/>
        </p:nvSpPr>
        <p:spPr>
          <a:xfrm>
            <a:off x="990600" y="1200150"/>
            <a:ext cx="64770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fr-FR" sz="2000" b="1" dirty="0" smtClean="0">
                <a:solidFill>
                  <a:srgbClr val="FF0000"/>
                </a:solidFill>
                <a:latin typeface="Times New Roman" pitchFamily="18" charset="0"/>
                <a:cs typeface="Times New Roman" pitchFamily="18" charset="0"/>
              </a:rPr>
              <a:t>I/. </a:t>
            </a:r>
            <a:r>
              <a:rPr lang="fr-FR" sz="2000" b="1" u="sng" dirty="0" smtClean="0">
                <a:solidFill>
                  <a:srgbClr val="FF0000"/>
                </a:solidFill>
                <a:latin typeface="Times New Roman" pitchFamily="18" charset="0"/>
                <a:cs typeface="Times New Roman" pitchFamily="18" charset="0"/>
              </a:rPr>
              <a:t>ĐẤU TRANH BẢO TỒN VĂN HÓA DÂN TỘC</a:t>
            </a:r>
            <a:endParaRPr lang="en-US" sz="2000" dirty="0" smtClean="0">
              <a:solidFill>
                <a:srgbClr val="FF0000"/>
              </a:solidFill>
              <a:latin typeface="Times New Roman" pitchFamily="18" charset="0"/>
              <a:cs typeface="Times New Roman" pitchFamily="18" charset="0"/>
            </a:endParaRPr>
          </a:p>
        </p:txBody>
      </p:sp>
      <p:sp>
        <p:nvSpPr>
          <p:cNvPr id="4" name="Rounded Rectangle 3"/>
          <p:cNvSpPr/>
          <p:nvPr/>
        </p:nvSpPr>
        <p:spPr>
          <a:xfrm>
            <a:off x="990600" y="2114550"/>
            <a:ext cx="64770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CC"/>
                </a:solidFill>
                <a:latin typeface="Times New Roman" pitchFamily="18" charset="0"/>
                <a:cs typeface="Times New Roman" pitchFamily="18" charset="0"/>
              </a:rPr>
              <a:t>HS </a:t>
            </a:r>
            <a:r>
              <a:rPr lang="en-US" sz="2800" dirty="0" err="1" smtClean="0">
                <a:solidFill>
                  <a:srgbClr val="0000CC"/>
                </a:solidFill>
                <a:latin typeface="Times New Roman" pitchFamily="18" charset="0"/>
                <a:cs typeface="Times New Roman" pitchFamily="18" charset="0"/>
              </a:rPr>
              <a:t>Hoàn</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thành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phiếu</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học</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tập</a:t>
            </a:r>
            <a:endParaRPr lang="en-US" sz="2800"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14600" y="209550"/>
          <a:ext cx="4343400" cy="73152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tblGrid>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rgbClr val="7030A0"/>
                          </a:solidFill>
                          <a:latin typeface="Times New Roman" pitchFamily="18" charset="0"/>
                          <a:ea typeface="+mn-ea"/>
                          <a:cs typeface="Times New Roman" pitchFamily="18" charset="0"/>
                        </a:rPr>
                        <a:t>TÀI LIỆU THAM KHẢO</a:t>
                      </a:r>
                    </a:p>
                    <a:p>
                      <a:endParaRPr lang="en-US" dirty="0"/>
                    </a:p>
                  </a:txBody>
                  <a:tcPr>
                    <a:solidFill>
                      <a:srgbClr val="FFC000"/>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nvGraphicFramePr>
        <p:xfrm>
          <a:off x="762000" y="1047750"/>
          <a:ext cx="7543800" cy="3749040"/>
        </p:xfrm>
        <a:graphic>
          <a:graphicData uri="http://schemas.openxmlformats.org/drawingml/2006/table">
            <a:tbl>
              <a:tblPr firstRow="1" bandRow="1">
                <a:tableStyleId>{5C22544A-7EE6-4342-B048-85BDC9FD1C3A}</a:tableStyleId>
              </a:tblPr>
              <a:tblGrid>
                <a:gridCol w="7543800">
                  <a:extLst>
                    <a:ext uri="{9D8B030D-6E8A-4147-A177-3AD203B41FA5}">
                      <a16:colId xmlns:a16="http://schemas.microsoft.com/office/drawing/2014/main" val="20000"/>
                    </a:ext>
                  </a:extLst>
                </a:gridCol>
              </a:tblGrid>
              <a:tr h="36576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b="1" kern="1200" dirty="0" smtClean="0">
                        <a:solidFill>
                          <a:srgbClr val="0000CC"/>
                        </a:solidFill>
                        <a:latin typeface="Times New Roman" pitchFamily="18" charset="0"/>
                        <a:ea typeface="+mn-ea"/>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b="1" i="1" kern="1200" dirty="0" smtClean="0">
                          <a:solidFill>
                            <a:srgbClr val="0000CC"/>
                          </a:solidFill>
                          <a:latin typeface="Times New Roman" pitchFamily="18" charset="0"/>
                          <a:ea typeface="+mn-ea"/>
                          <a:cs typeface="Times New Roman" pitchFamily="18" charset="0"/>
                        </a:rPr>
                        <a:t>“</a:t>
                      </a:r>
                      <a:r>
                        <a:rPr lang="en-US" sz="2000" b="1" i="1" kern="1200" dirty="0" err="1" smtClean="0">
                          <a:solidFill>
                            <a:srgbClr val="0000CC"/>
                          </a:solidFill>
                          <a:latin typeface="Times New Roman" pitchFamily="18" charset="0"/>
                          <a:ea typeface="+mn-ea"/>
                          <a:cs typeface="Times New Roman" pitchFamily="18" charset="0"/>
                        </a:rPr>
                        <a:t>Nền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văn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hoá</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làng</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xã</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mới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là</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nền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tảng</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của</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tâm</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thức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Việt</a:t>
                      </a:r>
                      <a:r>
                        <a:rPr lang="en-US" sz="2000" b="1" i="1" kern="1200" dirty="0" smtClean="0">
                          <a:solidFill>
                            <a:srgbClr val="0000CC"/>
                          </a:solidFill>
                          <a:latin typeface="Times New Roman" pitchFamily="18" charset="0"/>
                          <a:ea typeface="+mn-ea"/>
                          <a:cs typeface="Times New Roman" pitchFamily="18" charset="0"/>
                        </a:rPr>
                        <a:t> Nam, </a:t>
                      </a:r>
                      <a:r>
                        <a:rPr lang="en-US" sz="2000" b="1" i="1" kern="1200" dirty="0" err="1" smtClean="0">
                          <a:solidFill>
                            <a:srgbClr val="0000CC"/>
                          </a:solidFill>
                          <a:latin typeface="Times New Roman" pitchFamily="18" charset="0"/>
                          <a:ea typeface="+mn-ea"/>
                          <a:cs typeface="Times New Roman" pitchFamily="18" charset="0"/>
                        </a:rPr>
                        <a:t>không</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phải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Nho</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giáo</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Người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Việt</a:t>
                      </a:r>
                      <a:r>
                        <a:rPr lang="en-US" sz="2000" b="1" i="1" kern="1200" dirty="0" smtClean="0">
                          <a:solidFill>
                            <a:srgbClr val="0000CC"/>
                          </a:solidFill>
                          <a:latin typeface="Times New Roman" pitchFamily="18" charset="0"/>
                          <a:ea typeface="+mn-ea"/>
                          <a:cs typeface="Times New Roman" pitchFamily="18" charset="0"/>
                        </a:rPr>
                        <a:t> Nam </a:t>
                      </a:r>
                      <a:r>
                        <a:rPr lang="en-US" sz="2000" b="1" i="1" kern="1200" dirty="0" err="1" smtClean="0">
                          <a:solidFill>
                            <a:srgbClr val="0000CC"/>
                          </a:solidFill>
                          <a:latin typeface="Times New Roman" pitchFamily="18" charset="0"/>
                          <a:ea typeface="+mn-ea"/>
                          <a:cs typeface="Times New Roman" pitchFamily="18" charset="0"/>
                        </a:rPr>
                        <a:t>đã</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tiếp</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thu</a:t>
                      </a:r>
                      <a:r>
                        <a:rPr lang="en-US" sz="2000" b="1" i="1" kern="1200" dirty="0" smtClean="0">
                          <a:solidFill>
                            <a:srgbClr val="0000CC"/>
                          </a:solidFill>
                          <a:latin typeface="Times New Roman" pitchFamily="18" charset="0"/>
                          <a:ea typeface="+mn-ea"/>
                          <a:cs typeface="Times New Roman" pitchFamily="18" charset="0"/>
                        </a:rPr>
                        <a:t> ca </a:t>
                      </a:r>
                      <a:r>
                        <a:rPr lang="en-US" sz="2000" b="1" i="1" kern="1200" dirty="0" err="1" smtClean="0">
                          <a:solidFill>
                            <a:srgbClr val="0000CC"/>
                          </a:solidFill>
                          <a:latin typeface="Times New Roman" pitchFamily="18" charset="0"/>
                          <a:ea typeface="+mn-ea"/>
                          <a:cs typeface="Times New Roman" pitchFamily="18" charset="0"/>
                        </a:rPr>
                        <a:t>dao</a:t>
                      </a:r>
                      <a:r>
                        <a:rPr lang="en-US" sz="2000" b="1" i="1" kern="1200" dirty="0" smtClean="0">
                          <a:solidFill>
                            <a:srgbClr val="0000CC"/>
                          </a:solidFill>
                          <a:latin typeface="Times New Roman" pitchFamily="18" charset="0"/>
                          <a:ea typeface="+mn-ea"/>
                          <a:cs typeface="Times New Roman" pitchFamily="18" charset="0"/>
                        </a:rPr>
                        <a:t> qua </a:t>
                      </a:r>
                      <a:r>
                        <a:rPr lang="en-US" sz="2000" b="1" i="1" kern="1200" dirty="0" err="1" smtClean="0">
                          <a:solidFill>
                            <a:srgbClr val="0000CC"/>
                          </a:solidFill>
                          <a:latin typeface="Times New Roman" pitchFamily="18" charset="0"/>
                          <a:ea typeface="+mn-ea"/>
                          <a:cs typeface="Times New Roman" pitchFamily="18" charset="0"/>
                        </a:rPr>
                        <a:t>lời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ru</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từ</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khi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còn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bé</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đã</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hát</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đồng</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dao</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ngâm</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vè</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nghe</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các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chuyện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kể</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về</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các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thần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tích</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về</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tổ</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tiên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trước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khi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học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Kinh</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Thi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tham</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dự</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vào</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sinh</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hoạt</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hội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lành</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tế</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lễ</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trước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khi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biết</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đến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Kinh</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Lễ</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đã</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hiểu</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các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quy</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tắc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ứng</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xử</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đối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xử</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với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người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trên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kẻ</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dưới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trước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khi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học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Kinh</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Xuân</a:t>
                      </a:r>
                      <a:r>
                        <a:rPr lang="en-US" sz="2000" b="1" i="1" kern="1200" dirty="0" smtClean="0">
                          <a:solidFill>
                            <a:srgbClr val="0000CC"/>
                          </a:solidFill>
                          <a:latin typeface="Times New Roman" pitchFamily="18" charset="0"/>
                          <a:ea typeface="+mn-ea"/>
                          <a:cs typeface="Times New Roman" pitchFamily="18" charset="0"/>
                        </a:rPr>
                        <a:t> Thu. </a:t>
                      </a:r>
                      <a:r>
                        <a:rPr lang="en-US" sz="2000" b="1" i="1" kern="1200" dirty="0" err="1" smtClean="0">
                          <a:solidFill>
                            <a:srgbClr val="0000CC"/>
                          </a:solidFill>
                          <a:latin typeface="Times New Roman" pitchFamily="18" charset="0"/>
                          <a:ea typeface="+mn-ea"/>
                          <a:cs typeface="Times New Roman" pitchFamily="18" charset="0"/>
                        </a:rPr>
                        <a:t>Họ</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học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sách</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Nho</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chỉ</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để</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đi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thi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làm</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quan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nếu</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đỗ</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và</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dù</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làm</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quan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họ</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vẫn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nhớ</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rằng</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Quan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nhất</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thời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dân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vạn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đại</a:t>
                      </a:r>
                      <a:r>
                        <a:rPr lang="en-US" sz="2000" b="1" i="1" kern="1200" dirty="0" smtClean="0">
                          <a:solidFill>
                            <a:srgbClr val="0000CC"/>
                          </a:solidFill>
                          <a:latin typeface="Times New Roman" pitchFamily="18" charset="0"/>
                          <a:ea typeface="+mn-ea"/>
                          <a:cs typeface="Times New Roman" pitchFamily="18" charset="0"/>
                        </a:rPr>
                        <a:t>”, do </a:t>
                      </a:r>
                      <a:r>
                        <a:rPr lang="en-US" sz="2000" b="1" i="1" kern="1200" dirty="0" err="1" smtClean="0">
                          <a:solidFill>
                            <a:srgbClr val="0000CC"/>
                          </a:solidFill>
                          <a:latin typeface="Times New Roman" pitchFamily="18" charset="0"/>
                          <a:ea typeface="+mn-ea"/>
                          <a:cs typeface="Times New Roman" pitchFamily="18" charset="0"/>
                        </a:rPr>
                        <a:t>đó</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không</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đi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ngược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lại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các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thể</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chế</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của</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làng</a:t>
                      </a:r>
                      <a:r>
                        <a:rPr lang="en-US" sz="2000" b="1" i="1" kern="1200" dirty="0" smtClean="0">
                          <a:solidFill>
                            <a:srgbClr val="0000CC"/>
                          </a:solidFill>
                          <a:latin typeface="Times New Roman" pitchFamily="18" charset="0"/>
                          <a:ea typeface="+mn-ea"/>
                          <a:cs typeface="Times New Roman" pitchFamily="18" charset="0"/>
                        </a:rPr>
                        <a:t>”.</a:t>
                      </a:r>
                      <a:r>
                        <a:rPr lang="en-US" sz="2000" b="1" i="1" kern="1200" dirty="0" smtClean="0">
                          <a:solidFill>
                            <a:srgbClr val="FF0000"/>
                          </a:solidFill>
                          <a:latin typeface="Times New Roman" pitchFamily="18" charset="0"/>
                          <a:ea typeface="+mn-ea"/>
                          <a:cs typeface="Times New Roman" pitchFamily="18" charset="0"/>
                        </a:rPr>
                        <a:t> </a:t>
                      </a:r>
                      <a:r>
                        <a:rPr lang="en-US" sz="2000" b="1" kern="1200" dirty="0" smtClean="0">
                          <a:solidFill>
                            <a:srgbClr val="FF0000"/>
                          </a:solidFill>
                          <a:latin typeface="Times New Roman" pitchFamily="18" charset="0"/>
                          <a:ea typeface="+mn-ea"/>
                          <a:cs typeface="Times New Roman" pitchFamily="18" charset="0"/>
                        </a:rPr>
                        <a:t>(</a:t>
                      </a:r>
                      <a:r>
                        <a:rPr lang="en-US" sz="2000" b="1" u="sng" kern="1200" dirty="0" err="1" smtClean="0">
                          <a:solidFill>
                            <a:srgbClr val="FF3300"/>
                          </a:solidFill>
                          <a:latin typeface="Times New Roman" pitchFamily="18" charset="0"/>
                          <a:ea typeface="+mn-ea"/>
                          <a:cs typeface="Times New Roman" pitchFamily="18" charset="0"/>
                        </a:rPr>
                        <a:t>Phan</a:t>
                      </a:r>
                      <a:r>
                        <a:rPr lang="en-US" sz="2000" b="1" u="sng" kern="1200" dirty="0" smtClean="0">
                          <a:solidFill>
                            <a:srgbClr val="FF3300"/>
                          </a:solidFill>
                          <a:latin typeface="Times New Roman" pitchFamily="18" charset="0"/>
                          <a:ea typeface="+mn-ea"/>
                          <a:cs typeface="Times New Roman" pitchFamily="18" charset="0"/>
                        </a:rPr>
                        <a:t> </a:t>
                      </a:r>
                      <a:r>
                        <a:rPr lang="en-US" sz="2000" b="1" u="sng" kern="1200" dirty="0" err="1" smtClean="0">
                          <a:solidFill>
                            <a:srgbClr val="FF3300"/>
                          </a:solidFill>
                          <a:latin typeface="Times New Roman" pitchFamily="18" charset="0"/>
                          <a:ea typeface="+mn-ea"/>
                          <a:cs typeface="Times New Roman" pitchFamily="18" charset="0"/>
                        </a:rPr>
                        <a:t>Ngọc</a:t>
                      </a:r>
                      <a:r>
                        <a:rPr lang="en-US" sz="2000" b="1" u="sng" kern="1200" dirty="0" smtClean="0">
                          <a:solidFill>
                            <a:srgbClr val="FF3300"/>
                          </a:solidFill>
                          <a:latin typeface="Times New Roman" pitchFamily="18" charset="0"/>
                          <a:ea typeface="+mn-ea"/>
                          <a:cs typeface="Times New Roman" pitchFamily="18" charset="0"/>
                        </a:rPr>
                        <a:t>, </a:t>
                      </a:r>
                      <a:r>
                        <a:rPr lang="en-US" sz="2000" b="1" i="1" u="sng" kern="1200" dirty="0" err="1" smtClean="0">
                          <a:solidFill>
                            <a:srgbClr val="FF3300"/>
                          </a:solidFill>
                          <a:latin typeface="Times New Roman" pitchFamily="18" charset="0"/>
                          <a:ea typeface="+mn-ea"/>
                          <a:cs typeface="Times New Roman" pitchFamily="18" charset="0"/>
                        </a:rPr>
                        <a:t>Bản</a:t>
                      </a:r>
                      <a:r>
                        <a:rPr lang="en-US" sz="2000" b="1" i="1" u="sng" kern="1200" dirty="0" smtClean="0">
                          <a:solidFill>
                            <a:srgbClr val="FF3300"/>
                          </a:solidFill>
                          <a:latin typeface="Times New Roman" pitchFamily="18" charset="0"/>
                          <a:ea typeface="+mn-ea"/>
                          <a:cs typeface="Times New Roman" pitchFamily="18" charset="0"/>
                        </a:rPr>
                        <a:t> </a:t>
                      </a:r>
                      <a:r>
                        <a:rPr lang="en-US" sz="2000" b="1" i="1" u="sng" kern="1200" dirty="0" err="1" smtClean="0">
                          <a:solidFill>
                            <a:srgbClr val="FF3300"/>
                          </a:solidFill>
                          <a:latin typeface="Times New Roman" pitchFamily="18" charset="0"/>
                          <a:ea typeface="+mn-ea"/>
                          <a:cs typeface="Times New Roman" pitchFamily="18" charset="0"/>
                        </a:rPr>
                        <a:t>sắc</a:t>
                      </a:r>
                      <a:r>
                        <a:rPr lang="en-US" sz="2000" b="1" i="1" u="sng" kern="1200" dirty="0" smtClean="0">
                          <a:solidFill>
                            <a:srgbClr val="FF3300"/>
                          </a:solidFill>
                          <a:latin typeface="Times New Roman" pitchFamily="18" charset="0"/>
                          <a:ea typeface="+mn-ea"/>
                          <a:cs typeface="Times New Roman" pitchFamily="18" charset="0"/>
                        </a:rPr>
                        <a:t> </a:t>
                      </a:r>
                      <a:r>
                        <a:rPr lang="en-US" sz="2000" b="1" i="1" u="sng" kern="1200" dirty="0" err="1" smtClean="0">
                          <a:solidFill>
                            <a:srgbClr val="FF3300"/>
                          </a:solidFill>
                          <a:latin typeface="Times New Roman" pitchFamily="18" charset="0"/>
                          <a:ea typeface="+mn-ea"/>
                          <a:cs typeface="Times New Roman" pitchFamily="18" charset="0"/>
                        </a:rPr>
                        <a:t>văn</a:t>
                      </a:r>
                      <a:r>
                        <a:rPr lang="en-US" sz="2000" b="1" i="1" u="sng" kern="1200" dirty="0" smtClean="0">
                          <a:solidFill>
                            <a:srgbClr val="FF3300"/>
                          </a:solidFill>
                          <a:latin typeface="Times New Roman" pitchFamily="18" charset="0"/>
                          <a:ea typeface="+mn-ea"/>
                          <a:cs typeface="Times New Roman" pitchFamily="18" charset="0"/>
                        </a:rPr>
                        <a:t> </a:t>
                      </a:r>
                      <a:r>
                        <a:rPr lang="en-US" sz="2000" b="1" i="1" u="sng" kern="1200" dirty="0" err="1" smtClean="0">
                          <a:solidFill>
                            <a:srgbClr val="FF3300"/>
                          </a:solidFill>
                          <a:latin typeface="Times New Roman" pitchFamily="18" charset="0"/>
                          <a:ea typeface="+mn-ea"/>
                          <a:cs typeface="Times New Roman" pitchFamily="18" charset="0"/>
                        </a:rPr>
                        <a:t>hoá</a:t>
                      </a:r>
                      <a:r>
                        <a:rPr lang="en-US" sz="2000" b="1" i="1" u="sng" kern="1200" dirty="0" smtClean="0">
                          <a:solidFill>
                            <a:srgbClr val="FF3300"/>
                          </a:solidFill>
                          <a:latin typeface="Times New Roman" pitchFamily="18" charset="0"/>
                          <a:ea typeface="+mn-ea"/>
                          <a:cs typeface="Times New Roman" pitchFamily="18" charset="0"/>
                        </a:rPr>
                        <a:t> </a:t>
                      </a:r>
                      <a:r>
                        <a:rPr lang="en-US" sz="2000" b="1" i="1" u="sng" kern="1200" dirty="0" err="1" smtClean="0">
                          <a:solidFill>
                            <a:srgbClr val="FF3300"/>
                          </a:solidFill>
                          <a:latin typeface="Times New Roman" pitchFamily="18" charset="0"/>
                          <a:ea typeface="+mn-ea"/>
                          <a:cs typeface="Times New Roman" pitchFamily="18" charset="0"/>
                        </a:rPr>
                        <a:t>Việt</a:t>
                      </a:r>
                      <a:r>
                        <a:rPr lang="en-US" sz="2000" b="1" i="1" u="sng" kern="1200" dirty="0" smtClean="0">
                          <a:solidFill>
                            <a:srgbClr val="FF3300"/>
                          </a:solidFill>
                          <a:latin typeface="Times New Roman" pitchFamily="18" charset="0"/>
                          <a:ea typeface="+mn-ea"/>
                          <a:cs typeface="Times New Roman" pitchFamily="18" charset="0"/>
                        </a:rPr>
                        <a:t> Nam,</a:t>
                      </a:r>
                      <a:r>
                        <a:rPr lang="en-US" sz="2000" b="1" u="sng" kern="1200" dirty="0" smtClean="0">
                          <a:solidFill>
                            <a:srgbClr val="FF3300"/>
                          </a:solidFill>
                          <a:latin typeface="Times New Roman" pitchFamily="18" charset="0"/>
                          <a:ea typeface="+mn-ea"/>
                          <a:cs typeface="Times New Roman" pitchFamily="18" charset="0"/>
                        </a:rPr>
                        <a:t> NXB </a:t>
                      </a:r>
                      <a:r>
                        <a:rPr lang="en-US" sz="2000" b="1" u="sng" kern="1200" dirty="0" err="1" smtClean="0">
                          <a:solidFill>
                            <a:srgbClr val="FF3300"/>
                          </a:solidFill>
                          <a:latin typeface="Times New Roman" pitchFamily="18" charset="0"/>
                          <a:ea typeface="+mn-ea"/>
                          <a:cs typeface="Times New Roman" pitchFamily="18" charset="0"/>
                        </a:rPr>
                        <a:t>Văn</a:t>
                      </a:r>
                      <a:r>
                        <a:rPr lang="en-US" sz="2000" b="1" u="sng" kern="1200" dirty="0" smtClean="0">
                          <a:solidFill>
                            <a:srgbClr val="FF3300"/>
                          </a:solidFill>
                          <a:latin typeface="Times New Roman" pitchFamily="18" charset="0"/>
                          <a:ea typeface="+mn-ea"/>
                          <a:cs typeface="Times New Roman" pitchFamily="18" charset="0"/>
                        </a:rPr>
                        <a:t> </a:t>
                      </a:r>
                      <a:r>
                        <a:rPr lang="en-US" sz="2000" b="1" u="sng" kern="1200" dirty="0" err="1" smtClean="0">
                          <a:solidFill>
                            <a:srgbClr val="FF3300"/>
                          </a:solidFill>
                          <a:latin typeface="Times New Roman" pitchFamily="18" charset="0"/>
                          <a:ea typeface="+mn-ea"/>
                          <a:cs typeface="Times New Roman" pitchFamily="18" charset="0"/>
                        </a:rPr>
                        <a:t>hoá</a:t>
                      </a:r>
                      <a:r>
                        <a:rPr lang="en-US" sz="2000" b="1" u="sng" kern="1200" dirty="0" smtClean="0">
                          <a:solidFill>
                            <a:srgbClr val="FF3300"/>
                          </a:solidFill>
                          <a:latin typeface="Times New Roman" pitchFamily="18" charset="0"/>
                          <a:ea typeface="+mn-ea"/>
                          <a:cs typeface="Times New Roman" pitchFamily="18" charset="0"/>
                        </a:rPr>
                        <a:t> </a:t>
                      </a:r>
                      <a:r>
                        <a:rPr lang="en-US" sz="2000" b="1" u="sng" kern="1200" dirty="0" err="1" smtClean="0">
                          <a:solidFill>
                            <a:srgbClr val="FF3300"/>
                          </a:solidFill>
                          <a:latin typeface="Times New Roman" pitchFamily="18" charset="0"/>
                          <a:ea typeface="+mn-ea"/>
                          <a:cs typeface="Times New Roman" pitchFamily="18" charset="0"/>
                        </a:rPr>
                        <a:t>Thông</a:t>
                      </a:r>
                      <a:r>
                        <a:rPr lang="en-US" sz="2000" b="1" u="sng" kern="1200" dirty="0" smtClean="0">
                          <a:solidFill>
                            <a:srgbClr val="FF3300"/>
                          </a:solidFill>
                          <a:latin typeface="Times New Roman" pitchFamily="18" charset="0"/>
                          <a:ea typeface="+mn-ea"/>
                          <a:cs typeface="Times New Roman" pitchFamily="18" charset="0"/>
                        </a:rPr>
                        <a:t> tin, </a:t>
                      </a:r>
                      <a:r>
                        <a:rPr lang="en-US" sz="2000" b="1" u="sng" kern="1200" dirty="0" err="1" smtClean="0">
                          <a:solidFill>
                            <a:srgbClr val="FF3300"/>
                          </a:solidFill>
                          <a:latin typeface="Times New Roman" pitchFamily="18" charset="0"/>
                          <a:ea typeface="+mn-ea"/>
                          <a:cs typeface="Times New Roman" pitchFamily="18" charset="0"/>
                        </a:rPr>
                        <a:t>Hà</a:t>
                      </a:r>
                      <a:r>
                        <a:rPr lang="en-US" sz="2000" b="1" u="sng" kern="1200" dirty="0" smtClean="0">
                          <a:solidFill>
                            <a:srgbClr val="FF3300"/>
                          </a:solidFill>
                          <a:latin typeface="Times New Roman" pitchFamily="18" charset="0"/>
                          <a:ea typeface="+mn-ea"/>
                          <a:cs typeface="Times New Roman" pitchFamily="18" charset="0"/>
                        </a:rPr>
                        <a:t> </a:t>
                      </a:r>
                      <a:r>
                        <a:rPr lang="en-US" sz="2000" b="1" u="sng" kern="1200" dirty="0" err="1" smtClean="0">
                          <a:solidFill>
                            <a:srgbClr val="FF3300"/>
                          </a:solidFill>
                          <a:latin typeface="Times New Roman" pitchFamily="18" charset="0"/>
                          <a:ea typeface="+mn-ea"/>
                          <a:cs typeface="Times New Roman" pitchFamily="18" charset="0"/>
                        </a:rPr>
                        <a:t>Nội</a:t>
                      </a:r>
                      <a:r>
                        <a:rPr lang="en-US" sz="2000" b="1" u="sng" kern="1200" dirty="0" smtClean="0">
                          <a:solidFill>
                            <a:srgbClr val="FF3300"/>
                          </a:solidFill>
                          <a:latin typeface="Times New Roman" pitchFamily="18" charset="0"/>
                          <a:ea typeface="+mn-ea"/>
                          <a:cs typeface="Times New Roman" pitchFamily="18" charset="0"/>
                        </a:rPr>
                        <a:t>, 1998, tr.238).</a:t>
                      </a:r>
                    </a:p>
                    <a:p>
                      <a:pPr algn="just"/>
                      <a:endParaRPr lang="en-US" sz="2000" dirty="0">
                        <a:solidFill>
                          <a:srgbClr val="0000CC"/>
                        </a:solidFill>
                        <a:latin typeface="Times New Roman" pitchFamily="18" charset="0"/>
                        <a:cs typeface="Times New Roman" pitchFamily="18" charset="0"/>
                      </a:endParaRPr>
                    </a:p>
                  </a:txBody>
                  <a:tcPr>
                    <a:solidFill>
                      <a:srgbClr val="CCECFF"/>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3505200" y="971550"/>
            <a:ext cx="490538" cy="248841"/>
          </a:xfrm>
          <a:prstGeom prst="rect">
            <a:avLst/>
          </a:prstGeom>
          <a:noFill/>
          <a:ln w="9525">
            <a:noFill/>
            <a:round/>
            <a:headEnd/>
            <a:tailEnd/>
          </a:ln>
        </p:spPr>
      </p:pic>
      <p:pic>
        <p:nvPicPr>
          <p:cNvPr id="22531" name="Picture 3"/>
          <p:cNvPicPr>
            <a:picLocks noChangeAspect="1" noChangeArrowheads="1"/>
          </p:cNvPicPr>
          <p:nvPr/>
        </p:nvPicPr>
        <p:blipFill>
          <a:blip r:embed="rId3"/>
          <a:srcRect/>
          <a:stretch>
            <a:fillRect/>
          </a:stretch>
        </p:blipFill>
        <p:spPr bwMode="auto">
          <a:xfrm>
            <a:off x="6481763" y="2033587"/>
            <a:ext cx="495300" cy="328613"/>
          </a:xfrm>
          <a:prstGeom prst="rect">
            <a:avLst/>
          </a:prstGeom>
          <a:noFill/>
          <a:ln w="9525">
            <a:noFill/>
            <a:round/>
            <a:headEnd/>
            <a:tailEnd/>
          </a:ln>
        </p:spPr>
      </p:pic>
      <p:pic>
        <p:nvPicPr>
          <p:cNvPr id="22532" name="Picture 4"/>
          <p:cNvPicPr>
            <a:picLocks noChangeAspect="1" noChangeArrowheads="1"/>
          </p:cNvPicPr>
          <p:nvPr/>
        </p:nvPicPr>
        <p:blipFill>
          <a:blip r:embed="rId3"/>
          <a:srcRect/>
          <a:stretch>
            <a:fillRect/>
          </a:stretch>
        </p:blipFill>
        <p:spPr bwMode="auto">
          <a:xfrm>
            <a:off x="1752600" y="2000251"/>
            <a:ext cx="490538" cy="250031"/>
          </a:xfrm>
          <a:prstGeom prst="rect">
            <a:avLst/>
          </a:prstGeom>
          <a:noFill/>
          <a:ln w="9525">
            <a:noFill/>
            <a:round/>
            <a:headEnd/>
            <a:tailEnd/>
          </a:ln>
        </p:spPr>
      </p:pic>
      <p:pic>
        <p:nvPicPr>
          <p:cNvPr id="22533" name="Picture 5"/>
          <p:cNvPicPr>
            <a:picLocks noChangeAspect="1" noChangeArrowheads="1"/>
          </p:cNvPicPr>
          <p:nvPr/>
        </p:nvPicPr>
        <p:blipFill>
          <a:blip r:embed="rId3"/>
          <a:srcRect/>
          <a:stretch>
            <a:fillRect/>
          </a:stretch>
        </p:blipFill>
        <p:spPr bwMode="auto">
          <a:xfrm>
            <a:off x="685801" y="2000251"/>
            <a:ext cx="492125" cy="250031"/>
          </a:xfrm>
          <a:prstGeom prst="rect">
            <a:avLst/>
          </a:prstGeom>
          <a:noFill/>
          <a:ln w="9525">
            <a:noFill/>
            <a:round/>
            <a:headEnd/>
            <a:tailEnd/>
          </a:ln>
        </p:spPr>
      </p:pic>
      <p:pic>
        <p:nvPicPr>
          <p:cNvPr id="22534" name="Picture 6"/>
          <p:cNvPicPr>
            <a:picLocks noChangeAspect="1" noChangeArrowheads="1"/>
          </p:cNvPicPr>
          <p:nvPr/>
        </p:nvPicPr>
        <p:blipFill>
          <a:blip r:embed="rId3"/>
          <a:srcRect/>
          <a:stretch>
            <a:fillRect/>
          </a:stretch>
        </p:blipFill>
        <p:spPr bwMode="auto">
          <a:xfrm>
            <a:off x="5562601" y="514350"/>
            <a:ext cx="492125" cy="248841"/>
          </a:xfrm>
          <a:prstGeom prst="rect">
            <a:avLst/>
          </a:prstGeom>
          <a:noFill/>
          <a:ln w="9525">
            <a:noFill/>
            <a:round/>
            <a:headEnd/>
            <a:tailEnd/>
          </a:ln>
        </p:spPr>
      </p:pic>
      <p:pic>
        <p:nvPicPr>
          <p:cNvPr id="22535" name="Picture 7"/>
          <p:cNvPicPr>
            <a:picLocks noChangeAspect="1" noChangeArrowheads="1"/>
          </p:cNvPicPr>
          <p:nvPr/>
        </p:nvPicPr>
        <p:blipFill>
          <a:blip r:embed="rId3"/>
          <a:srcRect/>
          <a:stretch>
            <a:fillRect/>
          </a:stretch>
        </p:blipFill>
        <p:spPr bwMode="auto">
          <a:xfrm>
            <a:off x="7332664" y="4243388"/>
            <a:ext cx="490537" cy="250031"/>
          </a:xfrm>
          <a:prstGeom prst="rect">
            <a:avLst/>
          </a:prstGeom>
          <a:noFill/>
          <a:ln w="9525">
            <a:noFill/>
            <a:round/>
            <a:headEnd/>
            <a:tailEnd/>
          </a:ln>
        </p:spPr>
      </p:pic>
      <p:pic>
        <p:nvPicPr>
          <p:cNvPr id="22536" name="Picture 8"/>
          <p:cNvPicPr>
            <a:picLocks noChangeAspect="1" noChangeArrowheads="1"/>
          </p:cNvPicPr>
          <p:nvPr/>
        </p:nvPicPr>
        <p:blipFill>
          <a:blip r:embed="rId3"/>
          <a:srcRect/>
          <a:stretch>
            <a:fillRect/>
          </a:stretch>
        </p:blipFill>
        <p:spPr bwMode="auto">
          <a:xfrm>
            <a:off x="1752601" y="2971800"/>
            <a:ext cx="492125" cy="248841"/>
          </a:xfrm>
          <a:prstGeom prst="rect">
            <a:avLst/>
          </a:prstGeom>
          <a:noFill/>
          <a:ln w="9525">
            <a:noFill/>
            <a:round/>
            <a:headEnd/>
            <a:tailEnd/>
          </a:ln>
        </p:spPr>
      </p:pic>
      <p:pic>
        <p:nvPicPr>
          <p:cNvPr id="22537" name="Picture 9"/>
          <p:cNvPicPr>
            <a:picLocks noChangeAspect="1" noChangeArrowheads="1"/>
          </p:cNvPicPr>
          <p:nvPr/>
        </p:nvPicPr>
        <p:blipFill>
          <a:blip r:embed="rId3"/>
          <a:srcRect/>
          <a:stretch>
            <a:fillRect/>
          </a:stretch>
        </p:blipFill>
        <p:spPr bwMode="auto">
          <a:xfrm>
            <a:off x="5822951" y="2449117"/>
            <a:ext cx="492125" cy="250031"/>
          </a:xfrm>
          <a:prstGeom prst="rect">
            <a:avLst/>
          </a:prstGeom>
          <a:noFill/>
          <a:ln w="9525">
            <a:noFill/>
            <a:round/>
            <a:headEnd/>
            <a:tailEnd/>
          </a:ln>
        </p:spPr>
      </p:pic>
      <p:pic>
        <p:nvPicPr>
          <p:cNvPr id="22538" name="Picture 10"/>
          <p:cNvPicPr>
            <a:picLocks noChangeAspect="1" noChangeArrowheads="1"/>
          </p:cNvPicPr>
          <p:nvPr/>
        </p:nvPicPr>
        <p:blipFill>
          <a:blip r:embed="rId3"/>
          <a:srcRect/>
          <a:stretch>
            <a:fillRect/>
          </a:stretch>
        </p:blipFill>
        <p:spPr bwMode="auto">
          <a:xfrm>
            <a:off x="7786689" y="2406254"/>
            <a:ext cx="490537" cy="248840"/>
          </a:xfrm>
          <a:prstGeom prst="rect">
            <a:avLst/>
          </a:prstGeom>
          <a:noFill/>
          <a:ln w="9525">
            <a:noFill/>
            <a:round/>
            <a:headEnd/>
            <a:tailEnd/>
          </a:ln>
        </p:spPr>
      </p:pic>
      <p:pic>
        <p:nvPicPr>
          <p:cNvPr id="22539" name="Picture 11"/>
          <p:cNvPicPr>
            <a:picLocks noChangeAspect="1" noChangeArrowheads="1"/>
          </p:cNvPicPr>
          <p:nvPr/>
        </p:nvPicPr>
        <p:blipFill>
          <a:blip r:embed="rId3"/>
          <a:srcRect/>
          <a:stretch>
            <a:fillRect/>
          </a:stretch>
        </p:blipFill>
        <p:spPr bwMode="auto">
          <a:xfrm>
            <a:off x="3181350" y="2406254"/>
            <a:ext cx="490538" cy="248840"/>
          </a:xfrm>
          <a:prstGeom prst="rect">
            <a:avLst/>
          </a:prstGeom>
          <a:noFill/>
          <a:ln w="9525">
            <a:noFill/>
            <a:round/>
            <a:headEnd/>
            <a:tailEnd/>
          </a:ln>
        </p:spPr>
      </p:pic>
      <p:pic>
        <p:nvPicPr>
          <p:cNvPr id="22540" name="Picture 12"/>
          <p:cNvPicPr>
            <a:picLocks noChangeAspect="1" noChangeArrowheads="1"/>
          </p:cNvPicPr>
          <p:nvPr/>
        </p:nvPicPr>
        <p:blipFill>
          <a:blip r:embed="rId3"/>
          <a:srcRect/>
          <a:stretch>
            <a:fillRect/>
          </a:stretch>
        </p:blipFill>
        <p:spPr bwMode="auto">
          <a:xfrm>
            <a:off x="7391400" y="3657600"/>
            <a:ext cx="490538" cy="248841"/>
          </a:xfrm>
          <a:prstGeom prst="rect">
            <a:avLst/>
          </a:prstGeom>
          <a:noFill/>
          <a:ln w="9525">
            <a:noFill/>
            <a:round/>
            <a:headEnd/>
            <a:tailEnd/>
          </a:ln>
        </p:spPr>
      </p:pic>
      <p:pic>
        <p:nvPicPr>
          <p:cNvPr id="22541" name="Picture 13"/>
          <p:cNvPicPr>
            <a:picLocks noChangeAspect="1" noChangeArrowheads="1"/>
          </p:cNvPicPr>
          <p:nvPr/>
        </p:nvPicPr>
        <p:blipFill>
          <a:blip r:embed="rId3"/>
          <a:srcRect/>
          <a:stretch>
            <a:fillRect/>
          </a:stretch>
        </p:blipFill>
        <p:spPr bwMode="auto">
          <a:xfrm>
            <a:off x="8088314" y="3490913"/>
            <a:ext cx="492125" cy="248841"/>
          </a:xfrm>
          <a:prstGeom prst="rect">
            <a:avLst/>
          </a:prstGeom>
          <a:noFill/>
          <a:ln w="9525">
            <a:noFill/>
            <a:round/>
            <a:headEnd/>
            <a:tailEnd/>
          </a:ln>
        </p:spPr>
      </p:pic>
      <p:pic>
        <p:nvPicPr>
          <p:cNvPr id="22542" name="Picture 14"/>
          <p:cNvPicPr>
            <a:picLocks noChangeAspect="1" noChangeArrowheads="1"/>
          </p:cNvPicPr>
          <p:nvPr/>
        </p:nvPicPr>
        <p:blipFill>
          <a:blip r:embed="rId3"/>
          <a:srcRect/>
          <a:stretch>
            <a:fillRect/>
          </a:stretch>
        </p:blipFill>
        <p:spPr bwMode="auto">
          <a:xfrm>
            <a:off x="7924801" y="171450"/>
            <a:ext cx="492125" cy="248841"/>
          </a:xfrm>
          <a:prstGeom prst="rect">
            <a:avLst/>
          </a:prstGeom>
          <a:noFill/>
          <a:ln w="9525">
            <a:noFill/>
            <a:round/>
            <a:headEnd/>
            <a:tailEnd/>
          </a:ln>
        </p:spPr>
      </p:pic>
      <p:pic>
        <p:nvPicPr>
          <p:cNvPr id="22543" name="Picture 15"/>
          <p:cNvPicPr>
            <a:picLocks noChangeAspect="1" noChangeArrowheads="1"/>
          </p:cNvPicPr>
          <p:nvPr/>
        </p:nvPicPr>
        <p:blipFill>
          <a:blip r:embed="rId3"/>
          <a:srcRect/>
          <a:stretch>
            <a:fillRect/>
          </a:stretch>
        </p:blipFill>
        <p:spPr bwMode="auto">
          <a:xfrm>
            <a:off x="5410200" y="4686301"/>
            <a:ext cx="490538" cy="250031"/>
          </a:xfrm>
          <a:prstGeom prst="rect">
            <a:avLst/>
          </a:prstGeom>
          <a:noFill/>
          <a:ln w="9525">
            <a:noFill/>
            <a:round/>
            <a:headEnd/>
            <a:tailEnd/>
          </a:ln>
        </p:spPr>
      </p:pic>
      <p:pic>
        <p:nvPicPr>
          <p:cNvPr id="22544" name="Picture 16"/>
          <p:cNvPicPr>
            <a:picLocks noChangeAspect="1" noChangeArrowheads="1"/>
          </p:cNvPicPr>
          <p:nvPr/>
        </p:nvPicPr>
        <p:blipFill>
          <a:blip r:embed="rId3"/>
          <a:srcRect/>
          <a:stretch>
            <a:fillRect/>
          </a:stretch>
        </p:blipFill>
        <p:spPr bwMode="auto">
          <a:xfrm>
            <a:off x="4267200" y="400050"/>
            <a:ext cx="490538" cy="248841"/>
          </a:xfrm>
          <a:prstGeom prst="rect">
            <a:avLst/>
          </a:prstGeom>
          <a:noFill/>
          <a:ln w="9525">
            <a:noFill/>
            <a:round/>
            <a:headEnd/>
            <a:tailEnd/>
          </a:ln>
        </p:spPr>
      </p:pic>
      <p:pic>
        <p:nvPicPr>
          <p:cNvPr id="22545" name="Picture 17"/>
          <p:cNvPicPr>
            <a:picLocks noChangeAspect="1" noChangeArrowheads="1"/>
          </p:cNvPicPr>
          <p:nvPr/>
        </p:nvPicPr>
        <p:blipFill>
          <a:blip r:embed="rId4"/>
          <a:srcRect/>
          <a:stretch>
            <a:fillRect/>
          </a:stretch>
        </p:blipFill>
        <p:spPr bwMode="auto">
          <a:xfrm rot="-2760000">
            <a:off x="306388" y="160338"/>
            <a:ext cx="2171700" cy="1870075"/>
          </a:xfrm>
          <a:prstGeom prst="rect">
            <a:avLst/>
          </a:prstGeom>
          <a:noFill/>
          <a:ln w="9525">
            <a:noFill/>
            <a:round/>
            <a:headEnd/>
            <a:tailEnd/>
          </a:ln>
        </p:spPr>
      </p:pic>
      <p:pic>
        <p:nvPicPr>
          <p:cNvPr id="22546" name="Picture 18"/>
          <p:cNvPicPr>
            <a:picLocks noChangeAspect="1" noChangeArrowheads="1"/>
          </p:cNvPicPr>
          <p:nvPr/>
        </p:nvPicPr>
        <p:blipFill>
          <a:blip r:embed="rId4"/>
          <a:srcRect/>
          <a:stretch>
            <a:fillRect/>
          </a:stretch>
        </p:blipFill>
        <p:spPr bwMode="auto">
          <a:xfrm rot="7800000">
            <a:off x="6615906" y="2994422"/>
            <a:ext cx="2185988" cy="2133600"/>
          </a:xfrm>
          <a:prstGeom prst="rect">
            <a:avLst/>
          </a:prstGeom>
          <a:noFill/>
          <a:ln w="9525">
            <a:noFill/>
            <a:round/>
            <a:headEnd/>
            <a:tailEnd/>
          </a:ln>
        </p:spPr>
      </p:pic>
      <p:pic>
        <p:nvPicPr>
          <p:cNvPr id="22547" name="Picture 19"/>
          <p:cNvPicPr>
            <a:picLocks noChangeAspect="1" noChangeArrowheads="1"/>
          </p:cNvPicPr>
          <p:nvPr/>
        </p:nvPicPr>
        <p:blipFill>
          <a:blip r:embed="rId5"/>
          <a:srcRect/>
          <a:stretch>
            <a:fillRect/>
          </a:stretch>
        </p:blipFill>
        <p:spPr bwMode="auto">
          <a:xfrm>
            <a:off x="495300" y="3671888"/>
            <a:ext cx="1447800" cy="1085850"/>
          </a:xfrm>
          <a:prstGeom prst="rect">
            <a:avLst/>
          </a:prstGeom>
          <a:noFill/>
          <a:ln w="9525">
            <a:noFill/>
            <a:round/>
            <a:headEnd/>
            <a:tailEnd/>
          </a:ln>
        </p:spPr>
      </p:pic>
      <p:sp>
        <p:nvSpPr>
          <p:cNvPr id="22548" name="WordArt 20"/>
          <p:cNvSpPr>
            <a:spLocks noChangeArrowheads="1" noChangeShapeType="1" noTextEdit="1"/>
          </p:cNvSpPr>
          <p:nvPr/>
        </p:nvSpPr>
        <p:spPr bwMode="auto">
          <a:xfrm>
            <a:off x="592138" y="1600200"/>
            <a:ext cx="7543800" cy="2228850"/>
          </a:xfrm>
          <a:prstGeom prst="rect">
            <a:avLst/>
          </a:prstGeom>
        </p:spPr>
        <p:txBody>
          <a:bodyPr wrap="none" fromWordArt="1">
            <a:prstTxWarp prst="textDoubleWave1">
              <a:avLst>
                <a:gd name="adj1" fmla="val 6481"/>
                <a:gd name="adj2" fmla="val 0"/>
              </a:avLst>
            </a:prstTxWarp>
          </a:bodyPr>
          <a:lstStyle/>
          <a:p>
            <a:pPr algn="ctr"/>
            <a:r>
              <a:rPr lang="vi-VN" kern="10" spc="-180" dirty="0">
                <a:ln w="12600" cap="sq">
                  <a:solidFill>
                    <a:srgbClr val="000099"/>
                  </a:solidFill>
                  <a:miter lim="800000"/>
                  <a:headEnd/>
                  <a:tailEnd/>
                </a:ln>
                <a:solidFill>
                  <a:srgbClr val="33CCFF"/>
                </a:solidFill>
                <a:effectLst>
                  <a:outerShdw dist="125752" dir="18900000" algn="ctr" rotWithShape="0">
                    <a:srgbClr val="000099"/>
                  </a:outerShdw>
                </a:effectLst>
                <a:latin typeface="Times New Roman"/>
                <a:cs typeface="Times New Roman"/>
              </a:rPr>
              <a:t>Chúc các em chăm ngoan, học giỏi !</a:t>
            </a:r>
            <a:endParaRPr lang="en-US" kern="10" spc="-180" dirty="0">
              <a:ln w="12600" cap="sq">
                <a:solidFill>
                  <a:srgbClr val="000099"/>
                </a:solidFill>
                <a:miter lim="800000"/>
                <a:headEnd/>
                <a:tailEnd/>
              </a:ln>
              <a:solidFill>
                <a:srgbClr val="33CCFF"/>
              </a:solidFill>
              <a:effectLst>
                <a:outerShdw dist="125752" dir="18900000" algn="ctr" rotWithShape="0">
                  <a:srgbClr val="000099"/>
                </a:outerShdw>
              </a:effectLst>
              <a:latin typeface="Times New Roman"/>
              <a:cs typeface="Times New Roman"/>
            </a:endParaRPr>
          </a:p>
        </p:txBody>
      </p:sp>
      <p:pic>
        <p:nvPicPr>
          <p:cNvPr id="22549" name="Picture 21"/>
          <p:cNvPicPr>
            <a:picLocks noChangeAspect="1" noChangeArrowheads="1"/>
          </p:cNvPicPr>
          <p:nvPr/>
        </p:nvPicPr>
        <p:blipFill>
          <a:blip r:embed="rId5"/>
          <a:srcRect/>
          <a:stretch>
            <a:fillRect/>
          </a:stretch>
        </p:blipFill>
        <p:spPr bwMode="auto">
          <a:xfrm>
            <a:off x="7264400" y="371475"/>
            <a:ext cx="1447800" cy="10858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743200" y="0"/>
          <a:ext cx="3124200" cy="66040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tblGrid>
              <a:tr h="660400">
                <a:tc>
                  <a:txBody>
                    <a:bodyPr/>
                    <a:lstStyle/>
                    <a:p>
                      <a:pPr algn="ctr"/>
                      <a:r>
                        <a:rPr lang="en-US" sz="2800" u="sng" dirty="0" smtClean="0">
                          <a:solidFill>
                            <a:srgbClr val="FF0000"/>
                          </a:solidFill>
                          <a:latin typeface="Times New Roman" pitchFamily="18" charset="0"/>
                          <a:cs typeface="Times New Roman" pitchFamily="18" charset="0"/>
                        </a:rPr>
                        <a:t>THẢO</a:t>
                      </a:r>
                      <a:r>
                        <a:rPr lang="en-US" sz="2800" u="sng" baseline="0" dirty="0" smtClean="0">
                          <a:solidFill>
                            <a:srgbClr val="FF0000"/>
                          </a:solidFill>
                          <a:latin typeface="Times New Roman" pitchFamily="18" charset="0"/>
                          <a:cs typeface="Times New Roman" pitchFamily="18" charset="0"/>
                        </a:rPr>
                        <a:t> LUẬN</a:t>
                      </a:r>
                      <a:endParaRPr lang="en-US" sz="2800" dirty="0">
                        <a:solidFill>
                          <a:srgbClr val="FF0000"/>
                        </a:solidFill>
                        <a:latin typeface="Times New Roman" pitchFamily="18" charset="0"/>
                        <a:cs typeface="Times New Roman" pitchFamily="18" charset="0"/>
                      </a:endParaRPr>
                    </a:p>
                  </a:txBody>
                  <a:tcPr>
                    <a:solidFill>
                      <a:schemeClr val="bg1"/>
                    </a:solidFill>
                  </a:tcPr>
                </a:tc>
                <a:extLst>
                  <a:ext uri="{0D108BD9-81ED-4DB2-BD59-A6C34878D82A}">
                    <a16:rowId xmlns:a16="http://schemas.microsoft.com/office/drawing/2014/main" val="10000"/>
                  </a:ext>
                </a:extLst>
              </a:tr>
            </a:tbl>
          </a:graphicData>
        </a:graphic>
      </p:graphicFrame>
      <p:sp>
        <p:nvSpPr>
          <p:cNvPr id="3" name="Cloud Callout 2"/>
          <p:cNvSpPr/>
          <p:nvPr/>
        </p:nvSpPr>
        <p:spPr>
          <a:xfrm>
            <a:off x="533400" y="666750"/>
            <a:ext cx="8229600" cy="13716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 name="Rectangle 1"/>
          <p:cNvSpPr>
            <a:spLocks noChangeArrowheads="1"/>
          </p:cNvSpPr>
          <p:nvPr/>
        </p:nvSpPr>
        <p:spPr bwMode="auto">
          <a:xfrm>
            <a:off x="990600" y="971550"/>
            <a:ext cx="73152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Quan sát H:17.1</a:t>
            </a:r>
            <a:r>
              <a:rPr kumimoji="0" lang="nl-NL" sz="24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và H:</a:t>
            </a:r>
            <a:r>
              <a:rPr kumimoji="0" lang="nl-N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17.2 (SGK). Hình ảnh gợi cho em suy nghĩ gì về văn hóa người Việt?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nl-N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nl-NL" sz="2400" b="1" i="0" u="none" strike="noStrike" cap="none" normalizeH="0" baseline="0" dirty="0" smtClean="0">
              <a:ln>
                <a:noFill/>
              </a:ln>
              <a:solidFill>
                <a:srgbClr val="FF0000"/>
              </a:solidFill>
              <a:effectLst/>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914400" y="2419350"/>
          <a:ext cx="7315200" cy="228600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2286000">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0"/>
                  </a:ext>
                </a:extLst>
              </a:tr>
            </a:tbl>
          </a:graphicData>
        </a:graphic>
      </p:graphicFrame>
      <p:pic>
        <p:nvPicPr>
          <p:cNvPr id="6" name="Picture 5" descr="C:\Users\HP\OneDrive\Desktop\Screenshot_8.png"/>
          <p:cNvPicPr/>
          <p:nvPr/>
        </p:nvPicPr>
        <p:blipFill>
          <a:blip r:embed="rId2">
            <a:extLst>
              <a:ext uri="{28A0092B-C50C-407E-A947-70E740481C1C}">
                <a14:useLocalDpi xmlns:a14="http://schemas.microsoft.com/office/drawing/2010/main" val="0"/>
              </a:ext>
            </a:extLst>
          </a:blip>
          <a:srcRect/>
          <a:stretch>
            <a:fillRect/>
          </a:stretch>
        </p:blipFill>
        <p:spPr bwMode="auto">
          <a:xfrm>
            <a:off x="0" y="2114550"/>
            <a:ext cx="9144000" cy="2743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025">
                                            <p:txEl>
                                              <p:pRg st="0" end="0"/>
                                            </p:txEl>
                                          </p:spTgt>
                                        </p:tgtEl>
                                        <p:attrNameLst>
                                          <p:attrName>style.visibility</p:attrName>
                                        </p:attrNameLst>
                                      </p:cBhvr>
                                      <p:to>
                                        <p:strVal val="visible"/>
                                      </p:to>
                                    </p:set>
                                    <p:animEffect transition="in" filter="wheel(4)">
                                      <p:cBhvr>
                                        <p:cTn id="12" dur="2000"/>
                                        <p:tgtEl>
                                          <p:spTgt spid="10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68860486"/>
              </p:ext>
            </p:extLst>
          </p:nvPr>
        </p:nvGraphicFramePr>
        <p:xfrm>
          <a:off x="228600" y="590550"/>
          <a:ext cx="8686800" cy="4267200"/>
        </p:xfrm>
        <a:graphic>
          <a:graphicData uri="http://schemas.openxmlformats.org/drawingml/2006/table">
            <a:tbl>
              <a:tblPr firstRow="1" bandRow="1">
                <a:tableStyleId>{5C22544A-7EE6-4342-B048-85BDC9FD1C3A}</a:tableStyleId>
              </a:tblPr>
              <a:tblGrid>
                <a:gridCol w="8686800">
                  <a:extLst>
                    <a:ext uri="{9D8B030D-6E8A-4147-A177-3AD203B41FA5}">
                      <a16:colId xmlns:a16="http://schemas.microsoft.com/office/drawing/2014/main" val="20001"/>
                    </a:ext>
                  </a:extLst>
                </a:gridCol>
              </a:tblGrid>
              <a:tr h="426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4400" b="1" dirty="0" smtClean="0">
                          <a:solidFill>
                            <a:schemeClr val="tx1"/>
                          </a:solidFill>
                          <a:latin typeface="Times New Roman" pitchFamily="18" charset="0"/>
                          <a:cs typeface="Times New Roman" pitchFamily="18" charset="0"/>
                        </a:rPr>
                        <a:t>Những biểu hiện nào cho thấy chính sách đồng hóa của các triều đại phong kiến phương Bắc đối với nước ta thất bại?</a:t>
                      </a:r>
                      <a:endParaRPr lang="en-US" sz="4400" b="1" dirty="0" smtClean="0">
                        <a:solidFill>
                          <a:schemeClr val="tx1"/>
                        </a:solidFill>
                        <a:latin typeface="Times New Roman" pitchFamily="18" charset="0"/>
                        <a:cs typeface="Times New Roman" pitchFamily="18" charset="0"/>
                      </a:endParaRPr>
                    </a:p>
                    <a:p>
                      <a:endParaRPr lang="en-US" dirty="0"/>
                    </a:p>
                  </a:txBody>
                  <a:tcPr>
                    <a:solidFill>
                      <a:schemeClr val="accent3">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2238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46239378"/>
              </p:ext>
            </p:extLst>
          </p:nvPr>
        </p:nvGraphicFramePr>
        <p:xfrm>
          <a:off x="228600" y="590550"/>
          <a:ext cx="8763000" cy="4114800"/>
        </p:xfrm>
        <a:graphic>
          <a:graphicData uri="http://schemas.openxmlformats.org/drawingml/2006/table">
            <a:tbl>
              <a:tblPr firstRow="1" bandRow="1">
                <a:tableStyleId>{5C22544A-7EE6-4342-B048-85BDC9FD1C3A}</a:tableStyleId>
              </a:tblPr>
              <a:tblGrid>
                <a:gridCol w="8763000">
                  <a:extLst>
                    <a:ext uri="{9D8B030D-6E8A-4147-A177-3AD203B41FA5}">
                      <a16:colId xmlns:a16="http://schemas.microsoft.com/office/drawing/2014/main" val="20000"/>
                    </a:ext>
                  </a:extLst>
                </a:gridCol>
              </a:tblGrid>
              <a:tr h="411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4400" b="1" dirty="0" smtClean="0">
                          <a:solidFill>
                            <a:schemeClr val="tx1"/>
                          </a:solidFill>
                          <a:latin typeface="Times New Roman" pitchFamily="18" charset="0"/>
                          <a:cs typeface="Times New Roman" pitchFamily="18" charset="0"/>
                        </a:rPr>
                        <a:t>Ghi chép của Lê Quý Đôn ( tư liệu H: 17.3 - SGK) phong tục</a:t>
                      </a:r>
                      <a:r>
                        <a:rPr lang="nl-NL" sz="4400" b="1" baseline="0" dirty="0" smtClean="0">
                          <a:solidFill>
                            <a:schemeClr val="tx1"/>
                          </a:solidFill>
                          <a:latin typeface="Times New Roman" pitchFamily="18" charset="0"/>
                          <a:cs typeface="Times New Roman" pitchFamily="18" charset="0"/>
                        </a:rPr>
                        <a:t> ăn trầu </a:t>
                      </a:r>
                      <a:r>
                        <a:rPr lang="nl-NL" sz="4400" b="1" dirty="0" smtClean="0">
                          <a:solidFill>
                            <a:schemeClr val="tx1"/>
                          </a:solidFill>
                          <a:latin typeface="Times New Roman" pitchFamily="18" charset="0"/>
                          <a:cs typeface="Times New Roman" pitchFamily="18" charset="0"/>
                        </a:rPr>
                        <a:t>có từ thời kì nào trong LSVN ? Hiện nay phong tục này còn không?</a:t>
                      </a:r>
                      <a:endParaRPr lang="en-US" sz="4400" dirty="0"/>
                    </a:p>
                  </a:txBody>
                  <a:tcPr>
                    <a:solidFill>
                      <a:srgbClr val="FFFF00"/>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5800" y="1504950"/>
            <a:ext cx="8153400" cy="2819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00CC"/>
              </a:solidFill>
              <a:latin typeface="Times New Roman" pitchFamily="18" charset="0"/>
              <a:cs typeface="Times New Roman" pitchFamily="18" charset="0"/>
            </a:endParaRPr>
          </a:p>
        </p:txBody>
      </p:sp>
      <p:sp>
        <p:nvSpPr>
          <p:cNvPr id="68611" name="Rectangle 3"/>
          <p:cNvSpPr>
            <a:spLocks noChangeArrowheads="1"/>
          </p:cNvSpPr>
          <p:nvPr/>
        </p:nvSpPr>
        <p:spPr bwMode="auto">
          <a:xfrm>
            <a:off x="1524000" y="1733550"/>
            <a:ext cx="6477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nl-NL" sz="2400" b="1" u="sng" dirty="0" smtClean="0">
                <a:solidFill>
                  <a:srgbClr val="7030A0"/>
                </a:solidFill>
                <a:latin typeface="Times New Roman" pitchFamily="18" charset="0"/>
                <a:ea typeface="Times New Roman" pitchFamily="18" charset="0"/>
                <a:cs typeface="Times New Roman" pitchFamily="18" charset="0"/>
              </a:rPr>
              <a:t>T</a:t>
            </a:r>
            <a:r>
              <a:rPr kumimoji="0" lang="nl-NL" sz="2400"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hơ</a:t>
            </a:r>
            <a:r>
              <a:rPr kumimoji="0" lang="nl-NL" sz="24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Mời trầu của nữ thi sĩ </a:t>
            </a:r>
            <a:r>
              <a:rPr kumimoji="0" lang="nl-NL" sz="2400"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Hồ Xuân Hương</a:t>
            </a:r>
            <a:endParaRPr lang="en-US" sz="2400" b="1" u="sng" dirty="0" smtClean="0">
              <a:solidFill>
                <a:srgbClr val="7030A0"/>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“Quả cau nho nhỏ miếng trầu hôi</a:t>
            </a:r>
            <a:endParaRPr kumimoji="0" lang="en-US" sz="2400" b="1"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24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Này của Xuân Hương mới quệt rồi</a:t>
            </a:r>
            <a:endParaRPr kumimoji="0" lang="en-US" sz="2400" b="1"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24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Có phải duyên nhau thì thắm lại</a:t>
            </a:r>
            <a:endParaRPr kumimoji="0" lang="en-US" sz="2400" b="1"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24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Đừng xanh như lá, bạc như vôï”.</a:t>
            </a:r>
            <a:endParaRPr kumimoji="0" lang="nl-NL" sz="2400" b="1" i="0" u="none" strike="noStrike" cap="none" normalizeH="0" baseline="0" dirty="0" smtClean="0">
              <a:ln>
                <a:noFill/>
              </a:ln>
              <a:solidFill>
                <a:srgbClr val="7030A0"/>
              </a:solidFill>
              <a:effectLst/>
              <a:latin typeface="Times New Roman" pitchFamily="18" charset="0"/>
              <a:cs typeface="Times New Roman" pitchFamily="18" charset="0"/>
            </a:endParaRPr>
          </a:p>
        </p:txBody>
      </p:sp>
      <p:pic>
        <p:nvPicPr>
          <p:cNvPr id="5" name="Picture 4" descr="C:\Users\HP\Documents\tho-ho-xuan-huong_TRANG BÌA.jpg"/>
          <p:cNvPicPr/>
          <p:nvPr/>
        </p:nvPicPr>
        <p:blipFill>
          <a:blip r:embed="rId2" cstate="print"/>
          <a:srcRect/>
          <a:stretch>
            <a:fillRect/>
          </a:stretch>
        </p:blipFill>
        <p:spPr bwMode="auto">
          <a:xfrm>
            <a:off x="838200" y="2266950"/>
            <a:ext cx="1238250" cy="1647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8611">
                                            <p:txEl>
                                              <p:pRg st="0" end="0"/>
                                            </p:txEl>
                                          </p:spTgt>
                                        </p:tgtEl>
                                        <p:attrNameLst>
                                          <p:attrName>style.visibility</p:attrName>
                                        </p:attrNameLst>
                                      </p:cBhvr>
                                      <p:to>
                                        <p:strVal val="visible"/>
                                      </p:to>
                                    </p:set>
                                    <p:animEffect transition="in" filter="box(in)">
                                      <p:cBhvr>
                                        <p:cTn id="12" dur="500"/>
                                        <p:tgtEl>
                                          <p:spTgt spid="686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8611">
                                            <p:txEl>
                                              <p:pRg st="1" end="1"/>
                                            </p:txEl>
                                          </p:spTgt>
                                        </p:tgtEl>
                                        <p:attrNameLst>
                                          <p:attrName>style.visibility</p:attrName>
                                        </p:attrNameLst>
                                      </p:cBhvr>
                                      <p:to>
                                        <p:strVal val="visible"/>
                                      </p:to>
                                    </p:set>
                                    <p:animEffect transition="in" filter="box(in)">
                                      <p:cBhvr>
                                        <p:cTn id="17" dur="500"/>
                                        <p:tgtEl>
                                          <p:spTgt spid="68611">
                                            <p:txEl>
                                              <p:pRg st="1" end="1"/>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68611">
                                            <p:txEl>
                                              <p:pRg st="2" end="2"/>
                                            </p:txEl>
                                          </p:spTgt>
                                        </p:tgtEl>
                                        <p:attrNameLst>
                                          <p:attrName>style.visibility</p:attrName>
                                        </p:attrNameLst>
                                      </p:cBhvr>
                                      <p:to>
                                        <p:strVal val="visible"/>
                                      </p:to>
                                    </p:set>
                                    <p:animEffect transition="in" filter="box(in)">
                                      <p:cBhvr>
                                        <p:cTn id="20" dur="500"/>
                                        <p:tgtEl>
                                          <p:spTgt spid="68611">
                                            <p:txEl>
                                              <p:pRg st="2" end="2"/>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68611">
                                            <p:txEl>
                                              <p:pRg st="3" end="3"/>
                                            </p:txEl>
                                          </p:spTgt>
                                        </p:tgtEl>
                                        <p:attrNameLst>
                                          <p:attrName>style.visibility</p:attrName>
                                        </p:attrNameLst>
                                      </p:cBhvr>
                                      <p:to>
                                        <p:strVal val="visible"/>
                                      </p:to>
                                    </p:set>
                                    <p:animEffect transition="in" filter="box(in)">
                                      <p:cBhvr>
                                        <p:cTn id="23" dur="500"/>
                                        <p:tgtEl>
                                          <p:spTgt spid="68611">
                                            <p:txEl>
                                              <p:pRg st="3" end="3"/>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68611">
                                            <p:txEl>
                                              <p:pRg st="4" end="4"/>
                                            </p:txEl>
                                          </p:spTgt>
                                        </p:tgtEl>
                                        <p:attrNameLst>
                                          <p:attrName>style.visibility</p:attrName>
                                        </p:attrNameLst>
                                      </p:cBhvr>
                                      <p:to>
                                        <p:strVal val="visible"/>
                                      </p:to>
                                    </p:set>
                                    <p:animEffect transition="in" filter="box(in)">
                                      <p:cBhvr>
                                        <p:cTn id="26" dur="500"/>
                                        <p:tgtEl>
                                          <p:spTgt spid="68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711</TotalTime>
  <Words>1812</Words>
  <Application>Microsoft Office PowerPoint</Application>
  <PresentationFormat>On-screen Show (16:9)</PresentationFormat>
  <Paragraphs>184</Paragraphs>
  <Slides>51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SimSun</vt:lpstr>
      <vt:lpstr>Arial</vt:lpstr>
      <vt:lpstr>Calibri</vt:lpstr>
      <vt:lpstr>Constantia</vt:lpstr>
      <vt:lpstr>Times New Roman</vt:lpstr>
      <vt:lpstr>Wingdings 2</vt:lpstr>
      <vt:lpstr>Flow</vt:lpstr>
      <vt:lpstr>PowerPoint Presentation</vt:lpstr>
      <vt:lpstr>PowerPoint Presentation</vt:lpstr>
      <vt:lpstr>PowerPoint Presentation</vt:lpstr>
      <vt:lpstr>      BÀI 17: ĐẤU TRANH BẢO TỒN VÀ  PHÁT TRIỂN VĂN HÓA DÂN TỘC THỜI BẮC THUỘC ( 3 Tiết)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Huy</dc:creator>
  <cp:lastModifiedBy>Admin</cp:lastModifiedBy>
  <cp:revision>196</cp:revision>
  <dcterms:created xsi:type="dcterms:W3CDTF">2018-10-18T02:19:00Z</dcterms:created>
  <dcterms:modified xsi:type="dcterms:W3CDTF">2024-04-09T12:35:12Z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8E9B597321454237862469C12CB6C142</vt:lpwstr>
  </property>
  <property fmtid="{D5CDD505-2E9C-101B-9397-08002B2CF9AE}" pid="3" name="KSOProductBuildVer">
    <vt:lpwstr>1033-11.2.0.10323</vt:lpwstr>
  </property>
</Properties>
</file>