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0"/>
  </p:notesMasterIdLst>
  <p:sldIdLst>
    <p:sldId id="268" r:id="rId3"/>
    <p:sldId id="274" r:id="rId4"/>
    <p:sldId id="287" r:id="rId5"/>
    <p:sldId id="275" r:id="rId6"/>
    <p:sldId id="284" r:id="rId7"/>
    <p:sldId id="276" r:id="rId8"/>
    <p:sldId id="277" r:id="rId9"/>
    <p:sldId id="288" r:id="rId10"/>
    <p:sldId id="290" r:id="rId11"/>
    <p:sldId id="289" r:id="rId12"/>
    <p:sldId id="291" r:id="rId13"/>
    <p:sldId id="278" r:id="rId14"/>
    <p:sldId id="279" r:id="rId15"/>
    <p:sldId id="266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2C62F-A4F1-4B4B-B1C0-3691BB0D57FF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41B1B-C3B0-4114-898E-3D7AC57EC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3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839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57D491-CED3-4624-A406-CF6CBB0D09FB}" type="slidenum">
              <a:rPr lang="en-US" altLang="en-US" smtClean="0">
                <a:latin typeface="Arial Unicode MS" pitchFamily="34" charset="-128"/>
              </a:rPr>
              <a:pPr/>
              <a:t>11</a:t>
            </a:fld>
            <a:endParaRPr lang="en-US" altLang="en-US" smtClean="0">
              <a:latin typeface="Arial Unicode MS" pitchFamily="34" charset="-128"/>
            </a:endParaRPr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00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7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5663B-EB01-415D-B2CB-9D01D42B65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E1CD9-4FFF-4CF1-AD40-A8ADC12C89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8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EB88-AB31-4760-9AF0-7E06C3B2C2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9430-9EEC-429F-B2C7-9FB2045520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4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101B2-89DC-4622-8487-2F4B59E28C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8CD1-A227-4A69-BE55-C4D483F44F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F4B-38A5-4BAF-9518-7EA11A046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4746F-6169-4B5E-8CF2-DF92D5710C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4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7D507-4F7B-484E-ACD1-EA59BB3A3C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BD16-A159-40BF-B431-1D8B8A533A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58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D5C8-D76B-4752-89CA-D3B015816F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36A04-091B-432E-AFF4-9E5A876BA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D6D5F-6500-41CD-BC80-F7346A4D7D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EA1C-748A-436D-807F-4FC64B119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DF567-9574-4457-BB90-DF4902FD26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4241F-3505-4B9C-9205-42F31B252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9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B24A4-0E42-4074-8AEE-D04D455EF4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A3408-4DF6-4F95-A1EA-52FE99AC39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8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92D10-5FC4-4DF0-A07E-3ABC767558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D4AD-4A00-4CBF-A123-5D55677C21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3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C89F5-A2DA-44FA-845F-93F60D43E4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CA318-9DB2-4114-A38E-6ABEBC3D81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70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102616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733800"/>
            <a:ext cx="102616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96FAC-0398-47E9-AF19-DC92DFC0B9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20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7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4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6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3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278F3-4708-490B-BE12-08C7E3A4BB15}" type="datetimeFigureOut">
              <a:rPr lang="en-US" smtClean="0"/>
              <a:t>25/2/2024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694FD-F439-44BF-BE78-88359F4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5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AB3593-398D-4C3C-A5A2-64B4F188AB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A4BE4C-2261-4989-A34E-3E1DE6A2E4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4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ownloads\Motion%20-%2018120.mp4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hyperlink" Target="1.ppt#-1,3,PowerPoint Presentation" TargetMode="External"/><Relationship Id="rId4" Type="http://schemas.openxmlformats.org/officeDocument/2006/relationships/image" Target="../media/image18.png"/><Relationship Id="rId9" Type="http://schemas.openxmlformats.org/officeDocument/2006/relationships/hyperlink" Target="Th&#7871;%20gi&#7899;i%20r&#7897;ng%20l&#7899;n%20v&#224;%20&#273;a%20d&#7841;ng.pptx#-1,34,Slide 34" TargetMode="External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7.xml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slide" Target="slide18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slide" Target="slide19.xml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28" Type="http://schemas.openxmlformats.org/officeDocument/2006/relationships/slide" Target="slide20.xml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slide" Target="slide23.xml"/><Relationship Id="rId4" Type="http://schemas.microsoft.com/office/2007/relationships/hdphoto" Target="../media/hdphoto1.wdp"/><Relationship Id="rId9" Type="http://schemas.openxmlformats.org/officeDocument/2006/relationships/slide" Target="slide24.xml"/><Relationship Id="rId14" Type="http://schemas.openxmlformats.org/officeDocument/2006/relationships/image" Target="../media/image38.png"/><Relationship Id="rId22" Type="http://schemas.microsoft.com/office/2007/relationships/hdphoto" Target="../media/hdphoto2.wdp"/><Relationship Id="rId27" Type="http://schemas.openxmlformats.org/officeDocument/2006/relationships/slide" Target="slide21.xml"/><Relationship Id="rId30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ion - 1812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32"/>
          <p:cNvSpPr>
            <a:spLocks noChangeArrowheads="1" noChangeShapeType="1" noTextEdit="1"/>
          </p:cNvSpPr>
          <p:nvPr/>
        </p:nvSpPr>
        <p:spPr bwMode="auto">
          <a:xfrm>
            <a:off x="1320800" y="76211"/>
            <a:ext cx="9855200" cy="197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5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vi-VN" sz="45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</a:t>
            </a:r>
            <a:r>
              <a:rPr lang="vi-VN" sz="45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 học sinh thân mến !</a:t>
            </a:r>
            <a:endParaRPr lang="en-US" sz="45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3733800" y="2971800"/>
            <a:ext cx="49530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MÔN LỊCH SỬ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-131763"/>
            <a:ext cx="3259667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301" y="-114300"/>
            <a:ext cx="326178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57" y="-76202"/>
            <a:ext cx="2944283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22" y="-76202"/>
            <a:ext cx="2944284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0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7.40741E-7 L -0.17721 0.0055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11111E-6 L 0.18607 -0.0027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45039 0.00555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46068 0.00972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944813" y="117475"/>
            <a:ext cx="63166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41" tIns="31721" rIns="63441" bIns="31721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Lũ lụt tàn phá nặng nề ở đồng bằng Bắc Bộ</a:t>
            </a:r>
          </a:p>
        </p:txBody>
      </p:sp>
      <p:pic>
        <p:nvPicPr>
          <p:cNvPr id="9219" name="Picture 5" descr="chan-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620714"/>
            <a:ext cx="438943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1288868657lu-lut-mien-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20714"/>
            <a:ext cx="384333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l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73464"/>
            <a:ext cx="4325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ANd9GcRCMqU_AMaCV0-AnJ_t3bAL8Ay3N8Bei5V3nOG7lNI3zRBZyIJM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3643313"/>
            <a:ext cx="3840163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43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6019800" y="6400800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 găm - Giáo đồng Đông Sơn </a:t>
            </a:r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2209800" y="6461126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Vũ khí bằng sắt</a:t>
            </a:r>
          </a:p>
        </p:txBody>
      </p:sp>
      <p:pic>
        <p:nvPicPr>
          <p:cNvPr id="11268" name="Picture 11" descr="C:\Users\Admin\Desktop\0.Hinh_31_32_-_Mui_giao_dong__dao_gam_dong_Dong_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441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ongcubangdong"/>
          <p:cNvPicPr>
            <a:picLocks noChangeAspect="1" noChangeArrowheads="1"/>
          </p:cNvPicPr>
          <p:nvPr/>
        </p:nvPicPr>
        <p:blipFill>
          <a:blip r:embed="rId4">
            <a:lum bright="3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85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2590800" y="2514600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Lưỡi cày đồng   Lưỡi liềm đồng</a:t>
            </a:r>
          </a:p>
        </p:txBody>
      </p:sp>
      <p:pic>
        <p:nvPicPr>
          <p:cNvPr id="11271" name="Picture 8" descr="Top 10 truyện cổ tích được trẻ em yêu thích nhất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884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105835" y="42863"/>
            <a:ext cx="11681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 NHÀ NƯỚC VĂN LANG, ÂU LẠC</a:t>
            </a:r>
          </a:p>
        </p:txBody>
      </p:sp>
      <p:sp>
        <p:nvSpPr>
          <p:cNvPr id="11267" name="TextBox 66"/>
          <p:cNvSpPr txBox="1">
            <a:spLocks noChangeArrowheads="1"/>
          </p:cNvSpPr>
          <p:nvPr/>
        </p:nvSpPr>
        <p:spPr bwMode="auto">
          <a:xfrm>
            <a:off x="95267" y="614363"/>
            <a:ext cx="821478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16419" y="1023963"/>
            <a:ext cx="56605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Sự ra đời của nhà nước Văn Lang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73067" y="1417639"/>
            <a:ext cx="2210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6419" y="1910616"/>
            <a:ext cx="70660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67" y="2387669"/>
            <a:ext cx="11514652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: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thuộc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khu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vực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Bắc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Bắc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Trung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Việt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Nam </a:t>
            </a:r>
            <a:r>
              <a:rPr lang="en-US" alt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hiện</a:t>
            </a:r>
            <a:r>
              <a:rPr lang="en-US" alt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nay.</a:t>
            </a:r>
            <a:endParaRPr lang="en-US" sz="3600" dirty="0">
              <a:solidFill>
                <a:prstClr val="black"/>
              </a:solidFill>
              <a:latin typeface="Times New Roman(heading)"/>
              <a:cs typeface="Times New Roman" pitchFamily="18" charset="0"/>
            </a:endParaRP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khoảng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kỷ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VII 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TCN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Kinh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đô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Phong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Châu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(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Phú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Thọ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).</a:t>
            </a:r>
            <a:endParaRPr lang="en-US" sz="3600" dirty="0">
              <a:solidFill>
                <a:prstClr val="black"/>
              </a:solidFill>
              <a:latin typeface="Times New Roman(heading)"/>
              <a:cs typeface="Times New Roman" pitchFamily="18" charset="0"/>
            </a:endParaRP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ên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Lang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33" y="-50800"/>
            <a:ext cx="194098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4860950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01" y="4348163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927183" y="3919563"/>
            <a:ext cx="1479551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Chúc mừng bạn được 10 điểm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926591" y="1531266"/>
            <a:ext cx="1020275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 có biết (trang 73): thế nào là danh xưng: “ Hồng Bàng, Lạc Hồng”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043" y="4993758"/>
            <a:ext cx="2438400" cy="2518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800351" y="4068763"/>
            <a:ext cx="231140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pres?slideindex=34&amp;slidetitle=Slide 34"/>
              </a:rPr>
              <a:t>GO</a:t>
            </a: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pres?slideindex=3&amp;slidetitle=PowerPoint Presentation"/>
              </a:rPr>
              <a:t>HOME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4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457850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025904" y="4194354"/>
            <a:ext cx="131429" cy="6932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7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349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01" y="5154613"/>
            <a:ext cx="11641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" y="3971925"/>
            <a:ext cx="116416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17" y="3436942"/>
            <a:ext cx="77681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84" y="3665538"/>
            <a:ext cx="88053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19" y="39195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551" y="3913213"/>
            <a:ext cx="71331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98099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11" name="DÂN NƯỚC NAM - QUANG VINH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9450" y="325398"/>
            <a:ext cx="609600" cy="6096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124403" y="76200"/>
            <a:ext cx="79432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 VẬT DÂNG VUA</a:t>
            </a:r>
            <a:endParaRPr lang="en-US" sz="6600" b="1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" y="2993658"/>
            <a:ext cx="1449977" cy="2764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6828" y="2993658"/>
            <a:ext cx="1605453" cy="2764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51" y="3070617"/>
            <a:ext cx="1508780" cy="26878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890" y="3135500"/>
            <a:ext cx="1523089" cy="26229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04" y="2928787"/>
            <a:ext cx="1449977" cy="2764787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0788" y="3070629"/>
            <a:ext cx="1523089" cy="2622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2" y="4135654"/>
            <a:ext cx="1268920" cy="3115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19" y="4097810"/>
            <a:ext cx="1268920" cy="31158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84" y="4149621"/>
            <a:ext cx="1268920" cy="31158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" y="4153685"/>
            <a:ext cx="1268920" cy="31158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5844" y="4111320"/>
            <a:ext cx="1318165" cy="3115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4484" y="4097810"/>
            <a:ext cx="1318165" cy="3115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3316" y="4149621"/>
            <a:ext cx="1318165" cy="31158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7684" y="4135654"/>
            <a:ext cx="1318165" cy="3115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26853" y="4803132"/>
            <a:ext cx="1263747" cy="774150"/>
            <a:chOff x="4626854" y="4803132"/>
            <a:chExt cx="1263746" cy="774150"/>
          </a:xfrm>
        </p:grpSpPr>
        <p:grpSp>
          <p:nvGrpSpPr>
            <p:cNvPr id="6" name="Group 5"/>
            <p:cNvGrpSpPr/>
            <p:nvPr/>
          </p:nvGrpSpPr>
          <p:grpSpPr>
            <a:xfrm>
              <a:off x="4791572" y="5021728"/>
              <a:ext cx="925460" cy="555554"/>
              <a:chOff x="4791572" y="5021728"/>
              <a:chExt cx="925460" cy="55555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1572" y="5021728"/>
                <a:ext cx="364798" cy="52693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3115" y="5036040"/>
                <a:ext cx="364798" cy="52693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2234" y="5050352"/>
                <a:ext cx="364798" cy="526930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626854" y="4803132"/>
              <a:ext cx="1263746" cy="494439"/>
              <a:chOff x="6457598" y="5191174"/>
              <a:chExt cx="1263746" cy="4944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7598" y="5191174"/>
                <a:ext cx="702558" cy="38610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16641" y="5203302"/>
                <a:ext cx="604703" cy="38610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72918" y="5299505"/>
                <a:ext cx="604703" cy="386108"/>
              </a:xfrm>
              <a:prstGeom prst="rect">
                <a:avLst/>
              </a:prstGeom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88" y="5010640"/>
            <a:ext cx="1320901" cy="611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0" y="4503071"/>
            <a:ext cx="1104184" cy="10945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4897" y="4860630"/>
            <a:ext cx="945531" cy="685820"/>
            <a:chOff x="224897" y="4860630"/>
            <a:chExt cx="945531" cy="6858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1" y="4885363"/>
              <a:ext cx="485377" cy="6610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97" y="4860630"/>
              <a:ext cx="485377" cy="66108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319">
            <a:off x="6632761" y="4960683"/>
            <a:ext cx="860435" cy="70629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991821" y="5064373"/>
            <a:ext cx="1167091" cy="508941"/>
            <a:chOff x="8108539" y="5108886"/>
            <a:chExt cx="1167090" cy="50894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56174" y="4898372"/>
              <a:ext cx="271820" cy="116709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41182" y="4799278"/>
              <a:ext cx="246613" cy="105886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50930" y="4708827"/>
              <a:ext cx="242930" cy="104304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09" y="4766799"/>
            <a:ext cx="1123187" cy="9024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8413" r="7461" b="18095"/>
          <a:stretch/>
        </p:blipFill>
        <p:spPr>
          <a:xfrm flipH="1">
            <a:off x="9356493" y="4885375"/>
            <a:ext cx="1330867" cy="756399"/>
          </a:xfrm>
          <a:prstGeom prst="rect">
            <a:avLst/>
          </a:prstGeom>
        </p:spPr>
      </p:pic>
      <p:sp>
        <p:nvSpPr>
          <p:cNvPr id="37" name="Rounded Rectangle 36">
            <a:hlinkClick r:id="rId24" action="ppaction://hlinksldjump"/>
          </p:cNvPr>
          <p:cNvSpPr/>
          <p:nvPr/>
        </p:nvSpPr>
        <p:spPr>
          <a:xfrm>
            <a:off x="4492751" y="745463"/>
            <a:ext cx="1576104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chưng và bánh dày</a:t>
            </a:r>
          </a:p>
        </p:txBody>
      </p:sp>
      <p:sp>
        <p:nvSpPr>
          <p:cNvPr id="52" name="Rounded Rectangle 51">
            <a:hlinkClick r:id="rId25" action="ppaction://hlinksldjump"/>
          </p:cNvPr>
          <p:cNvSpPr/>
          <p:nvPr/>
        </p:nvSpPr>
        <p:spPr>
          <a:xfrm>
            <a:off x="3150551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</a:p>
        </p:txBody>
      </p:sp>
      <p:sp>
        <p:nvSpPr>
          <p:cNvPr id="53" name="Rounded Rectangle 52">
            <a:hlinkClick r:id="rId26" action="ppaction://hlinksldjump"/>
          </p:cNvPr>
          <p:cNvSpPr/>
          <p:nvPr/>
        </p:nvSpPr>
        <p:spPr>
          <a:xfrm>
            <a:off x="1783051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Oản</a:t>
            </a:r>
          </a:p>
        </p:txBody>
      </p:sp>
      <p:sp>
        <p:nvSpPr>
          <p:cNvPr id="54" name="Rounded Rectangle 53">
            <a:hlinkClick r:id="rId27" action="ppaction://hlinksldjump"/>
          </p:cNvPr>
          <p:cNvSpPr/>
          <p:nvPr/>
        </p:nvSpPr>
        <p:spPr>
          <a:xfrm>
            <a:off x="7726623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cây</a:t>
            </a:r>
          </a:p>
        </p:txBody>
      </p:sp>
      <p:sp>
        <p:nvSpPr>
          <p:cNvPr id="55" name="Rounded Rectangle 54">
            <a:hlinkClick r:id="rId28" action="ppaction://hlinksldjump"/>
          </p:cNvPr>
          <p:cNvSpPr/>
          <p:nvPr/>
        </p:nvSpPr>
        <p:spPr>
          <a:xfrm>
            <a:off x="6326311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luộc</a:t>
            </a:r>
          </a:p>
        </p:txBody>
      </p:sp>
      <p:sp>
        <p:nvSpPr>
          <p:cNvPr id="56" name="Rounded Rectangle 55">
            <a:hlinkClick r:id="rId29" action="ppaction://hlinksldjump"/>
          </p:cNvPr>
          <p:cNvSpPr/>
          <p:nvPr/>
        </p:nvSpPr>
        <p:spPr>
          <a:xfrm>
            <a:off x="9168631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quay</a:t>
            </a:r>
          </a:p>
        </p:txBody>
      </p:sp>
      <p:sp>
        <p:nvSpPr>
          <p:cNvPr id="57" name="Rounded Rectangle 56">
            <a:hlinkClick r:id="rId30" action="ppaction://hlinksldjump"/>
          </p:cNvPr>
          <p:cNvSpPr/>
          <p:nvPr/>
        </p:nvSpPr>
        <p:spPr>
          <a:xfrm>
            <a:off x="464415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</a:p>
        </p:txBody>
      </p:sp>
      <p:sp>
        <p:nvSpPr>
          <p:cNvPr id="58" name="Rounded Rectangle 57">
            <a:hlinkClick r:id="rId31" action="ppaction://hlinksldjump"/>
          </p:cNvPr>
          <p:cNvSpPr/>
          <p:nvPr/>
        </p:nvSpPr>
        <p:spPr>
          <a:xfrm>
            <a:off x="10633539" y="745463"/>
            <a:ext cx="1121172" cy="627848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vàng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68" y="-13781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015642" y="-15525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51400" y="-15525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869686" y="-15916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551004" y="-159166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86764" y="-159167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02098" y="-185082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837856" y="-185083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749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7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3972959" y="4915259"/>
            <a:ext cx="51989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thế kỉ VIII – VII TCN</a:t>
            </a:r>
          </a:p>
          <a:p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10565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Văn Lang ra đời vào </a:t>
            </a:r>
          </a:p>
          <a:p>
            <a:pPr lvl="0"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thế kỉ nào?</a:t>
            </a:r>
          </a:p>
        </p:txBody>
      </p:sp>
    </p:spTree>
    <p:extLst>
      <p:ext uri="{BB962C8B-B14F-4D97-AF65-F5344CB8AC3E}">
        <p14:creationId xmlns:p14="http://schemas.microsoft.com/office/powerpoint/2010/main" val="2264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675460" y="616351"/>
            <a:ext cx="69172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quốc gia cổ đại Phương Đông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chủ yếu trên lưu vực các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tạo điều kiện phát triển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kinh tế nào?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64411" y="4912761"/>
            <a:ext cx="6050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nông nghiệp trồng lúa nước</a:t>
            </a: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106515" y="733381"/>
            <a:ext cx="63658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kinh tế phát triển dẫn đến hệ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về xã hội?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12177" y="4669038"/>
            <a:ext cx="44438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chia giàu nghèo,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</a:t>
            </a:r>
          </a:p>
          <a:p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6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662636" y="779548"/>
            <a:ext cx="69429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quyết mâu thuẫn giàu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nghèo, chống thiên tai lũ lụt, chống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giặc ngoại xâm... Đặt ra yêu cầu gì?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76196" y="5225028"/>
            <a:ext cx="2858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ra đời</a:t>
            </a: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 txBox="1">
            <a:spLocks/>
          </p:cNvSpPr>
          <p:nvPr/>
        </p:nvSpPr>
        <p:spPr bwMode="auto">
          <a:xfrm>
            <a:off x="105835" y="0"/>
            <a:ext cx="11681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 NHÀ NƯỚC VĂN LANG, ÂU LẠC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05849" y="447700"/>
            <a:ext cx="3856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05835" y="893788"/>
            <a:ext cx="56605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706038" y="781141"/>
            <a:ext cx="51668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hiệu nước ta thời các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vua Hùng có tên là gì?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609596" y="5225029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Lang</a:t>
            </a: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056181" y="733381"/>
            <a:ext cx="64665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đô của nước Văn Lang đóng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đâu?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58461" y="5161480"/>
            <a:ext cx="5670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</a:t>
            </a: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763784" y="1153344"/>
            <a:ext cx="705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đầu nhà nước Văn Lang là ai?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47983" y="5014409"/>
            <a:ext cx="4482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Vương ( Vua Hùng)</a:t>
            </a: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1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5582" r="12842" b="620"/>
          <a:stretch/>
        </p:blipFill>
        <p:spPr>
          <a:xfrm>
            <a:off x="0" y="-40312"/>
            <a:ext cx="12192000" cy="7037971"/>
          </a:xfrm>
          <a:prstGeom prst="rect">
            <a:avLst/>
          </a:prstGeom>
        </p:spPr>
      </p:pic>
      <p:pic>
        <p:nvPicPr>
          <p:cNvPr id="66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247345" y="-3762240"/>
            <a:ext cx="3773510" cy="113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4885306" y="1570600"/>
            <a:ext cx="2808265" cy="77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658628" y="1056547"/>
            <a:ext cx="72616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xuất hiện của các loại vũ khí với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Thánh gióng  chứng tỏ điều gì?</a:t>
            </a:r>
          </a:p>
          <a:p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23746" y="4748976"/>
            <a:ext cx="3866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xã hội đã có sự </a:t>
            </a:r>
          </a:p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chấp, xung đột...</a:t>
            </a:r>
          </a:p>
          <a:p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5921807"/>
            <a:ext cx="1866901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Slide bài giảng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525"/>
            <a:ext cx="12193588" cy="763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7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904" y="800100"/>
            <a:ext cx="109240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VẬN DỤNG: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Nam? </a:t>
            </a:r>
          </a:p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85672" y="858774"/>
            <a:ext cx="9867900" cy="37909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4672" y="2304288"/>
            <a:ext cx="1058265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CHÚC CÁC EM CHĂM NGOAN, HỌC GIỎI</a:t>
            </a:r>
          </a:p>
          <a:p>
            <a:pPr algn="ctr"/>
            <a:r>
              <a:rPr lang="en-US" sz="4800" dirty="0" smtClean="0"/>
              <a:t>HẸN GẶP LẠI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924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315201" y="3124200"/>
            <a:ext cx="2614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Sơn Tinh – Thủy Tinh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1" y="3124200"/>
            <a:ext cx="4386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can807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5196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95688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2000" y="6334126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Thánh Gióng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16310" y="130278"/>
            <a:ext cx="6096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400800" y="228600"/>
            <a:ext cx="6096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505200" y="3581400"/>
            <a:ext cx="6096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66" y="130278"/>
            <a:ext cx="5218720" cy="29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456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7726" y="1341120"/>
            <a:ext cx="11441937" cy="2626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6178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14301" y="2819400"/>
            <a:ext cx="1917699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Xã hội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14301" y="4953001"/>
            <a:ext cx="201929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2641600" y="2209801"/>
            <a:ext cx="6502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.VnArial" pitchFamily="34" charset="0"/>
              </a:rPr>
              <a:t>      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Hình thành những bộ lạc lớn.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2641600" y="2743201"/>
            <a:ext cx="6502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Người nghèo &gt;&lt;  người giàu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2641600" y="3276600"/>
            <a:ext cx="6502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Xung đột giữa các bộ lạc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2641600" y="3810001"/>
            <a:ext cx="5051552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    Chống giặc ngoại xâm.</a:t>
            </a: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2489200" y="4736605"/>
            <a:ext cx="5435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2489200" y="5335418"/>
            <a:ext cx="4789424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spc="-100" dirty="0">
                <a:latin typeface="Times New Roman" pitchFamily="18" charset="0"/>
                <a:cs typeface="Times New Roman" pitchFamily="18" charset="0"/>
              </a:rPr>
              <a:t>Lụt lội thường xuyên xảy ra</a:t>
            </a:r>
            <a:r>
              <a:rPr lang="en-US" sz="2400" spc="-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Line 14"/>
          <p:cNvSpPr>
            <a:spLocks noChangeShapeType="1"/>
          </p:cNvSpPr>
          <p:nvPr/>
        </p:nvSpPr>
        <p:spPr bwMode="auto">
          <a:xfrm flipV="1">
            <a:off x="2032000" y="2514600"/>
            <a:ext cx="609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>
            <a:off x="2032000" y="30480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6"/>
          <p:cNvSpPr>
            <a:spLocks noChangeShapeType="1"/>
          </p:cNvSpPr>
          <p:nvPr/>
        </p:nvSpPr>
        <p:spPr bwMode="auto">
          <a:xfrm>
            <a:off x="2032000" y="3048000"/>
            <a:ext cx="609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>
            <a:off x="2032000" y="3048000"/>
            <a:ext cx="609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18"/>
          <p:cNvSpPr>
            <a:spLocks noChangeShapeType="1"/>
          </p:cNvSpPr>
          <p:nvPr/>
        </p:nvSpPr>
        <p:spPr bwMode="auto">
          <a:xfrm flipV="1">
            <a:off x="2133600" y="5029200"/>
            <a:ext cx="609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19"/>
          <p:cNvSpPr>
            <a:spLocks noChangeShapeType="1"/>
          </p:cNvSpPr>
          <p:nvPr/>
        </p:nvSpPr>
        <p:spPr bwMode="auto">
          <a:xfrm>
            <a:off x="2133600" y="5181600"/>
            <a:ext cx="609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3429423" y="1526114"/>
            <a:ext cx="3475905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CẢNH: PHỨC TẠP</a:t>
            </a:r>
          </a:p>
        </p:txBody>
      </p:sp>
      <p:sp>
        <p:nvSpPr>
          <p:cNvPr id="68" name="AutoShape 25"/>
          <p:cNvSpPr>
            <a:spLocks/>
          </p:cNvSpPr>
          <p:nvPr/>
        </p:nvSpPr>
        <p:spPr bwMode="auto">
          <a:xfrm>
            <a:off x="8111744" y="2368381"/>
            <a:ext cx="4064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8623303" y="1525558"/>
            <a:ext cx="3164416" cy="36988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b="1">
                <a:latin typeface="Times New Roman" pitchFamily="18" charset="0"/>
                <a:cs typeface="Times New Roman" pitchFamily="18" charset="0"/>
              </a:rPr>
              <a:t>YÊU CẦU LỊCH SỬ</a:t>
            </a:r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2743200" y="6110289"/>
            <a:ext cx="65024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atin typeface=".VnArial" pitchFamily="34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+mj-lt"/>
              </a:rPr>
              <a:t>Nhà nước Văn Lang ra đời</a:t>
            </a:r>
          </a:p>
        </p:txBody>
      </p:sp>
      <p:sp>
        <p:nvSpPr>
          <p:cNvPr id="71" name="AutoShape 33"/>
          <p:cNvSpPr>
            <a:spLocks noChangeArrowheads="1"/>
          </p:cNvSpPr>
          <p:nvPr/>
        </p:nvSpPr>
        <p:spPr bwMode="auto">
          <a:xfrm>
            <a:off x="1381125" y="6110289"/>
            <a:ext cx="1301751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+mn-lt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8648192" y="2651046"/>
            <a:ext cx="329996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spc="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8648192" y="4091942"/>
            <a:ext cx="329996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209550" h="209550"/>
          </a:sp3d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latin typeface="Times New Roman" pitchFamily="18" charset="0"/>
                <a:cs typeface="Times New Roman" pitchFamily="18" charset="0"/>
              </a:rPr>
              <a:t>Cần người c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uy t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để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lã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nh đạo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 Box 8"/>
          <p:cNvSpPr txBox="1">
            <a:spLocks noChangeArrowheads="1"/>
          </p:cNvSpPr>
          <p:nvPr/>
        </p:nvSpPr>
        <p:spPr bwMode="auto">
          <a:xfrm>
            <a:off x="2682876" y="2275364"/>
            <a:ext cx="540042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.VnArial" pitchFamily="34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2641600" y="2784476"/>
            <a:ext cx="5588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    Mâu thẫu người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người nghèo.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10"/>
          <p:cNvSpPr txBox="1">
            <a:spLocks noChangeArrowheads="1"/>
          </p:cNvSpPr>
          <p:nvPr/>
        </p:nvSpPr>
        <p:spPr bwMode="auto">
          <a:xfrm>
            <a:off x="2641600" y="3317876"/>
            <a:ext cx="4844288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Xung đột giữa các bộ lạc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05835" y="893788"/>
            <a:ext cx="5660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105835" y="0"/>
            <a:ext cx="11681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 NHÀ NƯỚC VĂN LANG, ÂU LẠC</a:t>
            </a: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105849" y="447700"/>
            <a:ext cx="3856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</a:p>
        </p:txBody>
      </p:sp>
    </p:spTree>
    <p:extLst>
      <p:ext uri="{BB962C8B-B14F-4D97-AF65-F5344CB8AC3E}">
        <p14:creationId xmlns:p14="http://schemas.microsoft.com/office/powerpoint/2010/main" val="701222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86" grpId="0" animBg="1"/>
      <p:bldP spid="87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0" y="285723"/>
            <a:ext cx="116818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14: NHÀ NƯỚC VĂN LANG, ÂU LẠC</a:t>
            </a:r>
          </a:p>
        </p:txBody>
      </p:sp>
      <p:sp>
        <p:nvSpPr>
          <p:cNvPr id="9219" name="TextBox 66"/>
          <p:cNvSpPr txBox="1">
            <a:spLocks noChangeArrowheads="1"/>
          </p:cNvSpPr>
          <p:nvPr/>
        </p:nvSpPr>
        <p:spPr bwMode="auto">
          <a:xfrm>
            <a:off x="0" y="1313152"/>
            <a:ext cx="8214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0" y="1960812"/>
            <a:ext cx="7225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88381" y="2630382"/>
            <a:ext cx="2787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380" y="3276713"/>
            <a:ext cx="118872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Khoảng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TK VIII - TK VII TCN, ở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Bắc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Bắc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lạc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nông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nghiệp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/>
              </a:rPr>
              <a:t>→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nhu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cầu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giải</a:t>
            </a:r>
            <a:r>
              <a:rPr lang="en-US" sz="3600" dirty="0" smtClean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quyết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vấn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thủy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màng</a:t>
            </a: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(heading)"/>
                <a:cs typeface="Times New Roman" pitchFamily="18" charset="0"/>
              </a:rPr>
              <a:t>        </a:t>
            </a:r>
            <a:r>
              <a:rPr lang="en-US" sz="3600" i="1" dirty="0" smtClean="0">
                <a:solidFill>
                  <a:srgbClr val="0070C0"/>
                </a:solidFill>
                <a:latin typeface="Times New Roman(heading)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Nhà</a:t>
            </a:r>
            <a:r>
              <a:rPr lang="en-US" sz="3600" i="1" dirty="0" smtClean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Văn</a:t>
            </a:r>
            <a:r>
              <a:rPr lang="en-US" sz="3600" i="1" dirty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 Lang </a:t>
            </a:r>
            <a:r>
              <a:rPr lang="en-US" sz="3600" i="1" dirty="0" err="1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ra</a:t>
            </a:r>
            <a:r>
              <a:rPr lang="en-US" sz="3600" i="1" dirty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đời</a:t>
            </a:r>
            <a:r>
              <a:rPr lang="en-US" sz="3600" i="1" dirty="0" smtClean="0">
                <a:solidFill>
                  <a:srgbClr val="0070C0"/>
                </a:solidFill>
                <a:latin typeface="Times New Roman(heading)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(heading)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79" y="2168014"/>
            <a:ext cx="1219913" cy="126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116416" y="91294"/>
            <a:ext cx="11681883" cy="5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14: NHÀ NƯỚC VĂN LANG, ÂU LẠC</a:t>
            </a:r>
          </a:p>
        </p:txBody>
      </p:sp>
      <p:sp>
        <p:nvSpPr>
          <p:cNvPr id="10243" name="TextBox 66"/>
          <p:cNvSpPr txBox="1">
            <a:spLocks noChangeArrowheads="1"/>
          </p:cNvSpPr>
          <p:nvPr/>
        </p:nvSpPr>
        <p:spPr bwMode="auto">
          <a:xfrm>
            <a:off x="224367" y="592004"/>
            <a:ext cx="821478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NHÀ NƯỚC VĂN LANG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79715" y="971206"/>
            <a:ext cx="4878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117447" y="1399430"/>
            <a:ext cx="2210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1117447" y="1791059"/>
            <a:ext cx="4464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8176"/>
              </p:ext>
            </p:extLst>
          </p:nvPr>
        </p:nvGraphicFramePr>
        <p:xfrm>
          <a:off x="224366" y="2698622"/>
          <a:ext cx="11675025" cy="39460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40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39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081"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859"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nay)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64" name="Rectangle 1"/>
          <p:cNvSpPr>
            <a:spLocks noChangeArrowheads="1"/>
          </p:cNvSpPr>
          <p:nvPr/>
        </p:nvSpPr>
        <p:spPr bwMode="auto">
          <a:xfrm>
            <a:off x="1602548" y="2169963"/>
            <a:ext cx="7773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(4p):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oc do mot so di chi khao co o Viet Nam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 b="54099"/>
          <a:stretch>
            <a:fillRect/>
          </a:stretch>
        </p:blipFill>
        <p:spPr bwMode="auto">
          <a:xfrm>
            <a:off x="1524000" y="0"/>
            <a:ext cx="9144000" cy="6248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971800" y="6329364"/>
            <a:ext cx="6858000" cy="528637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BẮC BỘ VÀ BẮC TRUNG BỘ</a:t>
            </a:r>
          </a:p>
        </p:txBody>
      </p:sp>
      <p:sp>
        <p:nvSpPr>
          <p:cNvPr id="87044" name="Freeform 4"/>
          <p:cNvSpPr>
            <a:spLocks/>
          </p:cNvSpPr>
          <p:nvPr/>
        </p:nvSpPr>
        <p:spPr bwMode="auto">
          <a:xfrm>
            <a:off x="1600200" y="228600"/>
            <a:ext cx="6400800" cy="2984500"/>
          </a:xfrm>
          <a:custGeom>
            <a:avLst/>
            <a:gdLst>
              <a:gd name="T0" fmla="*/ 0 w 4032"/>
              <a:gd name="T1" fmla="*/ 0 h 1880"/>
              <a:gd name="T2" fmla="*/ 2147483646 w 4032"/>
              <a:gd name="T3" fmla="*/ 2147483646 h 1880"/>
              <a:gd name="T4" fmla="*/ 2147483646 w 4032"/>
              <a:gd name="T5" fmla="*/ 2147483646 h 1880"/>
              <a:gd name="T6" fmla="*/ 2147483646 w 4032"/>
              <a:gd name="T7" fmla="*/ 2147483646 h 1880"/>
              <a:gd name="T8" fmla="*/ 2147483646 w 4032"/>
              <a:gd name="T9" fmla="*/ 2147483646 h 1880"/>
              <a:gd name="T10" fmla="*/ 2147483646 w 4032"/>
              <a:gd name="T11" fmla="*/ 2147483646 h 1880"/>
              <a:gd name="T12" fmla="*/ 2147483646 w 4032"/>
              <a:gd name="T13" fmla="*/ 2147483646 h 1880"/>
              <a:gd name="T14" fmla="*/ 2147483646 w 4032"/>
              <a:gd name="T15" fmla="*/ 2147483646 h 1880"/>
              <a:gd name="T16" fmla="*/ 2147483646 w 4032"/>
              <a:gd name="T17" fmla="*/ 2147483646 h 1880"/>
              <a:gd name="T18" fmla="*/ 2147483646 w 4032"/>
              <a:gd name="T19" fmla="*/ 2147483646 h 1880"/>
              <a:gd name="T20" fmla="*/ 2147483646 w 4032"/>
              <a:gd name="T21" fmla="*/ 2147483646 h 1880"/>
              <a:gd name="T22" fmla="*/ 2147483646 w 4032"/>
              <a:gd name="T23" fmla="*/ 2147483646 h 1880"/>
              <a:gd name="T24" fmla="*/ 2147483646 w 4032"/>
              <a:gd name="T25" fmla="*/ 2147483646 h 18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32"/>
              <a:gd name="T40" fmla="*/ 0 h 1880"/>
              <a:gd name="T41" fmla="*/ 4032 w 4032"/>
              <a:gd name="T42" fmla="*/ 1880 h 18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32" h="1880">
                <a:moveTo>
                  <a:pt x="0" y="0"/>
                </a:moveTo>
                <a:cubicBezTo>
                  <a:pt x="424" y="124"/>
                  <a:pt x="848" y="248"/>
                  <a:pt x="1104" y="336"/>
                </a:cubicBezTo>
                <a:cubicBezTo>
                  <a:pt x="1360" y="424"/>
                  <a:pt x="1392" y="464"/>
                  <a:pt x="1536" y="528"/>
                </a:cubicBezTo>
                <a:cubicBezTo>
                  <a:pt x="1680" y="592"/>
                  <a:pt x="1800" y="632"/>
                  <a:pt x="1968" y="720"/>
                </a:cubicBezTo>
                <a:cubicBezTo>
                  <a:pt x="2136" y="808"/>
                  <a:pt x="2360" y="968"/>
                  <a:pt x="2544" y="1056"/>
                </a:cubicBezTo>
                <a:cubicBezTo>
                  <a:pt x="2728" y="1144"/>
                  <a:pt x="2936" y="1192"/>
                  <a:pt x="3072" y="1248"/>
                </a:cubicBezTo>
                <a:cubicBezTo>
                  <a:pt x="3208" y="1304"/>
                  <a:pt x="3216" y="1312"/>
                  <a:pt x="3360" y="1392"/>
                </a:cubicBezTo>
                <a:cubicBezTo>
                  <a:pt x="3504" y="1472"/>
                  <a:pt x="3840" y="1664"/>
                  <a:pt x="3936" y="1728"/>
                </a:cubicBezTo>
                <a:cubicBezTo>
                  <a:pt x="4032" y="1792"/>
                  <a:pt x="3928" y="1752"/>
                  <a:pt x="3936" y="1776"/>
                </a:cubicBezTo>
                <a:cubicBezTo>
                  <a:pt x="3944" y="1800"/>
                  <a:pt x="3976" y="1864"/>
                  <a:pt x="3984" y="1872"/>
                </a:cubicBezTo>
                <a:cubicBezTo>
                  <a:pt x="3992" y="1880"/>
                  <a:pt x="3976" y="1824"/>
                  <a:pt x="3984" y="1824"/>
                </a:cubicBezTo>
                <a:cubicBezTo>
                  <a:pt x="3992" y="1824"/>
                  <a:pt x="4032" y="1864"/>
                  <a:pt x="4032" y="1872"/>
                </a:cubicBezTo>
                <a:cubicBezTo>
                  <a:pt x="4032" y="1880"/>
                  <a:pt x="4008" y="1876"/>
                  <a:pt x="3984" y="1872"/>
                </a:cubicBezTo>
              </a:path>
            </a:pathLst>
          </a:cu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Freeform 5"/>
          <p:cNvSpPr>
            <a:spLocks/>
          </p:cNvSpPr>
          <p:nvPr/>
        </p:nvSpPr>
        <p:spPr bwMode="auto">
          <a:xfrm>
            <a:off x="3429000" y="2260600"/>
            <a:ext cx="3886200" cy="1168400"/>
          </a:xfrm>
          <a:custGeom>
            <a:avLst/>
            <a:gdLst>
              <a:gd name="T0" fmla="*/ 0 w 2448"/>
              <a:gd name="T1" fmla="*/ 2147483646 h 736"/>
              <a:gd name="T2" fmla="*/ 2147483646 w 2448"/>
              <a:gd name="T3" fmla="*/ 2147483646 h 736"/>
              <a:gd name="T4" fmla="*/ 2147483646 w 2448"/>
              <a:gd name="T5" fmla="*/ 2147483646 h 736"/>
              <a:gd name="T6" fmla="*/ 2147483646 w 2448"/>
              <a:gd name="T7" fmla="*/ 2147483646 h 736"/>
              <a:gd name="T8" fmla="*/ 2147483646 w 2448"/>
              <a:gd name="T9" fmla="*/ 2147483646 h 736"/>
              <a:gd name="T10" fmla="*/ 2147483646 w 2448"/>
              <a:gd name="T11" fmla="*/ 2147483646 h 736"/>
              <a:gd name="T12" fmla="*/ 2147483646 w 2448"/>
              <a:gd name="T13" fmla="*/ 2147483646 h 736"/>
              <a:gd name="T14" fmla="*/ 2147483646 w 2448"/>
              <a:gd name="T15" fmla="*/ 2147483646 h 736"/>
              <a:gd name="T16" fmla="*/ 2147483646 w 2448"/>
              <a:gd name="T17" fmla="*/ 2147483646 h 7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48"/>
              <a:gd name="T28" fmla="*/ 0 h 736"/>
              <a:gd name="T29" fmla="*/ 2448 w 2448"/>
              <a:gd name="T30" fmla="*/ 736 h 7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48" h="736">
                <a:moveTo>
                  <a:pt x="0" y="64"/>
                </a:moveTo>
                <a:cubicBezTo>
                  <a:pt x="24" y="32"/>
                  <a:pt x="48" y="0"/>
                  <a:pt x="144" y="16"/>
                </a:cubicBezTo>
                <a:cubicBezTo>
                  <a:pt x="240" y="32"/>
                  <a:pt x="408" y="104"/>
                  <a:pt x="576" y="160"/>
                </a:cubicBezTo>
                <a:cubicBezTo>
                  <a:pt x="744" y="216"/>
                  <a:pt x="992" y="320"/>
                  <a:pt x="1152" y="352"/>
                </a:cubicBezTo>
                <a:cubicBezTo>
                  <a:pt x="1312" y="384"/>
                  <a:pt x="1416" y="328"/>
                  <a:pt x="1536" y="352"/>
                </a:cubicBezTo>
                <a:cubicBezTo>
                  <a:pt x="1656" y="376"/>
                  <a:pt x="1800" y="480"/>
                  <a:pt x="1872" y="496"/>
                </a:cubicBezTo>
                <a:cubicBezTo>
                  <a:pt x="1944" y="512"/>
                  <a:pt x="1904" y="424"/>
                  <a:pt x="1968" y="448"/>
                </a:cubicBezTo>
                <a:cubicBezTo>
                  <a:pt x="2032" y="472"/>
                  <a:pt x="2176" y="592"/>
                  <a:pt x="2256" y="640"/>
                </a:cubicBezTo>
                <a:cubicBezTo>
                  <a:pt x="2336" y="688"/>
                  <a:pt x="2416" y="720"/>
                  <a:pt x="2448" y="736"/>
                </a:cubicBezTo>
              </a:path>
            </a:pathLst>
          </a:cu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4343400" y="2971800"/>
            <a:ext cx="2438400" cy="304800"/>
          </a:xfrm>
          <a:custGeom>
            <a:avLst/>
            <a:gdLst>
              <a:gd name="T0" fmla="*/ 0 w 1536"/>
              <a:gd name="T1" fmla="*/ 0 h 192"/>
              <a:gd name="T2" fmla="*/ 2147483646 w 1536"/>
              <a:gd name="T3" fmla="*/ 2147483646 h 192"/>
              <a:gd name="T4" fmla="*/ 2147483646 w 1536"/>
              <a:gd name="T5" fmla="*/ 2147483646 h 192"/>
              <a:gd name="T6" fmla="*/ 2147483646 w 1536"/>
              <a:gd name="T7" fmla="*/ 2147483646 h 192"/>
              <a:gd name="T8" fmla="*/ 2147483646 w 1536"/>
              <a:gd name="T9" fmla="*/ 2147483646 h 192"/>
              <a:gd name="T10" fmla="*/ 2147483646 w 1536"/>
              <a:gd name="T11" fmla="*/ 2147483646 h 192"/>
              <a:gd name="T12" fmla="*/ 2147483646 w 1536"/>
              <a:gd name="T13" fmla="*/ 2147483646 h 192"/>
              <a:gd name="T14" fmla="*/ 2147483646 w 1536"/>
              <a:gd name="T15" fmla="*/ 2147483646 h 192"/>
              <a:gd name="T16" fmla="*/ 2147483646 w 1536"/>
              <a:gd name="T17" fmla="*/ 2147483646 h 192"/>
              <a:gd name="T18" fmla="*/ 2147483646 w 1536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36"/>
              <a:gd name="T31" fmla="*/ 0 h 192"/>
              <a:gd name="T32" fmla="*/ 1536 w 1536"/>
              <a:gd name="T33" fmla="*/ 192 h 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36" h="192">
                <a:moveTo>
                  <a:pt x="0" y="0"/>
                </a:moveTo>
                <a:cubicBezTo>
                  <a:pt x="72" y="40"/>
                  <a:pt x="144" y="80"/>
                  <a:pt x="192" y="96"/>
                </a:cubicBezTo>
                <a:cubicBezTo>
                  <a:pt x="240" y="112"/>
                  <a:pt x="264" y="88"/>
                  <a:pt x="288" y="96"/>
                </a:cubicBezTo>
                <a:cubicBezTo>
                  <a:pt x="312" y="104"/>
                  <a:pt x="304" y="144"/>
                  <a:pt x="336" y="144"/>
                </a:cubicBezTo>
                <a:cubicBezTo>
                  <a:pt x="368" y="144"/>
                  <a:pt x="424" y="96"/>
                  <a:pt x="480" y="96"/>
                </a:cubicBezTo>
                <a:cubicBezTo>
                  <a:pt x="536" y="96"/>
                  <a:pt x="608" y="136"/>
                  <a:pt x="672" y="144"/>
                </a:cubicBezTo>
                <a:cubicBezTo>
                  <a:pt x="736" y="152"/>
                  <a:pt x="784" y="152"/>
                  <a:pt x="864" y="144"/>
                </a:cubicBezTo>
                <a:cubicBezTo>
                  <a:pt x="944" y="136"/>
                  <a:pt x="1072" y="88"/>
                  <a:pt x="1152" y="96"/>
                </a:cubicBezTo>
                <a:cubicBezTo>
                  <a:pt x="1232" y="104"/>
                  <a:pt x="1280" y="192"/>
                  <a:pt x="1344" y="192"/>
                </a:cubicBezTo>
                <a:cubicBezTo>
                  <a:pt x="1408" y="192"/>
                  <a:pt x="1504" y="112"/>
                  <a:pt x="1536" y="96"/>
                </a:cubicBezTo>
              </a:path>
            </a:pathLst>
          </a:cu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7" name="Freeform 7"/>
          <p:cNvSpPr>
            <a:spLocks/>
          </p:cNvSpPr>
          <p:nvPr/>
        </p:nvSpPr>
        <p:spPr bwMode="auto">
          <a:xfrm>
            <a:off x="3886200" y="3149600"/>
            <a:ext cx="3200400" cy="1270000"/>
          </a:xfrm>
          <a:custGeom>
            <a:avLst/>
            <a:gdLst>
              <a:gd name="T0" fmla="*/ 0 w 2016"/>
              <a:gd name="T1" fmla="*/ 0 h 800"/>
              <a:gd name="T2" fmla="*/ 2147483646 w 2016"/>
              <a:gd name="T3" fmla="*/ 2147483646 h 800"/>
              <a:gd name="T4" fmla="*/ 2147483646 w 2016"/>
              <a:gd name="T5" fmla="*/ 2147483646 h 800"/>
              <a:gd name="T6" fmla="*/ 2147483646 w 2016"/>
              <a:gd name="T7" fmla="*/ 2147483646 h 800"/>
              <a:gd name="T8" fmla="*/ 2147483646 w 2016"/>
              <a:gd name="T9" fmla="*/ 2147483646 h 800"/>
              <a:gd name="T10" fmla="*/ 2147483646 w 2016"/>
              <a:gd name="T11" fmla="*/ 2147483646 h 800"/>
              <a:gd name="T12" fmla="*/ 2147483646 w 2016"/>
              <a:gd name="T13" fmla="*/ 2147483646 h 800"/>
              <a:gd name="T14" fmla="*/ 2147483646 w 2016"/>
              <a:gd name="T15" fmla="*/ 2147483646 h 800"/>
              <a:gd name="T16" fmla="*/ 2147483646 w 2016"/>
              <a:gd name="T17" fmla="*/ 2147483646 h 800"/>
              <a:gd name="T18" fmla="*/ 2147483646 w 2016"/>
              <a:gd name="T19" fmla="*/ 2147483646 h 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16"/>
              <a:gd name="T31" fmla="*/ 0 h 800"/>
              <a:gd name="T32" fmla="*/ 2016 w 2016"/>
              <a:gd name="T33" fmla="*/ 800 h 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16" h="800">
                <a:moveTo>
                  <a:pt x="0" y="0"/>
                </a:moveTo>
                <a:cubicBezTo>
                  <a:pt x="120" y="80"/>
                  <a:pt x="240" y="160"/>
                  <a:pt x="336" y="192"/>
                </a:cubicBezTo>
                <a:cubicBezTo>
                  <a:pt x="432" y="224"/>
                  <a:pt x="496" y="168"/>
                  <a:pt x="576" y="192"/>
                </a:cubicBezTo>
                <a:cubicBezTo>
                  <a:pt x="656" y="216"/>
                  <a:pt x="776" y="296"/>
                  <a:pt x="816" y="336"/>
                </a:cubicBezTo>
                <a:cubicBezTo>
                  <a:pt x="856" y="376"/>
                  <a:pt x="760" y="400"/>
                  <a:pt x="816" y="432"/>
                </a:cubicBezTo>
                <a:cubicBezTo>
                  <a:pt x="872" y="464"/>
                  <a:pt x="1032" y="504"/>
                  <a:pt x="1152" y="528"/>
                </a:cubicBezTo>
                <a:cubicBezTo>
                  <a:pt x="1272" y="552"/>
                  <a:pt x="1464" y="536"/>
                  <a:pt x="1536" y="576"/>
                </a:cubicBezTo>
                <a:cubicBezTo>
                  <a:pt x="1608" y="616"/>
                  <a:pt x="1536" y="736"/>
                  <a:pt x="1584" y="768"/>
                </a:cubicBezTo>
                <a:cubicBezTo>
                  <a:pt x="1632" y="800"/>
                  <a:pt x="1752" y="784"/>
                  <a:pt x="1824" y="768"/>
                </a:cubicBezTo>
                <a:cubicBezTo>
                  <a:pt x="1896" y="752"/>
                  <a:pt x="1984" y="688"/>
                  <a:pt x="2016" y="672"/>
                </a:cubicBezTo>
              </a:path>
            </a:pathLst>
          </a:cu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 rot="1795944">
            <a:off x="4864101" y="3995739"/>
            <a:ext cx="10128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Cả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19601" y="2909888"/>
            <a:ext cx="10636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Mã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b="1"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altLang="en-US" b="1">
              <a:latin typeface=".VnTime" panose="020B7200000000000000" pitchFamily="34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 rot="1795944">
            <a:off x="4094163" y="1477964"/>
            <a:ext cx="12684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Hồng</a:t>
            </a:r>
          </a:p>
        </p:txBody>
      </p:sp>
      <p:sp>
        <p:nvSpPr>
          <p:cNvPr id="6155" name="Rectangle 1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019800" y="1677988"/>
            <a:ext cx="757238" cy="989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7" name="Text Box 10"/>
          <p:cNvSpPr txBox="1">
            <a:spLocks noChangeArrowheads="1"/>
          </p:cNvSpPr>
          <p:nvPr/>
        </p:nvSpPr>
        <p:spPr bwMode="auto">
          <a:xfrm>
            <a:off x="5645151" y="1328739"/>
            <a:ext cx="103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</p:spTree>
    <p:extLst>
      <p:ext uri="{BB962C8B-B14F-4D97-AF65-F5344CB8AC3E}">
        <p14:creationId xmlns:p14="http://schemas.microsoft.com/office/powerpoint/2010/main" val="3205662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5200"/>
            <a:ext cx="9144000" cy="6045200"/>
          </a:xfrm>
        </p:spPr>
      </p:pic>
      <p:sp>
        <p:nvSpPr>
          <p:cNvPr id="819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384300" y="493714"/>
            <a:ext cx="3873500" cy="6492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 – Thủy Tinh</a:t>
            </a:r>
          </a:p>
        </p:txBody>
      </p:sp>
    </p:spTree>
    <p:extLst>
      <p:ext uri="{BB962C8B-B14F-4D97-AF65-F5344CB8AC3E}">
        <p14:creationId xmlns:p14="http://schemas.microsoft.com/office/powerpoint/2010/main" val="1470420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871</Words>
  <Application>Microsoft Office PowerPoint</Application>
  <PresentationFormat>Widescreen</PresentationFormat>
  <Paragraphs>130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 Unicode MS</vt:lpstr>
      <vt:lpstr>.VnArial</vt:lpstr>
      <vt:lpstr>.VnTime</vt:lpstr>
      <vt:lpstr>Arial</vt:lpstr>
      <vt:lpstr>Arial Black</vt:lpstr>
      <vt:lpstr>Calibri</vt:lpstr>
      <vt:lpstr>Calibri Light</vt:lpstr>
      <vt:lpstr>Tahoma</vt:lpstr>
      <vt:lpstr>Times New Roman</vt:lpstr>
      <vt:lpstr>Times New Roman(heading)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bài giảng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43</cp:revision>
  <dcterms:created xsi:type="dcterms:W3CDTF">2021-04-20T13:08:33Z</dcterms:created>
  <dcterms:modified xsi:type="dcterms:W3CDTF">2024-02-25T15:42:52Z</dcterms:modified>
</cp:coreProperties>
</file>