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500" r:id="rId2"/>
    <p:sldId id="499" r:id="rId3"/>
    <p:sldId id="498" r:id="rId4"/>
    <p:sldId id="501" r:id="rId5"/>
    <p:sldId id="502" r:id="rId6"/>
    <p:sldId id="479" r:id="rId7"/>
    <p:sldId id="515" r:id="rId8"/>
    <p:sldId id="520" r:id="rId9"/>
    <p:sldId id="526" r:id="rId10"/>
    <p:sldId id="525" r:id="rId11"/>
    <p:sldId id="494" r:id="rId12"/>
    <p:sldId id="496" r:id="rId13"/>
    <p:sldId id="527" r:id="rId14"/>
    <p:sldId id="521" r:id="rId15"/>
    <p:sldId id="495" r:id="rId16"/>
    <p:sldId id="497" r:id="rId17"/>
    <p:sldId id="511" r:id="rId18"/>
    <p:sldId id="524" r:id="rId19"/>
    <p:sldId id="505" r:id="rId20"/>
    <p:sldId id="517" r:id="rId21"/>
    <p:sldId id="523" r:id="rId22"/>
    <p:sldId id="518" r:id="rId23"/>
    <p:sldId id="522" r:id="rId24"/>
    <p:sldId id="506" r:id="rId25"/>
    <p:sldId id="519" r:id="rId26"/>
    <p:sldId id="507" r:id="rId27"/>
    <p:sldId id="508" r:id="rId28"/>
    <p:sldId id="509" r:id="rId29"/>
    <p:sldId id="510" r:id="rId30"/>
    <p:sldId id="485" r:id="rId31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1"/>
  </p:normalViewPr>
  <p:slideViewPr>
    <p:cSldViewPr snapToGrid="0" snapToObjects="1">
      <p:cViewPr varScale="1">
        <p:scale>
          <a:sx n="64" d="100"/>
          <a:sy n="64" d="100"/>
        </p:scale>
        <p:origin x="90" y="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79571F-6849-44AA-895C-6F45230E396B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3E1CA-29DF-4D4A-BEA0-0875108A2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503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3E1CA-29DF-4D4A-BEA0-0875108A277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10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3E1CA-29DF-4D4A-BEA0-0875108A277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272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3E1CA-29DF-4D4A-BEA0-0875108A277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373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93096-2886-2544-8BC8-6FAF8DED01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F79D88-BE7C-E441-9854-FF7DBEAE9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C968C0-1272-FC46-B6B1-B48493D53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19/2/2024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5FA692-4B01-CC48-A620-4A44972CF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4DE83-2E00-2149-8212-35CE3E10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87937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C4046-7137-BF40-806C-7FEE66B71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48D392-8E23-C645-9B3B-176D24E7E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D5CBA5-B345-E042-B1BF-D36A7A188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19/2/2024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F7AAC7-258B-3749-8F60-76ACBEAFC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73C984-E8AA-5445-9CC0-2EEA355B5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0575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4A2AB4-1214-6045-BF77-65C4F32EB1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9E8E26-18DF-5A4B-A5ED-C2FBFAAE9E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984DCA-0EE3-1240-95E3-2375BB651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19/2/2024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FA7E7-C236-354D-B65C-A0745EA7D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67947E-CC13-DE43-A931-C039BD973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20957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0DF93-E1A2-E14A-A7A1-82E4BDFCC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59ED71-ACDD-1E49-891A-595314ED0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19/2/2024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3C2FA7-214C-054C-AAF0-D6CC10A5C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A03578-2E4F-9D40-9BAC-3E0B4A52B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3471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3C4EA-BDA5-754E-A8CE-F7A5CD7CB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3A71E8-69E4-8444-81ED-4DE718AF3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3883BD-95AF-7C41-AB00-CF14B6258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19/2/2024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005A82-DC1F-644B-AA51-CBF3B876F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3DEBA-9AA5-CD4B-98BF-62BD4A1F2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33418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F5EE7-19E8-8844-9F07-B3A1EF4F9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6B41E-950A-1E44-B17D-0ACC59190D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487863-6E8D-A340-A6BF-04383FDC0C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30520E-892B-2041-A6EA-E5CC0EF69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19/2/2024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7A4C06-E3E8-B640-8579-B4ED029EC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BFF2E8-A348-A14E-A610-B38F5ED00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40617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4738E-CDAB-254E-88DC-587FAFB16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6AEB0D-156C-A040-9C5A-98B763B2D2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16ED7D-F0AC-DE47-B8CB-6F0F96512D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6E98D1-E470-7E40-9F32-831AE22652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0DDB1F-BD65-A74F-A85D-0C9A587608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7BB534-3189-5E4F-8096-20915794C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19/2/2024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A5E367-A6B4-A148-A44B-61456D342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AC40D3-6A48-FB4B-B8B8-12C3396DE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09479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FA0B5-28F1-8748-A8B4-CD2FCC522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0F86EC-E833-F14C-9E66-41E9BEB47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19/2/2024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E3430E-D9A5-E04A-985D-93317E897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56C48E-4D98-784D-9AF0-ABC124B71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36379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E831CA-2E69-5949-B30F-B8B78C063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19/2/2024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312613-5B0C-B145-BC31-11CC02A71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A4D6E0-DF1D-D44F-AFB2-057553790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1389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61EC1-65C2-EB45-A93E-1AA9DBD8A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43CC4-A924-DC4D-BA58-15D093279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BEE95-5BCE-8648-9C00-80EA5308A9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7BA5D7-C2E5-1742-AA49-7F1ED8618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19/2/2024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7C4474-E552-A24D-910B-4D79E1389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97345F-AC4B-3649-9A05-4D44A23D7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31567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8DB51-B784-E74C-9D76-06757914E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534F8A-F4A6-2E42-8AA7-3B53EFA748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E69CCA-7AD0-DF4E-BE22-882BA089BE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71F450-BAB6-7349-B544-02570C29E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19/2/2024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D9A3AE-09C2-4744-8813-4D233C724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5C0A07-998A-7A4E-A16D-51441D4A4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6209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0C9B2B-FF67-DE4E-9ACE-99ACF44E3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622186-470E-8242-8E12-9F20C1A886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0F3543-E5C8-354B-B80B-CE428A2701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BFE86-5F1F-6946-9818-B4D877E6DEA8}" type="datetimeFigureOut">
              <a:rPr lang="x-none" smtClean="0"/>
              <a:t>19/2/2024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CE371A-8B3D-194A-954B-64E0C6A3BB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D0657F-ABA6-3747-885D-9C40F476A5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1EF569-66CE-E748-A5A4-7F4F2940D7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7789" b="77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048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21228" y="2262089"/>
            <a:ext cx="10319657" cy="1754326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vi-VN" sz="5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 DUNG KIỂM TRA THƯỜNG XUYÊN</a:t>
            </a:r>
            <a:endParaRPr lang="vi-VN" sz="5400" dirty="0"/>
          </a:p>
        </p:txBody>
      </p:sp>
    </p:spTree>
    <p:extLst>
      <p:ext uri="{BB962C8B-B14F-4D97-AF65-F5344CB8AC3E}">
        <p14:creationId xmlns:p14="http://schemas.microsoft.com/office/powerpoint/2010/main" val="3103313562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21FDA5A-C1E5-A04A-9A28-D0F32CA399B6}"/>
              </a:ext>
            </a:extLst>
          </p:cNvPr>
          <p:cNvSpPr txBox="1"/>
          <p:nvPr/>
        </p:nvSpPr>
        <p:spPr>
          <a:xfrm>
            <a:off x="679143" y="157797"/>
            <a:ext cx="7340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2060"/>
                </a:solidFill>
                <a:latin typeface="Times New Roman"/>
                <a:ea typeface="Times New Roman"/>
              </a:rPr>
              <a:t>1. </a:t>
            </a:r>
            <a:r>
              <a:rPr lang="nl-NL" sz="3600" b="1" dirty="0">
                <a:solidFill>
                  <a:srgbClr val="002060"/>
                </a:solidFill>
                <a:latin typeface="Times New Roman"/>
                <a:ea typeface="Calibri"/>
              </a:rPr>
              <a:t>Quá trình giao lưu thương mại</a:t>
            </a:r>
            <a:endParaRPr lang="x-none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525" y="2521024"/>
            <a:ext cx="11988617" cy="35394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1.Hãy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Á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Á ?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 Á ?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0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10610" y="393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C39CCC-1777-0643-880D-86EB4F8E01C1}"/>
              </a:ext>
            </a:extLst>
          </p:cNvPr>
          <p:cNvSpPr txBox="1"/>
          <p:nvPr/>
        </p:nvSpPr>
        <p:spPr>
          <a:xfrm>
            <a:off x="750276" y="174510"/>
            <a:ext cx="9624645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" algn="ctr">
              <a:lnSpc>
                <a:spcPct val="130000"/>
              </a:lnSpc>
              <a:spcAft>
                <a:spcPts val="0"/>
              </a:spcAft>
            </a:pPr>
            <a:r>
              <a:rPr lang="en-US" sz="2400" b="1">
                <a:solidFill>
                  <a:srgbClr val="FFFF00"/>
                </a:solidFill>
                <a:latin typeface="Times New Roman"/>
                <a:ea typeface="Arial"/>
              </a:rPr>
              <a:t>BÀI 13. GIAO LƯU THƯƠNG MẠI VÀ VÃN HOÁ Ở ĐÔNG NAM Á</a:t>
            </a:r>
            <a:endParaRPr lang="en-US" sz="4000" b="1">
              <a:solidFill>
                <a:srgbClr val="FFFF00"/>
              </a:solidFill>
              <a:latin typeface="Arial"/>
              <a:ea typeface="Arial"/>
            </a:endParaRPr>
          </a:p>
          <a:p>
            <a:pPr marL="63500" indent="622300" algn="ctr">
              <a:lnSpc>
                <a:spcPct val="130000"/>
              </a:lnSpc>
              <a:spcAft>
                <a:spcPts val="0"/>
              </a:spcAft>
            </a:pPr>
            <a:r>
              <a:rPr lang="en-US" sz="2400" b="1">
                <a:solidFill>
                  <a:srgbClr val="FFFF00"/>
                </a:solidFill>
                <a:latin typeface="Times New Roman"/>
                <a:ea typeface="Arial"/>
              </a:rPr>
              <a:t>(TỪ ĐẨU CÔNG NGUYÊN ĐẾN THÊ KỈ X)</a:t>
            </a:r>
            <a:endParaRPr lang="en-US" sz="4000" b="1">
              <a:solidFill>
                <a:srgbClr val="FFFF00"/>
              </a:solidFill>
              <a:effectLst/>
              <a:latin typeface="Arial"/>
              <a:ea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231808-4386-5E43-8295-3F201E911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1594" y="-100014"/>
            <a:ext cx="1551016" cy="1444774"/>
          </a:xfrm>
          <a:prstGeom prst="rect">
            <a:avLst/>
          </a:prstGeom>
        </p:spPr>
      </p:pic>
      <p:pic>
        <p:nvPicPr>
          <p:cNvPr id="4099" name="Picture 8" descr="Description: C:\Users\HP\OneDrive\Desktop\Screenshot_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124" y="1519778"/>
            <a:ext cx="6050149" cy="5000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9" descr="Description: C:\Users\HP\OneDrive\Desktop\Screenshot_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27" y="1519778"/>
            <a:ext cx="5506660" cy="5000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337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2050" name="Picture 2" descr="khu-di-chi-van-hoa-oc-eo-khamphadisan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4" y="104931"/>
            <a:ext cx="5304353" cy="6355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6" descr="Description: http://baotanglichsu.vn/DataFiles/asset/upload/data_hung_/thang_1_nam_2018/di_tich_ba_the_oc_eo/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79" y="224852"/>
            <a:ext cx="6448094" cy="6610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7267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21FDA5A-C1E5-A04A-9A28-D0F32CA399B6}"/>
              </a:ext>
            </a:extLst>
          </p:cNvPr>
          <p:cNvSpPr txBox="1"/>
          <p:nvPr/>
        </p:nvSpPr>
        <p:spPr>
          <a:xfrm>
            <a:off x="679143" y="157797"/>
            <a:ext cx="7340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2060"/>
                </a:solidFill>
                <a:latin typeface="Times New Roman"/>
                <a:ea typeface="Times New Roman"/>
              </a:rPr>
              <a:t>1. </a:t>
            </a:r>
            <a:r>
              <a:rPr lang="nl-NL" sz="3600" b="1" dirty="0">
                <a:solidFill>
                  <a:srgbClr val="002060"/>
                </a:solidFill>
                <a:latin typeface="Times New Roman"/>
                <a:ea typeface="Calibri"/>
              </a:rPr>
              <a:t>Quá trình giao lưu thương mại</a:t>
            </a:r>
            <a:endParaRPr lang="x-none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1394085" y="984010"/>
            <a:ext cx="10797915" cy="4127636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err="1">
                <a:latin typeface="Times New Roman(heading)"/>
                <a:cs typeface="Times New Roman" panose="02020603050405020304" pitchFamily="18" charset="0"/>
              </a:rPr>
              <a:t>Giao</a:t>
            </a:r>
            <a:r>
              <a:rPr lang="en-US" sz="4000" dirty="0">
                <a:latin typeface="Times New Roman(heading)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(heading)"/>
                <a:cs typeface="Times New Roman" panose="02020603050405020304" pitchFamily="18" charset="0"/>
              </a:rPr>
              <a:t>lưu</a:t>
            </a:r>
            <a:r>
              <a:rPr lang="en-US" sz="4000" dirty="0">
                <a:latin typeface="Times New Roman(heading)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(heading)"/>
                <a:cs typeface="Times New Roman" panose="02020603050405020304" pitchFamily="18" charset="0"/>
              </a:rPr>
              <a:t>thương</a:t>
            </a:r>
            <a:r>
              <a:rPr lang="en-US" sz="4000" dirty="0">
                <a:latin typeface="Times New Roman(heading)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(heading)"/>
                <a:cs typeface="Times New Roman" panose="02020603050405020304" pitchFamily="18" charset="0"/>
              </a:rPr>
              <a:t>mại</a:t>
            </a:r>
            <a:r>
              <a:rPr lang="en-US" sz="4000" dirty="0">
                <a:latin typeface="Times New Roman(heading)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(heading)"/>
                <a:cs typeface="Times New Roman" panose="02020603050405020304" pitchFamily="18" charset="0"/>
              </a:rPr>
              <a:t>đã</a:t>
            </a:r>
            <a:r>
              <a:rPr lang="en-US" sz="4000" dirty="0">
                <a:latin typeface="Times New Roman(heading)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(heading)"/>
                <a:cs typeface="Times New Roman" panose="02020603050405020304" pitchFamily="18" charset="0"/>
              </a:rPr>
              <a:t>dẫn</a:t>
            </a:r>
            <a:r>
              <a:rPr lang="en-US" sz="4000" dirty="0">
                <a:latin typeface="Times New Roman(heading)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(heading)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latin typeface="Times New Roman(heading)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(heading)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latin typeface="Times New Roman(heading)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(heading)"/>
                <a:cs typeface="Times New Roman" panose="02020603050405020304" pitchFamily="18" charset="0"/>
              </a:rPr>
              <a:t>thay</a:t>
            </a:r>
            <a:r>
              <a:rPr lang="en-US" sz="4000" dirty="0">
                <a:latin typeface="Times New Roman(heading)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(heading)"/>
                <a:cs typeface="Times New Roman" panose="02020603050405020304" pitchFamily="18" charset="0"/>
              </a:rPr>
              <a:t>đổi</a:t>
            </a:r>
            <a:r>
              <a:rPr lang="en-US" sz="4000" dirty="0">
                <a:latin typeface="Times New Roman(heading)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(heading)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Times New Roman(heading)"/>
                <a:cs typeface="Times New Roman" panose="02020603050405020304" pitchFamily="18" charset="0"/>
              </a:rPr>
              <a:t> ở </a:t>
            </a:r>
            <a:r>
              <a:rPr lang="en-US" sz="4000" dirty="0" err="1">
                <a:latin typeface="Times New Roman(heading)"/>
                <a:cs typeface="Times New Roman" panose="02020603050405020304" pitchFamily="18" charset="0"/>
              </a:rPr>
              <a:t>khu</a:t>
            </a:r>
            <a:r>
              <a:rPr lang="en-US" sz="4000" dirty="0">
                <a:latin typeface="Times New Roman(heading)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(heading)"/>
                <a:cs typeface="Times New Roman" panose="02020603050405020304" pitchFamily="18" charset="0"/>
              </a:rPr>
              <a:t>vực</a:t>
            </a:r>
            <a:r>
              <a:rPr lang="en-US" sz="4000" dirty="0">
                <a:latin typeface="Times New Roman(heading)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(heading)"/>
                <a:cs typeface="Times New Roman" panose="02020603050405020304" pitchFamily="18" charset="0"/>
              </a:rPr>
              <a:t>Đông</a:t>
            </a:r>
            <a:r>
              <a:rPr lang="en-US" sz="4000" dirty="0">
                <a:latin typeface="Times New Roman(heading)"/>
                <a:cs typeface="Times New Roman" panose="02020603050405020304" pitchFamily="18" charset="0"/>
              </a:rPr>
              <a:t> Nam </a:t>
            </a:r>
            <a:r>
              <a:rPr lang="en-US" sz="4000" dirty="0" smtClean="0">
                <a:latin typeface="Times New Roman(heading)"/>
                <a:cs typeface="Times New Roman" panose="02020603050405020304" pitchFamily="18" charset="0"/>
              </a:rPr>
              <a:t>Á</a:t>
            </a:r>
            <a:r>
              <a:rPr lang="en-US" sz="4000" dirty="0" smtClean="0">
                <a:solidFill>
                  <a:srgbClr val="7030A0"/>
                </a:solidFill>
                <a:latin typeface="Times New Roman(heading)"/>
                <a:cs typeface="Times New Roman" panose="02020603050405020304" pitchFamily="18" charset="0"/>
              </a:rPr>
              <a:t>?</a:t>
            </a:r>
            <a:endParaRPr lang="en-US" sz="4000" dirty="0">
              <a:solidFill>
                <a:srgbClr val="7030A0"/>
              </a:solidFill>
              <a:latin typeface="Times New Roman(heading)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26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D2323F-5554-DA4C-9473-BAC21B4F9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1594" y="-100014"/>
            <a:ext cx="1551016" cy="14447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37" y="263934"/>
            <a:ext cx="11361131" cy="586084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02328" y="6001130"/>
            <a:ext cx="5897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Kiệu</a:t>
            </a:r>
            <a:endParaRPr lang="vi-VN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4696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D2323F-5554-DA4C-9473-BAC21B4F9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1594" y="-100014"/>
            <a:ext cx="1551016" cy="14447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2" y="117239"/>
            <a:ext cx="11407961" cy="60444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27702" y="6211669"/>
            <a:ext cx="419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Óc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</a:t>
            </a:r>
            <a:endParaRPr lang="vi-VN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4454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76157"/>
            <a:ext cx="12192000" cy="61757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R="59055" lvl="0" algn="just">
              <a:lnSpc>
                <a:spcPct val="125000"/>
              </a:lnSpc>
              <a:buSzPts val="1400"/>
              <a:tabLst>
                <a:tab pos="191135" algn="l"/>
              </a:tabLst>
            </a:pPr>
            <a:r>
              <a:rPr lang="vi-VN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Trong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Đông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Nam Á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tuyến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mại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buôn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bán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vi-VN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</a:pPr>
            <a:r>
              <a:rPr lang="vi-VN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+ </a:t>
            </a:r>
            <a:r>
              <a:rPr lang="vi-VN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Là nơi cung cấp nước ngọt, lương thực.</a:t>
            </a:r>
          </a:p>
          <a:p>
            <a:pPr marR="59055" algn="just">
              <a:lnSpc>
                <a:spcPct val="125000"/>
              </a:lnSpc>
            </a:pPr>
            <a:r>
              <a:rPr lang="vi-VN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+ </a:t>
            </a:r>
            <a:r>
              <a:rPr lang="vi-VN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Là nơi trao đổi những sản vật có giá </a:t>
            </a:r>
            <a:r>
              <a:rPr lang="vi-VN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R="59055" algn="just">
              <a:lnSpc>
                <a:spcPct val="125000"/>
              </a:lnSpc>
            </a:pPr>
            <a:r>
              <a:rPr lang="vi-VN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Giao </a:t>
            </a:r>
            <a:r>
              <a:rPr lang="vi-VN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lưu thương mại đã dẫn </a:t>
            </a:r>
            <a:r>
              <a:rPr lang="vi-VN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sự </a:t>
            </a:r>
            <a:r>
              <a:rPr lang="vi-VN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ra đời của những trung tâm thương </a:t>
            </a:r>
            <a:r>
              <a:rPr lang="vi-VN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mại phát triển và từ đó hình thành </a:t>
            </a:r>
            <a:r>
              <a:rPr lang="vi-VN" sz="4000" dirty="0" smtClean="0">
                <a:latin typeface="+mj-lt"/>
              </a:rPr>
              <a:t>những </a:t>
            </a:r>
            <a:r>
              <a:rPr lang="vi-VN" sz="4000" dirty="0">
                <a:latin typeface="+mj-lt"/>
              </a:rPr>
              <a:t>vương quốc </a:t>
            </a:r>
            <a:r>
              <a:rPr lang="vi-VN" sz="4000" dirty="0" smtClean="0">
                <a:latin typeface="+mj-lt"/>
              </a:rPr>
              <a:t>cổ ở Đông Nam Á.</a:t>
            </a:r>
            <a:endParaRPr lang="vi-VN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9162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8C39CCC-1777-0643-880D-86EB4F8E01C1}"/>
              </a:ext>
            </a:extLst>
          </p:cNvPr>
          <p:cNvSpPr txBox="1"/>
          <p:nvPr/>
        </p:nvSpPr>
        <p:spPr>
          <a:xfrm>
            <a:off x="302872" y="54195"/>
            <a:ext cx="11106944" cy="1156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" algn="ctr">
              <a:lnSpc>
                <a:spcPct val="130000"/>
              </a:lnSpc>
              <a:spcAft>
                <a:spcPts val="0"/>
              </a:spcAft>
            </a:pP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Arial"/>
              </a:rPr>
              <a:t>TIẾT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Arial"/>
              </a:rPr>
              <a:t>25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Arial"/>
              </a:rPr>
              <a:t>BÀI 13: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Arial"/>
              </a:rPr>
              <a:t>GIAO LƯU THƯƠNG MẠI VÀ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Arial"/>
              </a:rPr>
              <a:t>VĂN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Arial"/>
              </a:rPr>
              <a:t>HOÁ Ở ĐÔNG NAM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Arial"/>
              </a:rPr>
              <a:t>Á  TỪ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Arial"/>
              </a:rPr>
              <a:t>ĐẨU CÔNG NGUYÊN ĐẾN THÊ KỈ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Arial"/>
              </a:rPr>
              <a:t>X (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Arial"/>
              </a:rPr>
              <a:t>tt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Arial"/>
              </a:rPr>
              <a:t>)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effectLst/>
              <a:latin typeface="Arial"/>
              <a:ea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1FDA5A-C1E5-A04A-9A28-D0F32CA399B6}"/>
              </a:ext>
            </a:extLst>
          </p:cNvPr>
          <p:cNvSpPr txBox="1"/>
          <p:nvPr/>
        </p:nvSpPr>
        <p:spPr>
          <a:xfrm>
            <a:off x="0" y="1218135"/>
            <a:ext cx="6100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2060"/>
                </a:solidFill>
                <a:latin typeface="Times New Roman"/>
                <a:ea typeface="Times New Roman"/>
              </a:rPr>
              <a:t>2. </a:t>
            </a:r>
            <a:r>
              <a:rPr lang="nl-NL" sz="3200" b="1" dirty="0">
                <a:solidFill>
                  <a:srgbClr val="002060"/>
                </a:solidFill>
                <a:latin typeface="Times New Roman"/>
                <a:ea typeface="Calibri"/>
              </a:rPr>
              <a:t>Quá trình giao lưu văn hóa</a:t>
            </a:r>
            <a:endParaRPr lang="x-none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586917" y="1648918"/>
            <a:ext cx="10822899" cy="4242217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Times New Roman(heading)"/>
                <a:cs typeface="Times New Roman" panose="02020603050405020304" pitchFamily="18" charset="0"/>
              </a:rPr>
              <a:t>Giao</a:t>
            </a:r>
            <a:r>
              <a:rPr lang="en-US" sz="4000" dirty="0" smtClean="0">
                <a:latin typeface="Times New Roman(heading)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(heading)"/>
                <a:cs typeface="Times New Roman" panose="02020603050405020304" pitchFamily="18" charset="0"/>
              </a:rPr>
              <a:t>lưu</a:t>
            </a:r>
            <a:r>
              <a:rPr lang="en-US" sz="4000" dirty="0" smtClean="0">
                <a:latin typeface="Times New Roman(heading)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(heading)"/>
                <a:cs typeface="Times New Roman" panose="02020603050405020304" pitchFamily="18" charset="0"/>
              </a:rPr>
              <a:t>văn</a:t>
            </a:r>
            <a:r>
              <a:rPr lang="en-US" sz="4000" dirty="0" smtClean="0">
                <a:latin typeface="Times New Roman(heading)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(heading)"/>
                <a:cs typeface="Times New Roman" panose="02020603050405020304" pitchFamily="18" charset="0"/>
              </a:rPr>
              <a:t>hóa</a:t>
            </a:r>
            <a:r>
              <a:rPr lang="en-US" sz="4000" dirty="0" smtClean="0">
                <a:latin typeface="Times New Roman(heading)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(heading)"/>
                <a:cs typeface="Times New Roman" panose="02020603050405020304" pitchFamily="18" charset="0"/>
              </a:rPr>
              <a:t>đã</a:t>
            </a:r>
            <a:r>
              <a:rPr lang="en-US" sz="4000" dirty="0" smtClean="0">
                <a:latin typeface="Times New Roman(heading)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(heading)"/>
                <a:cs typeface="Times New Roman" panose="02020603050405020304" pitchFamily="18" charset="0"/>
              </a:rPr>
              <a:t>tác</a:t>
            </a:r>
            <a:r>
              <a:rPr lang="en-US" sz="4000" dirty="0" smtClean="0">
                <a:latin typeface="Times New Roman(heading)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(heading)"/>
                <a:cs typeface="Times New Roman" panose="02020603050405020304" pitchFamily="18" charset="0"/>
              </a:rPr>
              <a:t>động</a:t>
            </a:r>
            <a:r>
              <a:rPr lang="en-US" sz="4000" dirty="0" smtClean="0">
                <a:latin typeface="Times New Roman(heading)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(heading)"/>
                <a:cs typeface="Times New Roman" panose="02020603050405020304" pitchFamily="18" charset="0"/>
              </a:rPr>
              <a:t>như</a:t>
            </a:r>
            <a:r>
              <a:rPr lang="en-US" sz="4000" dirty="0" smtClean="0">
                <a:latin typeface="Times New Roman(heading)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(heading)"/>
                <a:cs typeface="Times New Roman" panose="02020603050405020304" pitchFamily="18" charset="0"/>
              </a:rPr>
              <a:t>thế</a:t>
            </a:r>
            <a:r>
              <a:rPr lang="en-US" sz="4000" dirty="0" smtClean="0">
                <a:latin typeface="Times New Roman(heading)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(heading)"/>
                <a:cs typeface="Times New Roman" panose="02020603050405020304" pitchFamily="18" charset="0"/>
              </a:rPr>
              <a:t>nào</a:t>
            </a:r>
            <a:r>
              <a:rPr lang="en-US" sz="4000" dirty="0" smtClean="0">
                <a:latin typeface="Times New Roman(heading)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(heading)"/>
                <a:cs typeface="Times New Roman" panose="02020603050405020304" pitchFamily="18" charset="0"/>
              </a:rPr>
              <a:t>đến</a:t>
            </a:r>
            <a:r>
              <a:rPr lang="en-US" sz="4000" dirty="0" smtClean="0">
                <a:latin typeface="Times New Roman(heading)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(heading)"/>
                <a:cs typeface="Times New Roman" panose="02020603050405020304" pitchFamily="18" charset="0"/>
              </a:rPr>
              <a:t>nền</a:t>
            </a:r>
            <a:r>
              <a:rPr lang="en-US" sz="4000" dirty="0" smtClean="0">
                <a:latin typeface="Times New Roman(heading)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(heading)"/>
                <a:cs typeface="Times New Roman" panose="02020603050405020304" pitchFamily="18" charset="0"/>
              </a:rPr>
              <a:t>văn</a:t>
            </a:r>
            <a:r>
              <a:rPr lang="en-US" sz="4000" dirty="0" smtClean="0">
                <a:latin typeface="Times New Roman(heading)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(heading)"/>
                <a:cs typeface="Times New Roman" panose="02020603050405020304" pitchFamily="18" charset="0"/>
              </a:rPr>
              <a:t>hóa</a:t>
            </a:r>
            <a:r>
              <a:rPr lang="en-US" sz="4000" dirty="0" smtClean="0">
                <a:latin typeface="Times New Roman(heading)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(heading)"/>
                <a:cs typeface="Times New Roman" panose="02020603050405020304" pitchFamily="18" charset="0"/>
              </a:rPr>
              <a:t>bản</a:t>
            </a:r>
            <a:r>
              <a:rPr lang="en-US" sz="4000" dirty="0" smtClean="0">
                <a:latin typeface="Times New Roman(heading)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(heading)"/>
                <a:cs typeface="Times New Roman" panose="02020603050405020304" pitchFamily="18" charset="0"/>
              </a:rPr>
              <a:t>địa</a:t>
            </a:r>
            <a:r>
              <a:rPr lang="en-US" sz="4000" dirty="0" smtClean="0">
                <a:latin typeface="Times New Roman(heading)"/>
                <a:cs typeface="Times New Roman" panose="02020603050405020304" pitchFamily="18" charset="0"/>
              </a:rPr>
              <a:t>? </a:t>
            </a:r>
            <a:endParaRPr lang="en-US" sz="4000" dirty="0">
              <a:latin typeface="Times New Roman(heading)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21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8C39CCC-1777-0643-880D-86EB4F8E01C1}"/>
              </a:ext>
            </a:extLst>
          </p:cNvPr>
          <p:cNvSpPr txBox="1"/>
          <p:nvPr/>
        </p:nvSpPr>
        <p:spPr>
          <a:xfrm>
            <a:off x="302872" y="54195"/>
            <a:ext cx="11106944" cy="1156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" algn="ctr">
              <a:lnSpc>
                <a:spcPct val="130000"/>
              </a:lnSpc>
              <a:spcAft>
                <a:spcPts val="0"/>
              </a:spcAft>
            </a:pP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Arial"/>
              </a:rPr>
              <a:t>TIẾT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Arial"/>
              </a:rPr>
              <a:t>25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Arial"/>
              </a:rPr>
              <a:t>BÀI 13: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Arial"/>
              </a:rPr>
              <a:t>GIAO LƯU THƯƠNG MẠI VÀ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Arial"/>
              </a:rPr>
              <a:t>VĂN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Arial"/>
              </a:rPr>
              <a:t>HOÁ Ở ĐÔNG NAM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Arial"/>
              </a:rPr>
              <a:t>Á  TỪ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Arial"/>
              </a:rPr>
              <a:t>ĐẨU CÔNG NGUYÊN ĐẾN THÊ KỈ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Arial"/>
              </a:rPr>
              <a:t>X (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Arial"/>
              </a:rPr>
              <a:t>tt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Arial"/>
              </a:rPr>
              <a:t>)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effectLst/>
              <a:latin typeface="Arial"/>
              <a:ea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1FDA5A-C1E5-A04A-9A28-D0F32CA399B6}"/>
              </a:ext>
            </a:extLst>
          </p:cNvPr>
          <p:cNvSpPr txBox="1"/>
          <p:nvPr/>
        </p:nvSpPr>
        <p:spPr>
          <a:xfrm>
            <a:off x="0" y="1218135"/>
            <a:ext cx="6100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2060"/>
                </a:solidFill>
                <a:latin typeface="Times New Roman"/>
                <a:ea typeface="Times New Roman"/>
              </a:rPr>
              <a:t>2. </a:t>
            </a:r>
            <a:r>
              <a:rPr lang="nl-NL" sz="3600" b="1" dirty="0">
                <a:solidFill>
                  <a:srgbClr val="002060"/>
                </a:solidFill>
                <a:latin typeface="Times New Roman"/>
                <a:ea typeface="Calibri"/>
              </a:rPr>
              <a:t>Quá trình giao lưu văn hóa</a:t>
            </a:r>
            <a:endParaRPr lang="x-none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586917" y="1648918"/>
            <a:ext cx="10822899" cy="4242217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Times New Roman(heading)"/>
                <a:cs typeface="Times New Roman" panose="02020603050405020304" pitchFamily="18" charset="0"/>
              </a:rPr>
              <a:t>Nền</a:t>
            </a:r>
            <a:r>
              <a:rPr lang="en-US" sz="4000" dirty="0" smtClean="0">
                <a:latin typeface="Times New Roman(heading)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(heading)"/>
                <a:cs typeface="Times New Roman" panose="02020603050405020304" pitchFamily="18" charset="0"/>
              </a:rPr>
              <a:t>văn</a:t>
            </a:r>
            <a:r>
              <a:rPr lang="en-US" sz="4000" dirty="0" smtClean="0">
                <a:latin typeface="Times New Roman(heading)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(heading)"/>
                <a:cs typeface="Times New Roman" panose="02020603050405020304" pitchFamily="18" charset="0"/>
              </a:rPr>
              <a:t>hóa</a:t>
            </a:r>
            <a:r>
              <a:rPr lang="en-US" sz="4000" dirty="0" smtClean="0">
                <a:latin typeface="Times New Roman(heading)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(heading)"/>
                <a:cs typeface="Times New Roman" panose="02020603050405020304" pitchFamily="18" charset="0"/>
              </a:rPr>
              <a:t>nào</a:t>
            </a:r>
            <a:r>
              <a:rPr lang="en-US" sz="4000" dirty="0" smtClean="0">
                <a:latin typeface="Times New Roman(heading)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(heading)"/>
                <a:cs typeface="Times New Roman" panose="02020603050405020304" pitchFamily="18" charset="0"/>
              </a:rPr>
              <a:t>ảnh</a:t>
            </a:r>
            <a:r>
              <a:rPr lang="en-US" sz="4000" dirty="0" smtClean="0">
                <a:latin typeface="Times New Roman(heading)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(heading)"/>
                <a:cs typeface="Times New Roman" panose="02020603050405020304" pitchFamily="18" charset="0"/>
              </a:rPr>
              <a:t>hưởng</a:t>
            </a:r>
            <a:r>
              <a:rPr lang="en-US" sz="4000" dirty="0" smtClean="0">
                <a:latin typeface="Times New Roman(heading)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(heading)"/>
                <a:cs typeface="Times New Roman" panose="02020603050405020304" pitchFamily="18" charset="0"/>
              </a:rPr>
              <a:t>đến</a:t>
            </a:r>
            <a:r>
              <a:rPr lang="en-US" sz="4000" dirty="0" smtClean="0">
                <a:latin typeface="Times New Roman(heading)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(heading)"/>
                <a:cs typeface="Times New Roman" panose="02020603050405020304" pitchFamily="18" charset="0"/>
              </a:rPr>
              <a:t>khu</a:t>
            </a:r>
            <a:r>
              <a:rPr lang="en-US" sz="4000" dirty="0" smtClean="0">
                <a:latin typeface="Times New Roman(heading)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(heading)"/>
                <a:cs typeface="Times New Roman" panose="02020603050405020304" pitchFamily="18" charset="0"/>
              </a:rPr>
              <a:t>vực</a:t>
            </a:r>
            <a:r>
              <a:rPr lang="en-US" sz="4000" dirty="0" smtClean="0">
                <a:latin typeface="Times New Roman(heading)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(heading)"/>
                <a:cs typeface="Times New Roman" panose="02020603050405020304" pitchFamily="18" charset="0"/>
              </a:rPr>
              <a:t>Đông</a:t>
            </a:r>
            <a:r>
              <a:rPr lang="en-US" sz="4000" dirty="0" smtClean="0">
                <a:latin typeface="Times New Roman(heading)"/>
                <a:cs typeface="Times New Roman" panose="02020603050405020304" pitchFamily="18" charset="0"/>
              </a:rPr>
              <a:t> Nam Á? </a:t>
            </a:r>
            <a:endParaRPr lang="en-US" sz="4000" dirty="0">
              <a:latin typeface="Times New Roman(heading)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0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2231808-4386-5E43-8295-3F201E911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1594" y="-100014"/>
            <a:ext cx="1551016" cy="14447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1FDA5A-C1E5-A04A-9A28-D0F32CA399B6}"/>
              </a:ext>
            </a:extLst>
          </p:cNvPr>
          <p:cNvSpPr txBox="1"/>
          <p:nvPr/>
        </p:nvSpPr>
        <p:spPr>
          <a:xfrm>
            <a:off x="0" y="153987"/>
            <a:ext cx="7390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2060"/>
                </a:solidFill>
                <a:latin typeface="Times New Roman"/>
                <a:ea typeface="Times New Roman"/>
              </a:rPr>
              <a:t>2. </a:t>
            </a:r>
            <a:r>
              <a:rPr lang="nl-NL" sz="3200" b="1" dirty="0">
                <a:solidFill>
                  <a:srgbClr val="002060"/>
                </a:solidFill>
                <a:latin typeface="Times New Roman"/>
                <a:ea typeface="Calibri"/>
              </a:rPr>
              <a:t>Quá trình giao lưu văn hóa</a:t>
            </a:r>
            <a:endParaRPr lang="x-none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4" descr="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11" y="892749"/>
            <a:ext cx="11736940" cy="586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" descr="https://cunghocvui.com/storage/uploads/2020/v%C4%83n1/to%C3%A1n%206/A%CC%89nh%20chu%CC%A3p%20Ma%CC%80n%20hi%CC%80nh%202021-07-12%20lu%CC%81c%2016.43.03.png"/>
          <p:cNvSpPr>
            <a:spLocks noChangeAspect="1" noChangeArrowheads="1"/>
          </p:cNvSpPr>
          <p:nvPr/>
        </p:nvSpPr>
        <p:spPr bwMode="auto">
          <a:xfrm>
            <a:off x="0" y="0"/>
            <a:ext cx="3079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551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4464" y="227530"/>
            <a:ext cx="11495313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vi-V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1.Xác định tên các </a:t>
            </a:r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vương quốc phong kiến </a:t>
            </a:r>
            <a:r>
              <a:rPr lang="vi-V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ở </a:t>
            </a:r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Đông Nam Á từ thế kỉ XII đến thế kỉ </a:t>
            </a:r>
            <a:r>
              <a:rPr lang="vi-V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 và tương ứng với những nước nào ngày nay ?</a:t>
            </a:r>
            <a:endParaRPr lang="vi-VN" sz="2400" dirty="0"/>
          </a:p>
        </p:txBody>
      </p:sp>
      <p:pic>
        <p:nvPicPr>
          <p:cNvPr id="6" name="Picture 5" descr="C:\Users\DO XUAN HUY\Documents\xz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140306"/>
            <a:ext cx="9083843" cy="53808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4960537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56" y="363342"/>
            <a:ext cx="3358074" cy="53479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63286"/>
            <a:ext cx="5161462" cy="2051895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54056" y="6279353"/>
            <a:ext cx="2437606" cy="40011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vi-VN" sz="20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Phạn của Ấn Độ</a:t>
            </a:r>
            <a:endParaRPr kumimoji="0" lang="vi-VN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482060" y="-36769"/>
            <a:ext cx="1709940" cy="40011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vi-VN" sz="20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Chăm cổ</a:t>
            </a:r>
            <a:endParaRPr kumimoji="0" lang="vi-VN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234205" y="2595752"/>
            <a:ext cx="1854558" cy="40011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vi-VN" sz="20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Khơ me cổ</a:t>
            </a:r>
            <a:endParaRPr kumimoji="0" lang="vi-VN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286" y="2351314"/>
            <a:ext cx="5074376" cy="21716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286" y="4659086"/>
            <a:ext cx="5074376" cy="2057399"/>
          </a:xfrm>
          <a:prstGeom prst="rect">
            <a:avLst/>
          </a:prstGeom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0345415" y="6316375"/>
            <a:ext cx="1743348" cy="40011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vi-VN" sz="20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Mã Lai cổ</a:t>
            </a:r>
            <a:endParaRPr kumimoji="0" lang="vi-VN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ea typeface="Times New Roman" panose="02020603050405020304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472543" y="1443428"/>
            <a:ext cx="1556657" cy="15174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516086" y="2960914"/>
            <a:ext cx="1556657" cy="22994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612130" y="2960914"/>
            <a:ext cx="1417070" cy="2830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295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51916"/>
            <a:ext cx="12037102" cy="563231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vi-VN" sz="4000" dirty="0" smtClean="0">
                <a:solidFill>
                  <a:srgbClr val="FFFF00"/>
                </a:solidFill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 Á</a:t>
            </a:r>
            <a:r>
              <a:rPr lang="vi-V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+ Tôn giáo: Hin-đu giáo và Phật giáo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quyện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ngưỡng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4000" dirty="0" smtClean="0">
                <a:latin typeface="+mj-lt"/>
              </a:rPr>
              <a:t>+ </a:t>
            </a:r>
            <a:r>
              <a:rPr lang="vi-VN" sz="4000" dirty="0">
                <a:latin typeface="+mj-lt"/>
              </a:rPr>
              <a:t>Chữ viết: Chữ Phạn trở thành văn tự chính của nhiều vương quốc. </a:t>
            </a:r>
            <a:endParaRPr lang="en-US" sz="4000" dirty="0" smtClean="0">
              <a:latin typeface="+mj-lt"/>
            </a:endParaRPr>
          </a:p>
          <a:p>
            <a:r>
              <a:rPr lang="vi-VN" sz="4000" dirty="0" smtClean="0">
                <a:latin typeface="+mj-lt"/>
              </a:rPr>
              <a:t>+ </a:t>
            </a:r>
            <a:r>
              <a:rPr lang="vi-VN" sz="4000" dirty="0">
                <a:latin typeface="+mj-lt"/>
              </a:rPr>
              <a:t>Nghệ thuật: khu đền tháp Mỹ Sơn (Việt Nam) và quần thể Bô-rô-bu-đua (In-đô-nê- xi-a) là hai công trình kiến trúc tiêu biểu </a:t>
            </a:r>
            <a:r>
              <a:rPr lang="vi-VN" sz="4000" dirty="0" smtClean="0">
                <a:latin typeface="+mj-lt"/>
              </a:rPr>
              <a:t>nhất.</a:t>
            </a:r>
            <a:endParaRPr lang="vi-VN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7010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56" y="119921"/>
            <a:ext cx="11372674" cy="5667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893102" y="6126189"/>
            <a:ext cx="5081665" cy="5232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800" b="0" i="0" u="none" strike="noStrike" cap="none" normalizeH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 đền tháp Mỹ Sơn ( Việt nam)</a:t>
            </a:r>
            <a:endParaRPr kumimoji="0" lang="vi-VN" sz="2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18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57" y="498942"/>
            <a:ext cx="5301048" cy="5288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867" y="498942"/>
            <a:ext cx="5297684" cy="5815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73819" y="5787634"/>
            <a:ext cx="3666592" cy="40011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000" b="0" i="0" u="none" strike="noStrike" cap="none" normalizeH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 đền tháp Mỹ Sơn ( Việt nam)</a:t>
            </a:r>
            <a:endParaRPr kumimoji="0" lang="vi-VN" sz="20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572510" y="5787634"/>
            <a:ext cx="1500041" cy="40011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000" b="0" i="0" u="none" strike="noStrike" cap="none" normalizeH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(Indonexia)</a:t>
            </a:r>
            <a:endParaRPr kumimoji="0" lang="vi-VN" sz="20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71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10610" y="-36762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600" dirty="0" smtClean="0">
                <a:latin typeface="+mj-lt"/>
              </a:rPr>
              <a:t>Câu hỏi 1 phần luyện tập trang 70 sgk lịch sử 6 .Dựa vào lược đồ 13.4, em hãy mô tả con đường giao thương chính từ Ấn Độ và từ Trung Quốc tới Đông Nam Á.</a:t>
            </a:r>
          </a:p>
          <a:p>
            <a:r>
              <a:rPr lang="vi-VN" sz="3600" dirty="0" smtClean="0">
                <a:solidFill>
                  <a:srgbClr val="FFC000"/>
                </a:solidFill>
                <a:latin typeface="+mj-lt"/>
              </a:rPr>
              <a:t>Hướng dẫn </a:t>
            </a:r>
            <a:endParaRPr lang="vi-VN" sz="3600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C39CCC-1777-0643-880D-86EB4F8E01C1}"/>
              </a:ext>
            </a:extLst>
          </p:cNvPr>
          <p:cNvSpPr txBox="1"/>
          <p:nvPr/>
        </p:nvSpPr>
        <p:spPr>
          <a:xfrm>
            <a:off x="750276" y="353998"/>
            <a:ext cx="9624645" cy="1004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" algn="ctr">
              <a:lnSpc>
                <a:spcPct val="130000"/>
              </a:lnSpc>
              <a:spcAft>
                <a:spcPts val="0"/>
              </a:spcAft>
            </a:pPr>
            <a:r>
              <a:rPr lang="en-US" sz="2400" b="1" dirty="0" smtClean="0">
                <a:solidFill>
                  <a:srgbClr val="FFFF00"/>
                </a:solidFill>
                <a:latin typeface="Times New Roman"/>
                <a:ea typeface="Arial"/>
              </a:rPr>
              <a:t>TIẾT 29,30 BÀI 13: </a:t>
            </a:r>
            <a:r>
              <a:rPr lang="en-US" sz="2400" b="1" dirty="0">
                <a:solidFill>
                  <a:srgbClr val="FFFF00"/>
                </a:solidFill>
                <a:latin typeface="Times New Roman"/>
                <a:ea typeface="Arial"/>
              </a:rPr>
              <a:t>GIAO LƯU THƯƠNG MẠI VÀ </a:t>
            </a:r>
            <a:r>
              <a:rPr lang="en-US" sz="2400" b="1" dirty="0" smtClean="0">
                <a:solidFill>
                  <a:srgbClr val="FFFF00"/>
                </a:solidFill>
                <a:latin typeface="Times New Roman"/>
                <a:ea typeface="Arial"/>
              </a:rPr>
              <a:t>VĂN </a:t>
            </a:r>
            <a:r>
              <a:rPr lang="en-US" sz="2400" b="1" dirty="0">
                <a:solidFill>
                  <a:srgbClr val="FFFF00"/>
                </a:solidFill>
                <a:latin typeface="Times New Roman"/>
                <a:ea typeface="Arial"/>
              </a:rPr>
              <a:t>HOÁ Ở ĐÔNG NAM </a:t>
            </a:r>
            <a:r>
              <a:rPr lang="en-US" sz="2400" b="1" dirty="0" smtClean="0">
                <a:solidFill>
                  <a:srgbClr val="FFFF00"/>
                </a:solidFill>
                <a:latin typeface="Times New Roman"/>
                <a:ea typeface="Arial"/>
              </a:rPr>
              <a:t>Á  TỪ </a:t>
            </a:r>
            <a:r>
              <a:rPr lang="en-US" sz="2400" b="1" dirty="0">
                <a:solidFill>
                  <a:srgbClr val="FFFF00"/>
                </a:solidFill>
                <a:latin typeface="Times New Roman"/>
                <a:ea typeface="Arial"/>
              </a:rPr>
              <a:t>ĐẨU CÔNG NGUYÊN ĐẾN THÊ KỈ </a:t>
            </a:r>
            <a:r>
              <a:rPr lang="en-US" sz="2400" b="1" dirty="0" smtClean="0">
                <a:solidFill>
                  <a:srgbClr val="FFFF00"/>
                </a:solidFill>
                <a:latin typeface="Times New Roman"/>
                <a:ea typeface="Arial"/>
              </a:rPr>
              <a:t>X (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/>
                <a:ea typeface="Arial"/>
              </a:rPr>
              <a:t>tt</a:t>
            </a:r>
            <a:r>
              <a:rPr lang="en-US" sz="2400" b="1" dirty="0" smtClean="0">
                <a:solidFill>
                  <a:srgbClr val="FFFF00"/>
                </a:solidFill>
                <a:latin typeface="Times New Roman"/>
                <a:ea typeface="Arial"/>
              </a:rPr>
              <a:t>)</a:t>
            </a:r>
            <a:endParaRPr lang="en-US" sz="4000" b="1" dirty="0">
              <a:solidFill>
                <a:srgbClr val="FFFF00"/>
              </a:solidFill>
              <a:effectLst/>
              <a:latin typeface="Arial"/>
              <a:ea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231808-4386-5E43-8295-3F201E911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1594" y="-100014"/>
            <a:ext cx="1551016" cy="14447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1FDA5A-C1E5-A04A-9A28-D0F32CA399B6}"/>
              </a:ext>
            </a:extLst>
          </p:cNvPr>
          <p:cNvSpPr txBox="1"/>
          <p:nvPr/>
        </p:nvSpPr>
        <p:spPr>
          <a:xfrm>
            <a:off x="1117784" y="1537202"/>
            <a:ext cx="1962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FF0000"/>
                </a:solidFill>
                <a:latin typeface="Times New Roman"/>
              </a:rPr>
              <a:t>LUYỆN TẬP</a:t>
            </a:r>
            <a:endParaRPr lang="x-none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9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O XUAN HUY\Documents\s3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1" y="130629"/>
            <a:ext cx="12017829" cy="6629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1310031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-25216" y="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sz="2800" dirty="0" smtClean="0">
              <a:latin typeface="+mj-lt"/>
            </a:endParaRPr>
          </a:p>
          <a:p>
            <a:endParaRPr lang="vi-VN" sz="2800" dirty="0">
              <a:latin typeface="+mj-lt"/>
            </a:endParaRPr>
          </a:p>
          <a:p>
            <a:endParaRPr lang="vi-VN" sz="2800" dirty="0" smtClean="0">
              <a:latin typeface="+mj-lt"/>
            </a:endParaRPr>
          </a:p>
          <a:p>
            <a:r>
              <a:rPr lang="vi-VN" sz="2800" dirty="0" smtClean="0">
                <a:solidFill>
                  <a:srgbClr val="FFC000"/>
                </a:solidFill>
                <a:latin typeface="+mj-lt"/>
              </a:rPr>
              <a:t>- Con </a:t>
            </a:r>
            <a:r>
              <a:rPr lang="vi-VN" sz="2800" dirty="0">
                <a:solidFill>
                  <a:srgbClr val="FFC000"/>
                </a:solidFill>
                <a:latin typeface="+mj-lt"/>
              </a:rPr>
              <a:t>đường giao thương từ Ấn Độ đến các nước Đông Nam Á:</a:t>
            </a:r>
          </a:p>
          <a:p>
            <a:r>
              <a:rPr lang="vi-VN" sz="2800" dirty="0">
                <a:latin typeface="+mj-lt"/>
              </a:rPr>
              <a:t>Con đường giao thương chủ yếu được thực hiện bằng đường biển và đi qua eo biển Ben-gan</a:t>
            </a:r>
          </a:p>
          <a:p>
            <a:pPr lvl="0"/>
            <a:r>
              <a:rPr lang="vi-VN" sz="2800" dirty="0">
                <a:latin typeface="+mj-lt"/>
              </a:rPr>
              <a:t>Từ vịnh biển </a:t>
            </a:r>
            <a:r>
              <a:rPr lang="vi-VN" sz="2800" dirty="0" smtClean="0">
                <a:latin typeface="+mj-lt"/>
              </a:rPr>
              <a:t>Ran-gun </a:t>
            </a:r>
            <a:r>
              <a:rPr lang="vi-VN" sz="2800" dirty="0">
                <a:latin typeface="+mj-lt"/>
              </a:rPr>
              <a:t>đến Ma-ha-ba-li-bu-ram</a:t>
            </a:r>
          </a:p>
          <a:p>
            <a:pPr lvl="0"/>
            <a:r>
              <a:rPr lang="vi-VN" sz="2800" dirty="0">
                <a:latin typeface="+mj-lt"/>
              </a:rPr>
              <a:t>Từ cảng biển Óc-eo đến cảng Kra đến cảng Ma-ha-ba-li-bu-ram</a:t>
            </a:r>
          </a:p>
          <a:p>
            <a:pPr lvl="0"/>
            <a:r>
              <a:rPr lang="vi-VN" sz="2800" dirty="0">
                <a:latin typeface="+mj-lt"/>
              </a:rPr>
              <a:t>Từ </a:t>
            </a:r>
            <a:r>
              <a:rPr lang="vi-VN" sz="2800" dirty="0" smtClean="0">
                <a:latin typeface="+mj-lt"/>
              </a:rPr>
              <a:t>Ka-lin-ga </a:t>
            </a:r>
            <a:r>
              <a:rPr lang="vi-VN" sz="2800" dirty="0">
                <a:latin typeface="+mj-lt"/>
              </a:rPr>
              <a:t>đi qua eo biển Ma-lac-ca đến Ma-ha-ba-li-bu-ram</a:t>
            </a:r>
          </a:p>
          <a:p>
            <a:r>
              <a:rPr lang="vi-VN" sz="2800" dirty="0" smtClean="0">
                <a:solidFill>
                  <a:srgbClr val="FFC000"/>
                </a:solidFill>
                <a:latin typeface="+mj-lt"/>
              </a:rPr>
              <a:t>- Con </a:t>
            </a:r>
            <a:r>
              <a:rPr lang="vi-VN" sz="2800" dirty="0">
                <a:solidFill>
                  <a:srgbClr val="FFC000"/>
                </a:solidFill>
                <a:latin typeface="+mj-lt"/>
              </a:rPr>
              <a:t>đường giao thương từ Trung Quốc đến các nước Đông Nam Á:</a:t>
            </a:r>
          </a:p>
          <a:p>
            <a:pPr lvl="0"/>
            <a:r>
              <a:rPr lang="vi-VN" sz="2800" dirty="0">
                <a:latin typeface="+mj-lt"/>
              </a:rPr>
              <a:t>Từ cảng biển Tuyền Châu đi qua biển Đông đến cảng Chăm-pa. Từ cảng Chăm-pa đi qua biển Đông đến cảng </a:t>
            </a:r>
            <a:r>
              <a:rPr lang="vi-VN" sz="2800" dirty="0" smtClean="0">
                <a:latin typeface="+mj-lt"/>
              </a:rPr>
              <a:t>Ka-lin-ga</a:t>
            </a:r>
            <a:r>
              <a:rPr lang="vi-VN" sz="2800" dirty="0">
                <a:latin typeface="+mj-lt"/>
              </a:rPr>
              <a:t>.</a:t>
            </a:r>
          </a:p>
          <a:p>
            <a:pPr lvl="0"/>
            <a:r>
              <a:rPr lang="vi-VN" sz="2800" dirty="0" smtClean="0">
                <a:latin typeface="+mj-lt"/>
              </a:rPr>
              <a:t>Từ Ka-lin-ga </a:t>
            </a:r>
            <a:r>
              <a:rPr lang="vi-VN" sz="2800" dirty="0">
                <a:latin typeface="+mj-lt"/>
              </a:rPr>
              <a:t>hàng hóa được chuyển đến Ma-ha-ba-li-bu-ram qua eo biển Ma-lac-ca.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C39CCC-1777-0643-880D-86EB4F8E01C1}"/>
              </a:ext>
            </a:extLst>
          </p:cNvPr>
          <p:cNvSpPr txBox="1"/>
          <p:nvPr/>
        </p:nvSpPr>
        <p:spPr>
          <a:xfrm>
            <a:off x="891790" y="120216"/>
            <a:ext cx="9624645" cy="1004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" algn="ctr">
              <a:lnSpc>
                <a:spcPct val="130000"/>
              </a:lnSpc>
              <a:spcAft>
                <a:spcPts val="0"/>
              </a:spcAft>
            </a:pPr>
            <a:r>
              <a:rPr lang="en-US" sz="2400" b="1" dirty="0" smtClean="0">
                <a:solidFill>
                  <a:srgbClr val="FFFF00"/>
                </a:solidFill>
                <a:latin typeface="Times New Roman"/>
                <a:ea typeface="Arial"/>
              </a:rPr>
              <a:t>TIẾT 29,30 BÀI 13: </a:t>
            </a:r>
            <a:r>
              <a:rPr lang="en-US" sz="2400" b="1" dirty="0">
                <a:solidFill>
                  <a:srgbClr val="FFFF00"/>
                </a:solidFill>
                <a:latin typeface="Times New Roman"/>
                <a:ea typeface="Arial"/>
              </a:rPr>
              <a:t>GIAO LƯU THƯƠNG MẠI VÀ </a:t>
            </a:r>
            <a:r>
              <a:rPr lang="en-US" sz="2400" b="1" dirty="0" smtClean="0">
                <a:solidFill>
                  <a:srgbClr val="FFFF00"/>
                </a:solidFill>
                <a:latin typeface="Times New Roman"/>
                <a:ea typeface="Arial"/>
              </a:rPr>
              <a:t>VĂN </a:t>
            </a:r>
            <a:r>
              <a:rPr lang="en-US" sz="2400" b="1" dirty="0">
                <a:solidFill>
                  <a:srgbClr val="FFFF00"/>
                </a:solidFill>
                <a:latin typeface="Times New Roman"/>
                <a:ea typeface="Arial"/>
              </a:rPr>
              <a:t>HOÁ Ở ĐÔNG NAM </a:t>
            </a:r>
            <a:r>
              <a:rPr lang="en-US" sz="2400" b="1" dirty="0" smtClean="0">
                <a:solidFill>
                  <a:srgbClr val="FFFF00"/>
                </a:solidFill>
                <a:latin typeface="Times New Roman"/>
                <a:ea typeface="Arial"/>
              </a:rPr>
              <a:t>Á  TỪ </a:t>
            </a:r>
            <a:r>
              <a:rPr lang="en-US" sz="2400" b="1" dirty="0">
                <a:solidFill>
                  <a:srgbClr val="FFFF00"/>
                </a:solidFill>
                <a:latin typeface="Times New Roman"/>
                <a:ea typeface="Arial"/>
              </a:rPr>
              <a:t>ĐẨU CÔNG NGUYÊN ĐẾN THÊ KỈ </a:t>
            </a:r>
            <a:r>
              <a:rPr lang="en-US" sz="2400" b="1" dirty="0" smtClean="0">
                <a:solidFill>
                  <a:srgbClr val="FFFF00"/>
                </a:solidFill>
                <a:latin typeface="Times New Roman"/>
                <a:ea typeface="Arial"/>
              </a:rPr>
              <a:t>X (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/>
                <a:ea typeface="Arial"/>
              </a:rPr>
              <a:t>tt</a:t>
            </a:r>
            <a:r>
              <a:rPr lang="en-US" sz="2400" b="1" dirty="0" smtClean="0">
                <a:solidFill>
                  <a:srgbClr val="FFFF00"/>
                </a:solidFill>
                <a:latin typeface="Times New Roman"/>
                <a:ea typeface="Arial"/>
              </a:rPr>
              <a:t>)</a:t>
            </a:r>
            <a:endParaRPr lang="en-US" sz="4000" b="1" dirty="0">
              <a:solidFill>
                <a:srgbClr val="FFFF00"/>
              </a:solidFill>
              <a:effectLst/>
              <a:latin typeface="Arial"/>
              <a:ea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231808-4386-5E43-8295-3F201E911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1594" y="-100014"/>
            <a:ext cx="1551016" cy="14447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1FDA5A-C1E5-A04A-9A28-D0F32CA399B6}"/>
              </a:ext>
            </a:extLst>
          </p:cNvPr>
          <p:cNvSpPr txBox="1"/>
          <p:nvPr/>
        </p:nvSpPr>
        <p:spPr>
          <a:xfrm>
            <a:off x="1117784" y="1205089"/>
            <a:ext cx="1962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FF0000"/>
                </a:solidFill>
                <a:latin typeface="Times New Roman"/>
              </a:rPr>
              <a:t>LUYỆN TẬP</a:t>
            </a:r>
            <a:endParaRPr lang="x-none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3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10610" y="-36762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sz="2400" dirty="0" smtClean="0">
              <a:latin typeface="+mj-lt"/>
            </a:endParaRPr>
          </a:p>
          <a:p>
            <a:endParaRPr lang="vi-VN" sz="2400" dirty="0">
              <a:latin typeface="+mj-lt"/>
            </a:endParaRPr>
          </a:p>
          <a:p>
            <a:endParaRPr lang="vi-VN" sz="2400" dirty="0" smtClean="0">
              <a:solidFill>
                <a:srgbClr val="FFC000"/>
              </a:solidFill>
              <a:latin typeface="+mj-lt"/>
            </a:endParaRPr>
          </a:p>
          <a:p>
            <a:r>
              <a:rPr lang="vi-VN" sz="2400" dirty="0" smtClean="0">
                <a:solidFill>
                  <a:schemeClr val="bg1"/>
                </a:solidFill>
                <a:latin typeface="+mj-lt"/>
              </a:rPr>
              <a:t>Câu </a:t>
            </a:r>
            <a:r>
              <a:rPr lang="vi-VN" sz="2400" dirty="0">
                <a:solidFill>
                  <a:schemeClr val="bg1"/>
                </a:solidFill>
                <a:latin typeface="+mj-lt"/>
              </a:rPr>
              <a:t>hỏi 2 phần luyện tập trang 70 sgk lịch sử </a:t>
            </a:r>
            <a:r>
              <a:rPr lang="vi-VN" sz="2400" dirty="0" smtClean="0">
                <a:solidFill>
                  <a:schemeClr val="bg1"/>
                </a:solidFill>
                <a:latin typeface="+mj-lt"/>
              </a:rPr>
              <a:t>6. Nêu </a:t>
            </a:r>
            <a:r>
              <a:rPr lang="vi-VN" sz="2400" dirty="0">
                <a:solidFill>
                  <a:schemeClr val="bg1"/>
                </a:solidFill>
                <a:latin typeface="+mj-lt"/>
              </a:rPr>
              <a:t>ví dụ cho thấy sự sáng tạo của cư dân Đông Nam Á khi tiếp thu văn hóa Ấn Độ</a:t>
            </a:r>
          </a:p>
          <a:p>
            <a:endParaRPr lang="vi-VN" sz="2400" dirty="0" smtClean="0">
              <a:latin typeface="+mj-lt"/>
            </a:endParaRPr>
          </a:p>
          <a:p>
            <a:endParaRPr lang="vi-VN" sz="2400" dirty="0">
              <a:latin typeface="+mj-lt"/>
            </a:endParaRPr>
          </a:p>
          <a:p>
            <a:r>
              <a:rPr lang="vi-VN" sz="2400" dirty="0" smtClean="0">
                <a:solidFill>
                  <a:srgbClr val="FF0000"/>
                </a:solidFill>
                <a:latin typeface="+mj-lt"/>
              </a:rPr>
              <a:t>Hướng 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dẫn </a:t>
            </a:r>
            <a:endParaRPr lang="vi-VN" sz="2400" b="1" dirty="0">
              <a:solidFill>
                <a:srgbClr val="FF0000"/>
              </a:solidFill>
              <a:latin typeface="+mj-lt"/>
            </a:endParaRPr>
          </a:p>
          <a:p>
            <a:r>
              <a:rPr lang="vi-VN" sz="2400" dirty="0" smtClean="0">
                <a:latin typeface="+mj-lt"/>
              </a:rPr>
              <a:t>  Ví </a:t>
            </a:r>
            <a:r>
              <a:rPr lang="vi-VN" sz="2400" dirty="0">
                <a:latin typeface="+mj-lt"/>
              </a:rPr>
              <a:t>dụ về sự sáng tạo của người Đông Nam Á khi tiếp thu văn hóa Ấn Độ:</a:t>
            </a:r>
          </a:p>
          <a:p>
            <a:r>
              <a:rPr lang="vi-VN" sz="2400" dirty="0">
                <a:latin typeface="+mj-lt"/>
              </a:rPr>
              <a:t>-  </a:t>
            </a:r>
            <a:r>
              <a:rPr lang="vi-VN" sz="2400" dirty="0" smtClean="0">
                <a:latin typeface="+mj-lt"/>
              </a:rPr>
              <a:t>Chữ </a:t>
            </a:r>
            <a:r>
              <a:rPr lang="vi-VN" sz="2400" dirty="0">
                <a:latin typeface="+mj-lt"/>
              </a:rPr>
              <a:t>Phạn du nhập và trở thành chữ viết chính nhiều vương quốc buổi đồng thành lập. Tuy nhiên, người Đông Nam Á không sử dụng chữ Phạn nguyên bản mà dần cải biên và sáng tạo thành chữ viết riêng của mình. Ví dụ như chữ Chăm cổ, chữ Khơ-me cổ, chữ Mã lai cổ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C39CCC-1777-0643-880D-86EB4F8E01C1}"/>
              </a:ext>
            </a:extLst>
          </p:cNvPr>
          <p:cNvSpPr txBox="1"/>
          <p:nvPr/>
        </p:nvSpPr>
        <p:spPr>
          <a:xfrm>
            <a:off x="750276" y="353998"/>
            <a:ext cx="9624645" cy="1004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" algn="ctr">
              <a:lnSpc>
                <a:spcPct val="130000"/>
              </a:lnSpc>
              <a:spcAft>
                <a:spcPts val="0"/>
              </a:spcAft>
            </a:pPr>
            <a:r>
              <a:rPr lang="en-US" sz="2400" b="1" dirty="0" smtClean="0">
                <a:solidFill>
                  <a:srgbClr val="FFFF00"/>
                </a:solidFill>
                <a:latin typeface="Times New Roman"/>
                <a:ea typeface="Arial"/>
              </a:rPr>
              <a:t>TIẾT 29,30 BÀI 13: </a:t>
            </a:r>
            <a:r>
              <a:rPr lang="en-US" sz="2400" b="1" dirty="0">
                <a:solidFill>
                  <a:srgbClr val="FFFF00"/>
                </a:solidFill>
                <a:latin typeface="Times New Roman"/>
                <a:ea typeface="Arial"/>
              </a:rPr>
              <a:t>GIAO LƯU THƯƠNG MẠI VÀ </a:t>
            </a:r>
            <a:r>
              <a:rPr lang="en-US" sz="2400" b="1" dirty="0" smtClean="0">
                <a:solidFill>
                  <a:srgbClr val="FFFF00"/>
                </a:solidFill>
                <a:latin typeface="Times New Roman"/>
                <a:ea typeface="Arial"/>
              </a:rPr>
              <a:t>VĂN </a:t>
            </a:r>
            <a:r>
              <a:rPr lang="en-US" sz="2400" b="1" dirty="0">
                <a:solidFill>
                  <a:srgbClr val="FFFF00"/>
                </a:solidFill>
                <a:latin typeface="Times New Roman"/>
                <a:ea typeface="Arial"/>
              </a:rPr>
              <a:t>HOÁ Ở ĐÔNG NAM </a:t>
            </a:r>
            <a:r>
              <a:rPr lang="en-US" sz="2400" b="1" dirty="0" smtClean="0">
                <a:solidFill>
                  <a:srgbClr val="FFFF00"/>
                </a:solidFill>
                <a:latin typeface="Times New Roman"/>
                <a:ea typeface="Arial"/>
              </a:rPr>
              <a:t>Á  TỪ </a:t>
            </a:r>
            <a:r>
              <a:rPr lang="en-US" sz="2400" b="1" dirty="0">
                <a:solidFill>
                  <a:srgbClr val="FFFF00"/>
                </a:solidFill>
                <a:latin typeface="Times New Roman"/>
                <a:ea typeface="Arial"/>
              </a:rPr>
              <a:t>ĐẨU CÔNG NGUYÊN ĐẾN THÊ KỈ </a:t>
            </a:r>
            <a:r>
              <a:rPr lang="en-US" sz="2400" b="1" dirty="0" smtClean="0">
                <a:solidFill>
                  <a:srgbClr val="FFFF00"/>
                </a:solidFill>
                <a:latin typeface="Times New Roman"/>
                <a:ea typeface="Arial"/>
              </a:rPr>
              <a:t>X (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/>
                <a:ea typeface="Arial"/>
              </a:rPr>
              <a:t>tt</a:t>
            </a:r>
            <a:r>
              <a:rPr lang="en-US" sz="2400" b="1" dirty="0" smtClean="0">
                <a:solidFill>
                  <a:srgbClr val="FFFF00"/>
                </a:solidFill>
                <a:latin typeface="Times New Roman"/>
                <a:ea typeface="Arial"/>
              </a:rPr>
              <a:t>)</a:t>
            </a:r>
            <a:endParaRPr lang="en-US" sz="4000" b="1" dirty="0">
              <a:solidFill>
                <a:srgbClr val="FFFF00"/>
              </a:solidFill>
              <a:effectLst/>
              <a:latin typeface="Arial"/>
              <a:ea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231808-4386-5E43-8295-3F201E911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1594" y="-100014"/>
            <a:ext cx="1551016" cy="14447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1FDA5A-C1E5-A04A-9A28-D0F32CA399B6}"/>
              </a:ext>
            </a:extLst>
          </p:cNvPr>
          <p:cNvSpPr txBox="1"/>
          <p:nvPr/>
        </p:nvSpPr>
        <p:spPr>
          <a:xfrm>
            <a:off x="1117784" y="1537202"/>
            <a:ext cx="1962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FF0000"/>
                </a:solidFill>
                <a:latin typeface="Times New Roman"/>
              </a:rPr>
              <a:t>LUYỆN TẬP</a:t>
            </a:r>
            <a:endParaRPr lang="x-none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8452" y="3690475"/>
            <a:ext cx="11702143" cy="264522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637036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0" y="-100014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600" dirty="0">
                <a:solidFill>
                  <a:schemeClr val="bg1"/>
                </a:solidFill>
                <a:latin typeface="+mj-lt"/>
              </a:rPr>
              <a:t>Vận dụng trang 70 sgk lịch sử </a:t>
            </a:r>
            <a:r>
              <a:rPr lang="vi-VN" sz="3600" dirty="0" smtClean="0">
                <a:solidFill>
                  <a:schemeClr val="bg1"/>
                </a:solidFill>
                <a:latin typeface="+mj-lt"/>
              </a:rPr>
              <a:t>6.</a:t>
            </a:r>
            <a:r>
              <a:rPr lang="vi-VN" sz="3600" dirty="0">
                <a:solidFill>
                  <a:schemeClr val="bg1"/>
                </a:solidFill>
                <a:latin typeface="+mj-lt"/>
              </a:rPr>
              <a:t> </a:t>
            </a:r>
            <a:endParaRPr lang="vi-VN" sz="3600" b="1" dirty="0">
              <a:solidFill>
                <a:schemeClr val="bg1"/>
              </a:solidFill>
              <a:latin typeface="+mj-lt"/>
            </a:endParaRPr>
          </a:p>
          <a:p>
            <a:r>
              <a:rPr lang="vi-VN" sz="3600" dirty="0">
                <a:solidFill>
                  <a:schemeClr val="bg1"/>
                </a:solidFill>
                <a:latin typeface="+mj-lt"/>
              </a:rPr>
              <a:t>Dựa vào lược đồ 13.4, đối chiếu với bản đồ 12.2, em hãy cho biết con đường thương mại ở Đông Nam Á đi qua những vùng </a:t>
            </a:r>
            <a:r>
              <a:rPr lang="vi-VN" sz="3600" dirty="0" smtClean="0">
                <a:solidFill>
                  <a:schemeClr val="bg1"/>
                </a:solidFill>
                <a:latin typeface="+mj-lt"/>
              </a:rPr>
              <a:t>biển của đại </a:t>
            </a:r>
            <a:r>
              <a:rPr lang="vi-VN" sz="3600" dirty="0">
                <a:solidFill>
                  <a:schemeClr val="bg1"/>
                </a:solidFill>
                <a:latin typeface="+mj-lt"/>
              </a:rPr>
              <a:t>dương </a:t>
            </a:r>
            <a:r>
              <a:rPr lang="vi-VN" sz="3600" dirty="0" smtClean="0">
                <a:solidFill>
                  <a:schemeClr val="bg1"/>
                </a:solidFill>
                <a:latin typeface="+mj-lt"/>
              </a:rPr>
              <a:t>và vịnh biển nào?</a:t>
            </a:r>
            <a:endParaRPr lang="vi-VN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C39CCC-1777-0643-880D-86EB4F8E01C1}"/>
              </a:ext>
            </a:extLst>
          </p:cNvPr>
          <p:cNvSpPr txBox="1"/>
          <p:nvPr/>
        </p:nvSpPr>
        <p:spPr>
          <a:xfrm>
            <a:off x="750276" y="353998"/>
            <a:ext cx="9624645" cy="1004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" algn="ctr">
              <a:lnSpc>
                <a:spcPct val="130000"/>
              </a:lnSpc>
              <a:spcAft>
                <a:spcPts val="0"/>
              </a:spcAft>
            </a:pPr>
            <a:r>
              <a:rPr lang="en-US" sz="2400" b="1" dirty="0" smtClean="0">
                <a:solidFill>
                  <a:srgbClr val="FFFF00"/>
                </a:solidFill>
                <a:latin typeface="Times New Roman"/>
                <a:ea typeface="Arial"/>
              </a:rPr>
              <a:t>TIẾT 29,30 BÀI 13: </a:t>
            </a:r>
            <a:r>
              <a:rPr lang="en-US" sz="2400" b="1" dirty="0">
                <a:solidFill>
                  <a:srgbClr val="FFFF00"/>
                </a:solidFill>
                <a:latin typeface="Times New Roman"/>
                <a:ea typeface="Arial"/>
              </a:rPr>
              <a:t>GIAO LƯU THƯƠNG MẠI VÀ </a:t>
            </a:r>
            <a:r>
              <a:rPr lang="en-US" sz="2400" b="1" dirty="0" smtClean="0">
                <a:solidFill>
                  <a:srgbClr val="FFFF00"/>
                </a:solidFill>
                <a:latin typeface="Times New Roman"/>
                <a:ea typeface="Arial"/>
              </a:rPr>
              <a:t>VĂN </a:t>
            </a:r>
            <a:r>
              <a:rPr lang="en-US" sz="2400" b="1" dirty="0">
                <a:solidFill>
                  <a:srgbClr val="FFFF00"/>
                </a:solidFill>
                <a:latin typeface="Times New Roman"/>
                <a:ea typeface="Arial"/>
              </a:rPr>
              <a:t>HOÁ Ở ĐÔNG NAM </a:t>
            </a:r>
            <a:r>
              <a:rPr lang="en-US" sz="2400" b="1" dirty="0" smtClean="0">
                <a:solidFill>
                  <a:srgbClr val="FFFF00"/>
                </a:solidFill>
                <a:latin typeface="Times New Roman"/>
                <a:ea typeface="Arial"/>
              </a:rPr>
              <a:t>Á  TỪ </a:t>
            </a:r>
            <a:r>
              <a:rPr lang="en-US" sz="2400" b="1" dirty="0">
                <a:solidFill>
                  <a:srgbClr val="FFFF00"/>
                </a:solidFill>
                <a:latin typeface="Times New Roman"/>
                <a:ea typeface="Arial"/>
              </a:rPr>
              <a:t>ĐẨU CÔNG NGUYÊN ĐẾN THÊ KỈ </a:t>
            </a:r>
            <a:r>
              <a:rPr lang="en-US" sz="2400" b="1" dirty="0" smtClean="0">
                <a:solidFill>
                  <a:srgbClr val="FFFF00"/>
                </a:solidFill>
                <a:latin typeface="Times New Roman"/>
                <a:ea typeface="Arial"/>
              </a:rPr>
              <a:t>X (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/>
                <a:ea typeface="Arial"/>
              </a:rPr>
              <a:t>tt</a:t>
            </a:r>
            <a:r>
              <a:rPr lang="en-US" sz="2400" b="1" dirty="0" smtClean="0">
                <a:solidFill>
                  <a:srgbClr val="FFFF00"/>
                </a:solidFill>
                <a:latin typeface="Times New Roman"/>
                <a:ea typeface="Arial"/>
              </a:rPr>
              <a:t>)</a:t>
            </a:r>
            <a:endParaRPr lang="en-US" sz="4000" b="1" dirty="0">
              <a:solidFill>
                <a:srgbClr val="FFFF00"/>
              </a:solidFill>
              <a:effectLst/>
              <a:latin typeface="Arial"/>
              <a:ea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231808-4386-5E43-8295-3F201E911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1594" y="-100014"/>
            <a:ext cx="1551016" cy="14447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1FDA5A-C1E5-A04A-9A28-D0F32CA399B6}"/>
              </a:ext>
            </a:extLst>
          </p:cNvPr>
          <p:cNvSpPr txBox="1"/>
          <p:nvPr/>
        </p:nvSpPr>
        <p:spPr>
          <a:xfrm>
            <a:off x="1117784" y="1537202"/>
            <a:ext cx="1962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chemeClr val="bg1"/>
                </a:solidFill>
                <a:latin typeface="Times New Roman"/>
              </a:rPr>
              <a:t>VẬN DỤNG</a:t>
            </a:r>
            <a:endParaRPr lang="x-none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621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10610" y="-36762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dirty="0">
                <a:latin typeface="+mj-lt"/>
              </a:rPr>
              <a:t>Hướng dẫn </a:t>
            </a:r>
            <a:endParaRPr lang="vi-VN" sz="2400" dirty="0">
              <a:latin typeface="+mj-lt"/>
            </a:endParaRPr>
          </a:p>
          <a:p>
            <a:r>
              <a:rPr lang="vi-VN" sz="2400" dirty="0">
                <a:latin typeface="+mj-lt"/>
              </a:rPr>
              <a:t>Con đường thương mại </a:t>
            </a:r>
            <a:endParaRPr lang="vi-VN" sz="2400" dirty="0" smtClean="0">
              <a:latin typeface="+mj-lt"/>
            </a:endParaRPr>
          </a:p>
          <a:p>
            <a:r>
              <a:rPr lang="vi-VN" sz="2400" dirty="0" smtClean="0">
                <a:latin typeface="+mj-lt"/>
              </a:rPr>
              <a:t>Đông </a:t>
            </a:r>
            <a:r>
              <a:rPr lang="vi-VN" sz="2400" dirty="0">
                <a:latin typeface="+mj-lt"/>
              </a:rPr>
              <a:t>Nam Á đi qua:</a:t>
            </a:r>
          </a:p>
          <a:p>
            <a:pPr lvl="0"/>
            <a:r>
              <a:rPr lang="vi-VN" sz="2400" dirty="0" smtClean="0">
                <a:latin typeface="+mj-lt"/>
              </a:rPr>
              <a:t>-Vùng </a:t>
            </a:r>
            <a:r>
              <a:rPr lang="vi-VN" sz="2400" dirty="0">
                <a:latin typeface="+mj-lt"/>
              </a:rPr>
              <a:t>B</a:t>
            </a:r>
            <a:r>
              <a:rPr lang="vi-VN" sz="2400" dirty="0" smtClean="0">
                <a:latin typeface="+mj-lt"/>
              </a:rPr>
              <a:t>iển Đông của Thái </a:t>
            </a:r>
          </a:p>
          <a:p>
            <a:pPr lvl="0"/>
            <a:r>
              <a:rPr lang="vi-VN" sz="2400" dirty="0" smtClean="0">
                <a:latin typeface="+mj-lt"/>
              </a:rPr>
              <a:t>Bình Dương</a:t>
            </a:r>
            <a:endParaRPr lang="vi-VN" sz="2400" dirty="0">
              <a:latin typeface="+mj-lt"/>
            </a:endParaRPr>
          </a:p>
          <a:p>
            <a:pPr lvl="0"/>
            <a:r>
              <a:rPr lang="vi-VN" sz="2400" dirty="0" smtClean="0">
                <a:latin typeface="+mj-lt"/>
              </a:rPr>
              <a:t>- Vùng </a:t>
            </a:r>
            <a:r>
              <a:rPr lang="vi-VN" sz="2400" dirty="0">
                <a:latin typeface="+mj-lt"/>
              </a:rPr>
              <a:t>biển Ấn Độ Dương</a:t>
            </a:r>
          </a:p>
          <a:p>
            <a:pPr lvl="0"/>
            <a:r>
              <a:rPr lang="vi-VN" sz="2400" dirty="0" smtClean="0">
                <a:latin typeface="+mj-lt"/>
              </a:rPr>
              <a:t>- Vịnh Ben Gan</a:t>
            </a:r>
            <a:endParaRPr lang="vi-VN" sz="2400" dirty="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C39CCC-1777-0643-880D-86EB4F8E01C1}"/>
              </a:ext>
            </a:extLst>
          </p:cNvPr>
          <p:cNvSpPr txBox="1"/>
          <p:nvPr/>
        </p:nvSpPr>
        <p:spPr>
          <a:xfrm>
            <a:off x="750276" y="353998"/>
            <a:ext cx="9624645" cy="1004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" algn="ctr">
              <a:lnSpc>
                <a:spcPct val="130000"/>
              </a:lnSpc>
              <a:spcAft>
                <a:spcPts val="0"/>
              </a:spcAft>
            </a:pPr>
            <a:r>
              <a:rPr lang="en-US" sz="2400" b="1" dirty="0" smtClean="0">
                <a:solidFill>
                  <a:srgbClr val="FFFF00"/>
                </a:solidFill>
                <a:latin typeface="Times New Roman"/>
                <a:ea typeface="Arial"/>
              </a:rPr>
              <a:t>TIẾT 29,30 BÀI 13: </a:t>
            </a:r>
            <a:r>
              <a:rPr lang="en-US" sz="2400" b="1" dirty="0">
                <a:solidFill>
                  <a:srgbClr val="FFFF00"/>
                </a:solidFill>
                <a:latin typeface="Times New Roman"/>
                <a:ea typeface="Arial"/>
              </a:rPr>
              <a:t>GIAO LƯU THƯƠNG MẠI VÀ </a:t>
            </a:r>
            <a:r>
              <a:rPr lang="en-US" sz="2400" b="1" dirty="0" smtClean="0">
                <a:solidFill>
                  <a:srgbClr val="FFFF00"/>
                </a:solidFill>
                <a:latin typeface="Times New Roman"/>
                <a:ea typeface="Arial"/>
              </a:rPr>
              <a:t>VĂN </a:t>
            </a:r>
            <a:r>
              <a:rPr lang="en-US" sz="2400" b="1" dirty="0">
                <a:solidFill>
                  <a:srgbClr val="FFFF00"/>
                </a:solidFill>
                <a:latin typeface="Times New Roman"/>
                <a:ea typeface="Arial"/>
              </a:rPr>
              <a:t>HOÁ Ở ĐÔNG NAM </a:t>
            </a:r>
            <a:r>
              <a:rPr lang="en-US" sz="2400" b="1" dirty="0" smtClean="0">
                <a:solidFill>
                  <a:srgbClr val="FFFF00"/>
                </a:solidFill>
                <a:latin typeface="Times New Roman"/>
                <a:ea typeface="Arial"/>
              </a:rPr>
              <a:t>Á  TỪ </a:t>
            </a:r>
            <a:r>
              <a:rPr lang="en-US" sz="2400" b="1" dirty="0">
                <a:solidFill>
                  <a:srgbClr val="FFFF00"/>
                </a:solidFill>
                <a:latin typeface="Times New Roman"/>
                <a:ea typeface="Arial"/>
              </a:rPr>
              <a:t>ĐẨU CÔNG NGUYÊN ĐẾN THÊ KỈ </a:t>
            </a:r>
            <a:r>
              <a:rPr lang="en-US" sz="2400" b="1" dirty="0" smtClean="0">
                <a:solidFill>
                  <a:srgbClr val="FFFF00"/>
                </a:solidFill>
                <a:latin typeface="Times New Roman"/>
                <a:ea typeface="Arial"/>
              </a:rPr>
              <a:t>X (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/>
                <a:ea typeface="Arial"/>
              </a:rPr>
              <a:t>tt</a:t>
            </a:r>
            <a:r>
              <a:rPr lang="en-US" sz="2400" b="1" dirty="0" smtClean="0">
                <a:solidFill>
                  <a:srgbClr val="FFFF00"/>
                </a:solidFill>
                <a:latin typeface="Times New Roman"/>
                <a:ea typeface="Arial"/>
              </a:rPr>
              <a:t>)</a:t>
            </a:r>
            <a:endParaRPr lang="en-US" sz="4000" b="1" dirty="0">
              <a:solidFill>
                <a:srgbClr val="FFFF00"/>
              </a:solidFill>
              <a:effectLst/>
              <a:latin typeface="Arial"/>
              <a:ea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231808-4386-5E43-8295-3F201E911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1594" y="-100014"/>
            <a:ext cx="1551016" cy="14447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1FDA5A-C1E5-A04A-9A28-D0F32CA399B6}"/>
              </a:ext>
            </a:extLst>
          </p:cNvPr>
          <p:cNvSpPr txBox="1"/>
          <p:nvPr/>
        </p:nvSpPr>
        <p:spPr>
          <a:xfrm>
            <a:off x="1117784" y="1537202"/>
            <a:ext cx="1962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chemeClr val="bg1"/>
                </a:solidFill>
                <a:latin typeface="Times New Roman"/>
              </a:rPr>
              <a:t>VẬN DỤNG</a:t>
            </a:r>
            <a:endParaRPr lang="x-none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C:\Users\DO XUAN HUY\Documents\s3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832" y="1408012"/>
            <a:ext cx="7663544" cy="49674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859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8346" y="593809"/>
            <a:ext cx="11528853" cy="548868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R="57785" algn="just">
              <a:spcBef>
                <a:spcPts val="1345"/>
              </a:spcBef>
              <a:spcAft>
                <a:spcPts val="0"/>
              </a:spcAft>
            </a:pPr>
            <a:r>
              <a:rPr lang="vi-VN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Những 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vương quốc phong kiến ở Đông Nam Á từ thế kỉ VII đến thế kỉ X, và vị trí của các vương quốc đó thuộc các quốc gia Đông Nam Á nào ngày nay:</a:t>
            </a:r>
          </a:p>
          <a:p>
            <a:pPr marR="60325" algn="just">
              <a:lnSpc>
                <a:spcPct val="100000"/>
              </a:lnSpc>
              <a:spcAft>
                <a:spcPts val="0"/>
              </a:spcAft>
            </a:pP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Pagan, </a:t>
            </a:r>
            <a:r>
              <a:rPr lang="vi-VN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Pe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vi-VN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Thaton </a:t>
            </a:r>
            <a:r>
              <a:rPr lang="vi-VN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là Mi-an-ma.</a:t>
            </a:r>
            <a:endParaRPr lang="vi-VN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58420" algn="just">
              <a:spcAft>
                <a:spcPts val="0"/>
              </a:spcAft>
            </a:pP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Ha-ri-pun-giay-a, Đva-ra-va-ti </a:t>
            </a:r>
            <a:r>
              <a:rPr lang="vi-VN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là 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Thái </a:t>
            </a:r>
            <a:r>
              <a:rPr lang="vi-VN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Lan.</a:t>
            </a:r>
            <a:endParaRPr lang="vi-VN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59055" algn="just">
              <a:spcAft>
                <a:spcPts val="0"/>
              </a:spcAft>
            </a:pP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Cam-pu-chia vẫn </a:t>
            </a:r>
            <a:r>
              <a:rPr lang="vi-VN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là Cam-pu-chia.</a:t>
            </a:r>
            <a:endParaRPr lang="vi-VN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59055" algn="just">
              <a:spcAft>
                <a:spcPts val="0"/>
              </a:spcAft>
            </a:pPr>
            <a:r>
              <a:rPr lang="vi-VN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Đại </a:t>
            </a:r>
            <a:r>
              <a:rPr lang="vi-VN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ồ</a:t>
            </a:r>
            <a:r>
              <a:rPr lang="vi-VN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Việt, Chăm-pa </a:t>
            </a:r>
            <a:r>
              <a:rPr lang="vi-VN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là 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Việt </a:t>
            </a:r>
            <a:r>
              <a:rPr lang="vi-VN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Nam.</a:t>
            </a:r>
          </a:p>
          <a:p>
            <a:pPr algn="just">
              <a:lnSpc>
                <a:spcPts val="1610"/>
              </a:lnSpc>
              <a:spcAft>
                <a:spcPts val="0"/>
              </a:spcAft>
            </a:pPr>
            <a:endParaRPr lang="vi-VN" sz="3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610"/>
              </a:lnSpc>
              <a:spcAft>
                <a:spcPts val="0"/>
              </a:spcAft>
            </a:pPr>
            <a:r>
              <a:rPr lang="vi-VN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Tu-ma-sic </a:t>
            </a:r>
            <a:r>
              <a:rPr lang="vi-VN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là Xing-ga-po.</a:t>
            </a:r>
            <a:endParaRPr lang="vi-VN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Sri-vi-giay-a và Ka-lin-ga </a:t>
            </a:r>
            <a:r>
              <a:rPr lang="vi-VN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là 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In-đô- </a:t>
            </a:r>
            <a:r>
              <a:rPr lang="vi-VN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nê-xi-a.</a:t>
            </a:r>
          </a:p>
          <a:p>
            <a:r>
              <a:rPr lang="vi-VN" sz="3600" dirty="0" smtClean="0">
                <a:latin typeface="Times New Roman" panose="02020603050405020304" pitchFamily="18" charset="0"/>
              </a:rPr>
              <a:t>+ Bu- Tu-An là Philippin.</a:t>
            </a:r>
            <a:endParaRPr lang="vi-VN" sz="3600" dirty="0"/>
          </a:p>
        </p:txBody>
      </p:sp>
    </p:spTree>
    <p:extLst>
      <p:ext uri="{BB962C8B-B14F-4D97-AF65-F5344CB8AC3E}">
        <p14:creationId xmlns:p14="http://schemas.microsoft.com/office/powerpoint/2010/main" val="593598517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C39CCC-1777-0643-880D-86EB4F8E01C1}"/>
              </a:ext>
            </a:extLst>
          </p:cNvPr>
          <p:cNvSpPr txBox="1"/>
          <p:nvPr/>
        </p:nvSpPr>
        <p:spPr>
          <a:xfrm>
            <a:off x="377653" y="1594015"/>
            <a:ext cx="10451107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" lvl="0" algn="ctr">
              <a:lnSpc>
                <a:spcPct val="130000"/>
              </a:lnSpc>
            </a:pPr>
            <a:r>
              <a:rPr lang="en-US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/>
                <a:ea typeface="Arial"/>
              </a:rPr>
              <a:t>CHƯƠNG V: VIỆT NAM TỪ KHOẢNG THẾ KỈ VII TRƯỚC CÔNG NGUYÊN ĐẾN ĐẦU THẾ KỈ X</a:t>
            </a:r>
          </a:p>
          <a:p>
            <a:pPr marL="63500" lvl="0" algn="ctr">
              <a:lnSpc>
                <a:spcPct val="130000"/>
              </a:lnSpc>
            </a:pPr>
            <a:endParaRPr lang="en-US" sz="2400" b="1" dirty="0" smtClean="0">
              <a:solidFill>
                <a:schemeClr val="accent5">
                  <a:lumMod val="40000"/>
                  <a:lumOff val="60000"/>
                </a:schemeClr>
              </a:solidFill>
              <a:latin typeface="Times New Roman"/>
              <a:ea typeface="Arial"/>
            </a:endParaRPr>
          </a:p>
          <a:p>
            <a:pPr marL="63500" lvl="0" algn="ctr">
              <a:lnSpc>
                <a:spcPct val="130000"/>
              </a:lnSpc>
            </a:pPr>
            <a:r>
              <a:rPr lang="en-US" sz="2400" b="1" dirty="0" smtClean="0">
                <a:solidFill>
                  <a:srgbClr val="FFFF00"/>
                </a:solidFill>
                <a:latin typeface="Times New Roman"/>
                <a:ea typeface="Arial"/>
              </a:rPr>
              <a:t>BÀI 14. NHÀ NƯỚC VĂN LANG, ÂU LẠC</a:t>
            </a:r>
            <a:endParaRPr lang="en-US" sz="4000" b="1" dirty="0">
              <a:solidFill>
                <a:srgbClr val="FFFF00"/>
              </a:solidFill>
              <a:latin typeface="Arial"/>
              <a:ea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231808-4386-5E43-8295-3F201E911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3535" y="-206255"/>
            <a:ext cx="2092928" cy="209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88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0317" y="964926"/>
            <a:ext cx="11778916" cy="44653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vi-VN" sz="2800" b="1" i="1" dirty="0" smtClean="0">
                <a:solidFill>
                  <a:srgbClr val="594F4F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2.Vận </a:t>
            </a:r>
            <a:r>
              <a:rPr lang="vi-VN" sz="2800" b="1" i="1" dirty="0">
                <a:solidFill>
                  <a:srgbClr val="594F4F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dụng trang 66 sgk lịch sử 6 Chân trời sáng </a:t>
            </a:r>
            <a:r>
              <a:rPr lang="vi-VN" sz="2800" b="1" i="1" dirty="0" smtClean="0">
                <a:solidFill>
                  <a:srgbClr val="594F4F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tạo:</a:t>
            </a:r>
            <a:endParaRPr lang="vi-VN" sz="2800" b="1" i="1" dirty="0">
              <a:latin typeface="+mj-lt"/>
              <a:ea typeface="Times New Roman" panose="02020603050405020304" pitchFamily="18" charset="0"/>
            </a:endParaRPr>
          </a:p>
          <a:p>
            <a:r>
              <a:rPr lang="vi-VN" sz="2800" dirty="0">
                <a:solidFill>
                  <a:srgbClr val="594F4F"/>
                </a:solidFill>
                <a:latin typeface="+mj-lt"/>
                <a:ea typeface="Times New Roman" panose="02020603050405020304" pitchFamily="18" charset="0"/>
              </a:rPr>
              <a:t>Sông Mekong gắn bó với lịch sử của những quốc gia cổ nào ở Đông Nam Á? Những quốc gia đó thuộc quốc gia nào ngày nay? </a:t>
            </a:r>
            <a:endParaRPr lang="vi-VN" sz="2800" dirty="0" smtClean="0">
              <a:solidFill>
                <a:srgbClr val="594F4F"/>
              </a:solidFill>
              <a:latin typeface="+mj-lt"/>
              <a:ea typeface="Times New Roman" panose="02020603050405020304" pitchFamily="18" charset="0"/>
            </a:endParaRPr>
          </a:p>
          <a:p>
            <a:r>
              <a:rPr lang="vi-VN" sz="2800" dirty="0" smtClean="0">
                <a:solidFill>
                  <a:srgbClr val="594F4F"/>
                </a:solidFill>
                <a:latin typeface="+mj-lt"/>
                <a:ea typeface="Times New Roman" panose="02020603050405020304" pitchFamily="18" charset="0"/>
              </a:rPr>
              <a:t>Tham </a:t>
            </a:r>
            <a:r>
              <a:rPr lang="vi-VN" sz="2800" dirty="0">
                <a:solidFill>
                  <a:srgbClr val="594F4F"/>
                </a:solidFill>
                <a:latin typeface="+mj-lt"/>
                <a:ea typeface="Times New Roman" panose="02020603050405020304" pitchFamily="18" charset="0"/>
              </a:rPr>
              <a:t>khảo thêm bản đồ 12.1 và 12.2 để trả lời</a:t>
            </a:r>
            <a:r>
              <a:rPr lang="vi-VN" sz="2800" dirty="0" smtClean="0">
                <a:solidFill>
                  <a:srgbClr val="594F4F"/>
                </a:solidFill>
                <a:latin typeface="+mj-lt"/>
                <a:ea typeface="Times New Roman" panose="02020603050405020304" pitchFamily="18" charset="0"/>
              </a:rPr>
              <a:t>.</a:t>
            </a:r>
          </a:p>
          <a:p>
            <a:r>
              <a:rPr lang="vi-VN" sz="2800" b="1" dirty="0">
                <a:solidFill>
                  <a:srgbClr val="594F4F"/>
                </a:solidFill>
                <a:latin typeface="+mj-lt"/>
                <a:ea typeface="Times New Roman" panose="02020603050405020304" pitchFamily="18" charset="0"/>
              </a:rPr>
              <a:t> </a:t>
            </a:r>
            <a:endParaRPr lang="vi-VN" sz="2800" b="1" dirty="0" smtClean="0">
              <a:solidFill>
                <a:srgbClr val="594F4F"/>
              </a:solidFill>
              <a:latin typeface="+mj-lt"/>
              <a:ea typeface="Times New Roman" panose="02020603050405020304" pitchFamily="18" charset="0"/>
            </a:endParaRPr>
          </a:p>
          <a:p>
            <a:r>
              <a:rPr lang="vi-VN" sz="2800" dirty="0" smtClean="0">
                <a:solidFill>
                  <a:srgbClr val="14A9E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Hướng dẫn:</a:t>
            </a:r>
            <a:endParaRPr lang="vi-VN" sz="2800" b="1" dirty="0">
              <a:latin typeface="+mj-lt"/>
              <a:ea typeface="Times New Roman" panose="02020603050405020304" pitchFamily="18" charset="0"/>
            </a:endParaRPr>
          </a:p>
          <a:p>
            <a:pPr algn="just"/>
            <a:r>
              <a:rPr lang="vi-VN" sz="2800" dirty="0" smtClean="0">
                <a:solidFill>
                  <a:srgbClr val="594F4F"/>
                </a:solidFill>
                <a:latin typeface="+mj-lt"/>
                <a:ea typeface="Times New Roman" panose="02020603050405020304" pitchFamily="18" charset="0"/>
              </a:rPr>
              <a:t>- Các </a:t>
            </a:r>
            <a:r>
              <a:rPr lang="vi-VN" sz="2800" dirty="0">
                <a:solidFill>
                  <a:srgbClr val="594F4F"/>
                </a:solidFill>
                <a:latin typeface="+mj-lt"/>
                <a:ea typeface="Times New Roman" panose="02020603050405020304" pitchFamily="18" charset="0"/>
              </a:rPr>
              <a:t>quốc gia cổ gắn bó với sông MêKông gồm: Champa, Phù Nam, Chân Lạp. </a:t>
            </a:r>
            <a:endParaRPr lang="vi-VN" sz="2800" dirty="0">
              <a:latin typeface="+mj-lt"/>
              <a:ea typeface="Times New Roman" panose="02020603050405020304" pitchFamily="18" charset="0"/>
            </a:endParaRPr>
          </a:p>
          <a:p>
            <a:pPr algn="just"/>
            <a:r>
              <a:rPr lang="vi-VN" sz="2800" dirty="0" smtClean="0">
                <a:solidFill>
                  <a:srgbClr val="594F4F"/>
                </a:solidFill>
                <a:latin typeface="+mj-lt"/>
                <a:ea typeface="Times New Roman" panose="02020603050405020304" pitchFamily="18" charset="0"/>
              </a:rPr>
              <a:t>- Những </a:t>
            </a:r>
            <a:r>
              <a:rPr lang="vi-VN" sz="2800" dirty="0">
                <a:solidFill>
                  <a:srgbClr val="594F4F"/>
                </a:solidFill>
                <a:latin typeface="+mj-lt"/>
                <a:ea typeface="Times New Roman" panose="02020603050405020304" pitchFamily="18" charset="0"/>
              </a:rPr>
              <a:t>vương quốc đó thuộc về các quốc gia ngày nay như:</a:t>
            </a:r>
            <a:endParaRPr lang="vi-VN" sz="2800" dirty="0">
              <a:latin typeface="+mj-lt"/>
              <a:ea typeface="Times New Roman" panose="02020603050405020304" pitchFamily="18" charset="0"/>
            </a:endParaRPr>
          </a:p>
          <a:p>
            <a:pPr lvl="0" algn="just">
              <a:spcAft>
                <a:spcPts val="500"/>
              </a:spcAft>
              <a:buSzPts val="1000"/>
              <a:tabLst>
                <a:tab pos="457200" algn="l"/>
              </a:tabLst>
            </a:pPr>
            <a:r>
              <a:rPr lang="vi-VN" sz="2800" dirty="0" smtClean="0">
                <a:solidFill>
                  <a:srgbClr val="594F4F"/>
                </a:solidFill>
                <a:latin typeface="+mj-lt"/>
                <a:ea typeface="Times New Roman" panose="02020603050405020304" pitchFamily="18" charset="0"/>
              </a:rPr>
              <a:t>+ Champa</a:t>
            </a:r>
            <a:r>
              <a:rPr lang="vi-VN" sz="2800" dirty="0">
                <a:solidFill>
                  <a:srgbClr val="594F4F"/>
                </a:solidFill>
                <a:latin typeface="+mj-lt"/>
                <a:ea typeface="Times New Roman" panose="02020603050405020304" pitchFamily="18" charset="0"/>
              </a:rPr>
              <a:t>   =&gt; thuộc Việt Nam</a:t>
            </a:r>
            <a:endParaRPr lang="vi-VN" sz="2800" dirty="0">
              <a:latin typeface="+mj-lt"/>
              <a:ea typeface="Times New Roman" panose="02020603050405020304" pitchFamily="18" charset="0"/>
            </a:endParaRPr>
          </a:p>
          <a:p>
            <a:pPr lvl="0" algn="just">
              <a:spcAft>
                <a:spcPts val="500"/>
              </a:spcAft>
              <a:buSzPts val="1000"/>
              <a:tabLst>
                <a:tab pos="457200" algn="l"/>
              </a:tabLst>
            </a:pPr>
            <a:r>
              <a:rPr lang="vi-VN" sz="2800" dirty="0" smtClean="0">
                <a:solidFill>
                  <a:srgbClr val="594F4F"/>
                </a:solidFill>
                <a:latin typeface="+mj-lt"/>
                <a:ea typeface="Times New Roman" panose="02020603050405020304" pitchFamily="18" charset="0"/>
              </a:rPr>
              <a:t>+ Chân </a:t>
            </a:r>
            <a:r>
              <a:rPr lang="vi-VN" sz="2800" dirty="0">
                <a:solidFill>
                  <a:srgbClr val="594F4F"/>
                </a:solidFill>
                <a:latin typeface="+mj-lt"/>
                <a:ea typeface="Times New Roman" panose="02020603050405020304" pitchFamily="18" charset="0"/>
              </a:rPr>
              <a:t>Lạp =&gt;Lào, Campuchia, Thái Lan</a:t>
            </a:r>
            <a:endParaRPr lang="vi-VN" sz="28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0317" y="2787625"/>
            <a:ext cx="11778916" cy="351062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vi-VN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678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8C39CCC-1777-0643-880D-86EB4F8E01C1}"/>
              </a:ext>
            </a:extLst>
          </p:cNvPr>
          <p:cNvSpPr txBox="1"/>
          <p:nvPr/>
        </p:nvSpPr>
        <p:spPr>
          <a:xfrm>
            <a:off x="739666" y="-168516"/>
            <a:ext cx="1096765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" algn="ctr">
              <a:lnSpc>
                <a:spcPct val="130000"/>
              </a:lnSpc>
              <a:spcAft>
                <a:spcPts val="0"/>
              </a:spcAft>
            </a:pPr>
            <a:r>
              <a:rPr lang="en-US" sz="4000" b="1" dirty="0" smtClean="0">
                <a:latin typeface="Times New Roman"/>
                <a:ea typeface="Arial"/>
              </a:rPr>
              <a:t>TIẾT </a:t>
            </a:r>
            <a:r>
              <a:rPr lang="en-US" sz="4000" b="1" dirty="0" smtClean="0">
                <a:latin typeface="Times New Roman"/>
                <a:ea typeface="Arial"/>
              </a:rPr>
              <a:t>25 </a:t>
            </a:r>
            <a:r>
              <a:rPr lang="en-US" sz="4000" b="1" dirty="0" smtClean="0">
                <a:latin typeface="Times New Roman"/>
                <a:ea typeface="Arial"/>
              </a:rPr>
              <a:t>BÀI 13: </a:t>
            </a:r>
            <a:r>
              <a:rPr lang="en-US" sz="4000" b="1" dirty="0">
                <a:latin typeface="Times New Roman"/>
                <a:ea typeface="Arial"/>
              </a:rPr>
              <a:t>GIAO LƯU THƯƠNG MẠI VÀ </a:t>
            </a:r>
            <a:r>
              <a:rPr lang="en-US" sz="4000" b="1" dirty="0" smtClean="0">
                <a:latin typeface="Times New Roman"/>
                <a:ea typeface="Arial"/>
              </a:rPr>
              <a:t>VĂN </a:t>
            </a:r>
            <a:r>
              <a:rPr lang="en-US" sz="4000" b="1" dirty="0">
                <a:latin typeface="Times New Roman"/>
                <a:ea typeface="Arial"/>
              </a:rPr>
              <a:t>HOÁ Ở ĐÔNG NAM </a:t>
            </a:r>
            <a:r>
              <a:rPr lang="en-US" sz="4000" b="1" dirty="0" smtClean="0">
                <a:latin typeface="Times New Roman"/>
                <a:ea typeface="Arial"/>
              </a:rPr>
              <a:t>Á  TỪ </a:t>
            </a:r>
            <a:r>
              <a:rPr lang="en-US" sz="4000" b="1" dirty="0">
                <a:latin typeface="Times New Roman"/>
                <a:ea typeface="Arial"/>
              </a:rPr>
              <a:t>ĐẨU CÔNG NGUYÊN ĐẾN THÊ KỈ </a:t>
            </a:r>
            <a:r>
              <a:rPr lang="en-US" sz="4000" b="1" dirty="0" smtClean="0">
                <a:latin typeface="Times New Roman"/>
                <a:ea typeface="Arial"/>
              </a:rPr>
              <a:t>X</a:t>
            </a:r>
            <a:endParaRPr lang="en-US" sz="4000" b="1" dirty="0">
              <a:effectLst/>
              <a:latin typeface="Arial"/>
              <a:ea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1FDA5A-C1E5-A04A-9A28-D0F32CA399B6}"/>
              </a:ext>
            </a:extLst>
          </p:cNvPr>
          <p:cNvSpPr txBox="1"/>
          <p:nvPr/>
        </p:nvSpPr>
        <p:spPr>
          <a:xfrm>
            <a:off x="1152857" y="2612024"/>
            <a:ext cx="7601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002060"/>
                </a:solidFill>
                <a:latin typeface="Times New Roman"/>
                <a:ea typeface="Times New Roman"/>
              </a:rPr>
              <a:t>1. </a:t>
            </a:r>
            <a:r>
              <a:rPr lang="nl-NL" sz="4000" b="1" dirty="0">
                <a:solidFill>
                  <a:srgbClr val="002060"/>
                </a:solidFill>
                <a:latin typeface="Times New Roman"/>
                <a:ea typeface="Calibri"/>
              </a:rPr>
              <a:t>Quá trình giao lưu thương mại</a:t>
            </a:r>
            <a:endParaRPr lang="x-none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1FDA5A-C1E5-A04A-9A28-D0F32CA399B6}"/>
              </a:ext>
            </a:extLst>
          </p:cNvPr>
          <p:cNvSpPr txBox="1"/>
          <p:nvPr/>
        </p:nvSpPr>
        <p:spPr>
          <a:xfrm>
            <a:off x="1152857" y="3573013"/>
            <a:ext cx="8765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002060"/>
                </a:solidFill>
                <a:latin typeface="Times New Roman"/>
                <a:ea typeface="Times New Roman"/>
              </a:rPr>
              <a:t>2. </a:t>
            </a:r>
            <a:r>
              <a:rPr lang="nl-NL" sz="4000" b="1" dirty="0">
                <a:solidFill>
                  <a:srgbClr val="002060"/>
                </a:solidFill>
                <a:latin typeface="Times New Roman"/>
                <a:ea typeface="Calibri"/>
              </a:rPr>
              <a:t>Quá trình giao lưu văn hóa</a:t>
            </a:r>
            <a:endParaRPr lang="x-none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40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21FDA5A-C1E5-A04A-9A28-D0F32CA399B6}"/>
              </a:ext>
            </a:extLst>
          </p:cNvPr>
          <p:cNvSpPr txBox="1"/>
          <p:nvPr/>
        </p:nvSpPr>
        <p:spPr>
          <a:xfrm>
            <a:off x="679143" y="157797"/>
            <a:ext cx="7340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2060"/>
                </a:solidFill>
                <a:latin typeface="Times New Roman"/>
                <a:ea typeface="Times New Roman"/>
              </a:rPr>
              <a:t>1. </a:t>
            </a:r>
            <a:r>
              <a:rPr lang="nl-NL" sz="3600" b="1" dirty="0">
                <a:solidFill>
                  <a:srgbClr val="002060"/>
                </a:solidFill>
                <a:latin typeface="Times New Roman"/>
                <a:ea typeface="Calibri"/>
              </a:rPr>
              <a:t>Quá trình giao lưu thương mại</a:t>
            </a:r>
            <a:endParaRPr lang="x-none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1394085" y="984010"/>
            <a:ext cx="10797915" cy="5057026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err="1">
                <a:solidFill>
                  <a:srgbClr val="7030A0"/>
                </a:solidFill>
                <a:latin typeface="Times New Roman(heading)"/>
                <a:cs typeface="Times New Roman" panose="02020603050405020304" pitchFamily="18" charset="0"/>
              </a:rPr>
              <a:t>Hãy</a:t>
            </a:r>
            <a:r>
              <a:rPr lang="en-US" sz="4000" dirty="0">
                <a:solidFill>
                  <a:srgbClr val="7030A0"/>
                </a:solidFill>
                <a:latin typeface="Times New Roman(heading)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(heading)"/>
                <a:cs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srgbClr val="7030A0"/>
                </a:solidFill>
                <a:latin typeface="Times New Roman(heading)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(heading)"/>
                <a:cs typeface="Times New Roman" panose="02020603050405020304" pitchFamily="18" charset="0"/>
              </a:rPr>
              <a:t>biết</a:t>
            </a:r>
            <a:r>
              <a:rPr lang="en-US" sz="4000" dirty="0">
                <a:solidFill>
                  <a:srgbClr val="7030A0"/>
                </a:solidFill>
                <a:latin typeface="Times New Roman(heading)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srgbClr val="7030A0"/>
                </a:solidFill>
                <a:latin typeface="Times New Roman(heading)"/>
                <a:cs typeface="Times New Roman" panose="02020603050405020304" pitchFamily="18" charset="0"/>
              </a:rPr>
              <a:t>Giao</a:t>
            </a:r>
            <a:r>
              <a:rPr lang="en-US" sz="4000" dirty="0">
                <a:solidFill>
                  <a:srgbClr val="7030A0"/>
                </a:solidFill>
                <a:latin typeface="Times New Roman(heading)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(heading)"/>
                <a:cs typeface="Times New Roman" panose="02020603050405020304" pitchFamily="18" charset="0"/>
              </a:rPr>
              <a:t>lưu</a:t>
            </a:r>
            <a:r>
              <a:rPr lang="en-US" sz="4000" dirty="0">
                <a:solidFill>
                  <a:srgbClr val="7030A0"/>
                </a:solidFill>
                <a:latin typeface="Times New Roman(heading)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(heading)"/>
                <a:cs typeface="Times New Roman" panose="02020603050405020304" pitchFamily="18" charset="0"/>
              </a:rPr>
              <a:t>thương</a:t>
            </a:r>
            <a:r>
              <a:rPr lang="en-US" sz="4000" dirty="0">
                <a:solidFill>
                  <a:srgbClr val="7030A0"/>
                </a:solidFill>
                <a:latin typeface="Times New Roman(heading)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(heading)"/>
                <a:cs typeface="Times New Roman" panose="02020603050405020304" pitchFamily="18" charset="0"/>
              </a:rPr>
              <a:t>mại</a:t>
            </a:r>
            <a:r>
              <a:rPr lang="en-US" sz="4000" dirty="0">
                <a:solidFill>
                  <a:srgbClr val="7030A0"/>
                </a:solidFill>
                <a:latin typeface="Times New Roman(heading)"/>
                <a:cs typeface="Times New Roman" panose="02020603050405020304" pitchFamily="18" charset="0"/>
              </a:rPr>
              <a:t> ở </a:t>
            </a:r>
            <a:r>
              <a:rPr lang="en-US" sz="4000" dirty="0" err="1">
                <a:solidFill>
                  <a:srgbClr val="7030A0"/>
                </a:solidFill>
                <a:latin typeface="Times New Roman(heading)"/>
                <a:cs typeface="Times New Roman" panose="02020603050405020304" pitchFamily="18" charset="0"/>
              </a:rPr>
              <a:t>Đông</a:t>
            </a:r>
            <a:r>
              <a:rPr lang="en-US" sz="4000" dirty="0">
                <a:solidFill>
                  <a:srgbClr val="7030A0"/>
                </a:solidFill>
                <a:latin typeface="Times New Roman(heading)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(heading)"/>
                <a:cs typeface="Times New Roman" panose="02020603050405020304" pitchFamily="18" charset="0"/>
              </a:rPr>
              <a:t>nam</a:t>
            </a:r>
            <a:r>
              <a:rPr lang="en-US" sz="4000" dirty="0">
                <a:solidFill>
                  <a:srgbClr val="7030A0"/>
                </a:solidFill>
                <a:latin typeface="Times New Roman(heading)"/>
                <a:cs typeface="Times New Roman" panose="02020603050405020304" pitchFamily="18" charset="0"/>
              </a:rPr>
              <a:t> Á </a:t>
            </a:r>
            <a:r>
              <a:rPr lang="en-US" sz="4000" dirty="0" err="1">
                <a:solidFill>
                  <a:srgbClr val="7030A0"/>
                </a:solidFill>
                <a:latin typeface="Times New Roman(heading)"/>
                <a:cs typeface="Times New Roman" panose="02020603050405020304" pitchFamily="18" charset="0"/>
              </a:rPr>
              <a:t>diễn</a:t>
            </a:r>
            <a:r>
              <a:rPr lang="en-US" sz="4000" dirty="0">
                <a:solidFill>
                  <a:srgbClr val="7030A0"/>
                </a:solidFill>
                <a:latin typeface="Times New Roman(heading)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(heading)"/>
                <a:cs typeface="Times New Roman" panose="02020603050405020304" pitchFamily="18" charset="0"/>
              </a:rPr>
              <a:t>ra</a:t>
            </a:r>
            <a:r>
              <a:rPr lang="en-US" sz="4000" dirty="0">
                <a:solidFill>
                  <a:srgbClr val="7030A0"/>
                </a:solidFill>
                <a:latin typeface="Times New Roman(heading)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(heading)"/>
                <a:cs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7030A0"/>
                </a:solidFill>
                <a:latin typeface="Times New Roman(heading)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(heading)"/>
                <a:cs typeface="Times New Roman" panose="02020603050405020304" pitchFamily="18" charset="0"/>
              </a:rPr>
              <a:t>khi</a:t>
            </a:r>
            <a:r>
              <a:rPr lang="en-US" sz="4000" dirty="0">
                <a:solidFill>
                  <a:srgbClr val="7030A0"/>
                </a:solidFill>
                <a:latin typeface="Times New Roman(heading)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(heading)"/>
                <a:cs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rgbClr val="7030A0"/>
                </a:solidFill>
                <a:latin typeface="Times New Roman(heading)"/>
                <a:cs typeface="Times New Roman" panose="02020603050405020304" pitchFamily="18" charset="0"/>
              </a:rPr>
              <a:t> ? </a:t>
            </a:r>
            <a:r>
              <a:rPr lang="en-US" sz="4000" dirty="0" err="1">
                <a:solidFill>
                  <a:srgbClr val="7030A0"/>
                </a:solidFill>
                <a:latin typeface="Times New Roman(heading)"/>
                <a:cs typeface="Times New Roman" panose="02020603050405020304" pitchFamily="18" charset="0"/>
              </a:rPr>
              <a:t>bằng</a:t>
            </a:r>
            <a:r>
              <a:rPr lang="en-US" sz="4000" dirty="0">
                <a:solidFill>
                  <a:srgbClr val="7030A0"/>
                </a:solidFill>
                <a:latin typeface="Times New Roman(heading)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(heading)"/>
                <a:cs typeface="Times New Roman" panose="02020603050405020304" pitchFamily="18" charset="0"/>
              </a:rPr>
              <a:t>cách</a:t>
            </a:r>
            <a:r>
              <a:rPr lang="en-US" sz="4000" dirty="0">
                <a:solidFill>
                  <a:srgbClr val="7030A0"/>
                </a:solidFill>
                <a:latin typeface="Times New Roman(heading)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(heading)"/>
                <a:cs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rgbClr val="7030A0"/>
                </a:solidFill>
                <a:latin typeface="Times New Roman(heading)"/>
                <a:cs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35070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O XUAN HUY\Documents\s3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1" y="130629"/>
            <a:ext cx="12017829" cy="6629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1166222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10610" y="393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9" name="Picture 1" descr="Description: C:\Users\HP\OneDrive\Desktop\Screenshot_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7" y="149903"/>
            <a:ext cx="10693181" cy="637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774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21FDA5A-C1E5-A04A-9A28-D0F32CA399B6}"/>
              </a:ext>
            </a:extLst>
          </p:cNvPr>
          <p:cNvSpPr txBox="1"/>
          <p:nvPr/>
        </p:nvSpPr>
        <p:spPr>
          <a:xfrm>
            <a:off x="679143" y="157797"/>
            <a:ext cx="7340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2060"/>
                </a:solidFill>
                <a:latin typeface="Times New Roman"/>
                <a:ea typeface="Times New Roman"/>
              </a:rPr>
              <a:t>1. </a:t>
            </a:r>
            <a:r>
              <a:rPr lang="nl-NL" sz="3600" b="1" dirty="0">
                <a:solidFill>
                  <a:srgbClr val="002060"/>
                </a:solidFill>
                <a:latin typeface="Times New Roman"/>
                <a:ea typeface="Calibri"/>
              </a:rPr>
              <a:t>Quá trình giao lưu thương mại</a:t>
            </a:r>
            <a:endParaRPr lang="x-none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1394085" y="984010"/>
            <a:ext cx="10797915" cy="5057026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err="1">
                <a:latin typeface="Times New Roman(heading)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latin typeface="Times New Roman(heading)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(heading)"/>
                <a:cs typeface="Times New Roman" panose="02020603050405020304" pitchFamily="18" charset="0"/>
              </a:rPr>
              <a:t>hoạt</a:t>
            </a:r>
            <a:r>
              <a:rPr lang="en-US" sz="4000" dirty="0">
                <a:latin typeface="Times New Roman(heading)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(heading)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latin typeface="Times New Roman(heading)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(heading)"/>
                <a:cs typeface="Times New Roman" panose="02020603050405020304" pitchFamily="18" charset="0"/>
              </a:rPr>
              <a:t>giao</a:t>
            </a:r>
            <a:r>
              <a:rPr lang="en-US" sz="4000" dirty="0">
                <a:latin typeface="Times New Roman(heading)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(heading)"/>
                <a:cs typeface="Times New Roman" panose="02020603050405020304" pitchFamily="18" charset="0"/>
              </a:rPr>
              <a:t>lưu</a:t>
            </a:r>
            <a:r>
              <a:rPr lang="en-US" sz="4000" dirty="0">
                <a:latin typeface="Times New Roman(heading)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(heading)"/>
                <a:cs typeface="Times New Roman" panose="02020603050405020304" pitchFamily="18" charset="0"/>
              </a:rPr>
              <a:t>thương</a:t>
            </a:r>
            <a:r>
              <a:rPr lang="en-US" sz="4000" dirty="0">
                <a:latin typeface="Times New Roman(heading)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(heading)"/>
                <a:cs typeface="Times New Roman" panose="02020603050405020304" pitchFamily="18" charset="0"/>
              </a:rPr>
              <a:t>mại</a:t>
            </a:r>
            <a:r>
              <a:rPr lang="en-US" sz="4000" dirty="0">
                <a:latin typeface="Times New Roman(heading)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(heading)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Times New Roman(heading)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(heading)"/>
                <a:cs typeface="Times New Roman" panose="02020603050405020304" pitchFamily="18" charset="0"/>
              </a:rPr>
              <a:t>đã</a:t>
            </a:r>
            <a:r>
              <a:rPr lang="en-US" sz="4000" dirty="0">
                <a:latin typeface="Times New Roman(heading)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(heading)"/>
                <a:cs typeface="Times New Roman" panose="02020603050405020304" pitchFamily="18" charset="0"/>
              </a:rPr>
              <a:t>diễn</a:t>
            </a:r>
            <a:r>
              <a:rPr lang="en-US" sz="4000" dirty="0">
                <a:latin typeface="Times New Roman(heading)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(heading)"/>
                <a:cs typeface="Times New Roman" panose="02020603050405020304" pitchFamily="18" charset="0"/>
              </a:rPr>
              <a:t>ra</a:t>
            </a:r>
            <a:r>
              <a:rPr lang="en-US" sz="4000" dirty="0">
                <a:latin typeface="Times New Roman(heading)"/>
                <a:cs typeface="Times New Roman" panose="02020603050405020304" pitchFamily="18" charset="0"/>
              </a:rPr>
              <a:t>? </a:t>
            </a:r>
            <a:r>
              <a:rPr lang="en-US" sz="4000" dirty="0" err="1">
                <a:latin typeface="Times New Roman(heading)"/>
                <a:cs typeface="Times New Roman" panose="02020603050405020304" pitchFamily="18" charset="0"/>
              </a:rPr>
              <a:t>Lấy</a:t>
            </a:r>
            <a:r>
              <a:rPr lang="en-US" sz="4000" dirty="0">
                <a:latin typeface="Times New Roman(heading)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(heading)"/>
                <a:cs typeface="Times New Roman" panose="02020603050405020304" pitchFamily="18" charset="0"/>
              </a:rPr>
              <a:t>ví</a:t>
            </a:r>
            <a:r>
              <a:rPr lang="en-US" sz="4000" dirty="0">
                <a:latin typeface="Times New Roman(heading)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(heading)"/>
                <a:cs typeface="Times New Roman" panose="02020603050405020304" pitchFamily="18" charset="0"/>
              </a:rPr>
              <a:t>dụ</a:t>
            </a:r>
            <a:r>
              <a:rPr lang="en-US" sz="4000" dirty="0">
                <a:latin typeface="Times New Roman(heading)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(heading)"/>
                <a:cs typeface="Times New Roman" panose="02020603050405020304" pitchFamily="18" charset="0"/>
              </a:rPr>
              <a:t>cho</a:t>
            </a:r>
            <a:r>
              <a:rPr lang="en-US" sz="4000" dirty="0">
                <a:latin typeface="Times New Roman(heading)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(heading)"/>
                <a:cs typeface="Times New Roman" panose="02020603050405020304" pitchFamily="18" charset="0"/>
              </a:rPr>
              <a:t>thấy</a:t>
            </a:r>
            <a:r>
              <a:rPr lang="en-US" sz="4000" dirty="0">
                <a:latin typeface="Times New Roman(heading)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(heading)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(heading)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(heading)"/>
                <a:cs typeface="Times New Roman" panose="02020603050405020304" pitchFamily="18" charset="0"/>
              </a:rPr>
              <a:t>thương</a:t>
            </a:r>
            <a:r>
              <a:rPr lang="en-US" sz="4000" dirty="0">
                <a:latin typeface="Times New Roman(heading)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(heading)"/>
                <a:cs typeface="Times New Roman" panose="02020603050405020304" pitchFamily="18" charset="0"/>
              </a:rPr>
              <a:t>nhân</a:t>
            </a:r>
            <a:r>
              <a:rPr lang="en-US" sz="4000" dirty="0">
                <a:latin typeface="Times New Roman(heading)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(heading)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(heading)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(heading)"/>
                <a:cs typeface="Times New Roman" panose="02020603050405020304" pitchFamily="18" charset="0"/>
              </a:rPr>
              <a:t>nước</a:t>
            </a:r>
            <a:r>
              <a:rPr lang="en-US" sz="4000" dirty="0">
                <a:latin typeface="Times New Roman(heading)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(heading)"/>
                <a:cs typeface="Times New Roman" panose="02020603050405020304" pitchFamily="18" charset="0"/>
              </a:rPr>
              <a:t>khác</a:t>
            </a:r>
            <a:r>
              <a:rPr lang="en-US" sz="4000" dirty="0">
                <a:latin typeface="Times New Roman(heading)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(heading)"/>
                <a:cs typeface="Times New Roman" panose="02020603050405020304" pitchFamily="18" charset="0"/>
              </a:rPr>
              <a:t>đã</a:t>
            </a:r>
            <a:r>
              <a:rPr lang="en-US" sz="4000" dirty="0">
                <a:latin typeface="Times New Roman(heading)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(heading)"/>
                <a:cs typeface="Times New Roman" panose="02020603050405020304" pitchFamily="18" charset="0"/>
              </a:rPr>
              <a:t>từng</a:t>
            </a:r>
            <a:r>
              <a:rPr lang="en-US" sz="4000" dirty="0">
                <a:latin typeface="Times New Roman(heading)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(heading)"/>
                <a:cs typeface="Times New Roman" panose="02020603050405020304" pitchFamily="18" charset="0"/>
              </a:rPr>
              <a:t>buôn</a:t>
            </a:r>
            <a:r>
              <a:rPr lang="en-US" sz="4000" dirty="0">
                <a:latin typeface="Times New Roman(heading)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(heading)"/>
                <a:cs typeface="Times New Roman" panose="02020603050405020304" pitchFamily="18" charset="0"/>
              </a:rPr>
              <a:t>bán</a:t>
            </a:r>
            <a:r>
              <a:rPr lang="en-US" sz="4000" dirty="0">
                <a:latin typeface="Times New Roman(heading)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(heading)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Times New Roman(heading)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(heading)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(heading)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(heading)"/>
                <a:cs typeface="Times New Roman" panose="02020603050405020304" pitchFamily="18" charset="0"/>
              </a:rPr>
              <a:t>nước</a:t>
            </a:r>
            <a:r>
              <a:rPr lang="en-US" sz="4000" dirty="0">
                <a:latin typeface="Times New Roman(heading)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(heading)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(heading)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(heading)"/>
                <a:cs typeface="Times New Roman" panose="02020603050405020304" pitchFamily="18" charset="0"/>
              </a:rPr>
              <a:t>khu</a:t>
            </a:r>
            <a:r>
              <a:rPr lang="en-US" sz="4000" dirty="0">
                <a:latin typeface="Times New Roman(heading)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(heading)"/>
                <a:cs typeface="Times New Roman" panose="02020603050405020304" pitchFamily="18" charset="0"/>
              </a:rPr>
              <a:t>vực</a:t>
            </a:r>
            <a:r>
              <a:rPr lang="en-US" sz="4000" dirty="0">
                <a:latin typeface="Times New Roman(heading)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(heading)"/>
                <a:cs typeface="Times New Roman" panose="02020603050405020304" pitchFamily="18" charset="0"/>
              </a:rPr>
              <a:t>Đông</a:t>
            </a:r>
            <a:r>
              <a:rPr lang="en-US" sz="4000" dirty="0">
                <a:latin typeface="Times New Roman(heading)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(heading)"/>
                <a:cs typeface="Times New Roman" panose="02020603050405020304" pitchFamily="18" charset="0"/>
              </a:rPr>
              <a:t>nam</a:t>
            </a:r>
            <a:r>
              <a:rPr lang="en-US" sz="4000" dirty="0">
                <a:latin typeface="Times New Roman(heading)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(heading)"/>
                <a:cs typeface="Times New Roman" panose="02020603050405020304" pitchFamily="18" charset="0"/>
              </a:rPr>
              <a:t>Á</a:t>
            </a:r>
            <a:r>
              <a:rPr lang="en-US" sz="4000" dirty="0">
                <a:solidFill>
                  <a:srgbClr val="7030A0"/>
                </a:solidFill>
                <a:latin typeface="Times New Roman(heading)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8448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1130</Words>
  <Application>Microsoft Office PowerPoint</Application>
  <PresentationFormat>Widescreen</PresentationFormat>
  <Paragraphs>106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Times New Roman(heading)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Hà Hoàng</dc:creator>
  <cp:lastModifiedBy>Admin</cp:lastModifiedBy>
  <cp:revision>186</cp:revision>
  <dcterms:created xsi:type="dcterms:W3CDTF">2021-07-16T02:46:11Z</dcterms:created>
  <dcterms:modified xsi:type="dcterms:W3CDTF">2024-02-19T03:36:21Z</dcterms:modified>
</cp:coreProperties>
</file>