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495" r:id="rId2"/>
    <p:sldId id="496" r:id="rId3"/>
    <p:sldId id="482" r:id="rId4"/>
    <p:sldId id="485" r:id="rId5"/>
    <p:sldId id="483" r:id="rId6"/>
    <p:sldId id="484" r:id="rId7"/>
    <p:sldId id="481" r:id="rId8"/>
    <p:sldId id="480" r:id="rId9"/>
    <p:sldId id="491" r:id="rId10"/>
    <p:sldId id="492" r:id="rId11"/>
    <p:sldId id="504" r:id="rId12"/>
    <p:sldId id="497" r:id="rId13"/>
    <p:sldId id="493" r:id="rId14"/>
    <p:sldId id="487" r:id="rId15"/>
    <p:sldId id="486" r:id="rId16"/>
    <p:sldId id="503" r:id="rId17"/>
    <p:sldId id="494" r:id="rId18"/>
    <p:sldId id="499" r:id="rId19"/>
    <p:sldId id="500" r:id="rId20"/>
    <p:sldId id="501" r:id="rId21"/>
    <p:sldId id="488" r:id="rId22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6000" autoAdjust="0"/>
  </p:normalViewPr>
  <p:slideViewPr>
    <p:cSldViewPr snapToGrid="0" snapToObjects="1">
      <p:cViewPr varScale="1">
        <p:scale>
          <a:sx n="63" d="100"/>
          <a:sy n="63" d="100"/>
        </p:scale>
        <p:origin x="1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EB5A7-AA2A-46C2-BF0E-8FF0F6984056}" type="datetimeFigureOut">
              <a:rPr lang="vi-VN" smtClean="0"/>
              <a:t>29/01/2024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328E0-9DA1-42B8-A842-34FCF2B3A8C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0474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328E0-9DA1-42B8-A842-34FCF2B3A8C8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0450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328E0-9DA1-42B8-A842-34FCF2B3A8C8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2803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93096-2886-2544-8BC8-6FAF8DED01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F79D88-BE7C-E441-9854-FF7DBEAE9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968C0-1272-FC46-B6B1-B48493D53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29/1/2024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FA692-4B01-CC48-A620-4A44972CF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4DE83-2E00-2149-8212-35CE3E10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87937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C4046-7137-BF40-806C-7FEE66B71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48D392-8E23-C645-9B3B-176D24E7E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5CBA5-B345-E042-B1BF-D36A7A188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29/1/2024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F7AAC7-258B-3749-8F60-76ACBEAFC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3C984-E8AA-5445-9CC0-2EEA355B5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0575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4A2AB4-1214-6045-BF77-65C4F32EB1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9E8E26-18DF-5A4B-A5ED-C2FBFAAE9E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84DCA-0EE3-1240-95E3-2375BB651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29/1/2024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FA7E7-C236-354D-B65C-A0745EA7D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67947E-CC13-DE43-A931-C039BD97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20957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0DF93-E1A2-E14A-A7A1-82E4BDFCC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59ED71-ACDD-1E49-891A-595314ED0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29/1/2024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C2FA7-214C-054C-AAF0-D6CC10A5C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A03578-2E4F-9D40-9BAC-3E0B4A52B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3471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3C4EA-BDA5-754E-A8CE-F7A5CD7CB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3A71E8-69E4-8444-81ED-4DE718AF3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883BD-95AF-7C41-AB00-CF14B6258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29/1/2024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005A82-DC1F-644B-AA51-CBF3B876F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3DEBA-9AA5-CD4B-98BF-62BD4A1F2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33418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F5EE7-19E8-8844-9F07-B3A1EF4F9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6B41E-950A-1E44-B17D-0ACC59190D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487863-6E8D-A340-A6BF-04383FDC0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30520E-892B-2041-A6EA-E5CC0EF69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29/1/2024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7A4C06-E3E8-B640-8579-B4ED029EC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BFF2E8-A348-A14E-A610-B38F5ED00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4061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4738E-CDAB-254E-88DC-587FAFB16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6AEB0D-156C-A040-9C5A-98B763B2D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16ED7D-F0AC-DE47-B8CB-6F0F96512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6E98D1-E470-7E40-9F32-831AE22652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0DDB1F-BD65-A74F-A85D-0C9A587608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7BB534-3189-5E4F-8096-20915794C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29/1/2024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A5E367-A6B4-A148-A44B-61456D342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AC40D3-6A48-FB4B-B8B8-12C3396DE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09479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FA0B5-28F1-8748-A8B4-CD2FCC522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0F86EC-E833-F14C-9E66-41E9BEB47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29/1/2024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E3430E-D9A5-E04A-985D-93317E897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56C48E-4D98-784D-9AF0-ABC124B71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36379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E831CA-2E69-5949-B30F-B8B78C063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29/1/2024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312613-5B0C-B145-BC31-11CC02A71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A4D6E0-DF1D-D44F-AFB2-057553790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1389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61EC1-65C2-EB45-A93E-1AA9DBD8A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43CC4-A924-DC4D-BA58-15D093279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BEE95-5BCE-8648-9C00-80EA5308A9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7BA5D7-C2E5-1742-AA49-7F1ED8618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29/1/2024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7C4474-E552-A24D-910B-4D79E1389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97345F-AC4B-3649-9A05-4D44A23D7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31567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8DB51-B784-E74C-9D76-06757914E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534F8A-F4A6-2E42-8AA7-3B53EFA748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E69CCA-7AD0-DF4E-BE22-882BA089BE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71F450-BAB6-7349-B544-02570C29E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x-none" smtClean="0"/>
              <a:t>29/1/2024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D9A3AE-09C2-4744-8813-4D233C724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5C0A07-998A-7A4E-A16D-51441D4A4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6209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0C9B2B-FF67-DE4E-9ACE-99ACF44E3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22186-470E-8242-8E12-9F20C1A88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0F3543-E5C8-354B-B80B-CE428A2701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BFE86-5F1F-6946-9818-B4D877E6DEA8}" type="datetimeFigureOut">
              <a:rPr lang="x-none" smtClean="0"/>
              <a:t>29/1/2024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E371A-8B3D-194A-954B-64E0C6A3BB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0657F-ABA6-3747-885D-9C40F476A5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F207E-C5CA-3246-A3D1-75505BB9440F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1EF569-66CE-E748-A5A4-7F4F2940D7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7789" b="77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4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2421" y="245227"/>
            <a:ext cx="2037348" cy="596983"/>
          </a:xfrm>
        </p:spPr>
        <p:txBody>
          <a:bodyPr/>
          <a:lstStyle/>
          <a:p>
            <a:r>
              <a:rPr lang="vi-VN" b="1" dirty="0" smtClean="0">
                <a:solidFill>
                  <a:srgbClr val="002060"/>
                </a:solidFill>
                <a:latin typeface="+mj-lt"/>
              </a:rPr>
              <a:t>KHỞI ĐỘNG</a:t>
            </a:r>
          </a:p>
          <a:p>
            <a:endParaRPr lang="vi-VN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" name="image90.jpeg" descr="C:\Users\HP\OneDrive\Desktop\Screenshot_23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6644" y="697831"/>
            <a:ext cx="10038346" cy="60157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00869" y="2381033"/>
            <a:ext cx="1538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002060"/>
                </a:solidFill>
              </a:rPr>
              <a:t>1</a:t>
            </a:r>
            <a:endParaRPr lang="vi-VN" sz="28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4121" y="2381033"/>
            <a:ext cx="1538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</a:rPr>
              <a:t>2</a:t>
            </a:r>
            <a:endParaRPr lang="vi-VN" sz="28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72016" y="2381033"/>
            <a:ext cx="1538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</a:rPr>
              <a:t>3</a:t>
            </a:r>
            <a:endParaRPr lang="vi-VN" sz="28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43960" y="2375803"/>
            <a:ext cx="1538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</a:rPr>
              <a:t>4</a:t>
            </a:r>
            <a:endParaRPr lang="vi-VN" sz="28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97648" y="4181466"/>
            <a:ext cx="1538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</a:rPr>
              <a:t>5</a:t>
            </a:r>
            <a:endParaRPr lang="vi-VN" sz="28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87233" y="4176236"/>
            <a:ext cx="1538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</a:rPr>
              <a:t>6</a:t>
            </a:r>
            <a:endParaRPr lang="vi-VN" sz="28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76818" y="4176236"/>
            <a:ext cx="1538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</a:rPr>
              <a:t>7</a:t>
            </a:r>
            <a:endParaRPr lang="vi-VN" sz="28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01908" y="4158952"/>
            <a:ext cx="1538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</a:rPr>
              <a:t>8</a:t>
            </a:r>
            <a:endParaRPr lang="vi-VN" sz="28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67609" y="5981899"/>
            <a:ext cx="1538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</a:rPr>
              <a:t>9</a:t>
            </a:r>
            <a:endParaRPr lang="vi-VN" sz="28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38234" y="5954177"/>
            <a:ext cx="1538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002060"/>
                </a:solidFill>
              </a:rPr>
              <a:t>10</a:t>
            </a:r>
            <a:endParaRPr lang="vi-VN" sz="28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506406" y="5981899"/>
            <a:ext cx="1538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002060"/>
                </a:solidFill>
              </a:rPr>
              <a:t>11</a:t>
            </a:r>
            <a:endParaRPr lang="vi-VN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14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967" y="3159795"/>
            <a:ext cx="11329985" cy="24929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vi-VN" sz="4000" dirty="0" smtClean="0">
                <a:latin typeface="+mj-lt"/>
                <a:ea typeface="Times New Roman" panose="02020603050405020304" pitchFamily="18" charset="0"/>
              </a:rPr>
              <a:t>-</a:t>
            </a:r>
            <a:r>
              <a:rPr lang="en-US" sz="4000" dirty="0" smtClean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song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dirty="0" smtClean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377" y="5652785"/>
            <a:ext cx="1451303" cy="985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04967" y="1731053"/>
            <a:ext cx="11329985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254000">
              <a:spcAft>
                <a:spcPts val="0"/>
              </a:spcAft>
            </a:pPr>
            <a:r>
              <a:rPr lang="en-US" sz="4000" dirty="0" smtClean="0">
                <a:solidFill>
                  <a:srgbClr val="C0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-  </a:t>
            </a:r>
            <a:r>
              <a:rPr lang="en-US" sz="4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Đầu</a:t>
            </a:r>
            <a:r>
              <a:rPr lang="en-US" sz="40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công</a:t>
            </a:r>
            <a:r>
              <a:rPr lang="en-US" sz="40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nguyên</a:t>
            </a:r>
            <a:r>
              <a:rPr lang="en-US" sz="4000" dirty="0" smtClean="0">
                <a:latin typeface="Times" panose="02020603050405020304" pitchFamily="18" charset="0"/>
                <a:cs typeface="Times" panose="02020603050405020304" pitchFamily="18" charset="0"/>
              </a:rPr>
              <a:t>, c</a:t>
            </a:r>
            <a:r>
              <a:rPr lang="vi-VN" sz="4000" dirty="0" smtClean="0">
                <a:latin typeface="Times" panose="02020603050405020304" pitchFamily="18" charset="0"/>
                <a:cs typeface="Times" panose="02020603050405020304" pitchFamily="18" charset="0"/>
              </a:rPr>
              <a:t>ác </a:t>
            </a:r>
            <a:r>
              <a:rPr lang="vi-VN" sz="4000" dirty="0">
                <a:latin typeface="Times" panose="02020603050405020304" pitchFamily="18" charset="0"/>
                <a:cs typeface="Times" panose="02020603050405020304" pitchFamily="18" charset="0"/>
              </a:rPr>
              <a:t>nhà nước đầu </a:t>
            </a:r>
            <a:r>
              <a:rPr lang="vi-VN" sz="4000" dirty="0" smtClean="0">
                <a:latin typeface="Times" panose="02020603050405020304" pitchFamily="18" charset="0"/>
                <a:cs typeface="Times" panose="02020603050405020304" pitchFamily="18" charset="0"/>
              </a:rPr>
              <a:t>tiên</a:t>
            </a:r>
            <a:r>
              <a:rPr lang="en-US" sz="40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ra</a:t>
            </a:r>
            <a:r>
              <a:rPr lang="en-US" sz="40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đời</a:t>
            </a:r>
            <a:r>
              <a:rPr lang="vi-VN" sz="4000" dirty="0" smtClean="0">
                <a:latin typeface="Times" panose="02020603050405020304" pitchFamily="18" charset="0"/>
                <a:cs typeface="Times" panose="02020603050405020304" pitchFamily="18" charset="0"/>
              </a:rPr>
              <a:t>: </a:t>
            </a:r>
            <a:r>
              <a:rPr lang="vi-VN" sz="4000" dirty="0">
                <a:latin typeface="Times" panose="02020603050405020304" pitchFamily="18" charset="0"/>
                <a:cs typeface="Times" panose="02020603050405020304" pitchFamily="18" charset="0"/>
              </a:rPr>
              <a:t>Phù Nam, Chăm-pa, </a:t>
            </a:r>
            <a:r>
              <a:rPr lang="en-US" sz="4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Pê-gu</a:t>
            </a:r>
            <a:r>
              <a:rPr lang="en-US" sz="4000" dirty="0" smtClean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40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Tha-tơn</a:t>
            </a:r>
            <a:r>
              <a:rPr lang="en-US" sz="4000" dirty="0" smtClean="0">
                <a:latin typeface="Times" panose="02020603050405020304" pitchFamily="18" charset="0"/>
                <a:cs typeface="Times" panose="02020603050405020304" pitchFamily="18" charset="0"/>
              </a:rPr>
              <a:t>,…</a:t>
            </a:r>
            <a:endParaRPr lang="vi-VN" sz="4000" dirty="0">
              <a:solidFill>
                <a:srgbClr val="C00000"/>
              </a:solidFill>
              <a:latin typeface="Times" panose="02020603050405020304" pitchFamily="18" charset="0"/>
              <a:ea typeface="Arial" panose="020B0604020202020204" pitchFamily="34" charset="0"/>
              <a:cs typeface="Times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7193" y="271304"/>
            <a:ext cx="118334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2. </a:t>
            </a:r>
            <a:r>
              <a:rPr lang="vi-VN" sz="40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Sự xuất hiện các quốc gia cổ đại từ đầu công nguyên đến thế kỉ VII </a:t>
            </a:r>
            <a:endParaRPr lang="vi-VN" sz="4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0280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b="1" dirty="0" smtClean="0"/>
              <a:t> </a:t>
            </a:r>
            <a:endParaRPr lang="vi-V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C39CCC-1777-0643-880D-86EB4F8E01C1}"/>
              </a:ext>
            </a:extLst>
          </p:cNvPr>
          <p:cNvSpPr txBox="1"/>
          <p:nvPr/>
        </p:nvSpPr>
        <p:spPr>
          <a:xfrm>
            <a:off x="1877710" y="1059626"/>
            <a:ext cx="89386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27-28 </a:t>
            </a:r>
            <a:r>
              <a:rPr lang="x-none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vi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x-none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VƯƠNG QUỐC Ở ĐÔNG NAM Á TRƯỚC THẾ KỈ X (TT)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0199" y="147889"/>
            <a:ext cx="899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92D050"/>
                </a:solidFill>
              </a:rPr>
              <a:t>CHƯƠNG IV: ĐÔNG NAM Á </a:t>
            </a:r>
          </a:p>
          <a:p>
            <a:pPr algn="ctr"/>
            <a:r>
              <a:rPr lang="vi-VN" sz="2000" b="1" dirty="0" smtClean="0">
                <a:solidFill>
                  <a:srgbClr val="92D050"/>
                </a:solidFill>
              </a:rPr>
              <a:t>TỪ NHỮNG THẾ KỈ TIẾP GIÁP ĐẦU CÔNG NGUYÊN ĐẾN THẾ KỈ X</a:t>
            </a:r>
            <a:endParaRPr lang="vi-VN" sz="2000" b="1" dirty="0">
              <a:solidFill>
                <a:srgbClr val="92D050"/>
              </a:solidFill>
            </a:endParaRPr>
          </a:p>
        </p:txBody>
      </p:sp>
      <p:pic>
        <p:nvPicPr>
          <p:cNvPr id="7" name="Picture 5" descr="20526659_684991958366288_984150484_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0178" y="2063398"/>
            <a:ext cx="7038109" cy="4627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012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2661" y="31587"/>
            <a:ext cx="103526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Sự hình thành và phát triển của các vương quốc phong kiến </a:t>
            </a:r>
            <a:endParaRPr lang="vi-VN" sz="2800" b="1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vi-V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ở 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Đông Nam Á từ thế kỉ XII đến thế kỉ X</a:t>
            </a:r>
            <a:endParaRPr lang="vi-VN" sz="2800" dirty="0"/>
          </a:p>
        </p:txBody>
      </p:sp>
      <p:pic>
        <p:nvPicPr>
          <p:cNvPr id="6" name="Picture 5" descr="C:\Users\DO XUAN HUY\Documents\xz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40306"/>
            <a:ext cx="9083843" cy="53808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0573820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DO XUAN HUY\Documents\xz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673" y="1356874"/>
            <a:ext cx="9083843" cy="53808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32347" y="52453"/>
            <a:ext cx="120596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vi-VN" sz="2400" b="1" dirty="0">
                <a:solidFill>
                  <a:srgbClr val="594F4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Câu hỏi trang 65 sgk lịch sử 6 Chân trời sáng tạo</a:t>
            </a:r>
            <a:endParaRPr lang="vi-VN" sz="2400" dirty="0"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vi-VN" sz="2400" dirty="0" smtClean="0">
                <a:solidFill>
                  <a:srgbClr val="594F4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Em </a:t>
            </a:r>
            <a:r>
              <a:rPr lang="vi-VN" sz="2400" dirty="0">
                <a:solidFill>
                  <a:srgbClr val="594F4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hãy xác định trên lược đồ 12.3, kể tên các vương quốc phong kiến ở Đông Nam Á từ thế kỷ VII đến thế kỷ X.</a:t>
            </a:r>
            <a:endParaRPr lang="vi-VN" sz="2400" dirty="0">
              <a:effectLst/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95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8494" y="0"/>
            <a:ext cx="10768263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vi-VN" sz="3000" dirty="0" smtClean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Tìm </a:t>
            </a:r>
            <a:r>
              <a:rPr lang="vi-VN" sz="3000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trên lược đồ 12.3 trang 65 sgk lịch sử 6 Chân trời sáng tạo các quốc gia phong kiến Đông Nam Á sau:</a:t>
            </a:r>
            <a:endParaRPr lang="vi-VN" sz="3000" dirty="0">
              <a:solidFill>
                <a:srgbClr val="0070C0"/>
              </a:solidFill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vi-VN" sz="3000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     Ka-lin-ga</a:t>
            </a:r>
            <a:endParaRPr lang="vi-VN" sz="3000" dirty="0">
              <a:solidFill>
                <a:srgbClr val="0070C0"/>
              </a:solidFill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vi-VN" sz="3000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     Sri-Vi-Giay-a</a:t>
            </a:r>
            <a:endParaRPr lang="vi-VN" sz="3000" dirty="0">
              <a:solidFill>
                <a:srgbClr val="0070C0"/>
              </a:solidFill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vi-VN" sz="3000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     Bu-tu-an</a:t>
            </a:r>
            <a:endParaRPr lang="vi-VN" sz="3000" dirty="0">
              <a:solidFill>
                <a:srgbClr val="0070C0"/>
              </a:solidFill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vi-VN" sz="3000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     Tu-ma-sic</a:t>
            </a:r>
            <a:endParaRPr lang="vi-VN" sz="3000" dirty="0">
              <a:solidFill>
                <a:srgbClr val="0070C0"/>
              </a:solidFill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vi-VN" sz="3000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     Tha-ton</a:t>
            </a:r>
            <a:endParaRPr lang="vi-VN" sz="3000" dirty="0">
              <a:solidFill>
                <a:srgbClr val="0070C0"/>
              </a:solidFill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vi-VN" sz="3000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     Pe-gu</a:t>
            </a:r>
            <a:endParaRPr lang="vi-VN" sz="3000" dirty="0">
              <a:solidFill>
                <a:srgbClr val="0070C0"/>
              </a:solidFill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vi-VN" sz="3000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     Pa-gan</a:t>
            </a:r>
            <a:endParaRPr lang="vi-VN" sz="3000" dirty="0">
              <a:solidFill>
                <a:srgbClr val="0070C0"/>
              </a:solidFill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vi-VN" sz="3000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     Đại Cổ Việt</a:t>
            </a:r>
            <a:endParaRPr lang="vi-VN" sz="3000" dirty="0">
              <a:solidFill>
                <a:srgbClr val="0070C0"/>
              </a:solidFill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vi-VN" sz="3000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     Ha-ri-pun-giay-a</a:t>
            </a:r>
            <a:endParaRPr lang="vi-VN" sz="3000" dirty="0">
              <a:solidFill>
                <a:srgbClr val="0070C0"/>
              </a:solidFill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vi-VN" sz="3000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     Dva-ra-va-ti</a:t>
            </a:r>
            <a:endParaRPr lang="vi-VN" sz="3000" dirty="0">
              <a:solidFill>
                <a:srgbClr val="0070C0"/>
              </a:solidFill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vi-VN" sz="3000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     Campuchia</a:t>
            </a:r>
            <a:endParaRPr lang="vi-VN" sz="3000" dirty="0">
              <a:solidFill>
                <a:srgbClr val="0070C0"/>
              </a:solidFill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vi-VN" sz="3000" dirty="0">
                <a:solidFill>
                  <a:srgbClr val="0070C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     Chăm-pa</a:t>
            </a:r>
            <a:endParaRPr lang="vi-VN" sz="3000" dirty="0">
              <a:solidFill>
                <a:srgbClr val="0070C0"/>
              </a:solidFill>
              <a:effectLst/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60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69494" y="643281"/>
            <a:ext cx="102950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vi-VN" sz="2400" b="1" dirty="0" smtClean="0">
                <a:solidFill>
                  <a:srgbClr val="594F4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Vị </a:t>
            </a:r>
            <a:r>
              <a:rPr lang="vi-VN" sz="2400" b="1" dirty="0">
                <a:solidFill>
                  <a:srgbClr val="594F4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trí các các vương quốc phong kiến đó thuộc lãnh thổ nước nào ngày ?</a:t>
            </a:r>
            <a:endParaRPr lang="vi-VN" sz="2400" dirty="0"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934386"/>
              </p:ext>
            </p:extLst>
          </p:nvPr>
        </p:nvGraphicFramePr>
        <p:xfrm>
          <a:off x="685798" y="1439451"/>
          <a:ext cx="10996865" cy="52127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88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08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+mj-lt"/>
                        </a:rPr>
                        <a:t>Tên các vương </a:t>
                      </a:r>
                      <a:r>
                        <a:rPr lang="vi-VN" sz="2800" dirty="0" smtClean="0">
                          <a:effectLst/>
                          <a:latin typeface="+mj-lt"/>
                        </a:rPr>
                        <a:t>phong</a:t>
                      </a:r>
                      <a:r>
                        <a:rPr lang="vi-VN" sz="2800" baseline="0" dirty="0" smtClean="0">
                          <a:effectLst/>
                          <a:latin typeface="+mj-lt"/>
                        </a:rPr>
                        <a:t> kiến</a:t>
                      </a:r>
                      <a:endParaRPr lang="vi-VN" sz="280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+mj-lt"/>
                        </a:rPr>
                        <a:t>Thuộc lãnh thổ quốc gia hiện nay</a:t>
                      </a:r>
                      <a:endParaRPr lang="vi-VN" sz="280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vi-VN" sz="280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vi-VN" sz="280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+mj-lt"/>
                        </a:rPr>
                        <a:t>Champa</a:t>
                      </a:r>
                      <a:endParaRPr lang="vi-VN" sz="280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+mj-lt"/>
                        </a:rPr>
                        <a:t>Việt Nam</a:t>
                      </a:r>
                      <a:endParaRPr lang="vi-VN" sz="280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+mj-lt"/>
                        </a:rPr>
                        <a:t>Đại Cồ Việt</a:t>
                      </a:r>
                      <a:endParaRPr lang="vi-VN" sz="280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+mj-lt"/>
                        </a:rPr>
                        <a:t>Việt Nam</a:t>
                      </a:r>
                      <a:endParaRPr lang="vi-VN" sz="280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 smtClean="0">
                          <a:effectLst/>
                          <a:latin typeface="+mj-lt"/>
                        </a:rPr>
                        <a:t>Pa-gan, Pê</a:t>
                      </a:r>
                      <a:r>
                        <a:rPr lang="vi-VN" sz="2800" baseline="0" dirty="0" smtClean="0">
                          <a:effectLst/>
                          <a:latin typeface="+mj-lt"/>
                        </a:rPr>
                        <a:t> –Gu, Tha-Tơn</a:t>
                      </a:r>
                      <a:endParaRPr lang="vi-VN" sz="280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+mj-lt"/>
                        </a:rPr>
                        <a:t>Mi-an-ma</a:t>
                      </a:r>
                      <a:endParaRPr lang="vi-VN" sz="280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 smtClean="0">
                          <a:effectLst/>
                          <a:latin typeface="+mj-lt"/>
                          <a:ea typeface="+mn-ea"/>
                          <a:cs typeface="+mn-cs"/>
                        </a:rPr>
                        <a:t>Campuchia,</a:t>
                      </a:r>
                      <a:r>
                        <a:rPr lang="vi-VN" sz="2800" baseline="0" dirty="0" smtClean="0">
                          <a:effectLst/>
                          <a:latin typeface="+mj-lt"/>
                          <a:ea typeface="+mn-ea"/>
                          <a:cs typeface="+mn-cs"/>
                        </a:rPr>
                        <a:t> Dva-ra-va-ti,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800" baseline="0" dirty="0" smtClean="0">
                          <a:effectLst/>
                          <a:latin typeface="+mj-lt"/>
                          <a:ea typeface="+mn-ea"/>
                          <a:cs typeface="+mn-cs"/>
                        </a:rPr>
                        <a:t>Ha-ri-pun-giay-a</a:t>
                      </a:r>
                      <a:endParaRPr lang="vi-VN" sz="280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+mj-lt"/>
                        </a:rPr>
                        <a:t>Lào, Campuchia, Thái Lan</a:t>
                      </a:r>
                      <a:endParaRPr lang="vi-VN" sz="280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+mj-lt"/>
                        </a:rPr>
                        <a:t>Tu-ma-síc</a:t>
                      </a:r>
                      <a:endParaRPr lang="vi-VN" sz="280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+mj-lt"/>
                        </a:rPr>
                        <a:t>Xingapo</a:t>
                      </a:r>
                      <a:endParaRPr lang="vi-VN" sz="280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+mj-lt"/>
                        </a:rPr>
                        <a:t>Sri Vi-giay-a</a:t>
                      </a:r>
                      <a:endParaRPr lang="vi-VN" sz="280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+mj-lt"/>
                        </a:rPr>
                        <a:t>Indonexia</a:t>
                      </a:r>
                      <a:endParaRPr lang="vi-VN" sz="280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+mj-lt"/>
                        </a:rPr>
                        <a:t>Ka-lin-ga</a:t>
                      </a:r>
                      <a:endParaRPr lang="vi-VN" sz="280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+mj-lt"/>
                        </a:rPr>
                        <a:t>Indonexia</a:t>
                      </a:r>
                      <a:endParaRPr lang="vi-VN" sz="280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+mj-lt"/>
                        </a:rPr>
                        <a:t>Bu-tu-an</a:t>
                      </a:r>
                      <a:endParaRPr lang="vi-VN" sz="280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+mj-lt"/>
                        </a:rPr>
                        <a:t>Philippin</a:t>
                      </a:r>
                      <a:endParaRPr lang="vi-VN" sz="280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6383404" y="2358188"/>
            <a:ext cx="5359905" cy="423238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vi-VN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5200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2660" y="31587"/>
            <a:ext cx="110926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Sự hình thành và phát triển của các vương quốc phong kiến </a:t>
            </a:r>
            <a:endParaRPr lang="vi-VN" sz="3200" b="1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vi-VN" sz="32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ở 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Đông Nam Á từ thế kỉ XII đến thế kỉ X</a:t>
            </a:r>
            <a:endParaRPr lang="vi-VN" sz="3200" dirty="0"/>
          </a:p>
        </p:txBody>
      </p:sp>
      <p:sp>
        <p:nvSpPr>
          <p:cNvPr id="3" name="Rectangle 2"/>
          <p:cNvSpPr/>
          <p:nvPr/>
        </p:nvSpPr>
        <p:spPr>
          <a:xfrm>
            <a:off x="358346" y="985694"/>
            <a:ext cx="11528853" cy="49346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57785" algn="just">
              <a:spcBef>
                <a:spcPts val="1345"/>
              </a:spcBef>
              <a:spcAft>
                <a:spcPts val="0"/>
              </a:spcAft>
            </a:pP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Nam Á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nay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lãnh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thổ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36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vi-VN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60325" algn="just">
              <a:lnSpc>
                <a:spcPct val="100000"/>
              </a:lnSpc>
              <a:spcAft>
                <a:spcPts val="0"/>
              </a:spcAft>
            </a:pP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Pagan, Pequ, Thaton </a:t>
            </a:r>
            <a:r>
              <a:rPr lang="vi-VN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là Mi-an-ma.</a:t>
            </a:r>
            <a:endParaRPr lang="vi-VN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58420" algn="just">
              <a:spcAft>
                <a:spcPts val="0"/>
              </a:spcAft>
            </a:pP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Ha-ri-pun-giay-a, Đva-ra-va-ti </a:t>
            </a:r>
            <a:r>
              <a:rPr lang="vi-VN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là 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Thái </a:t>
            </a:r>
            <a:r>
              <a:rPr lang="vi-VN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Lan.</a:t>
            </a:r>
            <a:endParaRPr lang="vi-VN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59055" algn="just">
              <a:spcAft>
                <a:spcPts val="0"/>
              </a:spcAft>
            </a:pP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Cam-pu-chia vẫn </a:t>
            </a:r>
            <a:r>
              <a:rPr lang="vi-VN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là Cam-pu-chia.</a:t>
            </a:r>
            <a:endParaRPr lang="vi-VN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59055" algn="just">
              <a:spcAft>
                <a:spcPts val="0"/>
              </a:spcAft>
            </a:pPr>
            <a:r>
              <a:rPr lang="vi-VN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Đại Cổ Việt, Chăm-pa </a:t>
            </a:r>
            <a:r>
              <a:rPr lang="vi-VN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là 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Việt </a:t>
            </a:r>
            <a:r>
              <a:rPr lang="vi-VN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Nam.</a:t>
            </a:r>
          </a:p>
          <a:p>
            <a:pPr algn="just">
              <a:lnSpc>
                <a:spcPts val="1610"/>
              </a:lnSpc>
              <a:spcAft>
                <a:spcPts val="0"/>
              </a:spcAft>
            </a:pPr>
            <a:endParaRPr lang="vi-VN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610"/>
              </a:lnSpc>
              <a:spcAft>
                <a:spcPts val="0"/>
              </a:spcAft>
            </a:pPr>
            <a:r>
              <a:rPr lang="vi-VN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Tu-ma-sic </a:t>
            </a:r>
            <a:r>
              <a:rPr lang="vi-VN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là Xing-ga-po.</a:t>
            </a:r>
            <a:endParaRPr lang="vi-VN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Sri-vi-giay-a và Ka-lin-ga </a:t>
            </a:r>
            <a:r>
              <a:rPr lang="vi-VN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là </a:t>
            </a:r>
            <a:r>
              <a:rPr lang="vi-VN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In-đô- </a:t>
            </a:r>
            <a:r>
              <a:rPr lang="vi-VN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nê-xi-a.</a:t>
            </a:r>
          </a:p>
          <a:p>
            <a:r>
              <a:rPr lang="vi-VN" sz="3600" dirty="0" smtClean="0">
                <a:latin typeface="Times New Roman" panose="02020603050405020304" pitchFamily="18" charset="0"/>
              </a:rPr>
              <a:t>+ Bu- Tu-An là Philippin.</a:t>
            </a:r>
            <a:endParaRPr lang="vi-VN" sz="3600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3288" y="5338580"/>
            <a:ext cx="1451303" cy="985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349687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2995" y="231530"/>
            <a:ext cx="18726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Luyện tập:</a:t>
            </a:r>
            <a:endParaRPr lang="vi-VN" sz="28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5747" y="921746"/>
            <a:ext cx="1078831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i="1" dirty="0" smtClean="0">
                <a:solidFill>
                  <a:srgbClr val="594F4F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Câu </a:t>
            </a:r>
            <a:r>
              <a:rPr lang="vi-VN" sz="2800" b="1" i="1" dirty="0">
                <a:solidFill>
                  <a:srgbClr val="594F4F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hỏi 1 phần luyện tập trang 66 sgk lịch sử 6 Chân trời sáng </a:t>
            </a:r>
            <a:r>
              <a:rPr lang="vi-VN" sz="2800" b="1" i="1" dirty="0" smtClean="0">
                <a:solidFill>
                  <a:srgbClr val="594F4F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tạo: </a:t>
            </a:r>
            <a:r>
              <a:rPr lang="vi-VN" sz="2800" b="1" dirty="0" smtClean="0">
                <a:solidFill>
                  <a:srgbClr val="594F4F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Đặc </a:t>
            </a:r>
            <a:r>
              <a:rPr lang="vi-VN" sz="2800" b="1" dirty="0">
                <a:solidFill>
                  <a:srgbClr val="594F4F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điểm nổi bật về vị trí địa lí của Đông Nam </a:t>
            </a:r>
            <a:r>
              <a:rPr lang="vi-VN" sz="2800" b="1" dirty="0" smtClean="0">
                <a:solidFill>
                  <a:srgbClr val="594F4F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Á ?</a:t>
            </a:r>
            <a:endParaRPr lang="vi-VN" sz="2800" dirty="0"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vi-VN" sz="2800" dirty="0" smtClean="0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; </a:t>
            </a:r>
            <a:endParaRPr lang="vi-VN" sz="2800" dirty="0"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vi-VN" sz="2800" b="1" dirty="0" smtClean="0">
              <a:solidFill>
                <a:srgbClr val="14A9E3"/>
              </a:solidFill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vi-VN" sz="2800" b="1" dirty="0" smtClean="0">
                <a:solidFill>
                  <a:srgbClr val="14A9E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Hướng dẫn:</a:t>
            </a:r>
            <a:endParaRPr lang="vi-VN" sz="2800" dirty="0"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800" dirty="0">
                <a:solidFill>
                  <a:srgbClr val="594F4F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vi-VN" sz="2800" dirty="0" smtClean="0">
                <a:solidFill>
                  <a:srgbClr val="594F4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800" dirty="0">
                <a:solidFill>
                  <a:srgbClr val="594F4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800" dirty="0" smtClean="0">
                <a:solidFill>
                  <a:srgbClr val="594F4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Đông </a:t>
            </a:r>
            <a:r>
              <a:rPr lang="vi-VN" sz="2800" dirty="0">
                <a:solidFill>
                  <a:srgbClr val="594F4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Nam Á nằm ở phía Đông-Nam lục địa châu Á.</a:t>
            </a:r>
            <a:endParaRPr lang="vi-VN" sz="2800" dirty="0"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800" dirty="0">
                <a:solidFill>
                  <a:srgbClr val="594F4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vi-VN" sz="2800" dirty="0" smtClean="0">
                <a:solidFill>
                  <a:srgbClr val="594F4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Phía </a:t>
            </a:r>
            <a:r>
              <a:rPr lang="vi-VN" sz="2800" dirty="0">
                <a:solidFill>
                  <a:srgbClr val="594F4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Tây tiếp giáp Thái Bình Dương. Phía Nam tiếp giáp Ấn Độ Dương.</a:t>
            </a:r>
            <a:endParaRPr lang="vi-VN" sz="2800" dirty="0"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800" dirty="0">
                <a:solidFill>
                  <a:srgbClr val="594F4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vi-VN" sz="2800" dirty="0" smtClean="0">
                <a:solidFill>
                  <a:srgbClr val="594F4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vi-VN" sz="2800" dirty="0">
                <a:solidFill>
                  <a:srgbClr val="594F4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cầu nối giữa lục địa Á-Âu với lục địa Úc.</a:t>
            </a:r>
            <a:endParaRPr lang="vi-VN" sz="2800" dirty="0"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800" dirty="0">
                <a:solidFill>
                  <a:srgbClr val="594F4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vi-VN" sz="2800" dirty="0" smtClean="0">
                <a:solidFill>
                  <a:srgbClr val="594F4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Đông </a:t>
            </a:r>
            <a:r>
              <a:rPr lang="vi-VN" sz="2800" dirty="0">
                <a:solidFill>
                  <a:srgbClr val="594F4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Nam Á có hệ thống bán đảo, đảo, quần đảo xen giữa biển rất phức tạp.</a:t>
            </a:r>
            <a:endParaRPr lang="vi-VN" sz="2800" dirty="0"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800" dirty="0">
                <a:solidFill>
                  <a:srgbClr val="594F4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vi-VN" sz="2800" dirty="0" smtClean="0">
                <a:solidFill>
                  <a:srgbClr val="594F4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Đông </a:t>
            </a:r>
            <a:r>
              <a:rPr lang="vi-VN" sz="2800" dirty="0">
                <a:solidFill>
                  <a:srgbClr val="594F4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Nam Á có vị trí quan trọng, nơi giao thoa của nhiều nền văn hóa lớn, giao thương của nhiều quốc gia trên thế giới.</a:t>
            </a:r>
            <a:endParaRPr lang="vi-VN" sz="2800" dirty="0">
              <a:effectLst/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0446" y="2520778"/>
            <a:ext cx="11778916" cy="383189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vi-VN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2812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3137" y="623734"/>
            <a:ext cx="115262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vi-VN" sz="2800" b="1" i="1" dirty="0">
                <a:solidFill>
                  <a:srgbClr val="594F4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Câu hỏi 2 phần luyện tập trang 66 sgk lịch sử 6 Chân trời sáng tạo </a:t>
            </a:r>
            <a:endParaRPr lang="vi-VN" sz="2800" i="1" dirty="0"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vi-VN" sz="2800" dirty="0">
                <a:solidFill>
                  <a:srgbClr val="594F4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Hãy nêu những điểm tương đồng về vị trí địa lý của các vương quốc cổ ở Đông Nam Á</a:t>
            </a:r>
            <a:r>
              <a:rPr lang="vi-VN" sz="2800" dirty="0" smtClean="0">
                <a:solidFill>
                  <a:srgbClr val="594F4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spcAft>
                <a:spcPts val="0"/>
              </a:spcAft>
            </a:pPr>
            <a:endParaRPr lang="vi-VN" sz="2800" dirty="0">
              <a:solidFill>
                <a:srgbClr val="594F4F"/>
              </a:solidFill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vi-VN" sz="2800" dirty="0"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vi-VN" sz="2800" b="1" dirty="0">
                <a:solidFill>
                  <a:srgbClr val="14A9E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Hướng </a:t>
            </a:r>
            <a:r>
              <a:rPr lang="vi-VN" sz="2800" b="1" dirty="0" smtClean="0">
                <a:solidFill>
                  <a:srgbClr val="14A9E3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dẫn:</a:t>
            </a:r>
            <a:endParaRPr lang="vi-VN" sz="2800" dirty="0"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vi-VN" sz="2800" dirty="0" smtClean="0">
                <a:solidFill>
                  <a:srgbClr val="594F4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Đều </a:t>
            </a:r>
            <a:r>
              <a:rPr lang="vi-VN" sz="2800" dirty="0">
                <a:solidFill>
                  <a:srgbClr val="594F4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nằm ở phía ĐôngNam của châu Á. Có vị trí </a:t>
            </a:r>
            <a:r>
              <a:rPr lang="vi-VN" sz="2800" dirty="0" smtClean="0">
                <a:solidFill>
                  <a:srgbClr val="594F4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tiếp </a:t>
            </a:r>
            <a:r>
              <a:rPr lang="vi-VN" sz="2800" dirty="0">
                <a:solidFill>
                  <a:srgbClr val="594F4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giáp Thái Bình Dương và Ấn Độ Dương, là cầu nối giữa lục địa Á-Âu với lục địa Úc.</a:t>
            </a:r>
            <a:endParaRPr lang="vi-VN" sz="2800" dirty="0">
              <a:solidFill>
                <a:srgbClr val="594F4F"/>
              </a:solidFill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vi-VN" sz="2800" dirty="0" smtClean="0">
                <a:solidFill>
                  <a:srgbClr val="594F4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Các </a:t>
            </a:r>
            <a:r>
              <a:rPr lang="vi-VN" sz="2800" dirty="0">
                <a:solidFill>
                  <a:srgbClr val="594F4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vương quốc cổ Đông Nam Á đều được xây dựng ở lưu vực các con sông lớn giàu phù sa. Thuận lợi cho người dân sản xuất nông nghiệp như trồng trọt, chăn nuôi và sinh hoạt.</a:t>
            </a:r>
            <a:endParaRPr lang="vi-VN" sz="2800" dirty="0">
              <a:solidFill>
                <a:srgbClr val="594F4F"/>
              </a:solidFill>
              <a:effectLst/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0473" y="2144223"/>
            <a:ext cx="11778916" cy="351062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vi-VN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492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69494" y="643281"/>
            <a:ext cx="102950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vi-VN" sz="2400" b="1" dirty="0" smtClean="0">
                <a:solidFill>
                  <a:srgbClr val="594F4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Bài tập 3: Vị </a:t>
            </a:r>
            <a:r>
              <a:rPr lang="vi-VN" sz="2400" b="1" dirty="0">
                <a:solidFill>
                  <a:srgbClr val="594F4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trí các các vương quốc phong kiến đó thuộc lãnh thổ nước nào ngày nay</a:t>
            </a:r>
            <a:r>
              <a:rPr lang="vi-VN" sz="2400" b="1" dirty="0" smtClean="0">
                <a:solidFill>
                  <a:srgbClr val="594F4F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dirty="0"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830177" y="1872588"/>
          <a:ext cx="10996865" cy="47561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88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08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+mj-lt"/>
                        </a:rPr>
                        <a:t>Tên các vương quốc cổ</a:t>
                      </a:r>
                      <a:endParaRPr lang="vi-VN" sz="280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+mj-lt"/>
                        </a:rPr>
                        <a:t>Thuộc lãnh thổ quốc gia hiện nay</a:t>
                      </a:r>
                      <a:endParaRPr lang="vi-VN" sz="280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+mj-lt"/>
                        </a:rPr>
                        <a:t>Phù Nam</a:t>
                      </a:r>
                      <a:endParaRPr lang="vi-VN" sz="280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+mj-lt"/>
                        </a:rPr>
                        <a:t>Việt Nam</a:t>
                      </a:r>
                      <a:endParaRPr lang="vi-VN" sz="280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+mj-lt"/>
                        </a:rPr>
                        <a:t>Champa</a:t>
                      </a:r>
                      <a:endParaRPr lang="vi-VN" sz="280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+mj-lt"/>
                        </a:rPr>
                        <a:t>Việt Nam</a:t>
                      </a:r>
                      <a:endParaRPr lang="vi-VN" sz="280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+mj-lt"/>
                        </a:rPr>
                        <a:t>Đại Cồ Việt</a:t>
                      </a:r>
                      <a:endParaRPr lang="vi-VN" sz="280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+mj-lt"/>
                        </a:rPr>
                        <a:t>Việt Nam</a:t>
                      </a:r>
                      <a:endParaRPr lang="vi-VN" sz="280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+mj-lt"/>
                        </a:rPr>
                        <a:t>Pa-gan</a:t>
                      </a:r>
                      <a:endParaRPr lang="vi-VN" sz="280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+mj-lt"/>
                        </a:rPr>
                        <a:t>Mi-an-ma</a:t>
                      </a:r>
                      <a:endParaRPr lang="vi-VN" sz="280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+mj-lt"/>
                        </a:rPr>
                        <a:t>Chân Lạp</a:t>
                      </a:r>
                      <a:endParaRPr lang="vi-VN" sz="280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+mj-lt"/>
                        </a:rPr>
                        <a:t>Lào, Campuchia, Thái Lan</a:t>
                      </a:r>
                      <a:endParaRPr lang="vi-VN" sz="280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+mj-lt"/>
                        </a:rPr>
                        <a:t>Tu-ma-síc</a:t>
                      </a:r>
                      <a:endParaRPr lang="vi-VN" sz="280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+mj-lt"/>
                        </a:rPr>
                        <a:t>Xingapo</a:t>
                      </a:r>
                      <a:endParaRPr lang="vi-VN" sz="280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+mj-lt"/>
                        </a:rPr>
                        <a:t>Sri Vi-giay-a</a:t>
                      </a:r>
                      <a:endParaRPr lang="vi-VN" sz="280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+mj-lt"/>
                        </a:rPr>
                        <a:t>Indonexia</a:t>
                      </a:r>
                      <a:endParaRPr lang="vi-VN" sz="280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+mj-lt"/>
                        </a:rPr>
                        <a:t>Ka-lin-ga</a:t>
                      </a:r>
                      <a:endParaRPr lang="vi-VN" sz="280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+mj-lt"/>
                        </a:rPr>
                        <a:t>Indonexia</a:t>
                      </a:r>
                      <a:endParaRPr lang="vi-VN" sz="280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800">
                          <a:effectLst/>
                          <a:latin typeface="+mj-lt"/>
                        </a:rPr>
                        <a:t>Bu-tu-an</a:t>
                      </a:r>
                      <a:endParaRPr lang="vi-VN" sz="280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2800" dirty="0">
                          <a:effectLst/>
                          <a:latin typeface="+mj-lt"/>
                        </a:rPr>
                        <a:t>Philippin</a:t>
                      </a:r>
                      <a:endParaRPr lang="vi-VN" sz="2800" dirty="0">
                        <a:effectLst/>
                        <a:latin typeface="+mj-lt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6467136" y="2384854"/>
            <a:ext cx="5359905" cy="424388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vi-VN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7834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2421" y="245227"/>
            <a:ext cx="2037348" cy="596983"/>
          </a:xfrm>
        </p:spPr>
        <p:txBody>
          <a:bodyPr/>
          <a:lstStyle/>
          <a:p>
            <a:r>
              <a:rPr lang="vi-VN" b="1" dirty="0" smtClean="0">
                <a:solidFill>
                  <a:srgbClr val="002060"/>
                </a:solidFill>
                <a:latin typeface="+mj-lt"/>
              </a:rPr>
              <a:t>KHỞI ĐỘNG</a:t>
            </a:r>
          </a:p>
          <a:p>
            <a:endParaRPr lang="vi-VN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1" y="0"/>
            <a:ext cx="12070882" cy="6751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795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55963" y="236548"/>
            <a:ext cx="18149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smtClean="0">
                <a:solidFill>
                  <a:srgbClr val="00B050"/>
                </a:solidFill>
                <a:latin typeface="+mj-lt"/>
                <a:ea typeface="Times New Roman" panose="02020603050405020304" pitchFamily="18" charset="0"/>
              </a:rPr>
              <a:t>Vận dụng:</a:t>
            </a:r>
            <a:endParaRPr lang="vi-VN" sz="28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0317" y="964926"/>
            <a:ext cx="11778916" cy="4465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i="1" dirty="0">
                <a:solidFill>
                  <a:srgbClr val="594F4F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Vận dụng trang 66 sgk lịch sử 6 Chân trời sáng </a:t>
            </a:r>
            <a:r>
              <a:rPr lang="vi-VN" sz="2800" b="1" i="1" dirty="0" smtClean="0">
                <a:solidFill>
                  <a:srgbClr val="594F4F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tạo:</a:t>
            </a:r>
            <a:endParaRPr lang="vi-VN" sz="2800" b="1" i="1" dirty="0">
              <a:latin typeface="+mj-lt"/>
              <a:ea typeface="Times New Roman" panose="02020603050405020304" pitchFamily="18" charset="0"/>
            </a:endParaRPr>
          </a:p>
          <a:p>
            <a:r>
              <a:rPr lang="vi-VN" sz="2800" dirty="0">
                <a:solidFill>
                  <a:srgbClr val="594F4F"/>
                </a:solidFill>
                <a:latin typeface="+mj-lt"/>
                <a:ea typeface="Times New Roman" panose="02020603050405020304" pitchFamily="18" charset="0"/>
              </a:rPr>
              <a:t>Sông Mekong gắn bó với lịch sử của những quốc gia cổ nào ở Đông Nam Á? Những quốc gia đó thuộc quốc gia nào ngày nay? </a:t>
            </a:r>
            <a:endParaRPr lang="vi-VN" sz="2800" dirty="0" smtClean="0">
              <a:solidFill>
                <a:srgbClr val="594F4F"/>
              </a:solidFill>
              <a:latin typeface="+mj-lt"/>
              <a:ea typeface="Times New Roman" panose="02020603050405020304" pitchFamily="18" charset="0"/>
            </a:endParaRPr>
          </a:p>
          <a:p>
            <a:r>
              <a:rPr lang="vi-VN" sz="2800" dirty="0" smtClean="0">
                <a:solidFill>
                  <a:srgbClr val="594F4F"/>
                </a:solidFill>
                <a:latin typeface="+mj-lt"/>
                <a:ea typeface="Times New Roman" panose="02020603050405020304" pitchFamily="18" charset="0"/>
              </a:rPr>
              <a:t>Tham </a:t>
            </a:r>
            <a:r>
              <a:rPr lang="vi-VN" sz="2800" dirty="0">
                <a:solidFill>
                  <a:srgbClr val="594F4F"/>
                </a:solidFill>
                <a:latin typeface="+mj-lt"/>
                <a:ea typeface="Times New Roman" panose="02020603050405020304" pitchFamily="18" charset="0"/>
              </a:rPr>
              <a:t>khảo thêm bản đồ 12.1 và 12.2 để trả lời.</a:t>
            </a:r>
            <a:r>
              <a:rPr lang="vi-VN" sz="2800" b="1" dirty="0">
                <a:solidFill>
                  <a:srgbClr val="594F4F"/>
                </a:solidFill>
                <a:latin typeface="+mj-lt"/>
                <a:ea typeface="Times New Roman" panose="02020603050405020304" pitchFamily="18" charset="0"/>
              </a:rPr>
              <a:t> </a:t>
            </a:r>
            <a:endParaRPr lang="vi-VN" sz="2800" b="1" dirty="0" smtClean="0">
              <a:solidFill>
                <a:srgbClr val="594F4F"/>
              </a:solidFill>
              <a:latin typeface="+mj-lt"/>
              <a:ea typeface="Times New Roman" panose="02020603050405020304" pitchFamily="18" charset="0"/>
            </a:endParaRPr>
          </a:p>
          <a:p>
            <a:endParaRPr lang="vi-VN" sz="2800" dirty="0">
              <a:latin typeface="+mj-lt"/>
              <a:ea typeface="Times New Roman" panose="02020603050405020304" pitchFamily="18" charset="0"/>
            </a:endParaRPr>
          </a:p>
          <a:p>
            <a:r>
              <a:rPr lang="vi-VN" sz="2800" dirty="0">
                <a:solidFill>
                  <a:srgbClr val="14A9E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Hướng </a:t>
            </a:r>
            <a:r>
              <a:rPr lang="vi-VN" sz="2800" dirty="0" smtClean="0">
                <a:solidFill>
                  <a:srgbClr val="14A9E3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dẫn:</a:t>
            </a:r>
            <a:endParaRPr lang="vi-VN" sz="2800" b="1" dirty="0">
              <a:latin typeface="+mj-lt"/>
              <a:ea typeface="Times New Roman" panose="02020603050405020304" pitchFamily="18" charset="0"/>
            </a:endParaRPr>
          </a:p>
          <a:p>
            <a:pPr algn="just"/>
            <a:r>
              <a:rPr lang="vi-VN" sz="2800" dirty="0" smtClean="0">
                <a:solidFill>
                  <a:srgbClr val="594F4F"/>
                </a:solidFill>
                <a:latin typeface="+mj-lt"/>
                <a:ea typeface="Times New Roman" panose="02020603050405020304" pitchFamily="18" charset="0"/>
              </a:rPr>
              <a:t>- Các </a:t>
            </a:r>
            <a:r>
              <a:rPr lang="vi-VN" sz="2800" dirty="0">
                <a:solidFill>
                  <a:srgbClr val="594F4F"/>
                </a:solidFill>
                <a:latin typeface="+mj-lt"/>
                <a:ea typeface="Times New Roman" panose="02020603050405020304" pitchFamily="18" charset="0"/>
              </a:rPr>
              <a:t>quốc gia cổ gắn bó với sông MêKông gồm: Champa, Phù Nam, Chân Lạp. </a:t>
            </a:r>
            <a:endParaRPr lang="vi-VN" sz="2800" dirty="0">
              <a:latin typeface="+mj-lt"/>
              <a:ea typeface="Times New Roman" panose="02020603050405020304" pitchFamily="18" charset="0"/>
            </a:endParaRPr>
          </a:p>
          <a:p>
            <a:pPr algn="just"/>
            <a:r>
              <a:rPr lang="vi-VN" sz="2800" dirty="0" smtClean="0">
                <a:solidFill>
                  <a:srgbClr val="594F4F"/>
                </a:solidFill>
                <a:latin typeface="+mj-lt"/>
                <a:ea typeface="Times New Roman" panose="02020603050405020304" pitchFamily="18" charset="0"/>
              </a:rPr>
              <a:t>- Những </a:t>
            </a:r>
            <a:r>
              <a:rPr lang="vi-VN" sz="2800" dirty="0">
                <a:solidFill>
                  <a:srgbClr val="594F4F"/>
                </a:solidFill>
                <a:latin typeface="+mj-lt"/>
                <a:ea typeface="Times New Roman" panose="02020603050405020304" pitchFamily="18" charset="0"/>
              </a:rPr>
              <a:t>vương quốc đó thuộc về các quốc gia ngày nay như:</a:t>
            </a:r>
            <a:endParaRPr lang="vi-VN" sz="2800" dirty="0">
              <a:latin typeface="+mj-lt"/>
              <a:ea typeface="Times New Roman" panose="02020603050405020304" pitchFamily="18" charset="0"/>
            </a:endParaRPr>
          </a:p>
          <a:p>
            <a:pPr lvl="0" algn="just">
              <a:spcAft>
                <a:spcPts val="500"/>
              </a:spcAft>
              <a:buSzPts val="1000"/>
              <a:tabLst>
                <a:tab pos="457200" algn="l"/>
              </a:tabLst>
            </a:pPr>
            <a:r>
              <a:rPr lang="vi-VN" sz="2800" dirty="0" smtClean="0">
                <a:solidFill>
                  <a:srgbClr val="594F4F"/>
                </a:solidFill>
                <a:latin typeface="+mj-lt"/>
                <a:ea typeface="Times New Roman" panose="02020603050405020304" pitchFamily="18" charset="0"/>
              </a:rPr>
              <a:t>+ Champa</a:t>
            </a:r>
            <a:r>
              <a:rPr lang="vi-VN" sz="2800" dirty="0">
                <a:solidFill>
                  <a:srgbClr val="594F4F"/>
                </a:solidFill>
                <a:latin typeface="+mj-lt"/>
                <a:ea typeface="Times New Roman" panose="02020603050405020304" pitchFamily="18" charset="0"/>
              </a:rPr>
              <a:t>   =&gt; thuộc Việt Nam</a:t>
            </a:r>
            <a:endParaRPr lang="vi-VN" sz="2800" dirty="0">
              <a:latin typeface="+mj-lt"/>
              <a:ea typeface="Times New Roman" panose="02020603050405020304" pitchFamily="18" charset="0"/>
            </a:endParaRPr>
          </a:p>
          <a:p>
            <a:pPr lvl="0" algn="just">
              <a:spcAft>
                <a:spcPts val="500"/>
              </a:spcAft>
              <a:buSzPts val="1000"/>
              <a:tabLst>
                <a:tab pos="457200" algn="l"/>
              </a:tabLst>
            </a:pPr>
            <a:r>
              <a:rPr lang="vi-VN" sz="2800" dirty="0" smtClean="0">
                <a:solidFill>
                  <a:srgbClr val="594F4F"/>
                </a:solidFill>
                <a:latin typeface="+mj-lt"/>
                <a:ea typeface="Times New Roman" panose="02020603050405020304" pitchFamily="18" charset="0"/>
              </a:rPr>
              <a:t>+ Chân </a:t>
            </a:r>
            <a:r>
              <a:rPr lang="vi-VN" sz="2800" dirty="0">
                <a:solidFill>
                  <a:srgbClr val="594F4F"/>
                </a:solidFill>
                <a:latin typeface="+mj-lt"/>
                <a:ea typeface="Times New Roman" panose="02020603050405020304" pitchFamily="18" charset="0"/>
              </a:rPr>
              <a:t>Lạp =&gt;Lào, Campuchia, Thái Lan</a:t>
            </a:r>
            <a:endParaRPr lang="vi-VN" sz="28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0317" y="2842054"/>
            <a:ext cx="11778916" cy="351062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vi-VN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516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8758" y="839002"/>
            <a:ext cx="11478126" cy="50564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 NHIỆM VỤ CÁC NHÓM</a:t>
            </a:r>
            <a:endParaRPr lang="vi-VN" sz="3600" dirty="0"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vi-VN" sz="3600" dirty="0" smtClean="0">
                <a:latin typeface="+mj-lt"/>
              </a:rPr>
              <a:t>*Thảo luận và trả lời các câu hỏi trong bài 13: Giao lưu thương mại và văn hóa ở Đông Nam Á (Từ đầu CN đến TK X).</a:t>
            </a:r>
            <a:endParaRPr lang="vi-VN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922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b="1" dirty="0" smtClean="0"/>
              <a:t> </a:t>
            </a:r>
            <a:endParaRPr lang="vi-V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C39CCC-1777-0643-880D-86EB4F8E01C1}"/>
              </a:ext>
            </a:extLst>
          </p:cNvPr>
          <p:cNvSpPr txBox="1"/>
          <p:nvPr/>
        </p:nvSpPr>
        <p:spPr>
          <a:xfrm>
            <a:off x="2346942" y="1065219"/>
            <a:ext cx="7301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27-28 </a:t>
            </a:r>
            <a:r>
              <a:rPr lang="x-none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vi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x-none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VƯƠNG QUỐC Ở ĐÔNG NAM Á TRƯỚC THẾ KỈ 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0199" y="147889"/>
            <a:ext cx="899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92D050"/>
                </a:solidFill>
              </a:rPr>
              <a:t>CHƯƠNG IV: ĐÔNG NAM Á </a:t>
            </a:r>
          </a:p>
          <a:p>
            <a:pPr algn="ctr"/>
            <a:r>
              <a:rPr lang="vi-VN" sz="2000" b="1" dirty="0" smtClean="0">
                <a:solidFill>
                  <a:srgbClr val="92D050"/>
                </a:solidFill>
              </a:rPr>
              <a:t>TỪ NHỮNG THẾ KỈ TIẾP GIÁP ĐẦU CÔNG NGUYÊN ĐẾN THẾ KỈ X</a:t>
            </a:r>
            <a:endParaRPr lang="vi-VN" sz="2000" b="1" dirty="0">
              <a:solidFill>
                <a:srgbClr val="92D050"/>
              </a:solidFill>
            </a:endParaRPr>
          </a:p>
        </p:txBody>
      </p:sp>
      <p:pic>
        <p:nvPicPr>
          <p:cNvPr id="7" name="Picture 5" descr="20526659_684991958366288_984150484_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0178" y="2063398"/>
            <a:ext cx="7038109" cy="4627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111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20526659_684991958366288_984150484_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927"/>
            <a:ext cx="12192000" cy="637099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6364069"/>
            <a:ext cx="12192000" cy="480131"/>
          </a:xfrm>
          <a:prstGeom prst="rect">
            <a:avLst/>
          </a:prstGeom>
          <a:ln w="38100"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vi-VN" sz="2800" dirty="0" smtClean="0">
                <a:latin typeface="Cambria" pitchFamily="18" charset="0"/>
              </a:rPr>
              <a:t>Lược đồ các nước Đông Nam Á.</a:t>
            </a:r>
            <a:endParaRPr lang="en-US" sz="28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429732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9954" y="852498"/>
            <a:ext cx="10709565" cy="211606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Đông Nam Á là một khu vực nằm ở phía đông nam của châu Á, bao gồm 11 quốc gia: Brunei,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Campuchia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Đông Timor,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Inđônêxia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Lào, Malaysia,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Myanma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Philippin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ingapo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Thái Lan và Việt Nam.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9954" y="2968558"/>
            <a:ext cx="10709565" cy="39703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 smtClean="0">
                <a:solidFill>
                  <a:srgbClr val="002060"/>
                </a:solidFill>
                <a:latin typeface="+mj-lt"/>
              </a:rPr>
              <a:t>Dân </a:t>
            </a:r>
            <a:r>
              <a:rPr lang="vi-VN" sz="2800" dirty="0">
                <a:solidFill>
                  <a:srgbClr val="002060"/>
                </a:solidFill>
                <a:latin typeface="+mj-lt"/>
              </a:rPr>
              <a:t>số hiện tại của các nước Đông Nam Á là 675.351.130 người vào ngày 14/07/2021 theo số liệu từ Liên Hợp Quốc. </a:t>
            </a:r>
            <a:endParaRPr lang="vi-VN" sz="2800" dirty="0" smtClean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vi-VN" sz="2800" dirty="0" smtClean="0">
                <a:solidFill>
                  <a:srgbClr val="002060"/>
                </a:solidFill>
                <a:latin typeface="+mj-lt"/>
              </a:rPr>
              <a:t>+ Chiếm </a:t>
            </a:r>
            <a:r>
              <a:rPr lang="vi-VN" sz="2800" dirty="0">
                <a:solidFill>
                  <a:srgbClr val="002060"/>
                </a:solidFill>
                <a:latin typeface="+mj-lt"/>
              </a:rPr>
              <a:t>8,57% dân số thế giới. </a:t>
            </a:r>
            <a:endParaRPr lang="vi-VN" sz="2800" dirty="0" smtClean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vi-VN" sz="2800" dirty="0" smtClean="0">
                <a:solidFill>
                  <a:srgbClr val="002060"/>
                </a:solidFill>
                <a:latin typeface="+mj-lt"/>
              </a:rPr>
              <a:t>+ Mật </a:t>
            </a:r>
            <a:r>
              <a:rPr lang="vi-VN" sz="2800" dirty="0">
                <a:solidFill>
                  <a:srgbClr val="002060"/>
                </a:solidFill>
                <a:latin typeface="+mj-lt"/>
              </a:rPr>
              <a:t>độ dân số </a:t>
            </a:r>
            <a:r>
              <a:rPr lang="vi-VN" sz="2800" dirty="0" smtClean="0">
                <a:solidFill>
                  <a:srgbClr val="002060"/>
                </a:solidFill>
                <a:latin typeface="+mj-lt"/>
              </a:rPr>
              <a:t>là 156 </a:t>
            </a:r>
            <a:r>
              <a:rPr lang="vi-VN" sz="2800" dirty="0">
                <a:solidFill>
                  <a:srgbClr val="002060"/>
                </a:solidFill>
                <a:latin typeface="+mj-lt"/>
              </a:rPr>
              <a:t>người/km2. </a:t>
            </a:r>
          </a:p>
          <a:p>
            <a:pPr>
              <a:lnSpc>
                <a:spcPct val="150000"/>
              </a:lnSpc>
            </a:pPr>
            <a:r>
              <a:rPr lang="vi-VN" sz="2800" dirty="0" smtClean="0">
                <a:solidFill>
                  <a:srgbClr val="002060"/>
                </a:solidFill>
                <a:latin typeface="+mj-lt"/>
              </a:rPr>
              <a:t>+ Tổng </a:t>
            </a:r>
            <a:r>
              <a:rPr lang="vi-VN" sz="2800" dirty="0">
                <a:solidFill>
                  <a:srgbClr val="002060"/>
                </a:solidFill>
                <a:latin typeface="+mj-lt"/>
              </a:rPr>
              <a:t>diện tích là 4.340.239 km2 </a:t>
            </a:r>
            <a:endParaRPr lang="vi-VN" sz="2800" dirty="0" smtClean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vi-VN" sz="2800" dirty="0">
                <a:solidFill>
                  <a:srgbClr val="002060"/>
                </a:solidFill>
                <a:latin typeface="+mj-lt"/>
              </a:rPr>
              <a:t>	</a:t>
            </a:r>
            <a:r>
              <a:rPr lang="vi-VN" sz="2800" dirty="0" smtClean="0">
                <a:solidFill>
                  <a:srgbClr val="002060"/>
                </a:solidFill>
                <a:latin typeface="+mj-lt"/>
              </a:rPr>
              <a:t>			(</a:t>
            </a:r>
            <a:r>
              <a:rPr lang="vi-VN" sz="2800" dirty="0">
                <a:solidFill>
                  <a:srgbClr val="002060"/>
                </a:solidFill>
                <a:latin typeface="+mj-lt"/>
              </a:rPr>
              <a:t>Nguồn: https://danso.org/dong-nam-a/)</a:t>
            </a:r>
            <a:endParaRPr lang="en-US" sz="2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C39CCC-1777-0643-880D-86EB4F8E01C1}"/>
              </a:ext>
            </a:extLst>
          </p:cNvPr>
          <p:cNvSpPr txBox="1"/>
          <p:nvPr/>
        </p:nvSpPr>
        <p:spPr>
          <a:xfrm>
            <a:off x="2082247" y="27941"/>
            <a:ext cx="7301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x-non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x-non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VƯƠNG QUỐC Ở ĐÔNG NAM Á TRƯỚC THẾ KỈ X</a:t>
            </a:r>
          </a:p>
        </p:txBody>
      </p:sp>
    </p:spTree>
    <p:extLst>
      <p:ext uri="{BB962C8B-B14F-4D97-AF65-F5344CB8AC3E}">
        <p14:creationId xmlns:p14="http://schemas.microsoft.com/office/powerpoint/2010/main" val="44056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9133" y="1852383"/>
            <a:ext cx="10638467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Quan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sát lược đồ hình </a:t>
            </a:r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12.1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tr.63),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kết hợp khai thác thông tin trong SGK </a:t>
            </a:r>
            <a:endParaRPr lang="vi-VN" sz="2800" dirty="0"/>
          </a:p>
        </p:txBody>
      </p:sp>
      <p:sp>
        <p:nvSpPr>
          <p:cNvPr id="5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9502330" y="5556124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08363" y="949275"/>
            <a:ext cx="8063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+mj-lt"/>
              </a:rPr>
              <a:t>1</a:t>
            </a:r>
            <a:r>
              <a:rPr lang="vi-VN" sz="2800" b="1" dirty="0" smtClean="0">
                <a:solidFill>
                  <a:srgbClr val="002060"/>
                </a:solidFill>
                <a:latin typeface="+mj-lt"/>
              </a:rPr>
              <a:t>. Vị trí địa lí của Đông Nam Á</a:t>
            </a:r>
            <a:endParaRPr lang="vi-VN" sz="2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639133" y="2828331"/>
            <a:ext cx="10742741" cy="2438401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indent="254000" algn="just">
              <a:lnSpc>
                <a:spcPct val="150000"/>
              </a:lnSpc>
              <a:spcAft>
                <a:spcPts val="0"/>
              </a:spcAft>
              <a:tabLst>
                <a:tab pos="471170" algn="l"/>
              </a:tabLst>
            </a:pPr>
            <a:r>
              <a:rPr lang="vi-VN" sz="2800" dirty="0" smtClean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- Mô tả sơ lược vị </a:t>
            </a:r>
            <a:r>
              <a:rPr lang="vi-VN" sz="280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trí địa lí của khu vực Đông Nam </a:t>
            </a:r>
            <a:r>
              <a:rPr lang="vi-VN" sz="2800" dirty="0" smtClean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Á ?</a:t>
            </a:r>
            <a:endParaRPr lang="vi-VN" sz="2800" dirty="0">
              <a:solidFill>
                <a:schemeClr val="bg1"/>
              </a:solidFill>
              <a:latin typeface="+mj-lt"/>
              <a:ea typeface="Arial" panose="020B0604020202020204" pitchFamily="34" charset="0"/>
            </a:endParaRPr>
          </a:p>
          <a:p>
            <a:pPr indent="254000">
              <a:lnSpc>
                <a:spcPct val="150000"/>
              </a:lnSpc>
              <a:spcAft>
                <a:spcPts val="0"/>
              </a:spcAft>
              <a:tabLst>
                <a:tab pos="471170" algn="l"/>
              </a:tabLst>
            </a:pPr>
            <a:r>
              <a:rPr lang="vi-VN" sz="2800" dirty="0" smtClean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- Vị </a:t>
            </a:r>
            <a:r>
              <a:rPr lang="vi-VN" sz="280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trí địa lí này mang đến những thuận lợi, khó khăn nào cho cuộc sống của cư dân </a:t>
            </a:r>
            <a:r>
              <a:rPr lang="vi-VN" sz="2800" dirty="0" smtClean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ở Đông </a:t>
            </a:r>
            <a:r>
              <a:rPr lang="vi-VN" sz="280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Nam Á?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C39CCC-1777-0643-880D-86EB4F8E01C1}"/>
              </a:ext>
            </a:extLst>
          </p:cNvPr>
          <p:cNvSpPr txBox="1"/>
          <p:nvPr/>
        </p:nvSpPr>
        <p:spPr>
          <a:xfrm>
            <a:off x="2046153" y="0"/>
            <a:ext cx="73013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x-non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x-non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VƯƠNG QUỐC Ở ĐÔNG NAM Á TRƯỚC THẾ KỈ X</a:t>
            </a:r>
          </a:p>
        </p:txBody>
      </p:sp>
    </p:spTree>
    <p:extLst>
      <p:ext uri="{BB962C8B-B14F-4D97-AF65-F5344CB8AC3E}">
        <p14:creationId xmlns:p14="http://schemas.microsoft.com/office/powerpoint/2010/main" val="177015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021080" y="1"/>
            <a:ext cx="1048512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43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57843" y="888146"/>
            <a:ext cx="8063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002060"/>
                </a:solidFill>
                <a:latin typeface="+mj-lt"/>
              </a:rPr>
              <a:t>1</a:t>
            </a:r>
            <a:r>
              <a:rPr lang="vi-VN" sz="4000" b="1" dirty="0" smtClean="0">
                <a:solidFill>
                  <a:srgbClr val="002060"/>
                </a:solidFill>
                <a:latin typeface="+mj-lt"/>
              </a:rPr>
              <a:t>. Vị trí địa lí của Đông Nam Á</a:t>
            </a:r>
            <a:endParaRPr lang="vi-VN" sz="4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C39CCC-1777-0643-880D-86EB4F8E01C1}"/>
              </a:ext>
            </a:extLst>
          </p:cNvPr>
          <p:cNvSpPr txBox="1"/>
          <p:nvPr/>
        </p:nvSpPr>
        <p:spPr>
          <a:xfrm>
            <a:off x="137159" y="52754"/>
            <a:ext cx="120337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x-none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x-none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VƯƠNG QUỐC Ở ĐÔNG NAM Á TRƯỚC THẾ KỈ X</a:t>
            </a:r>
          </a:p>
        </p:txBody>
      </p:sp>
      <p:sp>
        <p:nvSpPr>
          <p:cNvPr id="7" name="Rectangle 6"/>
          <p:cNvSpPr/>
          <p:nvPr/>
        </p:nvSpPr>
        <p:spPr>
          <a:xfrm>
            <a:off x="137160" y="1538019"/>
            <a:ext cx="12054840" cy="44012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58420" algn="just">
              <a:spcBef>
                <a:spcPts val="10"/>
              </a:spcBef>
              <a:spcAft>
                <a:spcPts val="0"/>
              </a:spcAft>
            </a:pPr>
            <a:r>
              <a:rPr lang="vi-VN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Nằm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phía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Nam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châu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Á</a:t>
            </a:r>
            <a:r>
              <a:rPr lang="vi-VN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nối liền Ấn </a:t>
            </a:r>
            <a:r>
              <a:rPr lang="vi-VN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Độ Dương và Thái Bình </a:t>
            </a:r>
            <a:r>
              <a:rPr lang="vi-VN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Dương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cổ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cầu </a:t>
            </a:r>
            <a:r>
              <a:rPr lang="vi-VN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nối giữa Trung Quốc và Ấn Độ, giữa lục địa Á - Âu với châu Đại Dương.</a:t>
            </a:r>
          </a:p>
          <a:p>
            <a:pPr marR="59690" algn="just">
              <a:spcAft>
                <a:spcPts val="0"/>
              </a:spcAft>
            </a:pPr>
            <a:r>
              <a:rPr lang="vi-VN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Khí hậu nhiệt </a:t>
            </a:r>
            <a:r>
              <a:rPr lang="vi-VN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đới gió mùa, nóng ấm, mưa </a:t>
            </a:r>
            <a:r>
              <a:rPr lang="vi-VN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nhiều </a:t>
            </a:r>
            <a:r>
              <a:rPr lang="vi-VN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thuận lợi cho sự phát triển </a:t>
            </a:r>
            <a:r>
              <a:rPr lang="vi-VN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nông nghiệp</a:t>
            </a:r>
            <a:r>
              <a:rPr lang="vi-VN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59690" algn="just">
              <a:spcAft>
                <a:spcPts val="0"/>
              </a:spcAft>
            </a:pPr>
            <a:endParaRPr lang="vi-VN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9588" y="4889047"/>
            <a:ext cx="1451303" cy="985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14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9982" y="68114"/>
            <a:ext cx="121462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2. </a:t>
            </a:r>
            <a:r>
              <a:rPr lang="vi-VN" sz="2800" b="1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Sự xuất hiện các quốc gia cổ đại từ đầu công nguyên đến thế kỉ VII </a:t>
            </a:r>
            <a:endParaRPr lang="vi-VN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86690" y="568568"/>
            <a:ext cx="10175324" cy="504718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anchor="b"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2800" dirty="0" smtClean="0">
                <a:solidFill>
                  <a:srgbClr val="FF0000"/>
                </a:solidFill>
              </a:rPr>
              <a:t>Hoạt động nhóm -</a:t>
            </a:r>
            <a:r>
              <a:rPr lang="nl-NL" altLang="vi-VN" sz="2800" b="0" dirty="0" smtClean="0">
                <a:solidFill>
                  <a:srgbClr val="FF0000"/>
                </a:solidFill>
              </a:rPr>
              <a:t> </a:t>
            </a:r>
            <a:r>
              <a:rPr lang="nl-NL" altLang="vi-VN" sz="2800" dirty="0">
                <a:solidFill>
                  <a:srgbClr val="FF0000"/>
                </a:solidFill>
              </a:rPr>
              <a:t>“</a:t>
            </a:r>
            <a:r>
              <a:rPr lang="nl-NL" altLang="vi-VN" sz="2800" i="1" dirty="0">
                <a:solidFill>
                  <a:srgbClr val="FF0000"/>
                </a:solidFill>
              </a:rPr>
              <a:t>Khăn trải bàn</a:t>
            </a:r>
            <a:r>
              <a:rPr lang="nl-NL" altLang="vi-VN" sz="2800" b="0" dirty="0" smtClean="0">
                <a:solidFill>
                  <a:srgbClr val="FF0000"/>
                </a:solidFill>
              </a:rPr>
              <a:t>” </a:t>
            </a:r>
            <a:r>
              <a:rPr lang="nl-NL" altLang="vi-VN" sz="2800" dirty="0" smtClean="0">
                <a:solidFill>
                  <a:srgbClr val="FF0000"/>
                </a:solidFill>
              </a:rPr>
              <a:t>- </a:t>
            </a:r>
            <a:r>
              <a:rPr lang="vi-VN" altLang="vi-VN" sz="2800" dirty="0" smtClean="0">
                <a:solidFill>
                  <a:srgbClr val="FF0000"/>
                </a:solidFill>
              </a:rPr>
              <a:t>7</a:t>
            </a:r>
            <a:r>
              <a:rPr lang="nl-NL" altLang="vi-VN" sz="2800" dirty="0" smtClean="0">
                <a:solidFill>
                  <a:srgbClr val="FF0000"/>
                </a:solidFill>
              </a:rPr>
              <a:t> phút</a:t>
            </a:r>
            <a:endParaRPr lang="en-US" altLang="vi-VN" sz="2800" dirty="0">
              <a:solidFill>
                <a:srgbClr val="FF000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86690" y="1066018"/>
            <a:ext cx="10238509" cy="580235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vi-VN" sz="2400" b="0" dirty="0"/>
          </a:p>
          <a:p>
            <a:pPr algn="ctr"/>
            <a:endParaRPr lang="en-US" altLang="vi-VN" sz="2400" b="0" dirty="0">
              <a:latin typeface="Times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496050" y="2179079"/>
            <a:ext cx="7259781" cy="349134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vi-VN" sz="2800" dirty="0" smtClean="0">
                <a:cs typeface="Times New Roman" panose="02020603050405020304" pitchFamily="18" charset="0"/>
              </a:rPr>
              <a:t>- Điều kiện nào giúp cho các quốc gia cổ ở Đông Nam Á ra đời ?</a:t>
            </a:r>
          </a:p>
          <a:p>
            <a:pPr algn="just"/>
            <a:endParaRPr lang="vi-VN" sz="2800" dirty="0" smtClean="0">
              <a:cs typeface="Times New Roman" panose="02020603050405020304" pitchFamily="18" charset="0"/>
            </a:endParaRPr>
          </a:p>
          <a:p>
            <a:pPr algn="just"/>
            <a:r>
              <a:rPr lang="vi-VN" sz="2800" dirty="0" smtClean="0">
                <a:cs typeface="Times New Roman" panose="02020603050405020304" pitchFamily="18" charset="0"/>
              </a:rPr>
              <a:t>- Chỉ </a:t>
            </a:r>
            <a:r>
              <a:rPr lang="vi-VN" sz="2800" dirty="0">
                <a:cs typeface="Times New Roman" panose="02020603050405020304" pitchFamily="18" charset="0"/>
              </a:rPr>
              <a:t>trên lược đồ </a:t>
            </a:r>
            <a:r>
              <a:rPr lang="vi-VN" sz="2800" dirty="0" smtClean="0">
                <a:cs typeface="Times New Roman" panose="02020603050405020304" pitchFamily="18" charset="0"/>
              </a:rPr>
              <a:t>H12.2 một </a:t>
            </a:r>
            <a:r>
              <a:rPr lang="vi-VN" sz="2800" dirty="0">
                <a:cs typeface="Times New Roman" panose="02020603050405020304" pitchFamily="18" charset="0"/>
              </a:rPr>
              <a:t>số quốc gia sơ kì ở Đông Nam Á</a:t>
            </a:r>
            <a:r>
              <a:rPr lang="vi-VN" sz="2800" dirty="0" smtClean="0">
                <a:cs typeface="Times New Roman" panose="02020603050405020304" pitchFamily="18" charset="0"/>
              </a:rPr>
              <a:t>? Các vương quốc đó thuộc các nước nào ngày nay ?</a:t>
            </a:r>
            <a:endParaRPr lang="vi-VN" sz="2800" dirty="0">
              <a:cs typeface="Times New Roman" panose="02020603050405020304" pitchFamily="18" charset="0"/>
            </a:endParaRPr>
          </a:p>
          <a:p>
            <a:pPr algn="just"/>
            <a:endParaRPr lang="en-US" altLang="vi-VN" sz="2800" dirty="0">
              <a:cs typeface="Times New Roman" panose="02020603050405020304" pitchFamily="18" charset="0"/>
            </a:endParaRP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4792218" y="1068233"/>
            <a:ext cx="2689848" cy="45429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800" b="0" dirty="0" smtClean="0">
                <a:latin typeface="Comic Sans MS" panose="030F0702030302020204" pitchFamily="66" charset="0"/>
              </a:rPr>
              <a:t>Ý kiến cá nhân</a:t>
            </a:r>
            <a:endParaRPr lang="en-US" altLang="vi-VN" sz="2800" b="0" dirty="0">
              <a:latin typeface="Times" panose="02020603050405020304" pitchFamily="18" charset="0"/>
            </a:endParaRP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4820289" y="6217940"/>
            <a:ext cx="2633705" cy="638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400" b="0" dirty="0" smtClean="0">
                <a:latin typeface="Comic Sans MS" panose="030F0702030302020204" pitchFamily="66" charset="0"/>
              </a:rPr>
              <a:t>Ý kiến cá nhân</a:t>
            </a:r>
            <a:endParaRPr lang="en-US" altLang="vi-VN" sz="2400" b="0" dirty="0">
              <a:latin typeface="Times" panose="02020603050405020304" pitchFamily="18" charset="0"/>
            </a:endParaRPr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 rot="5400000">
            <a:off x="286059" y="3609953"/>
            <a:ext cx="2315690" cy="638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400" b="0" dirty="0" smtClean="0">
                <a:latin typeface="Comic Sans MS" panose="030F0702030302020204" pitchFamily="66" charset="0"/>
              </a:rPr>
              <a:t>Ý kiến cá nhân</a:t>
            </a:r>
            <a:endParaRPr lang="en-US" altLang="vi-VN" sz="2400" b="0" dirty="0">
              <a:latin typeface="Times" panose="02020603050405020304" pitchFamily="18" charset="0"/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 rot="16200000">
            <a:off x="9468531" y="3662661"/>
            <a:ext cx="2354329" cy="638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400" b="0" dirty="0" smtClean="0">
                <a:latin typeface="Comic Sans MS" panose="030F0702030302020204" pitchFamily="66" charset="0"/>
              </a:rPr>
              <a:t>Ý kiến cá nhân</a:t>
            </a:r>
            <a:endParaRPr lang="en-US" altLang="vi-VN" sz="2400" b="0" dirty="0">
              <a:latin typeface="Times" panose="02020603050405020304" pitchFamily="18" charset="0"/>
            </a:endParaRPr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 flipH="1" flipV="1">
            <a:off x="886690" y="1080573"/>
            <a:ext cx="1620562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H="1">
            <a:off x="886690" y="5698008"/>
            <a:ext cx="1620562" cy="11599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>
            <a:off x="9767033" y="5710349"/>
            <a:ext cx="1302320" cy="11016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 flipV="1">
            <a:off x="9767033" y="1144230"/>
            <a:ext cx="1321803" cy="10500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" name="Oval 19"/>
          <p:cNvSpPr/>
          <p:nvPr/>
        </p:nvSpPr>
        <p:spPr>
          <a:xfrm>
            <a:off x="5874465" y="1621677"/>
            <a:ext cx="495299" cy="392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vi-VN" dirty="0"/>
          </a:p>
        </p:txBody>
      </p:sp>
      <p:sp>
        <p:nvSpPr>
          <p:cNvPr id="21" name="Oval 20"/>
          <p:cNvSpPr/>
          <p:nvPr/>
        </p:nvSpPr>
        <p:spPr>
          <a:xfrm>
            <a:off x="5915470" y="5750644"/>
            <a:ext cx="495299" cy="392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vi-VN" dirty="0"/>
          </a:p>
        </p:txBody>
      </p:sp>
      <p:sp>
        <p:nvSpPr>
          <p:cNvPr id="22" name="Oval 21"/>
          <p:cNvSpPr/>
          <p:nvPr/>
        </p:nvSpPr>
        <p:spPr>
          <a:xfrm rot="5400000">
            <a:off x="1877753" y="3732984"/>
            <a:ext cx="495299" cy="392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vi-VN" dirty="0"/>
          </a:p>
        </p:txBody>
      </p:sp>
      <p:sp>
        <p:nvSpPr>
          <p:cNvPr id="23" name="Oval 22"/>
          <p:cNvSpPr/>
          <p:nvPr/>
        </p:nvSpPr>
        <p:spPr>
          <a:xfrm rot="16499929">
            <a:off x="9849857" y="3745345"/>
            <a:ext cx="495299" cy="4669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vi-VN" dirty="0"/>
          </a:p>
        </p:txBody>
      </p:sp>
      <p:sp>
        <p:nvSpPr>
          <p:cNvPr id="24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10485107" y="5749927"/>
            <a:ext cx="1706893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80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1008</Words>
  <Application>Microsoft Office PowerPoint</Application>
  <PresentationFormat>Widescreen</PresentationFormat>
  <Paragraphs>156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Cambria</vt:lpstr>
      <vt:lpstr>Comic Sans MS</vt:lpstr>
      <vt:lpstr>Times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Hà Hoàng</dc:creator>
  <cp:lastModifiedBy>Admin</cp:lastModifiedBy>
  <cp:revision>160</cp:revision>
  <dcterms:created xsi:type="dcterms:W3CDTF">2021-07-16T02:46:11Z</dcterms:created>
  <dcterms:modified xsi:type="dcterms:W3CDTF">2024-01-29T04:18:44Z</dcterms:modified>
</cp:coreProperties>
</file>