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62" r:id="rId2"/>
  </p:sldMasterIdLst>
  <p:notesMasterIdLst>
    <p:notesMasterId r:id="rId42"/>
  </p:notesMasterIdLst>
  <p:sldIdLst>
    <p:sldId id="356" r:id="rId3"/>
    <p:sldId id="357" r:id="rId4"/>
    <p:sldId id="358" r:id="rId5"/>
    <p:sldId id="359" r:id="rId6"/>
    <p:sldId id="360" r:id="rId7"/>
    <p:sldId id="361" r:id="rId8"/>
    <p:sldId id="362" r:id="rId9"/>
    <p:sldId id="335" r:id="rId10"/>
    <p:sldId id="355" r:id="rId11"/>
    <p:sldId id="387" r:id="rId12"/>
    <p:sldId id="336" r:id="rId13"/>
    <p:sldId id="389" r:id="rId14"/>
    <p:sldId id="391" r:id="rId15"/>
    <p:sldId id="393" r:id="rId16"/>
    <p:sldId id="394" r:id="rId17"/>
    <p:sldId id="395" r:id="rId18"/>
    <p:sldId id="345" r:id="rId19"/>
    <p:sldId id="390" r:id="rId20"/>
    <p:sldId id="397" r:id="rId21"/>
    <p:sldId id="398" r:id="rId22"/>
    <p:sldId id="396" r:id="rId23"/>
    <p:sldId id="402" r:id="rId24"/>
    <p:sldId id="403" r:id="rId25"/>
    <p:sldId id="399" r:id="rId26"/>
    <p:sldId id="364" r:id="rId27"/>
    <p:sldId id="401" r:id="rId28"/>
    <p:sldId id="410" r:id="rId29"/>
    <p:sldId id="411" r:id="rId30"/>
    <p:sldId id="412" r:id="rId31"/>
    <p:sldId id="413" r:id="rId32"/>
    <p:sldId id="414" r:id="rId33"/>
    <p:sldId id="415" r:id="rId34"/>
    <p:sldId id="416" r:id="rId35"/>
    <p:sldId id="404" r:id="rId36"/>
    <p:sldId id="405" r:id="rId37"/>
    <p:sldId id="409" r:id="rId38"/>
    <p:sldId id="408" r:id="rId39"/>
    <p:sldId id="407" r:id="rId40"/>
    <p:sldId id="383" r:id="rId41"/>
  </p:sldIdLst>
  <p:sldSz cx="12192000" cy="6858000"/>
  <p:notesSz cx="6858000" cy="9144000"/>
  <p:custDataLst>
    <p:tags r:id="rId4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66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9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12AAF-CFDE-4CD0-8B3E-F7AB7C9627B2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7BD52-E9B4-4C31-896A-7F66F67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43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64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5202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513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221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933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9562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60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34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600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9278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0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4983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086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2832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13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5309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163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21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165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660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624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0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8015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82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06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43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956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51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9372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58F40-FE36-4A85-B61D-4FE3EDEC4AFF}" type="datetimeFigureOut">
              <a:rPr lang="vi-VN" smtClean="0"/>
              <a:t>23/01/2024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4.svg"/><Relationship Id="rId5" Type="http://schemas.openxmlformats.org/officeDocument/2006/relationships/slide" Target="slide4.xml"/><Relationship Id="rId10" Type="http://schemas.openxmlformats.org/officeDocument/2006/relationships/image" Target="../media/image2.png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1.jp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g"/><Relationship Id="rId2" Type="http://schemas.openxmlformats.org/officeDocument/2006/relationships/video" Target="file:///C:\Users\CO%20HANH\Downloads\&#272;&#7891;ng%20h&#7891;%20&#273;&#7871;m%20ng&#432;&#7907;c%203%20ph&#250;t%20g&#226;y%20s&#7889;c%203%20Minutes.mp4" TargetMode="External"/><Relationship Id="rId1" Type="http://schemas.microsoft.com/office/2007/relationships/media" Target="file:///C:\Users\CO%20HANH\Downloads\&#272;&#7891;ng%20h&#7891;%20&#273;&#7871;m%20ng&#432;&#7907;c%203%20ph&#250;t%20g&#226;y%20s&#7889;c%203%20Minutes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8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7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sv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83.svg"/><Relationship Id="rId4" Type="http://schemas.openxmlformats.org/officeDocument/2006/relationships/image" Target="../media/image72.svg"/><Relationship Id="rId9" Type="http://schemas.openxmlformats.org/officeDocument/2006/relationships/image" Target="../media/image29.png"/><Relationship Id="rId14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4.svg"/><Relationship Id="rId18" Type="http://schemas.openxmlformats.org/officeDocument/2006/relationships/image" Target="../media/image39.png"/><Relationship Id="rId3" Type="http://schemas.openxmlformats.org/officeDocument/2006/relationships/image" Target="../media/image31.png"/><Relationship Id="rId21" Type="http://schemas.openxmlformats.org/officeDocument/2006/relationships/image" Target="../media/image102.sv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98.svg"/><Relationship Id="rId2" Type="http://schemas.openxmlformats.org/officeDocument/2006/relationships/image" Target="../media/image22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svg"/><Relationship Id="rId11" Type="http://schemas.openxmlformats.org/officeDocument/2006/relationships/image" Target="../media/image92.svg"/><Relationship Id="rId5" Type="http://schemas.openxmlformats.org/officeDocument/2006/relationships/image" Target="../media/image32.png"/><Relationship Id="rId15" Type="http://schemas.openxmlformats.org/officeDocument/2006/relationships/image" Target="../media/image96.svg"/><Relationship Id="rId10" Type="http://schemas.openxmlformats.org/officeDocument/2006/relationships/image" Target="../media/image35.png"/><Relationship Id="rId19" Type="http://schemas.openxmlformats.org/officeDocument/2006/relationships/image" Target="../media/image100.svg"/><Relationship Id="rId4" Type="http://schemas.openxmlformats.org/officeDocument/2006/relationships/image" Target="../media/image86.svg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48.jpe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7.sv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47C5480-D2FC-4339-ACF5-842E36615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248797"/>
              </p:ext>
            </p:extLst>
          </p:nvPr>
        </p:nvGraphicFramePr>
        <p:xfrm>
          <a:off x="5476007" y="2239802"/>
          <a:ext cx="253538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846">
                  <a:extLst>
                    <a:ext uri="{9D8B030D-6E8A-4147-A177-3AD203B41FA5}">
                      <a16:colId xmlns:a16="http://schemas.microsoft.com/office/drawing/2014/main" val="468146901"/>
                    </a:ext>
                  </a:extLst>
                </a:gridCol>
                <a:gridCol w="633846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33846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33846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</a:tblGrid>
              <a:tr h="531133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AB518C9-D35E-4B6D-BEC3-35E01D9B2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083528"/>
              </p:ext>
            </p:extLst>
          </p:nvPr>
        </p:nvGraphicFramePr>
        <p:xfrm>
          <a:off x="5486399" y="2254613"/>
          <a:ext cx="2524992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248">
                  <a:extLst>
                    <a:ext uri="{9D8B030D-6E8A-4147-A177-3AD203B41FA5}">
                      <a16:colId xmlns:a16="http://schemas.microsoft.com/office/drawing/2014/main" val="468146901"/>
                    </a:ext>
                  </a:extLst>
                </a:gridCol>
                <a:gridCol w="631248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31248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31248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7FBE4D8-F7D8-42DB-A83B-C9A53FF6F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362884"/>
              </p:ext>
            </p:extLst>
          </p:nvPr>
        </p:nvGraphicFramePr>
        <p:xfrm>
          <a:off x="6089078" y="2817972"/>
          <a:ext cx="578772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081">
                  <a:extLst>
                    <a:ext uri="{9D8B030D-6E8A-4147-A177-3AD203B41FA5}">
                      <a16:colId xmlns:a16="http://schemas.microsoft.com/office/drawing/2014/main" val="578491329"/>
                    </a:ext>
                  </a:extLst>
                </a:gridCol>
                <a:gridCol w="643081">
                  <a:extLst>
                    <a:ext uri="{9D8B030D-6E8A-4147-A177-3AD203B41FA5}">
                      <a16:colId xmlns:a16="http://schemas.microsoft.com/office/drawing/2014/main" val="2716757969"/>
                    </a:ext>
                  </a:extLst>
                </a:gridCol>
                <a:gridCol w="643081">
                  <a:extLst>
                    <a:ext uri="{9D8B030D-6E8A-4147-A177-3AD203B41FA5}">
                      <a16:colId xmlns:a16="http://schemas.microsoft.com/office/drawing/2014/main" val="209123179"/>
                    </a:ext>
                  </a:extLst>
                </a:gridCol>
                <a:gridCol w="643081">
                  <a:extLst>
                    <a:ext uri="{9D8B030D-6E8A-4147-A177-3AD203B41FA5}">
                      <a16:colId xmlns:a16="http://schemas.microsoft.com/office/drawing/2014/main" val="468146901"/>
                    </a:ext>
                  </a:extLst>
                </a:gridCol>
                <a:gridCol w="643081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43081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43081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  <a:gridCol w="643081">
                  <a:extLst>
                    <a:ext uri="{9D8B030D-6E8A-4147-A177-3AD203B41FA5}">
                      <a16:colId xmlns:a16="http://schemas.microsoft.com/office/drawing/2014/main" val="1462430467"/>
                    </a:ext>
                  </a:extLst>
                </a:gridCol>
                <a:gridCol w="643081">
                  <a:extLst>
                    <a:ext uri="{9D8B030D-6E8A-4147-A177-3AD203B41FA5}">
                      <a16:colId xmlns:a16="http://schemas.microsoft.com/office/drawing/2014/main" val="3447528831"/>
                    </a:ext>
                  </a:extLst>
                </a:gridCol>
              </a:tblGrid>
              <a:tr h="531133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P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Á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Ê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Ô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423512F-7983-49F1-9B19-522C3BE676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231586"/>
              </p:ext>
            </p:extLst>
          </p:nvPr>
        </p:nvGraphicFramePr>
        <p:xfrm>
          <a:off x="6063574" y="3986001"/>
          <a:ext cx="324668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336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49336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49336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  <a:gridCol w="649336">
                  <a:extLst>
                    <a:ext uri="{9D8B030D-6E8A-4147-A177-3AD203B41FA5}">
                      <a16:colId xmlns:a16="http://schemas.microsoft.com/office/drawing/2014/main" val="1462430467"/>
                    </a:ext>
                  </a:extLst>
                </a:gridCol>
                <a:gridCol w="649336">
                  <a:extLst>
                    <a:ext uri="{9D8B030D-6E8A-4147-A177-3AD203B41FA5}">
                      <a16:colId xmlns:a16="http://schemas.microsoft.com/office/drawing/2014/main" val="3447528831"/>
                    </a:ext>
                  </a:extLst>
                </a:gridCol>
              </a:tblGrid>
              <a:tr h="531133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Ủ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Ô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56F505A-6710-4C0A-AB34-8E9A434F2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906146"/>
              </p:ext>
            </p:extLst>
          </p:nvPr>
        </p:nvGraphicFramePr>
        <p:xfrm>
          <a:off x="7368705" y="3389264"/>
          <a:ext cx="2585788" cy="600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447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46447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46447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  <a:gridCol w="646447">
                  <a:extLst>
                    <a:ext uri="{9D8B030D-6E8A-4147-A177-3AD203B41FA5}">
                      <a16:colId xmlns:a16="http://schemas.microsoft.com/office/drawing/2014/main" val="1462430467"/>
                    </a:ext>
                  </a:extLst>
                </a:gridCol>
              </a:tblGrid>
              <a:tr h="60087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Ô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82EA00-299D-4661-ABAD-43E69739A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087967"/>
              </p:ext>
            </p:extLst>
          </p:nvPr>
        </p:nvGraphicFramePr>
        <p:xfrm>
          <a:off x="4239488" y="1665634"/>
          <a:ext cx="440574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737">
                  <a:extLst>
                    <a:ext uri="{9D8B030D-6E8A-4147-A177-3AD203B41FA5}">
                      <a16:colId xmlns:a16="http://schemas.microsoft.com/office/drawing/2014/main" val="2716757969"/>
                    </a:ext>
                  </a:extLst>
                </a:gridCol>
                <a:gridCol w="633835">
                  <a:extLst>
                    <a:ext uri="{9D8B030D-6E8A-4147-A177-3AD203B41FA5}">
                      <a16:colId xmlns:a16="http://schemas.microsoft.com/office/drawing/2014/main" val="209123179"/>
                    </a:ext>
                  </a:extLst>
                </a:gridCol>
                <a:gridCol w="633835">
                  <a:extLst>
                    <a:ext uri="{9D8B030D-6E8A-4147-A177-3AD203B41FA5}">
                      <a16:colId xmlns:a16="http://schemas.microsoft.com/office/drawing/2014/main" val="468146901"/>
                    </a:ext>
                  </a:extLst>
                </a:gridCol>
                <a:gridCol w="633835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33835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33835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  <a:gridCol w="633835">
                  <a:extLst>
                    <a:ext uri="{9D8B030D-6E8A-4147-A177-3AD203B41FA5}">
                      <a16:colId xmlns:a16="http://schemas.microsoft.com/office/drawing/2014/main" val="1462430467"/>
                    </a:ext>
                  </a:extLst>
                </a:gridCol>
              </a:tblGrid>
              <a:tr h="531133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Ô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Â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6FD78D-25A7-4BE6-B6A8-12591D61E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875022"/>
              </p:ext>
            </p:extLst>
          </p:nvPr>
        </p:nvGraphicFramePr>
        <p:xfrm>
          <a:off x="454893" y="1091045"/>
          <a:ext cx="8810172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298">
                  <a:extLst>
                    <a:ext uri="{9D8B030D-6E8A-4147-A177-3AD203B41FA5}">
                      <a16:colId xmlns:a16="http://schemas.microsoft.com/office/drawing/2014/main" val="3091518888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2731115995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4186473998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1246668830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578491329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2716757969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209123179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468146901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1462430467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3447528831"/>
                    </a:ext>
                  </a:extLst>
                </a:gridCol>
                <a:gridCol w="62929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574589"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002060"/>
                          </a:solidFill>
                        </a:rPr>
                        <a:t>H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002060"/>
                          </a:solidFill>
                        </a:rPr>
                        <a:t>Ộ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002060"/>
                          </a:solidFill>
                        </a:rPr>
                        <a:t>Đ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002060"/>
                          </a:solidFill>
                        </a:rPr>
                        <a:t>Ồ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002060"/>
                          </a:solidFill>
                        </a:rPr>
                        <a:t>N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002060"/>
                          </a:solidFill>
                        </a:rPr>
                        <a:t>G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002060"/>
                          </a:solidFill>
                        </a:rPr>
                        <a:t>N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002060"/>
                          </a:solidFill>
                        </a:rPr>
                        <a:t>H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002060"/>
                          </a:solidFill>
                        </a:rPr>
                        <a:t>Â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kern="120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n-US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200" b="1" kern="120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002060"/>
                          </a:solidFill>
                        </a:rPr>
                        <a:t>Â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002060"/>
                          </a:solidFill>
                        </a:rPr>
                        <a:t>N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518AE29-3184-403B-AF50-1FAC9E025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59223"/>
              </p:ext>
            </p:extLst>
          </p:nvPr>
        </p:nvGraphicFramePr>
        <p:xfrm>
          <a:off x="471712" y="1060659"/>
          <a:ext cx="8786582" cy="588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613">
                  <a:extLst>
                    <a:ext uri="{9D8B030D-6E8A-4147-A177-3AD203B41FA5}">
                      <a16:colId xmlns:a16="http://schemas.microsoft.com/office/drawing/2014/main" val="3091518888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2731115995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4186473998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1246668830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578491329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2716757969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209123179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468146901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1462430467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3447528831"/>
                    </a:ext>
                  </a:extLst>
                </a:gridCol>
                <a:gridCol w="62761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588254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84E8038-69AA-4CE9-A096-ED606F582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240876"/>
              </p:ext>
            </p:extLst>
          </p:nvPr>
        </p:nvGraphicFramePr>
        <p:xfrm>
          <a:off x="4229098" y="1675492"/>
          <a:ext cx="441613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877">
                  <a:extLst>
                    <a:ext uri="{9D8B030D-6E8A-4147-A177-3AD203B41FA5}">
                      <a16:colId xmlns:a16="http://schemas.microsoft.com/office/drawing/2014/main" val="2716757969"/>
                    </a:ext>
                  </a:extLst>
                </a:gridCol>
                <a:gridCol w="630877">
                  <a:extLst>
                    <a:ext uri="{9D8B030D-6E8A-4147-A177-3AD203B41FA5}">
                      <a16:colId xmlns:a16="http://schemas.microsoft.com/office/drawing/2014/main" val="209123179"/>
                    </a:ext>
                  </a:extLst>
                </a:gridCol>
                <a:gridCol w="630877">
                  <a:extLst>
                    <a:ext uri="{9D8B030D-6E8A-4147-A177-3AD203B41FA5}">
                      <a16:colId xmlns:a16="http://schemas.microsoft.com/office/drawing/2014/main" val="468146901"/>
                    </a:ext>
                  </a:extLst>
                </a:gridCol>
                <a:gridCol w="630877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30877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30877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  <a:gridCol w="630877">
                  <a:extLst>
                    <a:ext uri="{9D8B030D-6E8A-4147-A177-3AD203B41FA5}">
                      <a16:colId xmlns:a16="http://schemas.microsoft.com/office/drawing/2014/main" val="1462430467"/>
                    </a:ext>
                  </a:extLst>
                </a:gridCol>
              </a:tblGrid>
              <a:tr h="579119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15227C9-194F-4478-BA45-721C229DC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373523"/>
              </p:ext>
            </p:extLst>
          </p:nvPr>
        </p:nvGraphicFramePr>
        <p:xfrm>
          <a:off x="6063013" y="2823341"/>
          <a:ext cx="5938488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832">
                  <a:extLst>
                    <a:ext uri="{9D8B030D-6E8A-4147-A177-3AD203B41FA5}">
                      <a16:colId xmlns:a16="http://schemas.microsoft.com/office/drawing/2014/main" val="578491329"/>
                    </a:ext>
                  </a:extLst>
                </a:gridCol>
                <a:gridCol w="659832">
                  <a:extLst>
                    <a:ext uri="{9D8B030D-6E8A-4147-A177-3AD203B41FA5}">
                      <a16:colId xmlns:a16="http://schemas.microsoft.com/office/drawing/2014/main" val="2716757969"/>
                    </a:ext>
                  </a:extLst>
                </a:gridCol>
                <a:gridCol w="659832">
                  <a:extLst>
                    <a:ext uri="{9D8B030D-6E8A-4147-A177-3AD203B41FA5}">
                      <a16:colId xmlns:a16="http://schemas.microsoft.com/office/drawing/2014/main" val="209123179"/>
                    </a:ext>
                  </a:extLst>
                </a:gridCol>
                <a:gridCol w="659832">
                  <a:extLst>
                    <a:ext uri="{9D8B030D-6E8A-4147-A177-3AD203B41FA5}">
                      <a16:colId xmlns:a16="http://schemas.microsoft.com/office/drawing/2014/main" val="468146901"/>
                    </a:ext>
                  </a:extLst>
                </a:gridCol>
                <a:gridCol w="659832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59832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59832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  <a:gridCol w="659832">
                  <a:extLst>
                    <a:ext uri="{9D8B030D-6E8A-4147-A177-3AD203B41FA5}">
                      <a16:colId xmlns:a16="http://schemas.microsoft.com/office/drawing/2014/main" val="1462430467"/>
                    </a:ext>
                  </a:extLst>
                </a:gridCol>
                <a:gridCol w="659832">
                  <a:extLst>
                    <a:ext uri="{9D8B030D-6E8A-4147-A177-3AD203B41FA5}">
                      <a16:colId xmlns:a16="http://schemas.microsoft.com/office/drawing/2014/main" val="3447528831"/>
                    </a:ext>
                  </a:extLst>
                </a:gridCol>
              </a:tblGrid>
              <a:tr h="579119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C69DEA4-1C81-4AEB-920C-E44C13975C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303263"/>
              </p:ext>
            </p:extLst>
          </p:nvPr>
        </p:nvGraphicFramePr>
        <p:xfrm>
          <a:off x="6000668" y="3948545"/>
          <a:ext cx="3388525" cy="620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705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77705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77705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  <a:gridCol w="677705">
                  <a:extLst>
                    <a:ext uri="{9D8B030D-6E8A-4147-A177-3AD203B41FA5}">
                      <a16:colId xmlns:a16="http://schemas.microsoft.com/office/drawing/2014/main" val="1462430467"/>
                    </a:ext>
                  </a:extLst>
                </a:gridCol>
                <a:gridCol w="677705">
                  <a:extLst>
                    <a:ext uri="{9D8B030D-6E8A-4147-A177-3AD203B41FA5}">
                      <a16:colId xmlns:a16="http://schemas.microsoft.com/office/drawing/2014/main" val="3447528831"/>
                    </a:ext>
                  </a:extLst>
                </a:gridCol>
              </a:tblGrid>
              <a:tr h="620002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6F74176-C015-4DD7-BC5C-FE630DAA2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182664"/>
              </p:ext>
            </p:extLst>
          </p:nvPr>
        </p:nvGraphicFramePr>
        <p:xfrm>
          <a:off x="7379096" y="3397825"/>
          <a:ext cx="263774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435">
                  <a:extLst>
                    <a:ext uri="{9D8B030D-6E8A-4147-A177-3AD203B41FA5}">
                      <a16:colId xmlns:a16="http://schemas.microsoft.com/office/drawing/2014/main" val="1186202671"/>
                    </a:ext>
                  </a:extLst>
                </a:gridCol>
                <a:gridCol w="659435">
                  <a:extLst>
                    <a:ext uri="{9D8B030D-6E8A-4147-A177-3AD203B41FA5}">
                      <a16:colId xmlns:a16="http://schemas.microsoft.com/office/drawing/2014/main" val="1465768636"/>
                    </a:ext>
                  </a:extLst>
                </a:gridCol>
                <a:gridCol w="659435">
                  <a:extLst>
                    <a:ext uri="{9D8B030D-6E8A-4147-A177-3AD203B41FA5}">
                      <a16:colId xmlns:a16="http://schemas.microsoft.com/office/drawing/2014/main" val="3823212814"/>
                    </a:ext>
                  </a:extLst>
                </a:gridCol>
                <a:gridCol w="659435">
                  <a:extLst>
                    <a:ext uri="{9D8B030D-6E8A-4147-A177-3AD203B41FA5}">
                      <a16:colId xmlns:a16="http://schemas.microsoft.com/office/drawing/2014/main" val="1462430467"/>
                    </a:ext>
                  </a:extLst>
                </a:gridCol>
              </a:tblGrid>
              <a:tr h="49510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2657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38FBFF4-6012-4A8E-83CD-47483C0A9F03}"/>
              </a:ext>
            </a:extLst>
          </p:cNvPr>
          <p:cNvSpPr txBox="1"/>
          <p:nvPr/>
        </p:nvSpPr>
        <p:spPr>
          <a:xfrm>
            <a:off x="1712686" y="290286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ue Roman"/>
              </a:rPr>
              <a:t>TRÒ CH</a:t>
            </a:r>
            <a:r>
              <a:rPr lang="vi-VN" sz="3200" dirty="0">
                <a:solidFill>
                  <a:srgbClr val="FF0000"/>
                </a:solidFill>
                <a:latin typeface="Times Neue Roman"/>
              </a:rPr>
              <a:t>Ơ</a:t>
            </a:r>
            <a:r>
              <a:rPr lang="en-US" sz="3200" dirty="0">
                <a:solidFill>
                  <a:srgbClr val="FF0000"/>
                </a:solidFill>
                <a:latin typeface="Times Neue Roman"/>
              </a:rPr>
              <a:t>I GIẢI MÃ Ô CHỮ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1C8548-1FE3-412F-BEAB-26297B64967E}"/>
              </a:ext>
            </a:extLst>
          </p:cNvPr>
          <p:cNvSpPr txBox="1"/>
          <p:nvPr/>
        </p:nvSpPr>
        <p:spPr>
          <a:xfrm>
            <a:off x="0" y="938558"/>
            <a:ext cx="44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 action="ppaction://hlinksldjump"/>
              </a:rPr>
              <a:t>1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BA83B8-44E7-4D4F-AE3B-2C204358C164}"/>
              </a:ext>
            </a:extLst>
          </p:cNvPr>
          <p:cNvSpPr txBox="1"/>
          <p:nvPr/>
        </p:nvSpPr>
        <p:spPr>
          <a:xfrm>
            <a:off x="0" y="1675493"/>
            <a:ext cx="44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 action="ppaction://hlinksldjump"/>
              </a:rPr>
              <a:t>2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361B06-1A8A-43AF-A7AC-DD2AA0966205}"/>
              </a:ext>
            </a:extLst>
          </p:cNvPr>
          <p:cNvSpPr txBox="1"/>
          <p:nvPr/>
        </p:nvSpPr>
        <p:spPr>
          <a:xfrm>
            <a:off x="7260" y="2254613"/>
            <a:ext cx="44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5" action="ppaction://hlinksldjump"/>
              </a:rPr>
              <a:t>3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04F7BE-3A6C-415C-95D5-069228AAC888}"/>
              </a:ext>
            </a:extLst>
          </p:cNvPr>
          <p:cNvSpPr txBox="1"/>
          <p:nvPr/>
        </p:nvSpPr>
        <p:spPr>
          <a:xfrm>
            <a:off x="7259" y="2833733"/>
            <a:ext cx="46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6" action="ppaction://hlinksldjump"/>
              </a:rPr>
              <a:t>4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7EC90-19C3-4039-ACA9-45652BC1F82A}"/>
              </a:ext>
            </a:extLst>
          </p:cNvPr>
          <p:cNvSpPr txBox="1"/>
          <p:nvPr/>
        </p:nvSpPr>
        <p:spPr>
          <a:xfrm>
            <a:off x="-58051" y="3429000"/>
            <a:ext cx="616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7" action="ppaction://hlinksldjump"/>
              </a:rPr>
              <a:t>5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4071FD-FAD2-4558-A58A-796722D333A0}"/>
              </a:ext>
            </a:extLst>
          </p:cNvPr>
          <p:cNvSpPr txBox="1"/>
          <p:nvPr/>
        </p:nvSpPr>
        <p:spPr>
          <a:xfrm>
            <a:off x="-37405" y="4008120"/>
            <a:ext cx="509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8" action="ppaction://hlinksldjump"/>
              </a:rPr>
              <a:t>6</a:t>
            </a:r>
            <a:endParaRPr lang="en-US" sz="3600" dirty="0"/>
          </a:p>
        </p:txBody>
      </p:sp>
      <p:pic>
        <p:nvPicPr>
          <p:cNvPr id="22" name="Graphic 2" descr="Hot air balloon">
            <a:hlinkClick r:id="rId9" action="ppaction://hlinksldjump"/>
            <a:extLst>
              <a:ext uri="{FF2B5EF4-FFF2-40B4-BE49-F238E27FC236}">
                <a16:creationId xmlns:a16="http://schemas.microsoft.com/office/drawing/2014/main" id="{9A60F820-95C7-45B1-B61D-9DAC97DBA7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872381" y="56221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0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134" y="1915691"/>
            <a:ext cx="9434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028700" indent="-1028700">
              <a:buAutoNum type="romanUcPeriod"/>
            </a:pP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</a:t>
            </a:r>
          </a:p>
          <a:p>
            <a:pPr marL="1028700" indent="-1028700">
              <a:buAutoNum type="romanUcPeriod"/>
            </a:pP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NHÀ NƯỚC LA MÃ CỔ ĐẠI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134" y="3331463"/>
            <a:ext cx="1148440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La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dirty="0" smtClean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La </a:t>
            </a:r>
            <a:r>
              <a:rPr lang="en-US" sz="32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134" y="161365"/>
            <a:ext cx="96108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LA MÃ CỔ ĐẠI (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7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37643" y="178005"/>
            <a:ext cx="1070817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vi-VN" sz="3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endParaRPr lang="en-US" sz="28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800"/>
              </a:spcAft>
            </a:pPr>
            <a:endParaRPr lang="en-US" sz="2800" dirty="0">
              <a:latin typeface="Times New Roman"/>
              <a:ea typeface="Times New Roman"/>
            </a:endParaRPr>
          </a:p>
          <a:p>
            <a:pPr algn="just">
              <a:spcAft>
                <a:spcPts val="800"/>
              </a:spcAft>
            </a:pPr>
            <a:endParaRPr lang="en-US" sz="2400" dirty="0">
              <a:latin typeface="Times New Roman"/>
              <a:ea typeface="Times New Roman"/>
            </a:endParaRPr>
          </a:p>
          <a:p>
            <a:pPr lvl="0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016" y="638982"/>
            <a:ext cx="4402103" cy="596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tabLst>
                <a:tab pos="482600" algn="l"/>
              </a:tabLst>
            </a:pPr>
            <a:r>
              <a:rPr lang="nl-NL" sz="2800" b="1" dirty="0">
                <a:solidFill>
                  <a:srgbClr val="FF0000"/>
                </a:solidFill>
                <a:latin typeface="Times New Roman"/>
                <a:ea typeface="Calibri"/>
              </a:rPr>
              <a:t>I - ĐIỀU KIỆN TỰ NHIÊN</a:t>
            </a:r>
            <a:endParaRPr lang="en-US" sz="2800" dirty="0">
              <a:solidFill>
                <a:srgbClr val="FF0000"/>
              </a:solidFill>
              <a:effectLst/>
              <a:latin typeface="Arial"/>
              <a:ea typeface="Arial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856439" y="164493"/>
            <a:ext cx="954127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6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36,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11:  LA MÃ CỔ ĐẠI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92640" y="937044"/>
            <a:ext cx="2253175" cy="550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La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56439" y="1235107"/>
            <a:ext cx="8695524" cy="5649276"/>
            <a:chOff x="856439" y="1235107"/>
            <a:chExt cx="8695524" cy="5649276"/>
          </a:xfrm>
        </p:grpSpPr>
        <p:pic>
          <p:nvPicPr>
            <p:cNvPr id="8" name="Picture 7" descr="C:\Users\HP\OneDrive\Desktop\Screenshot_55.png">
              <a:extLst>
                <a:ext uri="{FF2B5EF4-FFF2-40B4-BE49-F238E27FC236}">
                  <a16:creationId xmlns:a16="http://schemas.microsoft.com/office/drawing/2014/main" id="{2E1A4659-C2C6-4BCA-B55F-80FD0FB8DDC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439" y="1235107"/>
              <a:ext cx="8695524" cy="5053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56439" y="6238052"/>
              <a:ext cx="2827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11.2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680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37643" y="178005"/>
            <a:ext cx="1070817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vi-VN" sz="3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endParaRPr lang="en-US" sz="28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800"/>
              </a:spcAft>
            </a:pPr>
            <a:endParaRPr lang="en-US" sz="2800" dirty="0">
              <a:latin typeface="Times New Roman"/>
              <a:ea typeface="Times New Roman"/>
            </a:endParaRPr>
          </a:p>
          <a:p>
            <a:pPr algn="just">
              <a:spcAft>
                <a:spcPts val="800"/>
              </a:spcAft>
            </a:pPr>
            <a:endParaRPr lang="en-US" sz="2400" dirty="0">
              <a:latin typeface="Times New Roman"/>
              <a:ea typeface="Times New Roman"/>
            </a:endParaRPr>
          </a:p>
          <a:p>
            <a:pPr lvl="0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016" y="638982"/>
            <a:ext cx="4402103" cy="596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tabLst>
                <a:tab pos="482600" algn="l"/>
              </a:tabLst>
            </a:pPr>
            <a:r>
              <a:rPr lang="nl-NL" sz="2800" b="1" dirty="0">
                <a:solidFill>
                  <a:srgbClr val="FF0000"/>
                </a:solidFill>
                <a:latin typeface="Times New Roman"/>
                <a:ea typeface="Calibri"/>
              </a:rPr>
              <a:t>I - ĐIỀU KIỆN TỰ NHIÊN</a:t>
            </a:r>
            <a:endParaRPr lang="en-US" sz="2800" dirty="0">
              <a:solidFill>
                <a:srgbClr val="FF0000"/>
              </a:solidFill>
              <a:effectLst/>
              <a:latin typeface="Arial"/>
              <a:ea typeface="Arial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856439" y="164493"/>
            <a:ext cx="954127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6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36,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11:  LA MÃ CỔ ĐẠI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7799" y="1235107"/>
            <a:ext cx="11884201" cy="5521962"/>
            <a:chOff x="856439" y="1235107"/>
            <a:chExt cx="10952384" cy="5521962"/>
          </a:xfrm>
        </p:grpSpPr>
        <p:pic>
          <p:nvPicPr>
            <p:cNvPr id="8" name="Picture 7" descr="C:\Users\HP\OneDrive\Desktop\Screenshot_55.png">
              <a:extLst>
                <a:ext uri="{FF2B5EF4-FFF2-40B4-BE49-F238E27FC236}">
                  <a16:creationId xmlns:a16="http://schemas.microsoft.com/office/drawing/2014/main" id="{2E1A4659-C2C6-4BCA-B55F-80FD0FB8DDC7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439" y="1235107"/>
              <a:ext cx="10952384" cy="51526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992777" y="6387737"/>
              <a:ext cx="3788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11.2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 rot="18761308">
            <a:off x="4195944" y="2823796"/>
            <a:ext cx="766405" cy="15381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7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7566" y="4088675"/>
            <a:ext cx="9196251" cy="267788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62549" y="1267097"/>
            <a:ext cx="4898571" cy="269094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12" y="1457325"/>
            <a:ext cx="2314575" cy="1971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7" y="4565605"/>
            <a:ext cx="3792992" cy="172402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399201" y="2177823"/>
            <a:ext cx="2354717" cy="3295650"/>
            <a:chOff x="9399201" y="2177823"/>
            <a:chExt cx="2354717" cy="329565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9201" y="2177823"/>
              <a:ext cx="2354717" cy="155257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8828" y="3730398"/>
              <a:ext cx="2335089" cy="1743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59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86"/>
            <a:ext cx="12192000" cy="6858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425806" y="1175658"/>
            <a:ext cx="5539512" cy="5534589"/>
            <a:chOff x="3543372" y="1397726"/>
            <a:chExt cx="5539512" cy="5534589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4180114" y="1397726"/>
              <a:ext cx="444137" cy="4963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683725" y="2165169"/>
              <a:ext cx="444137" cy="4963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735977" y="5527766"/>
              <a:ext cx="444137" cy="4963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3543372" y="6273439"/>
              <a:ext cx="444137" cy="4963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984168" y="5141322"/>
              <a:ext cx="444137" cy="4963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683725" y="2981598"/>
              <a:ext cx="444137" cy="4963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905792" y="4061460"/>
              <a:ext cx="444137" cy="4963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Up Arrow 16"/>
            <p:cNvSpPr/>
            <p:nvPr/>
          </p:nvSpPr>
          <p:spPr>
            <a:xfrm rot="2246158">
              <a:off x="7367791" y="6110951"/>
              <a:ext cx="216387" cy="66120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Up Arrow 19"/>
            <p:cNvSpPr/>
            <p:nvPr/>
          </p:nvSpPr>
          <p:spPr>
            <a:xfrm rot="2246158">
              <a:off x="8147527" y="3566012"/>
              <a:ext cx="216387" cy="66120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Up Arrow 20"/>
            <p:cNvSpPr/>
            <p:nvPr/>
          </p:nvSpPr>
          <p:spPr>
            <a:xfrm rot="2246158">
              <a:off x="8866497" y="4730640"/>
              <a:ext cx="216387" cy="66120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Up Arrow 22"/>
            <p:cNvSpPr/>
            <p:nvPr/>
          </p:nvSpPr>
          <p:spPr>
            <a:xfrm rot="2246158">
              <a:off x="5645486" y="6271115"/>
              <a:ext cx="216387" cy="66120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156" y="158044"/>
            <a:ext cx="5836355" cy="31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6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144" y="789900"/>
            <a:ext cx="60833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028700" indent="-1028700">
              <a:buAutoNum type="romanUcPeriod"/>
            </a:pP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</a:t>
            </a:r>
          </a:p>
        </p:txBody>
      </p:sp>
      <p:sp>
        <p:nvSpPr>
          <p:cNvPr id="4" name="Rectangle 3"/>
          <p:cNvSpPr/>
          <p:nvPr/>
        </p:nvSpPr>
        <p:spPr>
          <a:xfrm>
            <a:off x="805887" y="153285"/>
            <a:ext cx="9391225" cy="5668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3736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36,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11:  LA MÃ CỔ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(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674" y="1418416"/>
            <a:ext cx="114854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Nơi phát sinh ban đầu của La Mã cổ đại là bán đảo I-ta-ly-a.</a:t>
            </a:r>
          </a:p>
          <a:p>
            <a:pPr marL="571500" indent="-571500"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lvl="0" indent="-571500"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 cho giao thương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251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134" y="1915691"/>
            <a:ext cx="9434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028700" indent="-1028700">
              <a:buAutoNum type="romanUcPeriod"/>
            </a:pP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</a:t>
            </a:r>
          </a:p>
          <a:p>
            <a:pPr marL="1028700" indent="-1028700">
              <a:buAutoNum type="romanUcPeriod"/>
            </a:pP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NHÀ NƯỚC LA MÃ CỔ ĐẠI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028" y="569328"/>
            <a:ext cx="11829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LA MÃ CỔ ĐẠI (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3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67779" y="727110"/>
            <a:ext cx="36074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Calibri Light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uan </a:t>
            </a:r>
            <a:r>
              <a:rPr lang="vi-VN" sz="2800" dirty="0">
                <a:solidFill>
                  <a:srgbClr val="0070C0"/>
                </a:solidFill>
                <a:latin typeface="Times New Roman"/>
              </a:rPr>
              <a:t>sát Lược đồ 11.2 và đọc thông tin mục II </a:t>
            </a:r>
            <a:r>
              <a:rPr lang="vi-VN" sz="2800" dirty="0" smtClean="0">
                <a:solidFill>
                  <a:srgbClr val="0070C0"/>
                </a:solidFill>
                <a:latin typeface="Times New Roman"/>
              </a:rPr>
              <a:t>S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</a:rPr>
              <a:t>GK</a:t>
            </a:r>
            <a:r>
              <a:rPr lang="vi-VN" sz="2800" dirty="0" smtClean="0">
                <a:solidFill>
                  <a:srgbClr val="0070C0"/>
                </a:solidFill>
                <a:latin typeface="Times New Roman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/>
              </a:rPr>
              <a:t>trang 59, xác định địa bàn ban đầu của La Mã cổ đại và phạm vi của La Mã thời đế chế.</a:t>
            </a:r>
            <a:endParaRPr lang="en-US" sz="2800" dirty="0">
              <a:solidFill>
                <a:srgbClr val="0070C0"/>
              </a:solidFill>
              <a:latin typeface="Calibri Light"/>
            </a:endParaRPr>
          </a:p>
          <a:p>
            <a:pPr algn="just"/>
            <a:endParaRPr lang="vi-VN" sz="28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7437" y="6302194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Lược đồ La Mã cổ đại.</a:t>
            </a:r>
            <a:endParaRPr lang="en-US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016" y="431201"/>
            <a:ext cx="4402103" cy="596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tabLst>
                <a:tab pos="482600" algn="l"/>
              </a:tabLst>
            </a:pPr>
            <a:r>
              <a:rPr lang="nl-NL" sz="2800" b="1" dirty="0">
                <a:solidFill>
                  <a:srgbClr val="FF0000"/>
                </a:solidFill>
                <a:latin typeface="Times New Roman"/>
                <a:ea typeface="Calibri"/>
              </a:rPr>
              <a:t>I - ĐIỀU KIỆN TỰ NHIÊN</a:t>
            </a:r>
            <a:endParaRPr lang="en-US" sz="2800" dirty="0">
              <a:solidFill>
                <a:srgbClr val="FF0000"/>
              </a:solidFill>
              <a:effectLst/>
              <a:latin typeface="Arial"/>
              <a:ea typeface="Arial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856439" y="164493"/>
            <a:ext cx="954127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6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21,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11:  LA MÃ CỔ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(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892" y="991189"/>
            <a:ext cx="8288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-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CHỨC NHÀ NƯỚC LA MÃ CỔ ĐẠI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s://tech12h.com/sites/default/files/styles/inbody400/public/screenshot_37_41.png?itok=WYuJcyHj">
            <a:extLst>
              <a:ext uri="{FF2B5EF4-FFF2-40B4-BE49-F238E27FC236}">
                <a16:creationId xmlns:a16="http://schemas.microsoft.com/office/drawing/2014/main" id="{6ED18C43-1A67-4D58-8FA8-4DDC44CD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409"/>
            <a:ext cx="8167779" cy="480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2D25F-8AA0-405F-86D7-F8FEC5F62352}"/>
              </a:ext>
            </a:extLst>
          </p:cNvPr>
          <p:cNvSpPr txBox="1"/>
          <p:nvPr/>
        </p:nvSpPr>
        <p:spPr>
          <a:xfrm>
            <a:off x="8167779" y="3962400"/>
            <a:ext cx="40242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Nguyên, La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031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1" y="101599"/>
            <a:ext cx="11977510" cy="60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490" y="0"/>
            <a:ext cx="89770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TỔ CHỨC NHÀ NƯỚC LA MÃ CỔ ĐẠI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937072"/>
            <a:ext cx="1897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ue Roman"/>
              </a:rPr>
              <a:t>Từ</a:t>
            </a:r>
            <a:r>
              <a:rPr lang="en-US" sz="3600" dirty="0" smtClean="0">
                <a:latin typeface="Times Neue Roman"/>
              </a:rPr>
              <a:t> </a:t>
            </a:r>
            <a:r>
              <a:rPr lang="en-US" sz="3600" dirty="0" err="1">
                <a:latin typeface="Times Neue Roman"/>
              </a:rPr>
              <a:t>một</a:t>
            </a:r>
            <a:r>
              <a:rPr lang="en-US" sz="3600" dirty="0">
                <a:latin typeface="Times Neue Roman"/>
              </a:rPr>
              <a:t> </a:t>
            </a:r>
            <a:r>
              <a:rPr lang="en-US" sz="3600" dirty="0" err="1">
                <a:latin typeface="Times Neue Roman"/>
              </a:rPr>
              <a:t>thành</a:t>
            </a:r>
            <a:r>
              <a:rPr lang="en-US" sz="3600" dirty="0">
                <a:latin typeface="Times Neue Roman"/>
              </a:rPr>
              <a:t> bang ở </a:t>
            </a:r>
            <a:r>
              <a:rPr lang="en-US" sz="3600" dirty="0" err="1">
                <a:latin typeface="Times Neue Roman"/>
              </a:rPr>
              <a:t>bán</a:t>
            </a:r>
            <a:r>
              <a:rPr lang="en-US" sz="3600" dirty="0">
                <a:latin typeface="Times Neue Roman"/>
              </a:rPr>
              <a:t> </a:t>
            </a:r>
            <a:r>
              <a:rPr lang="en-US" sz="3600" dirty="0" err="1">
                <a:latin typeface="Times Neue Roman"/>
              </a:rPr>
              <a:t>đảo</a:t>
            </a:r>
            <a:r>
              <a:rPr lang="en-US" sz="3600" dirty="0">
                <a:latin typeface="Times Neue Roman"/>
              </a:rPr>
              <a:t> </a:t>
            </a:r>
            <a:r>
              <a:rPr lang="en-US" sz="3600" dirty="0" smtClean="0">
                <a:latin typeface="Times Neue Roman"/>
              </a:rPr>
              <a:t>Italia</a:t>
            </a:r>
            <a:endParaRPr lang="en-US" sz="3600" dirty="0"/>
          </a:p>
        </p:txBody>
      </p:sp>
      <p:sp>
        <p:nvSpPr>
          <p:cNvPr id="6" name="Right Arrow 5"/>
          <p:cNvSpPr/>
          <p:nvPr/>
        </p:nvSpPr>
        <p:spPr>
          <a:xfrm>
            <a:off x="1986474" y="2621665"/>
            <a:ext cx="1006997" cy="960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24569" y="2224851"/>
            <a:ext cx="1215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ue Roman"/>
              </a:rPr>
              <a:t>Thời</a:t>
            </a:r>
            <a:r>
              <a:rPr lang="en-US" sz="3600" dirty="0" smtClean="0">
                <a:latin typeface="Times Neue Roman"/>
              </a:rPr>
              <a:t> </a:t>
            </a:r>
            <a:r>
              <a:rPr lang="en-US" sz="3600" dirty="0" err="1">
                <a:latin typeface="Times Neue Roman"/>
              </a:rPr>
              <a:t>Đế</a:t>
            </a:r>
            <a:r>
              <a:rPr lang="en-US" sz="3600" dirty="0">
                <a:latin typeface="Times Neue Roman"/>
              </a:rPr>
              <a:t> </a:t>
            </a:r>
            <a:r>
              <a:rPr lang="en-US" sz="3600" dirty="0" err="1">
                <a:latin typeface="Times Neue Roman"/>
              </a:rPr>
              <a:t>chế</a:t>
            </a:r>
            <a:endParaRPr lang="en-US" sz="3600" dirty="0"/>
          </a:p>
        </p:txBody>
      </p:sp>
      <p:sp>
        <p:nvSpPr>
          <p:cNvPr id="8" name="Right Arrow 7"/>
          <p:cNvSpPr/>
          <p:nvPr/>
        </p:nvSpPr>
        <p:spPr>
          <a:xfrm>
            <a:off x="4659631" y="2621665"/>
            <a:ext cx="1006997" cy="960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86349" y="1473827"/>
            <a:ext cx="62207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km2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Carthage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6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304EC-2B37-4A5B-9C70-E9FD014FC4FA}"/>
              </a:ext>
            </a:extLst>
          </p:cNvPr>
          <p:cNvSpPr txBox="1"/>
          <p:nvPr/>
        </p:nvSpPr>
        <p:spPr>
          <a:xfrm>
            <a:off x="1170709" y="2479964"/>
            <a:ext cx="9850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( có 13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Athens</a:t>
            </a:r>
            <a:r>
              <a:rPr lang="en-US" dirty="0"/>
              <a:t>.</a:t>
            </a:r>
          </a:p>
        </p:txBody>
      </p:sp>
      <p:pic>
        <p:nvPicPr>
          <p:cNvPr id="3" name="Graphic 2" descr="Hot air balloon">
            <a:hlinkClick r:id="rId3" action="ppaction://hlinksldjump"/>
            <a:extLst>
              <a:ext uri="{FF2B5EF4-FFF2-40B4-BE49-F238E27FC236}">
                <a16:creationId xmlns:a16="http://schemas.microsoft.com/office/drawing/2014/main" id="{9A60F820-95C7-45B1-B61D-9DAC97DBA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002159" y="2147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490" y="0"/>
            <a:ext cx="89770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TỔ CHỨC NHÀ NƯỚC LA MÃ CỔ ĐẠI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267"/>
            <a:ext cx="6544733" cy="4893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332" y="646331"/>
            <a:ext cx="10600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  <a:latin typeface="Times Neue Roman"/>
              </a:rPr>
              <a:t>La </a:t>
            </a:r>
            <a:r>
              <a:rPr lang="en-US" sz="3600" dirty="0" err="1" smtClean="0">
                <a:solidFill>
                  <a:srgbClr val="00B0F0"/>
                </a:solidFill>
                <a:latin typeface="Times Neue Roman"/>
              </a:rPr>
              <a:t>Mã</a:t>
            </a:r>
            <a:r>
              <a:rPr lang="en-US" sz="3600" dirty="0" smtClean="0">
                <a:solidFill>
                  <a:srgbClr val="00B0F0"/>
                </a:solidFill>
                <a:latin typeface="Times Neue Roman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ue Roman"/>
              </a:rPr>
              <a:t>thiết</a:t>
            </a:r>
            <a:r>
              <a:rPr lang="en-US" sz="3600" dirty="0" smtClean="0">
                <a:solidFill>
                  <a:srgbClr val="00B0F0"/>
                </a:solidFill>
                <a:latin typeface="Times Neue Roman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ue Roman"/>
              </a:rPr>
              <a:t>lập</a:t>
            </a:r>
            <a:r>
              <a:rPr lang="en-US" sz="3600" dirty="0" smtClean="0">
                <a:solidFill>
                  <a:srgbClr val="00B0F0"/>
                </a:solidFill>
                <a:latin typeface="Times Neue Roman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ue Roman"/>
              </a:rPr>
              <a:t>nhà</a:t>
            </a:r>
            <a:r>
              <a:rPr lang="en-US" sz="3600" dirty="0" smtClean="0">
                <a:solidFill>
                  <a:srgbClr val="00B0F0"/>
                </a:solidFill>
                <a:latin typeface="Times Neue Roman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ue Roman"/>
              </a:rPr>
              <a:t>nước</a:t>
            </a:r>
            <a:r>
              <a:rPr lang="en-US" sz="3600" dirty="0" smtClean="0">
                <a:solidFill>
                  <a:srgbClr val="00B0F0"/>
                </a:solidFill>
                <a:latin typeface="Times Neue Roman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ue Roman"/>
              </a:rPr>
              <a:t>C</a:t>
            </a:r>
            <a:r>
              <a:rPr lang="en-US" sz="3600" dirty="0" err="1" smtClean="0">
                <a:solidFill>
                  <a:srgbClr val="00B0F0"/>
                </a:solidFill>
                <a:latin typeface="Times Neue Roman"/>
              </a:rPr>
              <a:t>ộng</a:t>
            </a:r>
            <a:r>
              <a:rPr lang="en-US" sz="3600" dirty="0" smtClean="0">
                <a:solidFill>
                  <a:srgbClr val="00B0F0"/>
                </a:solidFill>
                <a:latin typeface="Times Neue Roman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ue Roman"/>
              </a:rPr>
              <a:t>Hòa</a:t>
            </a:r>
            <a:r>
              <a:rPr lang="en-US" sz="3600" dirty="0" smtClean="0">
                <a:solidFill>
                  <a:srgbClr val="00B0F0"/>
                </a:solidFill>
                <a:latin typeface="Times Neue Roman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ue Roman"/>
              </a:rPr>
              <a:t>như</a:t>
            </a:r>
            <a:r>
              <a:rPr lang="en-US" sz="3600" dirty="0" smtClean="0">
                <a:solidFill>
                  <a:srgbClr val="00B0F0"/>
                </a:solidFill>
                <a:latin typeface="Times Neue Roman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ue Roman"/>
              </a:rPr>
              <a:t>thế</a:t>
            </a:r>
            <a:r>
              <a:rPr lang="en-US" sz="3600" dirty="0" smtClean="0">
                <a:solidFill>
                  <a:srgbClr val="00B0F0"/>
                </a:solidFill>
                <a:latin typeface="Times Neue Roman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ue Roman"/>
              </a:rPr>
              <a:t>nào</a:t>
            </a:r>
            <a:r>
              <a:rPr lang="en-US" sz="3600" dirty="0" smtClean="0">
                <a:solidFill>
                  <a:srgbClr val="00B0F0"/>
                </a:solidFill>
                <a:latin typeface="Times Neue Roman"/>
              </a:rPr>
              <a:t>? </a:t>
            </a:r>
            <a:endParaRPr lang="en-US" sz="3600" dirty="0">
              <a:solidFill>
                <a:srgbClr val="00B0F0"/>
              </a:solidFill>
              <a:latin typeface="Times Neue Roman"/>
            </a:endParaRPr>
          </a:p>
          <a:p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7642578" y="2099733"/>
            <a:ext cx="4312355" cy="4758267"/>
            <a:chOff x="8257821" y="2997916"/>
            <a:chExt cx="2263423" cy="2523067"/>
          </a:xfrm>
        </p:grpSpPr>
        <p:pic>
          <p:nvPicPr>
            <p:cNvPr id="1026" name="Picture 2" descr="Chấp Chính Quan La Mã Hình minh họa Sẵn có - Tải xuống Hình ảnh Ngay bây  giờ - Kiến Trúc La Mã Cổ Đại, Lãnh Sự, La mã cổ đại - i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3021" y="2997916"/>
              <a:ext cx="1298223" cy="2523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hấp Chính Quan La Mã Hình minh họa Sẵn có - Tải xuống Hình ảnh Ngay bây  giờ - Kiến Trúc La Mã Cổ Đại, Lãnh Sự, La mã cổ đại - i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7821" y="2997916"/>
              <a:ext cx="1298223" cy="2523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849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85158" y="0"/>
            <a:ext cx="9206842" cy="7263527"/>
            <a:chOff x="2985158" y="0"/>
            <a:chExt cx="9206842" cy="7263527"/>
          </a:xfrm>
        </p:grpSpPr>
        <p:sp>
          <p:nvSpPr>
            <p:cNvPr id="4" name="TextBox 3"/>
            <p:cNvSpPr txBox="1"/>
            <p:nvPr/>
          </p:nvSpPr>
          <p:spPr>
            <a:xfrm>
              <a:off x="7259276" y="0"/>
              <a:ext cx="4932724" cy="726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latin typeface="Times New Roman" pitchFamily="18" charset="0"/>
                  <a:ea typeface="Calibri"/>
                  <a:cs typeface="Times New Roman" pitchFamily="18" charset="0"/>
                </a:rPr>
                <a:t>Ốc-ta-vi-út Xê-da </a:t>
              </a:r>
              <a:endParaRPr lang="nl-NL" sz="3200" b="1" dirty="0" smtClean="0">
                <a:latin typeface="Times New Roman" pitchFamily="18" charset="0"/>
                <a:ea typeface="Calibri"/>
                <a:cs typeface="Times New Roman" pitchFamily="18" charset="0"/>
              </a:endParaRPr>
            </a:p>
            <a:p>
              <a:pPr algn="ctr"/>
              <a:r>
                <a:rPr lang="nl-NL" sz="3200" b="1" dirty="0" smtClean="0">
                  <a:latin typeface="Times New Roman" pitchFamily="18" charset="0"/>
                  <a:ea typeface="Calibri"/>
                  <a:cs typeface="Times New Roman" pitchFamily="18" charset="0"/>
                </a:rPr>
                <a:t>Ô-gút-xtut</a:t>
              </a:r>
              <a:endParaRPr lang="nl-NL" sz="3200" b="1" dirty="0">
                <a:latin typeface="Times New Roman" pitchFamily="18" charset="0"/>
                <a:ea typeface="Calibri"/>
                <a:cs typeface="Times New Roman" pitchFamily="18" charset="0"/>
              </a:endParaRPr>
            </a:p>
            <a:p>
              <a:pPr algn="ctr"/>
              <a:r>
                <a:rPr lang="nl-NL" sz="32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63 TCN  - 14 </a:t>
              </a:r>
            </a:p>
            <a:p>
              <a:r>
                <a:rPr lang="nl-NL" sz="32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Ốc-ta-vi-út người đã đưa La Mã bước vào kỉ nguyên hoàng kim của quyền lực và thương mại ở Địa Trung Hải. Vào thời Ốc-ta-vi-út, </a:t>
              </a:r>
              <a:r>
                <a:rPr lang="nl-NL" sz="3200" b="1" dirty="0" smtClean="0">
                  <a:latin typeface="Times New Roman" pitchFamily="18" charset="0"/>
                  <a:ea typeface="Calibri"/>
                  <a:cs typeface="Times New Roman" pitchFamily="18" charset="0"/>
                </a:rPr>
                <a:t>Rô-ma </a:t>
              </a:r>
              <a:r>
                <a:rPr lang="nl-NL" sz="3200" b="1" dirty="0">
                  <a:latin typeface="Times New Roman" pitchFamily="18" charset="0"/>
                  <a:ea typeface="Calibri"/>
                  <a:cs typeface="Times New Roman" pitchFamily="18" charset="0"/>
                </a:rPr>
                <a:t>được xây dựng nguy nga, tráng lệ như lời tuyên bố của ông: “Ta đã nhận một Rô-ma bằng gạch và để lại một Rô-ma bằng cẩm thạch”.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  <a:p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985158" y="0"/>
              <a:ext cx="4161230" cy="6858000"/>
              <a:chOff x="3533625" y="698435"/>
              <a:chExt cx="4091296" cy="5123533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3625" y="1535718"/>
                <a:ext cx="4091296" cy="4286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533625" y="698435"/>
                <a:ext cx="4091295" cy="8617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lịch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sử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dirty="0"/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129475" y="318607"/>
            <a:ext cx="24899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TCN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672264" y="5876926"/>
            <a:ext cx="3592708" cy="52322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ĐẾ CHẾ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1651835" y="5914623"/>
            <a:ext cx="4457897" cy="52322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CỘNG HÒA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1377244" y="70054"/>
            <a:ext cx="9290756" cy="95410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(3 phút) 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 sự khác biệt giữa hai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AutoShape 9" descr="Đồng hồ đếm ngược 3 phút gây sốc 3 Minutes - YouTube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" name="Group 3"/>
          <p:cNvGrpSpPr/>
          <p:nvPr/>
        </p:nvGrpSpPr>
        <p:grpSpPr>
          <a:xfrm>
            <a:off x="1811338" y="1094215"/>
            <a:ext cx="8453634" cy="4546934"/>
            <a:chOff x="1811338" y="1094215"/>
            <a:chExt cx="8453634" cy="45469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1338" y="1094215"/>
              <a:ext cx="4292403" cy="2710141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6103742" y="1132362"/>
              <a:ext cx="4161230" cy="4508786"/>
              <a:chOff x="3533625" y="896960"/>
              <a:chExt cx="4091296" cy="4925008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3625" y="1535718"/>
                <a:ext cx="4091296" cy="4286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580189" y="896960"/>
                <a:ext cx="3998168" cy="6387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 wrap="square" rtlCol="0">
                <a:spAutoFit/>
              </a:bodyPr>
              <a:lstStyle/>
              <a:p>
                <a:r>
                  <a:rPr lang="nl-NL" sz="3200" b="1" dirty="0" smtClean="0">
                    <a:latin typeface="Times New Roman" pitchFamily="18" charset="0"/>
                    <a:ea typeface="Calibri"/>
                    <a:cs typeface="Times New Roman" pitchFamily="18" charset="0"/>
                  </a:rPr>
                  <a:t>ỐC-TA-VI-ÚT</a:t>
                </a:r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811339" y="3804357"/>
              <a:ext cx="4292402" cy="1836792"/>
              <a:chOff x="8257821" y="2997916"/>
              <a:chExt cx="2263423" cy="2523067"/>
            </a:xfrm>
          </p:grpSpPr>
          <p:pic>
            <p:nvPicPr>
              <p:cNvPr id="16" name="Picture 2" descr="Chấp Chính Quan La Mã Hình minh họa Sẵn có - Tải xuống Hình ảnh Ngay bây  giờ - Kiến Trúc La Mã Cổ Đại, Lãnh Sự, La mã cổ đại - iStock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3021" y="2997916"/>
                <a:ext cx="1298223" cy="2523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Chấp Chính Quan La Mã Hình minh họa Sẵn có - Tải xuống Hình ảnh Ngay bây  giờ - Kiến Trúc La Mã Cổ Đại, Lãnh Sự, La mã cổ đại - iStock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7821" y="2997916"/>
                <a:ext cx="1298223" cy="2523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965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672264" y="5876926"/>
            <a:ext cx="3592708" cy="52322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ĐẾ CHẾ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1651835" y="5914623"/>
            <a:ext cx="4457897" cy="52322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CỘNG HÒA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1377244" y="70054"/>
            <a:ext cx="9290756" cy="95410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(3 phút) 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 sự khác biệt giữa hai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AutoShape 9" descr="Đồng hồ đếm ngược 3 phút gây sốc 3 Minutes - YouTube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" name="Group 3"/>
          <p:cNvGrpSpPr/>
          <p:nvPr/>
        </p:nvGrpSpPr>
        <p:grpSpPr>
          <a:xfrm>
            <a:off x="1811338" y="1094215"/>
            <a:ext cx="8453634" cy="4546934"/>
            <a:chOff x="1811338" y="1094215"/>
            <a:chExt cx="8453634" cy="45469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1338" y="1094215"/>
              <a:ext cx="4292403" cy="2710141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6103742" y="1132362"/>
              <a:ext cx="4161230" cy="4508786"/>
              <a:chOff x="3533625" y="896960"/>
              <a:chExt cx="4091296" cy="4925008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3625" y="1535718"/>
                <a:ext cx="4091296" cy="4286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580189" y="896960"/>
                <a:ext cx="3998168" cy="6387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 wrap="square" rtlCol="0">
                <a:spAutoFit/>
              </a:bodyPr>
              <a:lstStyle/>
              <a:p>
                <a:r>
                  <a:rPr lang="nl-NL" sz="3200" b="1" dirty="0" smtClean="0">
                    <a:latin typeface="Times New Roman" pitchFamily="18" charset="0"/>
                    <a:ea typeface="Calibri"/>
                    <a:cs typeface="Times New Roman" pitchFamily="18" charset="0"/>
                  </a:rPr>
                  <a:t>ỐC-TA-VI-ÚT</a:t>
                </a:r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811339" y="3804357"/>
              <a:ext cx="4292402" cy="1836792"/>
              <a:chOff x="8257821" y="2997916"/>
              <a:chExt cx="2263423" cy="2523067"/>
            </a:xfrm>
          </p:grpSpPr>
          <p:pic>
            <p:nvPicPr>
              <p:cNvPr id="16" name="Picture 2" descr="Chấp Chính Quan La Mã Hình minh họa Sẵn có - Tải xuống Hình ảnh Ngay bây  giờ - Kiến Trúc La Mã Cổ Đại, Lãnh Sự, La mã cổ đại - iStock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3021" y="2997916"/>
                <a:ext cx="1298223" cy="2523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Chấp Chính Quan La Mã Hình minh họa Sẵn có - Tải xuống Hình ảnh Ngay bây  giờ - Kiến Trúc La Mã Cổ Đại, Lãnh Sự, La mã cổ đại - iStock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7821" y="2997916"/>
                <a:ext cx="1298223" cy="2523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9" name="Đồng hồ đếm ngược 3 phút gây sốc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994292"/>
            <a:ext cx="18034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0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586969"/>
              </p:ext>
            </p:extLst>
          </p:nvPr>
        </p:nvGraphicFramePr>
        <p:xfrm>
          <a:off x="1774825" y="1052514"/>
          <a:ext cx="8642350" cy="5432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7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2000">
                <a:tc>
                  <a:txBody>
                    <a:bodyPr/>
                    <a:lstStyle/>
                    <a:p>
                      <a:pPr algn="ctr"/>
                      <a:r>
                        <a:rPr lang="nl-NL" sz="2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34280" marB="342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0425"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vi-VN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 sánh</a:t>
                      </a:r>
                      <a:r>
                        <a:rPr lang="nl-N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 </a:t>
                      </a:r>
                      <a:r>
                        <a:rPr lang="nl-N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đủ </a:t>
                      </a:r>
                      <a:r>
                        <a:rPr lang="vi-VN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nl-NL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 dung </a:t>
                      </a:r>
                      <a:endParaRPr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91" marR="68591" marT="34280" marB="342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 sánh</a:t>
                      </a:r>
                      <a:r>
                        <a:rPr lang="nl-N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được  2</a:t>
                      </a:r>
                      <a:r>
                        <a:rPr lang="nl-NL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  </a:t>
                      </a:r>
                      <a:r>
                        <a:rPr lang="vi-VN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dung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nl-N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nl-N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Đảm </a:t>
                      </a:r>
                      <a:r>
                        <a:rPr lang="nl-NL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 về mặt thời gian</a:t>
                      </a:r>
                      <a:r>
                        <a:rPr lang="nl-N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91" marR="68591" marT="34280" marB="34280"/>
                </a:tc>
                <a:tc>
                  <a:txBody>
                    <a:bodyPr/>
                    <a:lstStyle/>
                    <a:p>
                      <a:r>
                        <a:rPr lang="nl-N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 sánh</a:t>
                      </a:r>
                      <a:r>
                        <a:rPr lang="nl-N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được từ  1</a:t>
                      </a:r>
                      <a:r>
                        <a:rPr lang="nl-NL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  dung</a:t>
                      </a:r>
                      <a:r>
                        <a:rPr lang="nl-N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nl-N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Đảm bảo về mặt thời gian.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91" marR="68591" marT="34280" marB="34280"/>
                </a:tc>
                <a:tc>
                  <a:txBody>
                    <a:bodyPr/>
                    <a:lstStyle/>
                    <a:p>
                      <a:r>
                        <a:rPr lang="nl-NL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 xác định được </a:t>
                      </a:r>
                      <a:r>
                        <a:rPr lang="vi-VN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 dung</a:t>
                      </a:r>
                      <a:r>
                        <a:rPr lang="nl-NL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nl-NL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Không đảm bảo thời gian.</a:t>
                      </a:r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34280" marB="342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40239" y="188913"/>
            <a:ext cx="33115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3200" b="1" dirty="0">
                <a:solidFill>
                  <a:srgbClr val="FFFF00"/>
                </a:solidFill>
                <a:latin typeface="+mj-lt"/>
                <a:cs typeface="Arial" charset="0"/>
              </a:rPr>
              <a:t>TIÊU 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cs typeface="Arial" charset="0"/>
              </a:rPr>
              <a:t>CHÍ</a:t>
            </a:r>
            <a:endParaRPr lang="en-US" sz="3200" b="1" dirty="0" smtClean="0">
              <a:solidFill>
                <a:srgbClr val="FFFF00"/>
              </a:solidFill>
              <a:latin typeface="+mj-lt"/>
              <a:cs typeface="Arial" charset="0"/>
            </a:endParaRPr>
          </a:p>
          <a:p>
            <a:pPr algn="ctr" eaLnBrk="1" hangingPunct="1">
              <a:defRPr/>
            </a:pPr>
            <a:endParaRPr lang="en-US" sz="3200" b="1" dirty="0">
              <a:solidFill>
                <a:srgbClr val="FFFF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3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EEDD1C-4BC2-48AD-ACE5-379564DB8461}"/>
              </a:ext>
            </a:extLst>
          </p:cNvPr>
          <p:cNvSpPr txBox="1"/>
          <p:nvPr/>
        </p:nvSpPr>
        <p:spPr>
          <a:xfrm>
            <a:off x="166255" y="221673"/>
            <a:ext cx="11817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(3 phút)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sánh sự khác biệt giữa hai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775CF5-A543-42F3-A71B-9D0EBB129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861730"/>
              </p:ext>
            </p:extLst>
          </p:nvPr>
        </p:nvGraphicFramePr>
        <p:xfrm>
          <a:off x="574963" y="1440987"/>
          <a:ext cx="11470281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255">
                  <a:extLst>
                    <a:ext uri="{9D8B030D-6E8A-4147-A177-3AD203B41FA5}">
                      <a16:colId xmlns:a16="http://schemas.microsoft.com/office/drawing/2014/main" val="451117898"/>
                    </a:ext>
                  </a:extLst>
                </a:gridCol>
                <a:gridCol w="5970026">
                  <a:extLst>
                    <a:ext uri="{9D8B030D-6E8A-4147-A177-3AD203B41FA5}">
                      <a16:colId xmlns:a16="http://schemas.microsoft.com/office/drawing/2014/main" val="3454692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994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91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059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00134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9CD46C6-1570-4B25-BDCC-BC74514764C1}"/>
              </a:ext>
            </a:extLst>
          </p:cNvPr>
          <p:cNvSpPr txBox="1"/>
          <p:nvPr/>
        </p:nvSpPr>
        <p:spPr>
          <a:xfrm>
            <a:off x="935181" y="2051272"/>
            <a:ext cx="5430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7C5123-262F-4E25-96B6-F3E85B5A5416}"/>
              </a:ext>
            </a:extLst>
          </p:cNvPr>
          <p:cNvSpPr txBox="1"/>
          <p:nvPr/>
        </p:nvSpPr>
        <p:spPr>
          <a:xfrm>
            <a:off x="6255327" y="2132983"/>
            <a:ext cx="5430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1E587B-E7AD-4618-A309-305ADCCC7B7C}"/>
              </a:ext>
            </a:extLst>
          </p:cNvPr>
          <p:cNvSpPr txBox="1"/>
          <p:nvPr/>
        </p:nvSpPr>
        <p:spPr>
          <a:xfrm>
            <a:off x="6234546" y="3136612"/>
            <a:ext cx="5430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FFD1A-42A3-4CE9-AEC3-B9B777FEA5C2}"/>
              </a:ext>
            </a:extLst>
          </p:cNvPr>
          <p:cNvSpPr txBox="1"/>
          <p:nvPr/>
        </p:nvSpPr>
        <p:spPr>
          <a:xfrm>
            <a:off x="665018" y="2994736"/>
            <a:ext cx="5430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có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0D1EF-0B47-440A-AB33-1394952417DC}"/>
              </a:ext>
            </a:extLst>
          </p:cNvPr>
          <p:cNvSpPr txBox="1"/>
          <p:nvPr/>
        </p:nvSpPr>
        <p:spPr>
          <a:xfrm>
            <a:off x="716972" y="4736766"/>
            <a:ext cx="5403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4BC74-7C4F-4D78-BD19-F5F504A1CB79}"/>
              </a:ext>
            </a:extLst>
          </p:cNvPr>
          <p:cNvSpPr txBox="1"/>
          <p:nvPr/>
        </p:nvSpPr>
        <p:spPr>
          <a:xfrm>
            <a:off x="6068291" y="4696999"/>
            <a:ext cx="535478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8287" y="681904"/>
            <a:ext cx="7142661" cy="2332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tabLst>
                <a:tab pos="482600" algn="l"/>
              </a:tabLst>
            </a:pPr>
            <a:r>
              <a:rPr lang="nl-NL" sz="2800" b="1" dirty="0">
                <a:solidFill>
                  <a:srgbClr val="FF0000"/>
                </a:solidFill>
                <a:latin typeface="Times New Roman"/>
                <a:ea typeface="Calibri"/>
              </a:rPr>
              <a:t>I - ĐIỀU KIỆN TỰ </a:t>
            </a:r>
            <a:r>
              <a:rPr lang="nl-NL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NHIÊN</a:t>
            </a:r>
          </a:p>
          <a:p>
            <a:pPr lvl="0" algn="just">
              <a:lnSpc>
                <a:spcPct val="130000"/>
              </a:lnSpc>
              <a:tabLst>
                <a:tab pos="4826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-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CHỨC NHÀ NƯỚC LA MÃ CỔ ĐẠI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  <a:tabLst>
                <a:tab pos="482600" algn="l"/>
              </a:tabLst>
            </a:pPr>
            <a:endParaRPr lang="nl-NL" sz="2800" b="1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>
              <a:lnSpc>
                <a:spcPct val="130000"/>
              </a:lnSpc>
              <a:tabLst>
                <a:tab pos="482600" algn="l"/>
              </a:tabLst>
            </a:pPr>
            <a:endParaRPr lang="en-US" sz="2800" dirty="0">
              <a:solidFill>
                <a:srgbClr val="FF0000"/>
              </a:solidFill>
              <a:effectLst/>
              <a:latin typeface="Arial"/>
              <a:ea typeface="Arial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856439" y="164493"/>
            <a:ext cx="954127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6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21,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11:  LA MÃ CỔ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(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88287" y="1848377"/>
            <a:ext cx="1098386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bang, La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TCN, La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27 TCN, La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7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D8F885-0136-41FB-A725-6D73B29AF29C}"/>
              </a:ext>
            </a:extLst>
          </p:cNvPr>
          <p:cNvSpPr txBox="1"/>
          <p:nvPr/>
        </p:nvSpPr>
        <p:spPr>
          <a:xfrm>
            <a:off x="756458" y="728479"/>
            <a:ext cx="938604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smtClean="0">
                <a:solidFill>
                  <a:srgbClr val="DC3C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3200" b="1" dirty="0">
                <a:solidFill>
                  <a:srgbClr val="DC3C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NHỮNG THÀNH TỰU VĂN HÓA TIÊU BIỂU </a:t>
            </a:r>
            <a:endParaRPr lang="vi-VN" sz="3200" b="1" dirty="0">
              <a:solidFill>
                <a:srgbClr val="DC3C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7812" y="2554941"/>
            <a:ext cx="931881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+ Chữ </a:t>
            </a:r>
            <a:r>
              <a:rPr lang="nl-NL" sz="3200" dirty="0" smtClean="0"/>
              <a:t>viết</a:t>
            </a:r>
            <a:r>
              <a:rPr lang="nl-NL" sz="3200" dirty="0"/>
              <a:t>.</a:t>
            </a:r>
            <a:endParaRPr lang="en-US" sz="3200" dirty="0"/>
          </a:p>
          <a:p>
            <a:r>
              <a:rPr lang="nl-NL" sz="3200" dirty="0"/>
              <a:t>+ C</a:t>
            </a:r>
            <a:r>
              <a:rPr lang="nl-NL" sz="3200" dirty="0" smtClean="0"/>
              <a:t>hữ Số La Mã.</a:t>
            </a:r>
          </a:p>
          <a:p>
            <a:r>
              <a:rPr lang="nl-NL" sz="3200" dirty="0" smtClean="0"/>
              <a:t>+ Kĩ </a:t>
            </a:r>
            <a:r>
              <a:rPr lang="nl-NL" sz="3200" dirty="0"/>
              <a:t>thuật </a:t>
            </a:r>
            <a:r>
              <a:rPr lang="nl-NL" sz="3200" dirty="0" smtClean="0"/>
              <a:t>xây dựng. </a:t>
            </a:r>
          </a:p>
          <a:p>
            <a:r>
              <a:rPr lang="nl-NL" sz="3200" dirty="0" smtClean="0"/>
              <a:t>+ Pháp luật.</a:t>
            </a:r>
            <a:endParaRPr lang="en-US" sz="3200" dirty="0"/>
          </a:p>
          <a:p>
            <a:r>
              <a:rPr lang="nl-NL" sz="3200" dirty="0"/>
              <a:t>+ Kiến </a:t>
            </a:r>
            <a:r>
              <a:rPr lang="nl-NL" sz="3200" dirty="0" smtClean="0"/>
              <a:t>trúc</a:t>
            </a:r>
            <a:r>
              <a:rPr lang="nl-NL" sz="3200" dirty="0"/>
              <a:t>.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7429" y="1344706"/>
            <a:ext cx="56410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ue Roman"/>
              </a:rPr>
              <a:t>THẢO LUẬN LỚN (5 PHÚT)</a:t>
            </a:r>
            <a:endParaRPr lang="en-US" sz="3200" b="1" dirty="0">
              <a:latin typeface="Times Neue Roman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24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"/>
            <a:ext cx="12192000" cy="6858001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6869961" y="11957"/>
            <a:ext cx="5332657" cy="3429000"/>
          </a:xfrm>
          <a:prstGeom prst="rect">
            <a:avLst/>
          </a:prstGeom>
          <a:solidFill>
            <a:srgbClr val="FDBE14"/>
          </a:solidFill>
        </p:spPr>
      </p:sp>
      <p:sp>
        <p:nvSpPr>
          <p:cNvPr id="3" name="AutoShape 3"/>
          <p:cNvSpPr/>
          <p:nvPr/>
        </p:nvSpPr>
        <p:spPr>
          <a:xfrm>
            <a:off x="6859343" y="3429000"/>
            <a:ext cx="5332657" cy="3429000"/>
          </a:xfrm>
          <a:prstGeom prst="rect">
            <a:avLst/>
          </a:prstGeom>
          <a:solidFill>
            <a:srgbClr val="F5F5EF"/>
          </a:solidFill>
        </p:spPr>
      </p:sp>
      <p:sp>
        <p:nvSpPr>
          <p:cNvPr id="7" name="AutoShape 7"/>
          <p:cNvSpPr/>
          <p:nvPr/>
        </p:nvSpPr>
        <p:spPr>
          <a:xfrm>
            <a:off x="0" y="0"/>
            <a:ext cx="6859343" cy="6858000"/>
          </a:xfrm>
          <a:prstGeom prst="rect">
            <a:avLst/>
          </a:prstGeom>
          <a:solidFill>
            <a:srgbClr val="1D7151"/>
          </a:solidFill>
        </p:spPr>
      </p:sp>
      <p:grpSp>
        <p:nvGrpSpPr>
          <p:cNvPr id="8" name="Group 8"/>
          <p:cNvGrpSpPr/>
          <p:nvPr/>
        </p:nvGrpSpPr>
        <p:grpSpPr>
          <a:xfrm>
            <a:off x="-13618" y="0"/>
            <a:ext cx="6858000" cy="8265073"/>
            <a:chOff x="0" y="0"/>
            <a:chExt cx="13716000" cy="1653014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673976" y="-673976"/>
              <a:ext cx="5510048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673976" y="4836072"/>
              <a:ext cx="5510048" cy="68580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7531976" y="-673976"/>
              <a:ext cx="5510048" cy="68580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7531976" y="4836072"/>
              <a:ext cx="5510048" cy="685800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673976" y="10346121"/>
              <a:ext cx="5510048" cy="685800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7531976" y="10346121"/>
              <a:ext cx="5510048" cy="6858000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-60960" y="-94987"/>
            <a:ext cx="7020642" cy="695298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5E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852993" y="6204952"/>
            <a:ext cx="674503" cy="674503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5672338" y="6058530"/>
            <a:ext cx="911746" cy="967345"/>
          </a:xfrm>
          <a:prstGeom prst="rect">
            <a:avLst/>
          </a:prstGeom>
          <a:solidFill>
            <a:srgbClr val="FDBE14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6962" t="21231" r="6176" b="19629"/>
          <a:stretch>
            <a:fillRect/>
          </a:stretch>
        </p:blipFill>
        <p:spPr>
          <a:xfrm>
            <a:off x="4944565" y="6281570"/>
            <a:ext cx="1183645" cy="80588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28038"/>
          <a:stretch>
            <a:fillRect/>
          </a:stretch>
        </p:blipFill>
        <p:spPr>
          <a:xfrm>
            <a:off x="-157458" y="-73532"/>
            <a:ext cx="1413474" cy="98209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 rot="-5400000">
            <a:off x="994753" y="-590518"/>
            <a:ext cx="287200" cy="1728871"/>
            <a:chOff x="0" y="0"/>
            <a:chExt cx="574400" cy="345774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74400" cy="574400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2883341"/>
              <a:ext cx="574400" cy="57440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959547"/>
              <a:ext cx="574400" cy="57440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1918727"/>
              <a:ext cx="574400" cy="5744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7D563D4-8B6D-4238-9E71-16DFE852489A}"/>
              </a:ext>
            </a:extLst>
          </p:cNvPr>
          <p:cNvSpPr txBox="1"/>
          <p:nvPr/>
        </p:nvSpPr>
        <p:spPr>
          <a:xfrm>
            <a:off x="405724" y="226271"/>
            <a:ext cx="6243638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E22742C0-5DE4-4961-9461-CB445A2F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69" y="106445"/>
            <a:ext cx="5276239" cy="303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7243240-DE02-4935-8EF3-4C59CA7E4CF0}"/>
              </a:ext>
            </a:extLst>
          </p:cNvPr>
          <p:cNvSpPr/>
          <p:nvPr/>
        </p:nvSpPr>
        <p:spPr>
          <a:xfrm>
            <a:off x="561118" y="167124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3600" dirty="0">
                <a:latin typeface="+mj-lt"/>
              </a:rPr>
              <a:t>Hệ thống chữ La-tinh ra đời trên cơ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sở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tiếp thu chữ cái của người Hy Lạp. Nó bao gồm 26 chữ </a:t>
            </a:r>
            <a:r>
              <a:rPr lang="vi-VN" sz="3600" dirty="0" smtClean="0">
                <a:latin typeface="+mj-lt"/>
              </a:rPr>
              <a:t>cái</a:t>
            </a:r>
            <a:r>
              <a:rPr lang="en-US" sz="3600" dirty="0" smtClean="0">
                <a:latin typeface="+mj-lt"/>
              </a:rPr>
              <a:t>.</a:t>
            </a:r>
          </a:p>
          <a:p>
            <a:endParaRPr lang="en-US" sz="36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1691B9-A495-4F93-9CFC-F8791E757CA6}"/>
              </a:ext>
            </a:extLst>
          </p:cNvPr>
          <p:cNvSpPr txBox="1"/>
          <p:nvPr/>
        </p:nvSpPr>
        <p:spPr>
          <a:xfrm>
            <a:off x="6944017" y="3440957"/>
            <a:ext cx="5247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La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đóng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vĩ</a:t>
            </a:r>
            <a:r>
              <a:rPr lang="en-US" sz="2400" dirty="0"/>
              <a:t>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</a:t>
            </a:r>
            <a:r>
              <a:rPr lang="vi-VN" sz="2400" dirty="0"/>
              <a:t>ư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La </a:t>
            </a:r>
            <a:r>
              <a:rPr lang="en-US" sz="2400" dirty="0" err="1"/>
              <a:t>Mã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loài</a:t>
            </a:r>
            <a:r>
              <a:rPr lang="en-US" sz="2400" dirty="0"/>
              <a:t> ng</a:t>
            </a:r>
            <a:r>
              <a:rPr lang="vi-VN" sz="2400" dirty="0"/>
              <a:t>ư</a:t>
            </a:r>
            <a:r>
              <a:rPr lang="en-US" sz="2400" dirty="0" err="1"/>
              <a:t>ời</a:t>
            </a:r>
            <a:r>
              <a:rPr lang="en-US" sz="2400" dirty="0"/>
              <a:t>.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 </a:t>
            </a:r>
            <a:r>
              <a:rPr lang="en-US" sz="2400" dirty="0" err="1"/>
              <a:t>vẫn</a:t>
            </a:r>
            <a:r>
              <a:rPr lang="en-US" sz="2400" dirty="0"/>
              <a:t> đ</a:t>
            </a:r>
            <a:r>
              <a:rPr lang="vi-VN" sz="2400" dirty="0"/>
              <a:t>ư</a:t>
            </a:r>
            <a:r>
              <a:rPr lang="en-US" sz="2400" dirty="0" err="1"/>
              <a:t>ợc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nh</a:t>
            </a:r>
            <a:r>
              <a:rPr lang="vi-VN" sz="2400" dirty="0"/>
              <a:t>ư</a:t>
            </a:r>
            <a:r>
              <a:rPr lang="en-US" sz="2400" dirty="0"/>
              <a:t> A,B,L,O,Q,X,Y,Z ….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danh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chung</a:t>
            </a:r>
            <a:r>
              <a:rPr lang="en-US" sz="2400" dirty="0"/>
              <a:t> đ</a:t>
            </a:r>
            <a:r>
              <a:rPr lang="vi-VN" sz="2400" dirty="0"/>
              <a:t>ư</a:t>
            </a:r>
            <a:r>
              <a:rPr lang="en-US" sz="2400" dirty="0" err="1"/>
              <a:t>ợc</a:t>
            </a:r>
            <a:r>
              <a:rPr lang="en-US" sz="2400" dirty="0"/>
              <a:t> dung </a:t>
            </a:r>
            <a:r>
              <a:rPr lang="en-US" sz="2400" dirty="0" err="1"/>
              <a:t>phổ</a:t>
            </a:r>
            <a:r>
              <a:rPr lang="en-US" sz="2400" dirty="0"/>
              <a:t> </a:t>
            </a:r>
            <a:r>
              <a:rPr lang="en-US" sz="2400" dirty="0" err="1"/>
              <a:t>biến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nay </a:t>
            </a:r>
            <a:r>
              <a:rPr lang="en-US" sz="2400" dirty="0" err="1"/>
              <a:t>nh</a:t>
            </a:r>
            <a:r>
              <a:rPr lang="vi-VN" sz="2400" dirty="0"/>
              <a:t>ư</a:t>
            </a:r>
            <a:r>
              <a:rPr lang="en-US" sz="2400" dirty="0"/>
              <a:t> </a:t>
            </a:r>
            <a:r>
              <a:rPr lang="en-US" sz="2400" dirty="0" err="1"/>
              <a:t>senat</a:t>
            </a:r>
            <a:r>
              <a:rPr lang="en-US" sz="2400" dirty="0"/>
              <a:t> ( </a:t>
            </a:r>
            <a:r>
              <a:rPr lang="en-US" sz="2400" dirty="0" err="1"/>
              <a:t>th</a:t>
            </a:r>
            <a:r>
              <a:rPr lang="vi-VN" sz="2400" dirty="0"/>
              <a:t>ư</a:t>
            </a:r>
            <a:r>
              <a:rPr lang="en-US" sz="2400" dirty="0" err="1"/>
              <a:t>ợng</a:t>
            </a:r>
            <a:r>
              <a:rPr lang="en-US" sz="2400" dirty="0"/>
              <a:t> </a:t>
            </a:r>
            <a:r>
              <a:rPr lang="en-US" sz="2400" dirty="0" err="1"/>
              <a:t>viện</a:t>
            </a:r>
            <a:r>
              <a:rPr lang="en-US" sz="2400" dirty="0"/>
              <a:t>), politic (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), republic (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hoà</a:t>
            </a:r>
            <a:r>
              <a:rPr lang="en-US" sz="2400" dirty="0"/>
              <a:t>) …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Hy </a:t>
            </a:r>
            <a:r>
              <a:rPr lang="en-US" sz="2400" dirty="0" err="1"/>
              <a:t>Lạp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68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"/>
            <a:ext cx="12192000" cy="6858001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6869961" y="11957"/>
            <a:ext cx="5332657" cy="3429000"/>
          </a:xfrm>
          <a:prstGeom prst="rect">
            <a:avLst/>
          </a:prstGeom>
          <a:solidFill>
            <a:srgbClr val="FDBE14"/>
          </a:solidFill>
        </p:spPr>
      </p:sp>
      <p:sp>
        <p:nvSpPr>
          <p:cNvPr id="7" name="AutoShape 7"/>
          <p:cNvSpPr/>
          <p:nvPr/>
        </p:nvSpPr>
        <p:spPr>
          <a:xfrm>
            <a:off x="0" y="0"/>
            <a:ext cx="6859343" cy="6858000"/>
          </a:xfrm>
          <a:prstGeom prst="rect">
            <a:avLst/>
          </a:prstGeom>
          <a:solidFill>
            <a:srgbClr val="1D7151"/>
          </a:solidFill>
        </p:spPr>
      </p:sp>
      <p:grpSp>
        <p:nvGrpSpPr>
          <p:cNvPr id="8" name="Group 8"/>
          <p:cNvGrpSpPr/>
          <p:nvPr/>
        </p:nvGrpSpPr>
        <p:grpSpPr>
          <a:xfrm>
            <a:off x="-13618" y="0"/>
            <a:ext cx="6858000" cy="8265073"/>
            <a:chOff x="0" y="0"/>
            <a:chExt cx="13716000" cy="1653014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673976" y="-673976"/>
              <a:ext cx="5510048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673976" y="4836072"/>
              <a:ext cx="5510048" cy="68580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7531976" y="-673976"/>
              <a:ext cx="5510048" cy="68580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7531976" y="4836072"/>
              <a:ext cx="5510048" cy="685800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673976" y="10346121"/>
              <a:ext cx="5510048" cy="685800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0434" b="969"/>
            <a:stretch>
              <a:fillRect/>
            </a:stretch>
          </p:blipFill>
          <p:spPr>
            <a:xfrm rot="-5400000">
              <a:off x="7531976" y="10346121"/>
              <a:ext cx="5510048" cy="6858000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-4651" y="-55845"/>
            <a:ext cx="7020642" cy="695298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5E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852993" y="6204952"/>
            <a:ext cx="674503" cy="674503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5672338" y="6058530"/>
            <a:ext cx="911746" cy="967345"/>
          </a:xfrm>
          <a:prstGeom prst="rect">
            <a:avLst/>
          </a:prstGeom>
          <a:solidFill>
            <a:srgbClr val="FDBE14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6962" t="21231" r="6176" b="19629"/>
          <a:stretch>
            <a:fillRect/>
          </a:stretch>
        </p:blipFill>
        <p:spPr>
          <a:xfrm>
            <a:off x="4944565" y="6281570"/>
            <a:ext cx="1183645" cy="80588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7822" t="17448" r="35720" b="16392"/>
          <a:stretch>
            <a:fillRect/>
          </a:stretch>
        </p:blipFill>
        <p:spPr>
          <a:xfrm rot="-5400000">
            <a:off x="6948942" y="2991242"/>
            <a:ext cx="747119" cy="8755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8038"/>
          <a:stretch>
            <a:fillRect/>
          </a:stretch>
        </p:blipFill>
        <p:spPr>
          <a:xfrm>
            <a:off x="-157458" y="-73532"/>
            <a:ext cx="1413474" cy="98209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 rot="-5400000">
            <a:off x="994753" y="-590518"/>
            <a:ext cx="287200" cy="1728871"/>
            <a:chOff x="0" y="0"/>
            <a:chExt cx="574400" cy="345774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74400" cy="574400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2883341"/>
              <a:ext cx="574400" cy="57440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959547"/>
              <a:ext cx="574400" cy="57440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1918727"/>
              <a:ext cx="574400" cy="5744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7D563D4-8B6D-4238-9E71-16DFE852489A}"/>
              </a:ext>
            </a:extLst>
          </p:cNvPr>
          <p:cNvSpPr txBox="1"/>
          <p:nvPr/>
        </p:nvSpPr>
        <p:spPr>
          <a:xfrm>
            <a:off x="376782" y="144831"/>
            <a:ext cx="6243638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800" dirty="0">
                <a:solidFill>
                  <a:srgbClr val="DC3C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NHỮNG THÀNH TỰU VĂN HÓA TIÊU BIỂU </a:t>
            </a:r>
            <a:endParaRPr lang="vi-VN" sz="2800" dirty="0">
              <a:solidFill>
                <a:srgbClr val="DC3C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243240-DE02-4935-8EF3-4C59CA7E4CF0}"/>
              </a:ext>
            </a:extLst>
          </p:cNvPr>
          <p:cNvSpPr/>
          <p:nvPr/>
        </p:nvSpPr>
        <p:spPr>
          <a:xfrm>
            <a:off x="561118" y="107318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smtClean="0">
                <a:latin typeface="Times Neue Roman"/>
              </a:rPr>
              <a:t>T</a:t>
            </a:r>
            <a:r>
              <a:rPr lang="vi-VN" sz="2800" dirty="0" smtClean="0">
                <a:latin typeface="Times Neue Roman"/>
              </a:rPr>
              <a:t>ạo </a:t>
            </a:r>
            <a:r>
              <a:rPr lang="vi-VN" sz="2800" dirty="0">
                <a:latin typeface="Times Neue Roman"/>
              </a:rPr>
              <a:t>ra hệ thống chữ số với 7 chữ cái cơ bản, gọi là chữ số La Mã.</a:t>
            </a:r>
            <a:endParaRPr lang="en-US" sz="2800" dirty="0">
              <a:latin typeface="Times Neue Roman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A36A7D66-5D7B-44CB-9BB0-EDD3CD74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74" y="71099"/>
            <a:ext cx="5217413" cy="598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889CF8-F1B2-499A-9533-5E464C06CC16}"/>
              </a:ext>
            </a:extLst>
          </p:cNvPr>
          <p:cNvSpPr txBox="1"/>
          <p:nvPr/>
        </p:nvSpPr>
        <p:spPr>
          <a:xfrm>
            <a:off x="539416" y="2932592"/>
            <a:ext cx="62803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toán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La </a:t>
            </a:r>
            <a:r>
              <a:rPr lang="en-US" sz="2800" dirty="0" err="1"/>
              <a:t>Mã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phức</a:t>
            </a:r>
            <a:r>
              <a:rPr lang="en-US" sz="2800" dirty="0"/>
              <a:t> </a:t>
            </a:r>
            <a:r>
              <a:rPr lang="en-US" sz="2800" dirty="0" err="1"/>
              <a:t>tạp</a:t>
            </a:r>
            <a:r>
              <a:rPr lang="en-US" sz="2800" dirty="0"/>
              <a:t>, </a:t>
            </a:r>
            <a:r>
              <a:rPr lang="en-US" sz="2800" dirty="0" err="1"/>
              <a:t>cồng</a:t>
            </a:r>
            <a:r>
              <a:rPr lang="en-US" sz="2800" dirty="0"/>
              <a:t> </a:t>
            </a:r>
            <a:r>
              <a:rPr lang="en-US" sz="2800" dirty="0" err="1"/>
              <a:t>kềnh</a:t>
            </a:r>
            <a:r>
              <a:rPr lang="en-US" sz="2800" dirty="0"/>
              <a:t>,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con </a:t>
            </a:r>
            <a:r>
              <a:rPr lang="en-US" sz="2800" dirty="0" err="1"/>
              <a:t>số</a:t>
            </a:r>
            <a:r>
              <a:rPr lang="en-US" sz="2800" dirty="0"/>
              <a:t>. </a:t>
            </a:r>
            <a:r>
              <a:rPr lang="en-US" sz="2800" dirty="0" err="1"/>
              <a:t>Bởi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mình ra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Ả </a:t>
            </a:r>
            <a:r>
              <a:rPr lang="en-US" sz="2800" dirty="0" err="1"/>
              <a:t>Rập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tựu</a:t>
            </a:r>
            <a:r>
              <a:rPr lang="en-US" sz="2800" dirty="0"/>
              <a:t> </a:t>
            </a:r>
            <a:r>
              <a:rPr lang="en-US" sz="2800" dirty="0" err="1"/>
              <a:t>vĩ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ng</a:t>
            </a:r>
            <a:r>
              <a:rPr lang="vi-VN" sz="2800" dirty="0"/>
              <a:t>ư</a:t>
            </a:r>
            <a:r>
              <a:rPr lang="en-US" sz="2800" dirty="0" err="1"/>
              <a:t>ời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Ả </a:t>
            </a:r>
            <a:r>
              <a:rPr lang="en-US" sz="2800" dirty="0" err="1"/>
              <a:t>Rập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toán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F28DF5-0465-42B1-B476-073F7AE36E7A}"/>
              </a:ext>
            </a:extLst>
          </p:cNvPr>
          <p:cNvSpPr txBox="1"/>
          <p:nvPr/>
        </p:nvSpPr>
        <p:spPr>
          <a:xfrm>
            <a:off x="925327" y="2027400"/>
            <a:ext cx="5217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Tuy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nay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vẫn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La </a:t>
            </a:r>
            <a:r>
              <a:rPr lang="en-US" sz="2800" dirty="0" err="1"/>
              <a:t>Mã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527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2EBA47-212E-4C59-9571-CC3C21F7A8C7}"/>
              </a:ext>
            </a:extLst>
          </p:cNvPr>
          <p:cNvSpPr txBox="1"/>
          <p:nvPr/>
        </p:nvSpPr>
        <p:spPr>
          <a:xfrm>
            <a:off x="304800" y="415636"/>
            <a:ext cx="11388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2.( có 7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Hot air balloon">
            <a:hlinkClick r:id="rId3" action="ppaction://hlinksldjump"/>
            <a:extLst>
              <a:ext uri="{FF2B5EF4-FFF2-40B4-BE49-F238E27FC236}">
                <a16:creationId xmlns:a16="http://schemas.microsoft.com/office/drawing/2014/main" id="{325BB538-BDA7-4FD8-9BCB-8D3E682CC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63614" y="2667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1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"/>
            <a:ext cx="12192000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132262" y="2605481"/>
            <a:ext cx="3636123" cy="43007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2535" y="206239"/>
            <a:ext cx="2278424" cy="13699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9496975" y="1509269"/>
            <a:ext cx="2278424" cy="13699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5506696" y="3157365"/>
            <a:ext cx="1990583" cy="11968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303" t="275" r="3060" b="3244"/>
          <a:stretch>
            <a:fillRect/>
          </a:stretch>
        </p:blipFill>
        <p:spPr>
          <a:xfrm>
            <a:off x="1315298" y="979118"/>
            <a:ext cx="4952473" cy="555333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501987" y="3755785"/>
            <a:ext cx="4451239" cy="2453151"/>
            <a:chOff x="0" y="0"/>
            <a:chExt cx="8902479" cy="490630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902479" cy="4906303"/>
              <a:chOff x="0" y="0"/>
              <a:chExt cx="2258592" cy="124474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58592" cy="1244747"/>
              </a:xfrm>
              <a:custGeom>
                <a:avLst/>
                <a:gdLst/>
                <a:ahLst/>
                <a:cxnLst/>
                <a:rect l="l" t="t" r="r" b="b"/>
                <a:pathLst>
                  <a:path w="2258592" h="1244747">
                    <a:moveTo>
                      <a:pt x="0" y="0"/>
                    </a:moveTo>
                    <a:lnTo>
                      <a:pt x="2258592" y="0"/>
                    </a:lnTo>
                    <a:lnTo>
                      <a:pt x="2258592" y="1244747"/>
                    </a:lnTo>
                    <a:lnTo>
                      <a:pt x="0" y="12447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91124" y="282641"/>
              <a:ext cx="367119" cy="367119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7B252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291124" y="4271540"/>
              <a:ext cx="367119" cy="367119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7B252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8281451" y="282641"/>
              <a:ext cx="367119" cy="367119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7B252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8281451" y="4271540"/>
              <a:ext cx="367119" cy="367119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7B252"/>
              </a:solidFill>
            </p:spPr>
          </p:sp>
        </p:grp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044521" y="4243198"/>
            <a:ext cx="3267659" cy="323201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6519381" y="1156025"/>
            <a:ext cx="4433845" cy="2305323"/>
            <a:chOff x="8826" y="133383"/>
            <a:chExt cx="2249766" cy="1288403"/>
          </a:xfrm>
        </p:grpSpPr>
        <p:sp>
          <p:nvSpPr>
            <p:cNvPr id="20" name="Freeform 20"/>
            <p:cNvSpPr/>
            <p:nvPr/>
          </p:nvSpPr>
          <p:spPr>
            <a:xfrm>
              <a:off x="8826" y="133383"/>
              <a:ext cx="2249766" cy="1288403"/>
            </a:xfrm>
            <a:custGeom>
              <a:avLst/>
              <a:gdLst/>
              <a:ahLst/>
              <a:cxnLst/>
              <a:rect l="l" t="t" r="r" b="b"/>
              <a:pathLst>
                <a:path w="2258592" h="1421786">
                  <a:moveTo>
                    <a:pt x="0" y="0"/>
                  </a:moveTo>
                  <a:lnTo>
                    <a:pt x="2258592" y="0"/>
                  </a:lnTo>
                  <a:lnTo>
                    <a:pt x="2258592" y="1421786"/>
                  </a:lnTo>
                  <a:lnTo>
                    <a:pt x="0" y="142178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290450" y="791745"/>
            <a:ext cx="609258" cy="72856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813994" y="4160177"/>
            <a:ext cx="727307" cy="7431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464619" y="312431"/>
            <a:ext cx="563285" cy="579959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6647959" y="1357316"/>
            <a:ext cx="4171335" cy="1976288"/>
            <a:chOff x="0" y="0"/>
            <a:chExt cx="8366750" cy="506598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4698869"/>
              <a:ext cx="367119" cy="367119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7B252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7999631" y="0"/>
              <a:ext cx="367119" cy="367119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7B252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367119" cy="367119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7B252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7999631" y="4698869"/>
              <a:ext cx="367119" cy="367119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7B252"/>
              </a:solidFill>
            </p:spPr>
          </p:sp>
        </p:grpSp>
      </p:grpSp>
      <p:grpSp>
        <p:nvGrpSpPr>
          <p:cNvPr id="33" name="Group 33"/>
          <p:cNvGrpSpPr/>
          <p:nvPr/>
        </p:nvGrpSpPr>
        <p:grpSpPr>
          <a:xfrm>
            <a:off x="1404450" y="5891554"/>
            <a:ext cx="4674390" cy="183559"/>
            <a:chOff x="0" y="0"/>
            <a:chExt cx="9348780" cy="367119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367119" cy="367119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484F"/>
              </a:solidFill>
            </p:spPr>
          </p:sp>
        </p:grpSp>
        <p:grpSp>
          <p:nvGrpSpPr>
            <p:cNvPr id="36" name="Group 36"/>
            <p:cNvGrpSpPr/>
            <p:nvPr/>
          </p:nvGrpSpPr>
          <p:grpSpPr>
            <a:xfrm>
              <a:off x="8981661" y="0"/>
              <a:ext cx="367119" cy="367119"/>
              <a:chOff x="0" y="0"/>
              <a:chExt cx="6350000" cy="63500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484F"/>
              </a:solidFill>
            </p:spPr>
          </p:sp>
        </p:grp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4999680" y="5983334"/>
            <a:ext cx="4839746" cy="478694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BC4F352-AC20-4800-AFC9-C145CC52E69E}"/>
              </a:ext>
            </a:extLst>
          </p:cNvPr>
          <p:cNvSpPr txBox="1"/>
          <p:nvPr/>
        </p:nvSpPr>
        <p:spPr>
          <a:xfrm>
            <a:off x="1639834" y="2490164"/>
            <a:ext cx="43299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La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Mã</a:t>
            </a:r>
            <a:endParaRPr lang="en-US" sz="3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CA7A8A-946F-442B-B546-98A4A4ED53C0}"/>
              </a:ext>
            </a:extLst>
          </p:cNvPr>
          <p:cNvSpPr txBox="1"/>
          <p:nvPr/>
        </p:nvSpPr>
        <p:spPr>
          <a:xfrm>
            <a:off x="1404860" y="1489775"/>
            <a:ext cx="467357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12">
            <a:extLst>
              <a:ext uri="{FF2B5EF4-FFF2-40B4-BE49-F238E27FC236}">
                <a16:creationId xmlns:a16="http://schemas.microsoft.com/office/drawing/2014/main" id="{D26181A6-111A-496A-924E-A2EDFA2D85B5}"/>
              </a:ext>
            </a:extLst>
          </p:cNvPr>
          <p:cNvSpPr txBox="1"/>
          <p:nvPr/>
        </p:nvSpPr>
        <p:spPr>
          <a:xfrm>
            <a:off x="1018670" y="522933"/>
            <a:ext cx="9541275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6"/>
              </a:lnSpc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11: 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 MÃ CỔ ĐẠI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E38105-2B7B-4E4B-A168-B57F96166471}"/>
              </a:ext>
            </a:extLst>
          </p:cNvPr>
          <p:cNvSpPr txBox="1"/>
          <p:nvPr/>
        </p:nvSpPr>
        <p:spPr>
          <a:xfrm>
            <a:off x="7019859" y="5191206"/>
            <a:ext cx="3714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12 BẢNG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 descr="A city with trees and buildings&#10;&#10;Description automatically generated with low confidence">
            <a:extLst>
              <a:ext uri="{FF2B5EF4-FFF2-40B4-BE49-F238E27FC236}">
                <a16:creationId xmlns:a16="http://schemas.microsoft.com/office/drawing/2014/main" id="{8441FF97-EB9E-40FD-B3A1-6349493F865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53" y="1225266"/>
            <a:ext cx="3335015" cy="222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3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"/>
            <a:ext cx="12192000" cy="6858001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38061296-3EDC-4D2A-B90F-B852B4509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182968" y="1766549"/>
            <a:ext cx="5416267" cy="114918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08225" y="-3679089"/>
            <a:ext cx="10229646" cy="1294891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28140">
            <a:off x="-283616" y="1776539"/>
            <a:ext cx="901619" cy="9554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28140">
            <a:off x="9028840" y="-333032"/>
            <a:ext cx="901619" cy="95547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85667">
            <a:off x="10381440" y="4068409"/>
            <a:ext cx="268058" cy="31980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E02314F-9B99-4EDF-B7C7-CE9C8CC25820}"/>
              </a:ext>
            </a:extLst>
          </p:cNvPr>
          <p:cNvSpPr/>
          <p:nvPr/>
        </p:nvSpPr>
        <p:spPr>
          <a:xfrm>
            <a:off x="148181" y="3876120"/>
            <a:ext cx="66832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N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gười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La Mã đã xây dựng được những công trình kiến trúc đồ sộ, nguy nga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-li-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pan-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-ma…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54FF623B-25E2-4D32-B5F1-89229BF19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02" y="3714223"/>
            <a:ext cx="4857025" cy="232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AAC72D5-E473-4909-8AF3-590D0BA8F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1" y="1081393"/>
            <a:ext cx="4847404" cy="260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12">
            <a:extLst>
              <a:ext uri="{FF2B5EF4-FFF2-40B4-BE49-F238E27FC236}">
                <a16:creationId xmlns:a16="http://schemas.microsoft.com/office/drawing/2014/main" id="{8592FEF5-A0AF-468F-9269-457EE1BFC6C6}"/>
              </a:ext>
            </a:extLst>
          </p:cNvPr>
          <p:cNvSpPr txBox="1"/>
          <p:nvPr/>
        </p:nvSpPr>
        <p:spPr>
          <a:xfrm>
            <a:off x="807422" y="525631"/>
            <a:ext cx="9541275" cy="488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6"/>
              </a:lnSpc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11: 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 MÃ CỔ ĐẠI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A picture containing outdoor, building, factory, ruin&#10;&#10;Description automatically generated">
            <a:extLst>
              <a:ext uri="{FF2B5EF4-FFF2-40B4-BE49-F238E27FC236}">
                <a16:creationId xmlns:a16="http://schemas.microsoft.com/office/drawing/2014/main" id="{CB7FD933-4037-4D27-8BE2-E783FC87C4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70" y="1060024"/>
            <a:ext cx="4392354" cy="25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"/>
            <a:ext cx="12192000" cy="685800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79F1BD8-94DA-4048-BF2E-87086D1D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13" y="507077"/>
            <a:ext cx="8774083" cy="39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A93878-13E5-4973-A939-3C12096585FB}"/>
              </a:ext>
            </a:extLst>
          </p:cNvPr>
          <p:cNvSpPr txBox="1"/>
          <p:nvPr/>
        </p:nvSpPr>
        <p:spPr>
          <a:xfrm>
            <a:off x="997527" y="4372495"/>
            <a:ext cx="101332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mình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3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"/>
            <a:ext cx="12192000" cy="6858001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A36A7D66-5D7B-44CB-9BB0-EDD3CD74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3" y="667789"/>
            <a:ext cx="5088361" cy="5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78071" y="510988"/>
            <a:ext cx="57956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 2 (PHÚT)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11.5,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350 + 270. 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7695" y="5395323"/>
            <a:ext cx="4235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CCCL + CCLXX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7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569" y="177044"/>
            <a:ext cx="272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4262" y="1539433"/>
            <a:ext cx="110677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Italy.			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/>
          </a:p>
        </p:txBody>
      </p:sp>
      <p:sp>
        <p:nvSpPr>
          <p:cNvPr id="4" name="Oval 3"/>
          <p:cNvSpPr/>
          <p:nvPr/>
        </p:nvSpPr>
        <p:spPr>
          <a:xfrm>
            <a:off x="1134319" y="2293495"/>
            <a:ext cx="499609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4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569" y="177044"/>
            <a:ext cx="272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134" y="1632030"/>
            <a:ext cx="95294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UcPeriod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			</a:t>
            </a:r>
          </a:p>
          <a:p>
            <a:pPr marL="742950" indent="-742950">
              <a:buAutoNum type="alphaUcPeriod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bang.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319135" y="2908092"/>
            <a:ext cx="509666" cy="554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569" y="177044"/>
            <a:ext cx="272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9587" y="1632030"/>
            <a:ext cx="109076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 qua chiến tranh.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629587" y="3549633"/>
            <a:ext cx="538127" cy="5127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9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569" y="177044"/>
            <a:ext cx="272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8820" y="1597307"/>
            <a:ext cx="94286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Ti-bơ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			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1798820" y="4736892"/>
            <a:ext cx="569626" cy="521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0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569" y="177044"/>
            <a:ext cx="272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489" y="1090168"/>
            <a:ext cx="109419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	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605488" y="2426740"/>
            <a:ext cx="533763" cy="511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2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13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899" y="2791037"/>
            <a:ext cx="115174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HỌC NỘI DUNG PHẦN I VÀ II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PHẦN III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HOÁ TIÊU BIỂU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115" y="1026186"/>
            <a:ext cx="11662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30A377-A759-402F-AD28-EDE4F4D15360}"/>
              </a:ext>
            </a:extLst>
          </p:cNvPr>
          <p:cNvSpPr txBox="1"/>
          <p:nvPr/>
        </p:nvSpPr>
        <p:spPr>
          <a:xfrm>
            <a:off x="360218" y="1011382"/>
            <a:ext cx="11443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( Có 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Graphic 2" descr="Hot air balloon">
            <a:hlinkClick r:id="rId3" action="ppaction://hlinksldjump"/>
            <a:extLst>
              <a:ext uri="{FF2B5EF4-FFF2-40B4-BE49-F238E27FC236}">
                <a16:creationId xmlns:a16="http://schemas.microsoft.com/office/drawing/2014/main" id="{382E04EC-3DF3-4380-B658-BA69B506F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19032" y="39554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A04F6B-EF73-4C31-B94A-562A48B65EBA}"/>
              </a:ext>
            </a:extLst>
          </p:cNvPr>
          <p:cNvSpPr txBox="1"/>
          <p:nvPr/>
        </p:nvSpPr>
        <p:spPr>
          <a:xfrm>
            <a:off x="138545" y="678873"/>
            <a:ext cx="11665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( có 9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Graphic 4" descr="Hot air balloon">
            <a:hlinkClick r:id="rId3" action="ppaction://hlinksldjump"/>
            <a:extLst>
              <a:ext uri="{FF2B5EF4-FFF2-40B4-BE49-F238E27FC236}">
                <a16:creationId xmlns:a16="http://schemas.microsoft.com/office/drawing/2014/main" id="{0B0AB215-E7FC-4A73-819A-43F5E61CA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19032" y="39554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A2CCE-87C2-4C37-9BC7-DFB36363807E}"/>
              </a:ext>
            </a:extLst>
          </p:cNvPr>
          <p:cNvSpPr txBox="1"/>
          <p:nvPr/>
        </p:nvSpPr>
        <p:spPr>
          <a:xfrm>
            <a:off x="360218" y="748145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( có 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Iliat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Hot air balloon">
            <a:hlinkClick r:id="rId3" action="ppaction://hlinksldjump"/>
            <a:extLst>
              <a:ext uri="{FF2B5EF4-FFF2-40B4-BE49-F238E27FC236}">
                <a16:creationId xmlns:a16="http://schemas.microsoft.com/office/drawing/2014/main" id="{B892A624-4771-482D-A4B1-DB0EFA800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32887" y="3429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1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037CB3-5816-42C9-98F2-8AE05E26E772}"/>
              </a:ext>
            </a:extLst>
          </p:cNvPr>
          <p:cNvSpPr txBox="1"/>
          <p:nvPr/>
        </p:nvSpPr>
        <p:spPr>
          <a:xfrm>
            <a:off x="512618" y="762000"/>
            <a:ext cx="111529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( có 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Hy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Hot air balloon">
            <a:hlinkClick r:id="rId3" action="ppaction://hlinksldjump"/>
            <a:extLst>
              <a:ext uri="{FF2B5EF4-FFF2-40B4-BE49-F238E27FC236}">
                <a16:creationId xmlns:a16="http://schemas.microsoft.com/office/drawing/2014/main" id="{F18AF499-0D0C-4BDF-B7FD-EEA6B3436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32887" y="3429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D49596-540F-4D45-A56F-925730339632}"/>
              </a:ext>
            </a:extLst>
          </p:cNvPr>
          <p:cNvSpPr txBox="1">
            <a:spLocks/>
          </p:cNvSpPr>
          <p:nvPr/>
        </p:nvSpPr>
        <p:spPr>
          <a:xfrm>
            <a:off x="451364" y="347991"/>
            <a:ext cx="11312768" cy="9290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LA MÃ CỔ 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76AE7E47-3B0B-4AF1-9F99-3CDFC10BE760}"/>
              </a:ext>
            </a:extLst>
          </p:cNvPr>
          <p:cNvSpPr/>
          <p:nvPr/>
        </p:nvSpPr>
        <p:spPr>
          <a:xfrm>
            <a:off x="3959761" y="1915227"/>
            <a:ext cx="6408127" cy="2576945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11. LA MÃ CỔ ĐẠI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4ADD8-07CD-4E6D-97C2-B59C347BA134}"/>
              </a:ext>
            </a:extLst>
          </p:cNvPr>
          <p:cNvSpPr txBox="1"/>
          <p:nvPr/>
        </p:nvSpPr>
        <p:spPr>
          <a:xfrm>
            <a:off x="3570514" y="420914"/>
            <a:ext cx="7271657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AC1D7E78-8F6C-4CC4-B6C8-85AFC2061397}"/>
              </a:ext>
            </a:extLst>
          </p:cNvPr>
          <p:cNvSpPr/>
          <p:nvPr/>
        </p:nvSpPr>
        <p:spPr>
          <a:xfrm>
            <a:off x="6030687" y="1148914"/>
            <a:ext cx="478972" cy="1237029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45650-D430-4334-B8F4-3B8BA24C59EB}"/>
              </a:ext>
            </a:extLst>
          </p:cNvPr>
          <p:cNvSpPr txBox="1"/>
          <p:nvPr/>
        </p:nvSpPr>
        <p:spPr>
          <a:xfrm>
            <a:off x="545702" y="1917248"/>
            <a:ext cx="2225632" cy="37856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TỔ CHỨC NHÀ</a:t>
            </a:r>
          </a:p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LA MÃ CỔ ĐẠI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120D8F66-D4AB-403C-89C8-DFF34B37A1A7}"/>
              </a:ext>
            </a:extLst>
          </p:cNvPr>
          <p:cNvSpPr/>
          <p:nvPr/>
        </p:nvSpPr>
        <p:spPr>
          <a:xfrm>
            <a:off x="2771335" y="3140528"/>
            <a:ext cx="1188427" cy="576943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1B773-7D04-4999-B848-FBDD906744EA}"/>
              </a:ext>
            </a:extLst>
          </p:cNvPr>
          <p:cNvSpPr txBox="1"/>
          <p:nvPr/>
        </p:nvSpPr>
        <p:spPr>
          <a:xfrm>
            <a:off x="3676802" y="5067479"/>
            <a:ext cx="6691086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HOÁ TIÊU BIỂU 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5DA4701-98F9-4E85-AFD4-C2D492AA2BF2}"/>
              </a:ext>
            </a:extLst>
          </p:cNvPr>
          <p:cNvSpPr/>
          <p:nvPr/>
        </p:nvSpPr>
        <p:spPr>
          <a:xfrm>
            <a:off x="7358743" y="4034971"/>
            <a:ext cx="478971" cy="1030515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8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BÀI 3. NGUỒN GỐC LOÀI NGƯỜI&amp;quot;&quot;/&gt;&lt;property id=&quot;20307&quot; value=&quot;256&quot;/&gt;&lt;/object&gt;&lt;object type=&quot;3&quot; unique_id=&quot;10005&quot;&gt;&lt;property id=&quot;20148&quot; value=&quot;5&quot;/&gt;&lt;property id=&quot;20300&quot; value=&quot;Slide 4&quot;/&gt;&lt;property id=&quot;20307&quot; value=&quot;257&quot;/&gt;&lt;/object&gt;&lt;object type=&quot;3&quot; unique_id=&quot;10006&quot;&gt;&lt;property id=&quot;20148&quot; value=&quot;5&quot;/&gt;&lt;property id=&quot;20300&quot; value=&quot;Slide 6&quot;/&gt;&lt;property id=&quot;20307&quot; value=&quot;258&quot;/&gt;&lt;/object&gt;&lt;object type=&quot;3&quot; unique_id=&quot;10007&quot;&gt;&lt;property id=&quot;20148&quot; value=&quot;5&quot;/&gt;&lt;property id=&quot;20300&quot; value=&quot;Slide 7&quot;/&gt;&lt;property id=&quot;20307&quot; value=&quot;259&quot;/&gt;&lt;/object&gt;&lt;object type=&quot;3&quot; unique_id=&quot;10008&quot;&gt;&lt;property id=&quot;20148&quot; value=&quot;5&quot;/&gt;&lt;property id=&quot;20300&quot; value=&quot;Slide 8&quot;/&gt;&lt;property id=&quot;20307&quot; value=&quot;260&quot;/&gt;&lt;/object&gt;&lt;object type=&quot;3&quot; unique_id=&quot;10009&quot;&gt;&lt;property id=&quot;20148&quot; value=&quot;5&quot;/&gt;&lt;property id=&quot;20300&quot; value=&quot;Slide 9&quot;/&gt;&lt;property id=&quot;20307&quot; value=&quot;261&quot;/&gt;&lt;/object&gt;&lt;object type=&quot;3&quot; unique_id=&quot;10082&quot;&gt;&lt;property id=&quot;20148&quot; value=&quot;5&quot;/&gt;&lt;property id=&quot;20300&quot; value=&quot;Slide 2 - &amp;quot;Mục tiêu bài học&amp;quot;&quot;/&gt;&lt;property id=&quot;20307&quot; value=&quot;263&quot;/&gt;&lt;/object&gt;&lt;object type=&quot;3&quot; unique_id=&quot;10083&quot;&gt;&lt;property id=&quot;20148&quot; value=&quot;5&quot;/&gt;&lt;property id=&quot;20300&quot; value=&quot;Slide 3&quot;/&gt;&lt;property id=&quot;20307&quot; value=&quot;262&quot;/&gt;&lt;/object&gt;&lt;object type=&quot;3&quot; unique_id=&quot;10084&quot;&gt;&lt;property id=&quot;20148&quot; value=&quot;5&quot;/&gt;&lt;property id=&quot;20300&quot; value=&quot;Slide 5&quot;/&gt;&lt;property id=&quot;20307&quot; value=&quot;264&quot;/&gt;&lt;/object&gt;&lt;object type=&quot;3&quot; unique_id=&quot;10140&quot;&gt;&lt;property id=&quot;20148&quot; value=&quot;5&quot;/&gt;&lt;property id=&quot;20300&quot; value=&quot;Slide 10&quot;/&gt;&lt;property id=&quot;20307&quot; value=&quot;265&quot;/&gt;&lt;/object&gt;&lt;object type=&quot;3&quot; unique_id=&quot;10141&quot;&gt;&lt;property id=&quot;20148&quot; value=&quot;5&quot;/&gt;&lt;property id=&quot;20300&quot; value=&quot;Slide 11&quot;/&gt;&lt;property id=&quot;20307&quot; value=&quot;266&quot;/&gt;&lt;/object&gt;&lt;object type=&quot;3&quot; unique_id=&quot;10142&quot;&gt;&lt;property id=&quot;20148&quot; value=&quot;5&quot;/&gt;&lt;property id=&quot;20300&quot; value=&quot;Slide 12&quot;/&gt;&lt;property id=&quot;20307&quot; value=&quot;267&quot;/&gt;&lt;/object&gt;&lt;object type=&quot;3&quot; unique_id=&quot;10143&quot;&gt;&lt;property id=&quot;20148&quot; value=&quot;5&quot;/&gt;&lt;property id=&quot;20300&quot; value=&quot;Slide 13&quot;/&gt;&lt;property id=&quot;20307&quot; value=&quot;268&quot;/&gt;&lt;/object&gt;&lt;object type=&quot;3&quot; unique_id=&quot;10144&quot;&gt;&lt;property id=&quot;20148&quot; value=&quot;5&quot;/&gt;&lt;property id=&quot;20300&quot; value=&quot;Slide 14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3245</TotalTime>
  <Words>1693</Words>
  <Application>Microsoft Office PowerPoint</Application>
  <PresentationFormat>Widescreen</PresentationFormat>
  <Paragraphs>230</Paragraphs>
  <Slides>39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Tahoma</vt:lpstr>
      <vt:lpstr>Times Neue Roman</vt:lpstr>
      <vt:lpstr>Times New Roman</vt:lpstr>
      <vt:lpstr>Wingdings 3</vt:lpstr>
      <vt:lpstr>Slice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3. NGUỒN GỐC LOÀI NGƯỜI</dc:title>
  <dc:creator>TIEN</dc:creator>
  <cp:lastModifiedBy>Admin</cp:lastModifiedBy>
  <cp:revision>322</cp:revision>
  <dcterms:created xsi:type="dcterms:W3CDTF">2021-07-25T09:08:06Z</dcterms:created>
  <dcterms:modified xsi:type="dcterms:W3CDTF">2024-01-23T03:34:17Z</dcterms:modified>
</cp:coreProperties>
</file>