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77" r:id="rId4"/>
    <p:sldId id="273" r:id="rId5"/>
    <p:sldId id="279" r:id="rId6"/>
    <p:sldId id="264" r:id="rId7"/>
    <p:sldId id="275" r:id="rId8"/>
    <p:sldId id="280" r:id="rId9"/>
    <p:sldId id="276" r:id="rId10"/>
    <p:sldId id="287" r:id="rId11"/>
    <p:sldId id="278" r:id="rId12"/>
    <p:sldId id="292" r:id="rId13"/>
    <p:sldId id="281" r:id="rId14"/>
    <p:sldId id="293" r:id="rId15"/>
    <p:sldId id="283" r:id="rId16"/>
    <p:sldId id="286" r:id="rId17"/>
    <p:sldId id="282" r:id="rId18"/>
    <p:sldId id="290" r:id="rId19"/>
    <p:sldId id="289" r:id="rId20"/>
    <p:sldId id="291" r:id="rId21"/>
    <p:sldId id="288" r:id="rId22"/>
    <p:sldId id="284" r:id="rId23"/>
    <p:sldId id="285" r:id="rId24"/>
    <p:sldId id="267" r:id="rId25"/>
    <p:sldId id="268" r:id="rId26"/>
  </p:sldIdLst>
  <p:sldSz cx="12192000" cy="6858000"/>
  <p:notesSz cx="6858000" cy="9144000"/>
  <p:custDataLst>
    <p:tags r:id="rId27"/>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64" d="100"/>
          <a:sy n="64" d="100"/>
        </p:scale>
        <p:origin x="102"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t>16/01/2024</a:t>
            </a:fld>
            <a:endParaRPr lang="vi-VN"/>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16/01/2024</a:t>
            </a:fld>
            <a:endParaRPr lang="vi-VN"/>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a16="http://schemas.microsoft.com/office/drawing/2014/main" id="{F342D932-3324-499E-A426-5193885EE424}"/>
              </a:ext>
            </a:extLst>
          </p:cNvPr>
          <p:cNvSpPr/>
          <p:nvPr/>
        </p:nvSpPr>
        <p:spPr>
          <a:xfrm>
            <a:off x="2367340" y="507527"/>
            <a:ext cx="9835660" cy="32351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30000"/>
              </a:lnSpc>
            </a:pPr>
            <a:r>
              <a:rPr lang="en-US" sz="2800" dirty="0" err="1">
                <a:latin typeface="Times New Roman"/>
                <a:ea typeface="Calibri"/>
                <a:cs typeface="Times New Roman"/>
              </a:rPr>
              <a:t>Nhìn</a:t>
            </a:r>
            <a:r>
              <a:rPr lang="en-US" sz="2800" dirty="0">
                <a:latin typeface="Times New Roman"/>
                <a:ea typeface="Calibri"/>
                <a:cs typeface="Times New Roman"/>
              </a:rPr>
              <a:t> </a:t>
            </a:r>
            <a:r>
              <a:rPr lang="en-US" sz="2800" dirty="0" err="1">
                <a:latin typeface="Times New Roman"/>
                <a:ea typeface="Calibri"/>
                <a:cs typeface="Times New Roman"/>
              </a:rPr>
              <a:t>hình</a:t>
            </a:r>
            <a:r>
              <a:rPr lang="en-US" sz="2800" dirty="0">
                <a:latin typeface="Times New Roman"/>
                <a:ea typeface="Calibri"/>
                <a:cs typeface="Times New Roman"/>
              </a:rPr>
              <a:t> </a:t>
            </a:r>
            <a:r>
              <a:rPr lang="en-US" sz="2800" dirty="0" err="1">
                <a:latin typeface="Times New Roman"/>
                <a:ea typeface="Calibri"/>
                <a:cs typeface="Times New Roman"/>
              </a:rPr>
              <a:t>em</a:t>
            </a:r>
            <a:r>
              <a:rPr lang="en-US" sz="2800" dirty="0">
                <a:latin typeface="Times New Roman"/>
                <a:ea typeface="Calibri"/>
                <a:cs typeface="Times New Roman"/>
              </a:rPr>
              <a:t> </a:t>
            </a:r>
            <a:r>
              <a:rPr lang="en-US" sz="2800" dirty="0" err="1">
                <a:latin typeface="Times New Roman"/>
                <a:ea typeface="Calibri"/>
                <a:cs typeface="Times New Roman"/>
              </a:rPr>
              <a:t>liên</a:t>
            </a:r>
            <a:r>
              <a:rPr lang="en-US" sz="2800" dirty="0">
                <a:latin typeface="Times New Roman"/>
                <a:ea typeface="Calibri"/>
                <a:cs typeface="Times New Roman"/>
              </a:rPr>
              <a:t> </a:t>
            </a:r>
            <a:r>
              <a:rPr lang="en-US" sz="2800" dirty="0" err="1">
                <a:latin typeface="Times New Roman"/>
                <a:ea typeface="Calibri"/>
                <a:cs typeface="Times New Roman"/>
              </a:rPr>
              <a:t>tưởng</a:t>
            </a:r>
            <a:r>
              <a:rPr lang="en-US" sz="2800" dirty="0">
                <a:latin typeface="Times New Roman"/>
                <a:ea typeface="Calibri"/>
                <a:cs typeface="Times New Roman"/>
              </a:rPr>
              <a:t> </a:t>
            </a:r>
            <a:r>
              <a:rPr lang="en-US" sz="2800" dirty="0" err="1">
                <a:latin typeface="Times New Roman"/>
                <a:ea typeface="Calibri"/>
                <a:cs typeface="Times New Roman"/>
              </a:rPr>
              <a:t>đến</a:t>
            </a:r>
            <a:r>
              <a:rPr lang="en-US" sz="2800" dirty="0">
                <a:latin typeface="Times New Roman"/>
                <a:ea typeface="Calibri"/>
                <a:cs typeface="Times New Roman"/>
              </a:rPr>
              <a:t> </a:t>
            </a:r>
            <a:r>
              <a:rPr lang="en-US" sz="2800" dirty="0" err="1">
                <a:latin typeface="Times New Roman"/>
                <a:ea typeface="Calibri"/>
                <a:cs typeface="Times New Roman"/>
              </a:rPr>
              <a:t>nước</a:t>
            </a:r>
            <a:endParaRPr lang="en-US" sz="2800" dirty="0">
              <a:latin typeface="Times New Roman"/>
              <a:ea typeface="Calibri"/>
              <a:cs typeface="Times New Roman"/>
            </a:endParaRPr>
          </a:p>
          <a:p>
            <a:pPr>
              <a:lnSpc>
                <a:spcPct val="130000"/>
              </a:lnSpc>
            </a:pPr>
            <a:r>
              <a:rPr lang="en-US" sz="2800" dirty="0" err="1">
                <a:latin typeface="Times New Roman"/>
                <a:ea typeface="Calibri"/>
                <a:cs typeface="Times New Roman"/>
              </a:rPr>
              <a:t>nào</a:t>
            </a:r>
            <a:r>
              <a:rPr lang="en-US" sz="2800" dirty="0">
                <a:latin typeface="Times New Roman"/>
                <a:ea typeface="Calibri"/>
                <a:cs typeface="Times New Roman"/>
              </a:rPr>
              <a:t>? </a:t>
            </a:r>
            <a:r>
              <a:rPr lang="en-US" sz="2800" dirty="0" err="1">
                <a:latin typeface="Times New Roman"/>
                <a:ea typeface="Calibri"/>
                <a:cs typeface="Times New Roman"/>
              </a:rPr>
              <a:t>Từ</a:t>
            </a:r>
            <a:r>
              <a:rPr lang="en-US" sz="2800" dirty="0">
                <a:latin typeface="Times New Roman"/>
                <a:ea typeface="Calibri"/>
                <a:cs typeface="Times New Roman"/>
              </a:rPr>
              <a:t> </a:t>
            </a:r>
            <a:r>
              <a:rPr lang="en-US" sz="2800" dirty="0" err="1">
                <a:latin typeface="Times New Roman"/>
                <a:ea typeface="Calibri"/>
                <a:cs typeface="Times New Roman"/>
              </a:rPr>
              <a:t>những</a:t>
            </a:r>
            <a:r>
              <a:rPr lang="en-US" sz="2800" dirty="0">
                <a:latin typeface="Times New Roman"/>
                <a:ea typeface="Calibri"/>
                <a:cs typeface="Times New Roman"/>
              </a:rPr>
              <a:t> </a:t>
            </a:r>
            <a:r>
              <a:rPr lang="en-US" sz="2800" dirty="0" err="1">
                <a:latin typeface="Times New Roman"/>
                <a:ea typeface="Calibri"/>
                <a:cs typeface="Times New Roman"/>
              </a:rPr>
              <a:t>hình</a:t>
            </a:r>
            <a:r>
              <a:rPr lang="en-US" sz="2800" dirty="0">
                <a:latin typeface="Times New Roman"/>
                <a:ea typeface="Calibri"/>
                <a:cs typeface="Times New Roman"/>
              </a:rPr>
              <a:t> </a:t>
            </a:r>
            <a:r>
              <a:rPr lang="en-US" sz="2800" dirty="0" err="1">
                <a:latin typeface="Times New Roman"/>
                <a:ea typeface="Calibri"/>
                <a:cs typeface="Times New Roman"/>
              </a:rPr>
              <a:t>ảnh</a:t>
            </a:r>
            <a:r>
              <a:rPr lang="en-US" sz="2800" dirty="0">
                <a:latin typeface="Times New Roman"/>
                <a:ea typeface="Calibri"/>
                <a:cs typeface="Times New Roman"/>
              </a:rPr>
              <a:t> </a:t>
            </a:r>
            <a:r>
              <a:rPr lang="en-US" sz="2800" dirty="0" err="1">
                <a:latin typeface="Times New Roman"/>
                <a:ea typeface="Calibri"/>
                <a:cs typeface="Times New Roman"/>
              </a:rPr>
              <a:t>trên</a:t>
            </a:r>
            <a:r>
              <a:rPr lang="en-US" sz="2800" dirty="0">
                <a:latin typeface="Times New Roman"/>
                <a:ea typeface="Calibri"/>
                <a:cs typeface="Times New Roman"/>
              </a:rPr>
              <a:t>, </a:t>
            </a:r>
            <a:r>
              <a:rPr lang="en-US" sz="2800" dirty="0" err="1">
                <a:latin typeface="Times New Roman"/>
                <a:ea typeface="Calibri"/>
                <a:cs typeface="Times New Roman"/>
              </a:rPr>
              <a:t>em</a:t>
            </a:r>
            <a:r>
              <a:rPr lang="en-US" sz="2800" dirty="0">
                <a:latin typeface="Times New Roman"/>
                <a:ea typeface="Calibri"/>
                <a:cs typeface="Times New Roman"/>
              </a:rPr>
              <a:t> </a:t>
            </a:r>
            <a:r>
              <a:rPr lang="en-US" sz="2800" dirty="0" err="1">
                <a:latin typeface="Times New Roman"/>
                <a:ea typeface="Calibri"/>
                <a:cs typeface="Times New Roman"/>
              </a:rPr>
              <a:t>hãy</a:t>
            </a:r>
            <a:r>
              <a:rPr lang="en-US" sz="2800" dirty="0">
                <a:latin typeface="Times New Roman"/>
                <a:ea typeface="Calibri"/>
                <a:cs typeface="Times New Roman"/>
              </a:rPr>
              <a:t> chia </a:t>
            </a:r>
            <a:r>
              <a:rPr lang="en-US" sz="2800" dirty="0" err="1">
                <a:latin typeface="Times New Roman"/>
                <a:ea typeface="Calibri"/>
                <a:cs typeface="Times New Roman"/>
              </a:rPr>
              <a:t>sẽ</a:t>
            </a:r>
            <a:r>
              <a:rPr lang="en-US" sz="2800" dirty="0">
                <a:latin typeface="Times New Roman"/>
                <a:ea typeface="Calibri"/>
                <a:cs typeface="Times New Roman"/>
              </a:rPr>
              <a:t> </a:t>
            </a:r>
            <a:r>
              <a:rPr lang="en-US" sz="2800" dirty="0" err="1">
                <a:latin typeface="Times New Roman"/>
                <a:ea typeface="Calibri"/>
                <a:cs typeface="Times New Roman"/>
              </a:rPr>
              <a:t>những</a:t>
            </a:r>
            <a:r>
              <a:rPr lang="en-US" sz="2800" dirty="0">
                <a:latin typeface="Times New Roman"/>
                <a:ea typeface="Calibri"/>
                <a:cs typeface="Times New Roman"/>
              </a:rPr>
              <a:t>  </a:t>
            </a:r>
            <a:r>
              <a:rPr lang="en-US" sz="2800" dirty="0" err="1">
                <a:latin typeface="Times New Roman"/>
                <a:ea typeface="Calibri"/>
                <a:cs typeface="Times New Roman"/>
              </a:rPr>
              <a:t>hiểu</a:t>
            </a:r>
            <a:r>
              <a:rPr lang="en-US" sz="2800" dirty="0">
                <a:latin typeface="Times New Roman"/>
                <a:ea typeface="Calibri"/>
                <a:cs typeface="Times New Roman"/>
              </a:rPr>
              <a:t> </a:t>
            </a:r>
            <a:r>
              <a:rPr lang="en-US" sz="2800" dirty="0" err="1">
                <a:latin typeface="Times New Roman"/>
                <a:ea typeface="Calibri"/>
                <a:cs typeface="Times New Roman"/>
              </a:rPr>
              <a:t>biết</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mình</a:t>
            </a:r>
            <a:r>
              <a:rPr lang="en-US" sz="2800" dirty="0">
                <a:latin typeface="Times New Roman"/>
                <a:ea typeface="Calibri"/>
                <a:cs typeface="Times New Roman"/>
              </a:rPr>
              <a:t> </a:t>
            </a:r>
            <a:r>
              <a:rPr lang="en-US" sz="2800" dirty="0" err="1">
                <a:latin typeface="Times New Roman"/>
                <a:ea typeface="Calibri"/>
                <a:cs typeface="Times New Roman"/>
              </a:rPr>
              <a:t>về</a:t>
            </a:r>
            <a:r>
              <a:rPr lang="en-US" sz="2800" dirty="0">
                <a:latin typeface="Times New Roman"/>
                <a:ea typeface="Calibri"/>
                <a:cs typeface="Times New Roman"/>
              </a:rPr>
              <a:t> </a:t>
            </a:r>
            <a:r>
              <a:rPr lang="en-US" sz="2800" dirty="0" err="1">
                <a:latin typeface="Times New Roman"/>
                <a:ea typeface="Calibri"/>
                <a:cs typeface="Times New Roman"/>
              </a:rPr>
              <a:t>quốc</a:t>
            </a:r>
            <a:r>
              <a:rPr lang="en-US" sz="2800" dirty="0">
                <a:latin typeface="Times New Roman"/>
                <a:ea typeface="Calibri"/>
                <a:cs typeface="Times New Roman"/>
              </a:rPr>
              <a:t> </a:t>
            </a:r>
            <a:r>
              <a:rPr lang="en-US" sz="2800" dirty="0" err="1">
                <a:latin typeface="Times New Roman"/>
                <a:ea typeface="Calibri"/>
                <a:cs typeface="Times New Roman"/>
              </a:rPr>
              <a:t>gia</a:t>
            </a:r>
            <a:r>
              <a:rPr lang="en-US" sz="2800" dirty="0">
                <a:latin typeface="Times New Roman"/>
                <a:ea typeface="Calibri"/>
                <a:cs typeface="Times New Roman"/>
              </a:rPr>
              <a:t> </a:t>
            </a:r>
            <a:r>
              <a:rPr lang="en-US" sz="2800" dirty="0" err="1">
                <a:latin typeface="Times New Roman"/>
                <a:ea typeface="Calibri"/>
                <a:cs typeface="Times New Roman"/>
              </a:rPr>
              <a:t>đó</a:t>
            </a:r>
            <a:r>
              <a:rPr lang="en-US" sz="2800" dirty="0">
                <a:latin typeface="Times New Roman"/>
                <a:ea typeface="Calibri"/>
                <a:cs typeface="Times New Roman"/>
              </a:rPr>
              <a:t> ?</a:t>
            </a:r>
            <a:endParaRPr lang="en-US" sz="2800" dirty="0">
              <a:ea typeface="Calibri"/>
              <a:cs typeface="Times New Roman"/>
            </a:endParaRPr>
          </a:p>
        </p:txBody>
      </p:sp>
      <p:pic>
        <p:nvPicPr>
          <p:cNvPr id="11" name="Content Placeholder 3" descr="Tượng Hy Lạp Cổ Đại"/>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16548" y="3352542"/>
            <a:ext cx="2861163" cy="2887345"/>
          </a:xfrm>
          <a:prstGeom prst="rect">
            <a:avLst/>
          </a:prstGeom>
          <a:noFill/>
          <a:ln>
            <a:noFill/>
          </a:ln>
        </p:spPr>
      </p:pic>
      <p:pic>
        <p:nvPicPr>
          <p:cNvPr id="13" name="Picture 12" descr="Chim cú gốm sứ Bát Tràng và BST đồng xu cổ Hy Lạp - Tin tức, sự kiện làng  nghề Bát Tràng"/>
          <p:cNvPicPr/>
          <p:nvPr/>
        </p:nvPicPr>
        <p:blipFill>
          <a:blip r:embed="rId3">
            <a:extLst>
              <a:ext uri="{28A0092B-C50C-407E-A947-70E740481C1C}">
                <a14:useLocalDpi xmlns:a14="http://schemas.microsoft.com/office/drawing/2010/main" val="0"/>
              </a:ext>
            </a:extLst>
          </a:blip>
          <a:srcRect/>
          <a:stretch>
            <a:fillRect/>
          </a:stretch>
        </p:blipFill>
        <p:spPr bwMode="auto">
          <a:xfrm>
            <a:off x="3463876" y="3412633"/>
            <a:ext cx="2807970" cy="2887345"/>
          </a:xfrm>
          <a:prstGeom prst="rect">
            <a:avLst/>
          </a:prstGeom>
          <a:noFill/>
          <a:ln>
            <a:noFill/>
          </a:ln>
        </p:spPr>
      </p:pic>
      <p:pic>
        <p:nvPicPr>
          <p:cNvPr id="15" name="Picture 14" descr="Kiến trúc Hy Lạp cổ đại – Wikipedia tiếng Việt"/>
          <p:cNvPicPr/>
          <p:nvPr/>
        </p:nvPicPr>
        <p:blipFill>
          <a:blip r:embed="rId4">
            <a:extLst>
              <a:ext uri="{28A0092B-C50C-407E-A947-70E740481C1C}">
                <a14:useLocalDpi xmlns:a14="http://schemas.microsoft.com/office/drawing/2010/main" val="0"/>
              </a:ext>
            </a:extLst>
          </a:blip>
          <a:srcRect/>
          <a:stretch>
            <a:fillRect/>
          </a:stretch>
        </p:blipFill>
        <p:spPr bwMode="auto">
          <a:xfrm>
            <a:off x="6271846" y="3412633"/>
            <a:ext cx="5709138" cy="2887344"/>
          </a:xfrm>
          <a:prstGeom prst="rect">
            <a:avLst/>
          </a:prstGeom>
          <a:noFill/>
          <a:ln>
            <a:noFill/>
          </a:ln>
        </p:spPr>
      </p:pic>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85" y="2263516"/>
            <a:ext cx="11482465" cy="3785652"/>
          </a:xfrm>
          <a:prstGeom prst="rect">
            <a:avLst/>
          </a:prstGeom>
          <a:noFill/>
        </p:spPr>
        <p:txBody>
          <a:bodyPr wrap="square" rtlCol="0">
            <a:spAutoFit/>
          </a:bodyPr>
          <a:lstStyle/>
          <a:p>
            <a:pPr marL="571500" indent="-571500">
              <a:buFontTx/>
              <a:buChar char="-"/>
            </a:pPr>
            <a:r>
              <a:rPr lang="en-US" sz="4000" dirty="0" err="1" smtClean="0">
                <a:latin typeface="Times New Roman" panose="02020603050405020304" pitchFamily="18" charset="0"/>
                <a:cs typeface="Times New Roman" panose="02020603050405020304" pitchFamily="18" charset="0"/>
              </a:rPr>
              <a:t>Hy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cổ</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nằm</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phía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nam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đảo</a:t>
            </a:r>
            <a:r>
              <a:rPr lang="en-US" sz="4000" dirty="0" smtClean="0">
                <a:latin typeface="Times New Roman" panose="02020603050405020304" pitchFamily="18" charset="0"/>
                <a:cs typeface="Times New Roman" panose="02020603050405020304" pitchFamily="18" charset="0"/>
              </a:rPr>
              <a:t> Ban </a:t>
            </a:r>
            <a:r>
              <a:rPr lang="en-US" sz="4000" dirty="0" err="1" smtClean="0">
                <a:latin typeface="Times New Roman" panose="02020603050405020304" pitchFamily="18" charset="0"/>
                <a:cs typeface="Times New Roman" panose="02020603050405020304" pitchFamily="18" charset="0"/>
              </a:rPr>
              <a:t>căng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địa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đồi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núi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cằn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nhiều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khoáng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sản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khí</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hậu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ấm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đường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bờ</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biển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dài</a:t>
            </a:r>
            <a:r>
              <a:rPr lang="en-US" sz="4000" dirty="0" smtClean="0">
                <a:latin typeface="Times New Roman" panose="02020603050405020304" pitchFamily="18" charset="0"/>
                <a:cs typeface="Times New Roman" panose="02020603050405020304" pitchFamily="18" charset="0"/>
              </a:rPr>
              <a:t>.</a:t>
            </a:r>
          </a:p>
          <a:p>
            <a:r>
              <a:rPr lang="en-US" sz="4000" dirty="0" smtClean="0">
                <a:latin typeface="Times New Roman" panose="02020603050405020304" pitchFamily="18" charset="0"/>
                <a:cs typeface="Times New Roman" panose="02020603050405020304" pitchFamily="18" charset="0"/>
              </a:rPr>
              <a:t>=&gt; </a:t>
            </a:r>
            <a:r>
              <a:rPr lang="en-US" sz="4000" dirty="0" err="1" smtClean="0">
                <a:latin typeface="Times New Roman" panose="02020603050405020304" pitchFamily="18" charset="0"/>
                <a:cs typeface="Times New Roman" panose="02020603050405020304" pitchFamily="18" charset="0"/>
              </a:rPr>
              <a:t>Thuận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phát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triển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kinh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tế</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thủ</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nghiệp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giao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buôn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biển</a:t>
            </a:r>
            <a:r>
              <a:rPr lang="en-US" sz="4000" dirty="0" smtClean="0">
                <a:latin typeface="Times New Roman" panose="02020603050405020304" pitchFamily="18" charset="0"/>
                <a:cs typeface="Times New Roman" panose="02020603050405020304" pitchFamily="18" charset="0"/>
              </a:rPr>
              <a:t> qua </a:t>
            </a:r>
            <a:r>
              <a:rPr lang="en-US" sz="4000" dirty="0" err="1" smtClean="0">
                <a:latin typeface="Times New Roman" panose="02020603050405020304" pitchFamily="18" charset="0"/>
                <a:cs typeface="Times New Roman" panose="02020603050405020304" pitchFamily="18" charset="0"/>
              </a:rPr>
              <a:t>cảng</a:t>
            </a:r>
            <a:r>
              <a:rPr lang="en-US" sz="4000" dirty="0" smtClean="0">
                <a:latin typeface="Times New Roman" panose="02020603050405020304" pitchFamily="18" charset="0"/>
                <a:cs typeface="Times New Roman" panose="02020603050405020304" pitchFamily="18" charset="0"/>
              </a:rPr>
              <a:t> Pi-</a:t>
            </a:r>
            <a:r>
              <a:rPr lang="en-US" sz="4000" dirty="0" err="1" smtClean="0">
                <a:latin typeface="Times New Roman" panose="02020603050405020304" pitchFamily="18" charset="0"/>
                <a:cs typeface="Times New Roman" panose="02020603050405020304" pitchFamily="18" charset="0"/>
              </a:rPr>
              <a:t>rê</a:t>
            </a:r>
            <a:r>
              <a:rPr lang="en-US" sz="4000" dirty="0" smtClean="0">
                <a:latin typeface="Times New Roman" panose="02020603050405020304" pitchFamily="18" charset="0"/>
                <a:cs typeface="Times New Roman" panose="02020603050405020304" pitchFamily="18" charset="0"/>
              </a:rPr>
              <a:t>.</a:t>
            </a:r>
          </a:p>
          <a:p>
            <a:pPr marL="571500" indent="-571500">
              <a:buFontTx/>
              <a:buChar char="-"/>
            </a:pPr>
            <a:endParaRPr lang="en-US"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207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462" y="583101"/>
            <a:ext cx="9144000" cy="788499"/>
          </a:xfrm>
        </p:spPr>
        <p:txBody>
          <a:bodyPr>
            <a:normAutofit fontScale="90000"/>
          </a:bodyPr>
          <a:lstStyle/>
          <a:p>
            <a:pPr marL="0" marR="0" algn="l">
              <a:lnSpc>
                <a:spcPct val="130000"/>
              </a:lnSpc>
              <a:spcBef>
                <a:spcPts val="0"/>
              </a:spcBef>
              <a:spcAft>
                <a:spcPts val="0"/>
              </a:spcAft>
            </a:pPr>
            <a:r>
              <a:rPr lang="en-US" sz="3200" dirty="0">
                <a:latin typeface="Calibri"/>
                <a:ea typeface="Calibri"/>
                <a:cs typeface="Times New Roman"/>
              </a:rPr>
              <a:t/>
            </a:r>
            <a:br>
              <a:rPr lang="en-US" sz="3200" dirty="0">
                <a:latin typeface="Calibri"/>
                <a:ea typeface="Calibri"/>
                <a:cs typeface="Times New Roman"/>
              </a:rPr>
            </a:br>
            <a:r>
              <a:rPr lang="en-US" sz="3200" dirty="0">
                <a:solidFill>
                  <a:prstClr val="black"/>
                </a:solidFill>
                <a:latin typeface="Times New Roman"/>
                <a:ea typeface="Calibri"/>
                <a:cs typeface="Times New Roman"/>
              </a:rPr>
              <a:t>II. TỔ CHỨC NHÀ NƯỚC THÀNH BANG</a:t>
            </a:r>
            <a:endParaRPr lang="en-US" sz="3200" dirty="0"/>
          </a:p>
        </p:txBody>
      </p:sp>
      <p:sp>
        <p:nvSpPr>
          <p:cNvPr id="3" name="Subtitle 2"/>
          <p:cNvSpPr>
            <a:spLocks noGrp="1"/>
          </p:cNvSpPr>
          <p:nvPr>
            <p:ph type="subTitle" idx="1"/>
          </p:nvPr>
        </p:nvSpPr>
        <p:spPr>
          <a:xfrm>
            <a:off x="1029806" y="1551168"/>
            <a:ext cx="10122876" cy="3804138"/>
          </a:xfrm>
        </p:spPr>
        <p:txBody>
          <a:bodyPr>
            <a:normAutofit/>
          </a:bodyPr>
          <a:lstStyle/>
          <a:p>
            <a:pPr algn="l"/>
            <a:r>
              <a:rPr lang="en-US" sz="3600" dirty="0">
                <a:latin typeface="Times New Roman" pitchFamily="18" charset="0"/>
                <a:cs typeface="Times New Roman" pitchFamily="18" charset="0"/>
              </a:rPr>
              <a:t>                 HS </a:t>
            </a:r>
            <a:r>
              <a:rPr lang="en-US" sz="3600" dirty="0" err="1">
                <a:latin typeface="Times New Roman" pitchFamily="18" charset="0"/>
                <a:cs typeface="Times New Roman" pitchFamily="18" charset="0"/>
              </a:rPr>
              <a:t>thảo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luận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bàn</a:t>
            </a:r>
            <a:endParaRPr lang="en-US" sz="3600" dirty="0">
              <a:latin typeface="Times New Roman" pitchFamily="18" charset="0"/>
              <a:cs typeface="Times New Roman" pitchFamily="18" charset="0"/>
            </a:endParaRPr>
          </a:p>
          <a:p>
            <a:pPr algn="just">
              <a:lnSpc>
                <a:spcPct val="130000"/>
              </a:lnSpc>
              <a:spcBef>
                <a:spcPts val="0"/>
              </a:spcBef>
            </a:pPr>
            <a:endParaRPr lang="en-US" sz="3600" dirty="0">
              <a:solidFill>
                <a:srgbClr val="1F1F1F"/>
              </a:solidFill>
              <a:latin typeface="Times New Roman"/>
              <a:ea typeface="Segoe UI"/>
              <a:cs typeface="Times New Roman"/>
            </a:endParaRPr>
          </a:p>
          <a:p>
            <a:pPr algn="just">
              <a:lnSpc>
                <a:spcPct val="130000"/>
              </a:lnSpc>
              <a:spcBef>
                <a:spcPts val="0"/>
              </a:spcBef>
            </a:pPr>
            <a:r>
              <a:rPr lang="en-US" sz="3600" dirty="0" smtClean="0">
                <a:solidFill>
                  <a:srgbClr val="1F1F1F"/>
                </a:solidFill>
                <a:latin typeface="Times New Roman"/>
                <a:ea typeface="Segoe UI"/>
                <a:cs typeface="Times New Roman"/>
              </a:rPr>
              <a:t>- </a:t>
            </a:r>
            <a:r>
              <a:rPr lang="en-US" sz="3600" dirty="0" err="1" smtClean="0">
                <a:solidFill>
                  <a:srgbClr val="1F1F1F"/>
                </a:solidFill>
                <a:latin typeface="Times New Roman"/>
                <a:ea typeface="Segoe UI"/>
                <a:cs typeface="Times New Roman"/>
              </a:rPr>
              <a:t>Em</a:t>
            </a:r>
            <a:r>
              <a:rPr lang="en-US" sz="3600" dirty="0" smtClean="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hãy</a:t>
            </a:r>
            <a:r>
              <a:rPr lang="en-US" sz="3600" dirty="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trình</a:t>
            </a:r>
            <a:r>
              <a:rPr lang="en-US" sz="3600" dirty="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bày</a:t>
            </a:r>
            <a:r>
              <a:rPr lang="en-US" sz="3600" dirty="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cơ</a:t>
            </a:r>
            <a:r>
              <a:rPr lang="en-US" sz="3600" dirty="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cấu</a:t>
            </a:r>
            <a:r>
              <a:rPr lang="en-US" sz="3600" dirty="0">
                <a:solidFill>
                  <a:srgbClr val="1F1F1F"/>
                </a:solidFill>
                <a:latin typeface="Times New Roman"/>
                <a:ea typeface="Segoe UI"/>
                <a:cs typeface="Times New Roman"/>
              </a:rPr>
              <a:t> </a:t>
            </a:r>
            <a:r>
              <a:rPr lang="en-US" sz="3600" dirty="0" err="1" smtClean="0">
                <a:solidFill>
                  <a:srgbClr val="1F1F1F"/>
                </a:solidFill>
                <a:latin typeface="Times New Roman"/>
                <a:ea typeface="Segoe UI"/>
                <a:cs typeface="Times New Roman"/>
              </a:rPr>
              <a:t>tổ</a:t>
            </a:r>
            <a:r>
              <a:rPr lang="en-US" sz="3600" dirty="0" smtClean="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chức</a:t>
            </a:r>
            <a:r>
              <a:rPr lang="en-US" sz="3600" dirty="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của</a:t>
            </a:r>
            <a:r>
              <a:rPr lang="en-US" sz="3600" dirty="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nhà</a:t>
            </a:r>
            <a:r>
              <a:rPr lang="en-US" sz="3600" dirty="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nước</a:t>
            </a:r>
            <a:r>
              <a:rPr lang="en-US" sz="3600" dirty="0">
                <a:solidFill>
                  <a:srgbClr val="1F1F1F"/>
                </a:solidFill>
                <a:latin typeface="Times New Roman"/>
                <a:ea typeface="Segoe UI"/>
                <a:cs typeface="Times New Roman"/>
              </a:rPr>
              <a:t> </a:t>
            </a:r>
            <a:r>
              <a:rPr lang="en-US" sz="3600" dirty="0" err="1">
                <a:solidFill>
                  <a:srgbClr val="1F1F1F"/>
                </a:solidFill>
                <a:latin typeface="Times New Roman"/>
                <a:ea typeface="Segoe UI"/>
                <a:cs typeface="Times New Roman"/>
              </a:rPr>
              <a:t>thành</a:t>
            </a:r>
            <a:r>
              <a:rPr lang="en-US" sz="3600" dirty="0">
                <a:solidFill>
                  <a:srgbClr val="1F1F1F"/>
                </a:solidFill>
                <a:latin typeface="Times New Roman"/>
                <a:ea typeface="Segoe UI"/>
                <a:cs typeface="Times New Roman"/>
              </a:rPr>
              <a:t> bang A-ten</a:t>
            </a:r>
            <a:r>
              <a:rPr lang="en-US" sz="3600" dirty="0" smtClean="0">
                <a:solidFill>
                  <a:srgbClr val="1F1F1F"/>
                </a:solidFill>
                <a:latin typeface="Times New Roman"/>
                <a:ea typeface="Segoe UI"/>
                <a:cs typeface="Times New Roman"/>
              </a:rPr>
              <a:t>.</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830" y="1506871"/>
            <a:ext cx="1488832" cy="78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983120609"/>
              </p:ext>
            </p:extLst>
          </p:nvPr>
        </p:nvGraphicFramePr>
        <p:xfrm>
          <a:off x="996462" y="4267610"/>
          <a:ext cx="10156220" cy="1426464"/>
        </p:xfrm>
        <a:graphic>
          <a:graphicData uri="http://schemas.openxmlformats.org/drawingml/2006/table">
            <a:tbl>
              <a:tblPr/>
              <a:tblGrid>
                <a:gridCol w="10156220">
                  <a:extLst>
                    <a:ext uri="{9D8B030D-6E8A-4147-A177-3AD203B41FA5}">
                      <a16:colId xmlns:a16="http://schemas.microsoft.com/office/drawing/2014/main" val="20000"/>
                    </a:ext>
                  </a:extLst>
                </a:gridCol>
              </a:tblGrid>
              <a:tr h="0">
                <a:tc>
                  <a:txBody>
                    <a:bodyPr/>
                    <a:lstStyle/>
                    <a:p>
                      <a:pPr marL="0" marR="0" algn="just">
                        <a:lnSpc>
                          <a:spcPct val="130000"/>
                        </a:lnSpc>
                        <a:spcBef>
                          <a:spcPts val="0"/>
                        </a:spcBef>
                        <a:spcAft>
                          <a:spcPts val="1000"/>
                        </a:spcAft>
                      </a:pPr>
                      <a:r>
                        <a:rPr lang="en-US" sz="3600" dirty="0" smtClean="0">
                          <a:solidFill>
                            <a:srgbClr val="1F1F1F"/>
                          </a:solidFill>
                          <a:effectLst/>
                          <a:latin typeface="Times New Roman"/>
                          <a:ea typeface="Segoe UI"/>
                          <a:cs typeface="Times New Roman"/>
                        </a:rPr>
                        <a:t>- </a:t>
                      </a:r>
                      <a:r>
                        <a:rPr lang="en-US" sz="3600" dirty="0" err="1" smtClean="0">
                          <a:solidFill>
                            <a:srgbClr val="1F1F1F"/>
                          </a:solidFill>
                          <a:effectLst/>
                          <a:latin typeface="Times New Roman"/>
                          <a:ea typeface="Segoe UI"/>
                          <a:cs typeface="Times New Roman"/>
                        </a:rPr>
                        <a:t>Quan</a:t>
                      </a:r>
                      <a:r>
                        <a:rPr lang="en-US" sz="3600" dirty="0" smtClean="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sát</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hình</a:t>
                      </a:r>
                      <a:r>
                        <a:rPr lang="en-US" sz="3600" dirty="0">
                          <a:solidFill>
                            <a:srgbClr val="1F1F1F"/>
                          </a:solidFill>
                          <a:effectLst/>
                          <a:latin typeface="Times New Roman"/>
                          <a:ea typeface="Segoe UI"/>
                          <a:cs typeface="Times New Roman"/>
                        </a:rPr>
                        <a:t> 10.3, </a:t>
                      </a:r>
                      <a:r>
                        <a:rPr lang="en-US" sz="3600" dirty="0" err="1">
                          <a:solidFill>
                            <a:srgbClr val="1F1F1F"/>
                          </a:solidFill>
                          <a:effectLst/>
                          <a:latin typeface="Times New Roman"/>
                          <a:ea typeface="Segoe UI"/>
                          <a:cs typeface="Times New Roman"/>
                        </a:rPr>
                        <a:t>theo</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em</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nền</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dân</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chủ</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của</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nhà</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nước</a:t>
                      </a:r>
                      <a:r>
                        <a:rPr lang="en-US" sz="3600" dirty="0">
                          <a:solidFill>
                            <a:srgbClr val="1F1F1F"/>
                          </a:solidFill>
                          <a:effectLst/>
                          <a:latin typeface="Times New Roman"/>
                          <a:ea typeface="Segoe UI"/>
                          <a:cs typeface="Times New Roman"/>
                        </a:rPr>
                        <a:t> A-ten </a:t>
                      </a:r>
                      <a:r>
                        <a:rPr lang="en-US" sz="3600" dirty="0" err="1" smtClean="0">
                          <a:solidFill>
                            <a:srgbClr val="1F1F1F"/>
                          </a:solidFill>
                          <a:effectLst/>
                          <a:latin typeface="Times New Roman"/>
                          <a:ea typeface="Segoe UI"/>
                          <a:cs typeface="Times New Roman"/>
                        </a:rPr>
                        <a:t>được</a:t>
                      </a:r>
                      <a:r>
                        <a:rPr lang="en-US" sz="3600" dirty="0" smtClean="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thể</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hiện</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như</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thế</a:t>
                      </a:r>
                      <a:r>
                        <a:rPr lang="en-US" sz="3600" dirty="0">
                          <a:solidFill>
                            <a:srgbClr val="1F1F1F"/>
                          </a:solidFill>
                          <a:effectLst/>
                          <a:latin typeface="Times New Roman"/>
                          <a:ea typeface="Segoe UI"/>
                          <a:cs typeface="Times New Roman"/>
                        </a:rPr>
                        <a:t> </a:t>
                      </a:r>
                      <a:r>
                        <a:rPr lang="en-US" sz="3600" dirty="0" err="1">
                          <a:solidFill>
                            <a:srgbClr val="1F1F1F"/>
                          </a:solidFill>
                          <a:effectLst/>
                          <a:latin typeface="Times New Roman"/>
                          <a:ea typeface="Segoe UI"/>
                          <a:cs typeface="Times New Roman"/>
                        </a:rPr>
                        <a:t>nào</a:t>
                      </a:r>
                      <a:r>
                        <a:rPr lang="en-US" sz="3600" dirty="0">
                          <a:solidFill>
                            <a:srgbClr val="1F1F1F"/>
                          </a:solidFill>
                          <a:effectLst/>
                          <a:latin typeface="Times New Roman"/>
                          <a:ea typeface="Segoe UI"/>
                          <a:cs typeface="Times New Roman"/>
                        </a:rPr>
                        <a:t>?</a:t>
                      </a: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84692865"/>
              </p:ext>
            </p:extLst>
          </p:nvPr>
        </p:nvGraphicFramePr>
        <p:xfrm>
          <a:off x="7256584" y="5476142"/>
          <a:ext cx="4384431" cy="217932"/>
        </p:xfrm>
        <a:graphic>
          <a:graphicData uri="http://schemas.openxmlformats.org/drawingml/2006/table">
            <a:tbl>
              <a:tblPr/>
              <a:tblGrid>
                <a:gridCol w="4384431">
                  <a:extLst>
                    <a:ext uri="{9D8B030D-6E8A-4147-A177-3AD203B41FA5}">
                      <a16:colId xmlns:a16="http://schemas.microsoft.com/office/drawing/2014/main" val="20000"/>
                    </a:ext>
                  </a:extLst>
                </a:gridCol>
              </a:tblGrid>
              <a:tr h="0">
                <a:tc>
                  <a:txBody>
                    <a:bodyPr/>
                    <a:lstStyle/>
                    <a:p>
                      <a:pPr marL="33655" marR="0" indent="-55245" algn="just">
                        <a:lnSpc>
                          <a:spcPct val="130000"/>
                        </a:lnSpc>
                        <a:spcBef>
                          <a:spcPts val="0"/>
                        </a:spcBef>
                        <a:spcAft>
                          <a:spcPts val="1000"/>
                        </a:spcAft>
                      </a:pPr>
                      <a:endParaRPr lang="en-US" sz="1100" b="1" dirty="0">
                        <a:effectLst/>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43560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79202" cy="6685614"/>
          </a:xfrm>
          <a:prstGeom prst="rect">
            <a:avLst/>
          </a:prstGeom>
        </p:spPr>
      </p:pic>
    </p:spTree>
    <p:extLst>
      <p:ext uri="{BB962C8B-B14F-4D97-AF65-F5344CB8AC3E}">
        <p14:creationId xmlns:p14="http://schemas.microsoft.com/office/powerpoint/2010/main" val="1506543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0430" y="1122362"/>
            <a:ext cx="7807569" cy="4575053"/>
          </a:xfrm>
        </p:spPr>
        <p:txBody>
          <a:bodyPr/>
          <a:lstStyle/>
          <a:p>
            <a:endParaRPr lang="en-US" dirty="0"/>
          </a:p>
        </p:txBody>
      </p:sp>
      <p:pic>
        <p:nvPicPr>
          <p:cNvPr id="4" name="Picture 3" descr="https://f3.photo.talk.zdn.vn/2068065875357456354/4ee36080b3d1448f1dc0.jpg"/>
          <p:cNvPicPr/>
          <p:nvPr/>
        </p:nvPicPr>
        <p:blipFill>
          <a:blip r:embed="rId2">
            <a:extLst>
              <a:ext uri="{28A0092B-C50C-407E-A947-70E740481C1C}">
                <a14:useLocalDpi xmlns:a14="http://schemas.microsoft.com/office/drawing/2010/main" val="0"/>
              </a:ext>
            </a:extLst>
          </a:blip>
          <a:srcRect/>
          <a:stretch>
            <a:fillRect/>
          </a:stretch>
        </p:blipFill>
        <p:spPr bwMode="auto">
          <a:xfrm>
            <a:off x="3047999" y="1100502"/>
            <a:ext cx="7678615" cy="4467959"/>
          </a:xfrm>
          <a:prstGeom prst="rect">
            <a:avLst/>
          </a:prstGeom>
          <a:noFill/>
          <a:ln>
            <a:noFill/>
          </a:ln>
        </p:spPr>
      </p:pic>
      <p:sp>
        <p:nvSpPr>
          <p:cNvPr id="7" name="Rectangle 6"/>
          <p:cNvSpPr/>
          <p:nvPr/>
        </p:nvSpPr>
        <p:spPr>
          <a:xfrm>
            <a:off x="2919045" y="5715690"/>
            <a:ext cx="7807569" cy="400110"/>
          </a:xfrm>
          <a:prstGeom prst="rect">
            <a:avLst/>
          </a:prstGeom>
        </p:spPr>
        <p:txBody>
          <a:bodyPr wrap="square">
            <a:spAutoFit/>
          </a:bodyPr>
          <a:lstStyle/>
          <a:p>
            <a:pPr lvl="0"/>
            <a:r>
              <a:rPr lang="en-US" sz="16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Hình</a:t>
            </a:r>
            <a:r>
              <a:rPr lang="en-US" sz="2000" b="1" dirty="0">
                <a:solidFill>
                  <a:prstClr val="black"/>
                </a:solidFill>
                <a:latin typeface="Times New Roman"/>
                <a:ea typeface="Arial"/>
                <a:cs typeface="Times New Roman"/>
              </a:rPr>
              <a:t> 10.3: </a:t>
            </a:r>
            <a:r>
              <a:rPr lang="en-US" sz="2000" b="1" dirty="0" err="1">
                <a:solidFill>
                  <a:prstClr val="black"/>
                </a:solidFill>
                <a:latin typeface="Times New Roman"/>
                <a:ea typeface="Arial"/>
                <a:cs typeface="Times New Roman"/>
              </a:rPr>
              <a:t>Một</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cuộc</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họp</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của</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Đại</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hội</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nhân</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dân</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dưới</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thời</a:t>
            </a:r>
            <a:r>
              <a:rPr lang="en-US" sz="2000" b="1" dirty="0">
                <a:solidFill>
                  <a:prstClr val="black"/>
                </a:solidFill>
                <a:latin typeface="Times New Roman"/>
                <a:ea typeface="Arial"/>
                <a:cs typeface="Times New Roman"/>
              </a:rPr>
              <a:t> </a:t>
            </a:r>
            <a:r>
              <a:rPr lang="en-US" sz="2000" b="1" dirty="0" err="1">
                <a:solidFill>
                  <a:prstClr val="black"/>
                </a:solidFill>
                <a:latin typeface="Times New Roman"/>
                <a:ea typeface="Arial"/>
                <a:cs typeface="Times New Roman"/>
              </a:rPr>
              <a:t>Pê-ri-clet</a:t>
            </a:r>
            <a:r>
              <a:rPr lang="en-US" sz="2000" b="1" dirty="0">
                <a:solidFill>
                  <a:prstClr val="black"/>
                </a:solidFill>
                <a:latin typeface="Times New Roman"/>
                <a:ea typeface="Arial"/>
                <a:cs typeface="Times New Roman"/>
              </a:rPr>
              <a:t>.</a:t>
            </a:r>
            <a:endParaRPr lang="en-US" sz="2000" dirty="0">
              <a:solidFill>
                <a:prstClr val="black"/>
              </a:solidFill>
            </a:endParaRPr>
          </a:p>
        </p:txBody>
      </p:sp>
      <p:sp>
        <p:nvSpPr>
          <p:cNvPr id="11" name="Oval 10"/>
          <p:cNvSpPr/>
          <p:nvPr/>
        </p:nvSpPr>
        <p:spPr>
          <a:xfrm>
            <a:off x="351692" y="1816314"/>
            <a:ext cx="2309446" cy="40994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err="1">
                <a:latin typeface="Times New Roman"/>
                <a:ea typeface="Segoe UI"/>
              </a:rPr>
              <a:t>Em</a:t>
            </a:r>
            <a:r>
              <a:rPr lang="en-US" sz="2800" i="1" dirty="0">
                <a:latin typeface="Times New Roman"/>
                <a:ea typeface="Segoe UI"/>
              </a:rPr>
              <a:t> </a:t>
            </a:r>
            <a:r>
              <a:rPr lang="en-US" sz="2800" i="1" dirty="0" err="1">
                <a:latin typeface="Times New Roman"/>
                <a:ea typeface="Segoe UI"/>
              </a:rPr>
              <a:t>hãy</a:t>
            </a:r>
            <a:r>
              <a:rPr lang="en-US" sz="2800" i="1" dirty="0">
                <a:latin typeface="Times New Roman"/>
                <a:ea typeface="Segoe UI"/>
              </a:rPr>
              <a:t> </a:t>
            </a:r>
            <a:r>
              <a:rPr lang="en-US" sz="2800" i="1" dirty="0" err="1">
                <a:latin typeface="Times New Roman"/>
                <a:ea typeface="Segoe UI"/>
              </a:rPr>
              <a:t>mô</a:t>
            </a:r>
            <a:r>
              <a:rPr lang="en-US" sz="2800" i="1" dirty="0">
                <a:latin typeface="Times New Roman"/>
                <a:ea typeface="Segoe UI"/>
              </a:rPr>
              <a:t> </a:t>
            </a:r>
            <a:r>
              <a:rPr lang="en-US" sz="2800" i="1" dirty="0" err="1">
                <a:latin typeface="Times New Roman"/>
                <a:ea typeface="Segoe UI"/>
              </a:rPr>
              <a:t>tả</a:t>
            </a:r>
            <a:r>
              <a:rPr lang="en-US" sz="2800" i="1" dirty="0">
                <a:latin typeface="Times New Roman"/>
                <a:ea typeface="Segoe UI"/>
              </a:rPr>
              <a:t> </a:t>
            </a:r>
            <a:r>
              <a:rPr lang="en-US" sz="2800" i="1" dirty="0" err="1">
                <a:latin typeface="Times New Roman"/>
                <a:ea typeface="Segoe UI"/>
              </a:rPr>
              <a:t>những</a:t>
            </a:r>
            <a:r>
              <a:rPr lang="en-US" sz="2800" i="1" dirty="0">
                <a:latin typeface="Times New Roman"/>
                <a:ea typeface="Segoe UI"/>
              </a:rPr>
              <a:t> </a:t>
            </a:r>
            <a:r>
              <a:rPr lang="en-US" sz="2800" i="1" dirty="0" err="1">
                <a:latin typeface="Times New Roman"/>
                <a:ea typeface="Segoe UI"/>
              </a:rPr>
              <a:t>gì</a:t>
            </a:r>
            <a:r>
              <a:rPr lang="en-US" sz="2800" i="1" dirty="0">
                <a:latin typeface="Times New Roman"/>
                <a:ea typeface="Segoe UI"/>
              </a:rPr>
              <a:t> </a:t>
            </a:r>
            <a:r>
              <a:rPr lang="en-US" sz="2800" i="1" dirty="0" err="1">
                <a:latin typeface="Times New Roman"/>
                <a:ea typeface="Segoe UI"/>
              </a:rPr>
              <a:t>các</a:t>
            </a:r>
            <a:r>
              <a:rPr lang="en-US" sz="2800" i="1" dirty="0">
                <a:latin typeface="Times New Roman"/>
                <a:ea typeface="Segoe UI"/>
              </a:rPr>
              <a:t> </a:t>
            </a:r>
            <a:r>
              <a:rPr lang="en-US" sz="2800" i="1" dirty="0" err="1">
                <a:latin typeface="Times New Roman"/>
                <a:ea typeface="Segoe UI"/>
              </a:rPr>
              <a:t>em</a:t>
            </a:r>
            <a:r>
              <a:rPr lang="en-US" sz="2800" i="1" dirty="0">
                <a:latin typeface="Times New Roman"/>
                <a:ea typeface="Segoe UI"/>
              </a:rPr>
              <a:t> </a:t>
            </a:r>
            <a:r>
              <a:rPr lang="en-US" sz="2800" i="1" dirty="0" err="1">
                <a:latin typeface="Times New Roman"/>
                <a:ea typeface="Segoe UI"/>
              </a:rPr>
              <a:t>thấy</a:t>
            </a:r>
            <a:r>
              <a:rPr lang="en-US" sz="2800" i="1" dirty="0">
                <a:latin typeface="Times New Roman"/>
                <a:ea typeface="Segoe UI"/>
              </a:rPr>
              <a:t> </a:t>
            </a:r>
            <a:r>
              <a:rPr lang="en-US" sz="2800" i="1" dirty="0" err="1">
                <a:latin typeface="Times New Roman"/>
                <a:ea typeface="Segoe UI"/>
              </a:rPr>
              <a:t>trong</a:t>
            </a:r>
            <a:r>
              <a:rPr lang="en-US" sz="2800" i="1" dirty="0">
                <a:latin typeface="Times New Roman"/>
                <a:ea typeface="Segoe UI"/>
              </a:rPr>
              <a:t> </a:t>
            </a:r>
            <a:r>
              <a:rPr lang="en-US" sz="2800" i="1" dirty="0" err="1">
                <a:latin typeface="Times New Roman"/>
                <a:ea typeface="Segoe UI"/>
              </a:rPr>
              <a:t>bức</a:t>
            </a:r>
            <a:r>
              <a:rPr lang="en-US" sz="2800" i="1" dirty="0">
                <a:latin typeface="Times New Roman"/>
                <a:ea typeface="Segoe UI"/>
              </a:rPr>
              <a:t> </a:t>
            </a:r>
            <a:r>
              <a:rPr lang="en-US" sz="2800" i="1" dirty="0" err="1">
                <a:latin typeface="Times New Roman"/>
                <a:ea typeface="Segoe UI"/>
              </a:rPr>
              <a:t>tranh</a:t>
            </a:r>
            <a:r>
              <a:rPr lang="en-US" sz="2800" i="1" dirty="0">
                <a:latin typeface="Times New Roman"/>
                <a:ea typeface="Segoe UI"/>
              </a:rPr>
              <a:t> </a:t>
            </a:r>
            <a:endParaRPr lang="en-US" sz="2800" i="1" dirty="0"/>
          </a:p>
        </p:txBody>
      </p:sp>
    </p:spTree>
    <p:extLst>
      <p:ext uri="{BB962C8B-B14F-4D97-AF65-F5344CB8AC3E}">
        <p14:creationId xmlns:p14="http://schemas.microsoft.com/office/powerpoint/2010/main" val="1783838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78306" cy="6715593"/>
          </a:xfrm>
          <a:prstGeom prst="rect">
            <a:avLst/>
          </a:prstGeom>
        </p:spPr>
      </p:pic>
    </p:spTree>
    <p:extLst>
      <p:ext uri="{BB962C8B-B14F-4D97-AF65-F5344CB8AC3E}">
        <p14:creationId xmlns:p14="http://schemas.microsoft.com/office/powerpoint/2010/main" val="1300189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7509" y="1289538"/>
            <a:ext cx="10734878" cy="3416320"/>
          </a:xfrm>
          <a:prstGeom prst="rect">
            <a:avLst/>
          </a:prstGeom>
        </p:spPr>
        <p:txBody>
          <a:bodyPr wrap="square">
            <a:spAutoFit/>
          </a:bodyPr>
          <a:lstStyle/>
          <a:p>
            <a:pPr marL="285750" indent="-285750">
              <a:buFontTx/>
              <a:buChar char="-"/>
            </a:pPr>
            <a:r>
              <a:rPr lang="en-US" sz="3600" dirty="0" err="1">
                <a:latin typeface="Times New Roman" pitchFamily="18" charset="0"/>
                <a:ea typeface="Arial"/>
                <a:cs typeface="Times New Roman" pitchFamily="18" charset="0"/>
              </a:rPr>
              <a:t>Hy</a:t>
            </a:r>
            <a:r>
              <a:rPr lang="en-US" sz="3600" dirty="0">
                <a:latin typeface="Times New Roman" pitchFamily="18" charset="0"/>
                <a:ea typeface="Arial"/>
                <a:cs typeface="Times New Roman" pitchFamily="18" charset="0"/>
              </a:rPr>
              <a:t> </a:t>
            </a:r>
            <a:r>
              <a:rPr lang="en-US" sz="3600" dirty="0" err="1">
                <a:latin typeface="Times New Roman" pitchFamily="18" charset="0"/>
                <a:ea typeface="Arial"/>
                <a:cs typeface="Times New Roman" pitchFamily="18" charset="0"/>
              </a:rPr>
              <a:t>Lạp</a:t>
            </a:r>
            <a:r>
              <a:rPr lang="en-US" sz="3600" dirty="0">
                <a:latin typeface="Times New Roman" pitchFamily="18" charset="0"/>
                <a:ea typeface="Arial"/>
                <a:cs typeface="Times New Roman" pitchFamily="18" charset="0"/>
              </a:rPr>
              <a:t> </a:t>
            </a:r>
            <a:r>
              <a:rPr lang="en-US" sz="3600" dirty="0" err="1">
                <a:latin typeface="Times New Roman" pitchFamily="18" charset="0"/>
                <a:ea typeface="Arial"/>
                <a:cs typeface="Times New Roman" pitchFamily="18" charset="0"/>
              </a:rPr>
              <a:t>cổ</a:t>
            </a:r>
            <a:r>
              <a:rPr lang="en-US" sz="3600" dirty="0">
                <a:latin typeface="Times New Roman" pitchFamily="18" charset="0"/>
                <a:ea typeface="Arial"/>
                <a:cs typeface="Times New Roman" pitchFamily="18" charset="0"/>
              </a:rPr>
              <a:t> </a:t>
            </a:r>
            <a:r>
              <a:rPr lang="en-US" sz="3600" dirty="0" err="1">
                <a:latin typeface="Times New Roman" pitchFamily="18" charset="0"/>
                <a:ea typeface="Arial"/>
                <a:cs typeface="Times New Roman" pitchFamily="18" charset="0"/>
              </a:rPr>
              <a:t>đại</a:t>
            </a:r>
            <a:r>
              <a:rPr lang="en-US" sz="3600" dirty="0">
                <a:latin typeface="Times New Roman" pitchFamily="18" charset="0"/>
                <a:ea typeface="Arial"/>
                <a:cs typeface="Times New Roman" pitchFamily="18" charset="0"/>
              </a:rPr>
              <a:t> </a:t>
            </a:r>
            <a:r>
              <a:rPr lang="en-US" sz="3600" dirty="0" err="1">
                <a:latin typeface="Times New Roman" pitchFamily="18" charset="0"/>
                <a:ea typeface="Arial"/>
                <a:cs typeface="Times New Roman" pitchFamily="18" charset="0"/>
              </a:rPr>
              <a:t>bao</a:t>
            </a:r>
            <a:r>
              <a:rPr lang="en-US" sz="3600" dirty="0">
                <a:latin typeface="Times New Roman" pitchFamily="18" charset="0"/>
                <a:ea typeface="Arial"/>
                <a:cs typeface="Times New Roman" pitchFamily="18" charset="0"/>
              </a:rPr>
              <a:t> </a:t>
            </a:r>
            <a:r>
              <a:rPr lang="en-US" sz="3600" dirty="0" err="1">
                <a:latin typeface="Times New Roman" pitchFamily="18" charset="0"/>
                <a:ea typeface="Arial"/>
                <a:cs typeface="Times New Roman" pitchFamily="18" charset="0"/>
              </a:rPr>
              <a:t>gồm</a:t>
            </a:r>
            <a:r>
              <a:rPr lang="en-US" sz="3600" dirty="0">
                <a:latin typeface="Times New Roman" pitchFamily="18" charset="0"/>
                <a:ea typeface="Arial"/>
                <a:cs typeface="Times New Roman" pitchFamily="18" charset="0"/>
              </a:rPr>
              <a:t> </a:t>
            </a:r>
            <a:r>
              <a:rPr lang="en-US" sz="3600" dirty="0" err="1">
                <a:latin typeface="Times New Roman" pitchFamily="18" charset="0"/>
                <a:ea typeface="Arial"/>
                <a:cs typeface="Times New Roman" pitchFamily="18" charset="0"/>
              </a:rPr>
              <a:t>nhiều</a:t>
            </a:r>
            <a:r>
              <a:rPr lang="en-US" sz="3600" dirty="0">
                <a:latin typeface="Times New Roman" pitchFamily="18" charset="0"/>
                <a:ea typeface="Arial"/>
                <a:cs typeface="Times New Roman" pitchFamily="18" charset="0"/>
              </a:rPr>
              <a:t> </a:t>
            </a:r>
            <a:r>
              <a:rPr lang="en-US" sz="3600" dirty="0" err="1">
                <a:latin typeface="Times New Roman" pitchFamily="18" charset="0"/>
                <a:ea typeface="Arial"/>
                <a:cs typeface="Times New Roman" pitchFamily="18" charset="0"/>
              </a:rPr>
              <a:t>thành</a:t>
            </a:r>
            <a:r>
              <a:rPr lang="en-US" sz="3600" dirty="0">
                <a:latin typeface="Times New Roman" pitchFamily="18" charset="0"/>
                <a:ea typeface="Arial"/>
                <a:cs typeface="Times New Roman" pitchFamily="18" charset="0"/>
              </a:rPr>
              <a:t> bang </a:t>
            </a:r>
            <a:r>
              <a:rPr lang="en-US" sz="3600" dirty="0" err="1">
                <a:latin typeface="Times New Roman" pitchFamily="18" charset="0"/>
                <a:ea typeface="Arial"/>
                <a:cs typeface="Times New Roman" pitchFamily="18" charset="0"/>
              </a:rPr>
              <a:t>độc</a:t>
            </a:r>
            <a:r>
              <a:rPr lang="en-US" sz="3600" dirty="0">
                <a:latin typeface="Times New Roman" pitchFamily="18" charset="0"/>
                <a:ea typeface="Arial"/>
                <a:cs typeface="Times New Roman" pitchFamily="18" charset="0"/>
              </a:rPr>
              <a:t> </a:t>
            </a:r>
            <a:r>
              <a:rPr lang="en-US" sz="3600" dirty="0" err="1" smtClean="0">
                <a:latin typeface="Times New Roman" pitchFamily="18" charset="0"/>
                <a:ea typeface="Arial"/>
                <a:cs typeface="Times New Roman" pitchFamily="18" charset="0"/>
              </a:rPr>
              <a:t>lập</a:t>
            </a:r>
            <a:r>
              <a:rPr lang="en-US" sz="3600" dirty="0" smtClean="0">
                <a:latin typeface="Times New Roman" pitchFamily="18" charset="0"/>
                <a:ea typeface="Arial"/>
                <a:cs typeface="Times New Roman" pitchFamily="18" charset="0"/>
              </a:rPr>
              <a:t>.</a:t>
            </a:r>
            <a:endParaRPr lang="en-US" sz="3600" dirty="0">
              <a:latin typeface="Times New Roman" pitchFamily="18" charset="0"/>
              <a:ea typeface="Arial"/>
              <a:cs typeface="Times New Roman" pitchFamily="18" charset="0"/>
            </a:endParaRPr>
          </a:p>
          <a:p>
            <a:pPr marL="285750" indent="-285750">
              <a:buFontTx/>
              <a:buChar char="-"/>
            </a:pPr>
            <a:r>
              <a:rPr lang="en-US" sz="3600" dirty="0">
                <a:latin typeface="Times New Roman" pitchFamily="18" charset="0"/>
                <a:ea typeface="Arial"/>
                <a:cs typeface="Times New Roman" pitchFamily="18" charset="0"/>
              </a:rPr>
              <a:t> N</a:t>
            </a:r>
            <a:r>
              <a:rPr lang="vi-VN" sz="3600" dirty="0">
                <a:latin typeface="Times New Roman" pitchFamily="18" charset="0"/>
                <a:ea typeface="Arial"/>
                <a:cs typeface="Times New Roman" pitchFamily="18" charset="0"/>
              </a:rPr>
              <a:t>hà nước A-ten gồm 4 cơ quan chính: Đại hội nhân dân, Hội đồng 10 tướng lĩnh, Hội đổng 500 và Toà án 6000 người</a:t>
            </a:r>
            <a:endParaRPr lang="en-US" sz="3600" dirty="0">
              <a:latin typeface="Times New Roman" pitchFamily="18" charset="0"/>
              <a:ea typeface="Arial"/>
              <a:cs typeface="Times New Roman" pitchFamily="18" charset="0"/>
            </a:endParaRPr>
          </a:p>
          <a:p>
            <a:pPr marL="571500" indent="-571500">
              <a:buFont typeface="Symbol" pitchFamily="18" charset="2"/>
              <a:buChar char="Þ"/>
            </a:pPr>
            <a:r>
              <a:rPr lang="vi-VN" sz="3600" dirty="0">
                <a:latin typeface="Times New Roman" pitchFamily="18" charset="0"/>
                <a:cs typeface="Times New Roman" pitchFamily="18" charset="0"/>
              </a:rPr>
              <a:t>Nhà nước thành bang Hy Lạp cổ đại mang tính dân chủ cao</a:t>
            </a:r>
            <a:r>
              <a:rPr lang="vi-VN"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82064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010" y="62652"/>
            <a:ext cx="9186863"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46370" y="1018208"/>
            <a:ext cx="6896244" cy="1772793"/>
          </a:xfrm>
          <a:prstGeom prst="rect">
            <a:avLst/>
          </a:prstGeom>
        </p:spPr>
        <p:txBody>
          <a:bodyPr wrap="square">
            <a:spAutoFit/>
          </a:bodyPr>
          <a:lstStyle/>
          <a:p>
            <a:pPr algn="just">
              <a:lnSpc>
                <a:spcPct val="130000"/>
              </a:lnSpc>
            </a:pPr>
            <a:r>
              <a:rPr lang="en-US" sz="2800" b="1" dirty="0" err="1">
                <a:latin typeface="Times New Roman"/>
                <a:ea typeface="Segoe UI"/>
                <a:cs typeface="Times New Roman"/>
              </a:rPr>
              <a:t>Nhiệm</a:t>
            </a:r>
            <a:r>
              <a:rPr lang="en-US" sz="2800" b="1" dirty="0">
                <a:latin typeface="Times New Roman"/>
                <a:ea typeface="Segoe UI"/>
                <a:cs typeface="Times New Roman"/>
              </a:rPr>
              <a:t> </a:t>
            </a:r>
            <a:r>
              <a:rPr lang="en-US" sz="2800" b="1" dirty="0" err="1">
                <a:latin typeface="Times New Roman"/>
                <a:ea typeface="Segoe UI"/>
                <a:cs typeface="Times New Roman"/>
              </a:rPr>
              <a:t>vụ</a:t>
            </a:r>
            <a:r>
              <a:rPr lang="en-US" sz="2800" b="1" dirty="0">
                <a:latin typeface="Times New Roman"/>
                <a:ea typeface="Segoe UI"/>
                <a:cs typeface="Times New Roman"/>
              </a:rPr>
              <a:t>: </a:t>
            </a:r>
            <a:r>
              <a:rPr lang="en-US" sz="2800" b="1" dirty="0" err="1">
                <a:latin typeface="Times New Roman"/>
                <a:ea typeface="Segoe UI"/>
                <a:cs typeface="Times New Roman"/>
              </a:rPr>
              <a:t>Quan</a:t>
            </a:r>
            <a:r>
              <a:rPr lang="en-US" sz="2800" b="1" dirty="0">
                <a:latin typeface="Times New Roman"/>
                <a:ea typeface="Segoe UI"/>
                <a:cs typeface="Times New Roman"/>
              </a:rPr>
              <a:t> </a:t>
            </a:r>
            <a:r>
              <a:rPr lang="en-US" sz="2800" b="1" dirty="0" err="1">
                <a:latin typeface="Times New Roman"/>
                <a:ea typeface="Segoe UI"/>
                <a:cs typeface="Times New Roman"/>
              </a:rPr>
              <a:t>sát</a:t>
            </a:r>
            <a:r>
              <a:rPr lang="en-US" sz="2800" b="1" dirty="0">
                <a:latin typeface="Times New Roman"/>
                <a:ea typeface="Segoe UI"/>
                <a:cs typeface="Times New Roman"/>
              </a:rPr>
              <a:t> </a:t>
            </a:r>
            <a:r>
              <a:rPr lang="en-US" sz="2800" b="1" dirty="0" err="1">
                <a:latin typeface="Times New Roman"/>
                <a:ea typeface="Segoe UI"/>
                <a:cs typeface="Times New Roman"/>
              </a:rPr>
              <a:t>các</a:t>
            </a:r>
            <a:r>
              <a:rPr lang="en-US" sz="2800" b="1" dirty="0">
                <a:latin typeface="Times New Roman"/>
                <a:ea typeface="Segoe UI"/>
                <a:cs typeface="Times New Roman"/>
              </a:rPr>
              <a:t> </a:t>
            </a:r>
            <a:r>
              <a:rPr lang="en-US" sz="2800" b="1" dirty="0" err="1">
                <a:latin typeface="Times New Roman"/>
                <a:ea typeface="Segoe UI"/>
                <a:cs typeface="Times New Roman"/>
              </a:rPr>
              <a:t>hình</a:t>
            </a:r>
            <a:r>
              <a:rPr lang="en-US" sz="2800" b="1" dirty="0">
                <a:latin typeface="Times New Roman"/>
                <a:ea typeface="Segoe UI"/>
                <a:cs typeface="Times New Roman"/>
              </a:rPr>
              <a:t> </a:t>
            </a:r>
            <a:r>
              <a:rPr lang="en-US" sz="2800" b="1" dirty="0" err="1">
                <a:latin typeface="Times New Roman"/>
                <a:ea typeface="Segoe UI"/>
                <a:cs typeface="Times New Roman"/>
              </a:rPr>
              <a:t>sau</a:t>
            </a:r>
            <a:r>
              <a:rPr lang="en-US" sz="2800" b="1" dirty="0">
                <a:latin typeface="Times New Roman"/>
                <a:ea typeface="Segoe UI"/>
                <a:cs typeface="Times New Roman"/>
              </a:rPr>
              <a:t> </a:t>
            </a:r>
            <a:r>
              <a:rPr lang="en-US" sz="2800" b="1" dirty="0" err="1">
                <a:latin typeface="Times New Roman"/>
                <a:ea typeface="Segoe UI"/>
                <a:cs typeface="Times New Roman"/>
              </a:rPr>
              <a:t>và</a:t>
            </a:r>
            <a:r>
              <a:rPr lang="en-US" sz="2800" b="1" dirty="0">
                <a:latin typeface="Times New Roman"/>
                <a:ea typeface="Segoe UI"/>
                <a:cs typeface="Times New Roman"/>
              </a:rPr>
              <a:t> </a:t>
            </a:r>
            <a:r>
              <a:rPr lang="en-US" sz="2800" b="1" dirty="0" err="1">
                <a:latin typeface="Times New Roman"/>
                <a:ea typeface="Segoe UI"/>
                <a:cs typeface="Times New Roman"/>
              </a:rPr>
              <a:t>hãy</a:t>
            </a:r>
            <a:r>
              <a:rPr lang="en-US" sz="2800" b="1" dirty="0">
                <a:latin typeface="Times New Roman"/>
                <a:ea typeface="Segoe UI"/>
                <a:cs typeface="Times New Roman"/>
              </a:rPr>
              <a:t> </a:t>
            </a:r>
            <a:r>
              <a:rPr lang="en-US" sz="2800" b="1" dirty="0" err="1">
                <a:latin typeface="Times New Roman"/>
                <a:ea typeface="Segoe UI"/>
                <a:cs typeface="Times New Roman"/>
              </a:rPr>
              <a:t>kể</a:t>
            </a:r>
            <a:r>
              <a:rPr lang="en-US" sz="2800" b="1" dirty="0">
                <a:latin typeface="Times New Roman"/>
                <a:ea typeface="Segoe UI"/>
                <a:cs typeface="Times New Roman"/>
              </a:rPr>
              <a:t> </a:t>
            </a:r>
            <a:r>
              <a:rPr lang="en-US" sz="2800" b="1" dirty="0" err="1">
                <a:latin typeface="Times New Roman"/>
                <a:ea typeface="Segoe UI"/>
                <a:cs typeface="Times New Roman"/>
              </a:rPr>
              <a:t>một</a:t>
            </a:r>
            <a:r>
              <a:rPr lang="en-US" sz="2800" b="1" dirty="0">
                <a:latin typeface="Times New Roman"/>
                <a:ea typeface="Segoe UI"/>
                <a:cs typeface="Times New Roman"/>
              </a:rPr>
              <a:t> </a:t>
            </a:r>
            <a:r>
              <a:rPr lang="en-US" sz="2800" b="1" dirty="0" err="1">
                <a:latin typeface="Times New Roman"/>
                <a:ea typeface="Segoe UI"/>
                <a:cs typeface="Times New Roman"/>
              </a:rPr>
              <a:t>số</a:t>
            </a:r>
            <a:r>
              <a:rPr lang="en-US" sz="2800" b="1" dirty="0">
                <a:latin typeface="Times New Roman"/>
                <a:ea typeface="Segoe UI"/>
                <a:cs typeface="Times New Roman"/>
              </a:rPr>
              <a:t> </a:t>
            </a:r>
            <a:r>
              <a:rPr lang="en-US" sz="2800" b="1" dirty="0" err="1">
                <a:latin typeface="Times New Roman"/>
                <a:ea typeface="Segoe UI"/>
                <a:cs typeface="Times New Roman"/>
              </a:rPr>
              <a:t>thành</a:t>
            </a:r>
            <a:r>
              <a:rPr lang="en-US" sz="2800" b="1" dirty="0">
                <a:latin typeface="Times New Roman"/>
                <a:ea typeface="Segoe UI"/>
                <a:cs typeface="Times New Roman"/>
              </a:rPr>
              <a:t> </a:t>
            </a:r>
            <a:r>
              <a:rPr lang="en-US" sz="2800" b="1" dirty="0" err="1">
                <a:latin typeface="Times New Roman"/>
                <a:ea typeface="Segoe UI"/>
                <a:cs typeface="Times New Roman"/>
              </a:rPr>
              <a:t>tựu</a:t>
            </a:r>
            <a:r>
              <a:rPr lang="en-US" sz="2800" b="1" dirty="0">
                <a:latin typeface="Times New Roman"/>
                <a:ea typeface="Segoe UI"/>
                <a:cs typeface="Times New Roman"/>
              </a:rPr>
              <a:t> </a:t>
            </a:r>
            <a:r>
              <a:rPr lang="en-US" sz="2800" b="1" dirty="0" err="1">
                <a:latin typeface="Times New Roman"/>
                <a:ea typeface="Segoe UI"/>
                <a:cs typeface="Times New Roman"/>
              </a:rPr>
              <a:t>văn</a:t>
            </a:r>
            <a:r>
              <a:rPr lang="en-US" sz="2800" b="1" dirty="0">
                <a:latin typeface="Times New Roman"/>
                <a:ea typeface="Segoe UI"/>
                <a:cs typeface="Times New Roman"/>
              </a:rPr>
              <a:t> </a:t>
            </a:r>
            <a:r>
              <a:rPr lang="en-US" sz="2800" b="1" dirty="0" err="1">
                <a:latin typeface="Times New Roman"/>
                <a:ea typeface="Segoe UI"/>
                <a:cs typeface="Times New Roman"/>
              </a:rPr>
              <a:t>hóa</a:t>
            </a:r>
            <a:r>
              <a:rPr lang="en-US" sz="2800" b="1" dirty="0">
                <a:latin typeface="Times New Roman"/>
                <a:ea typeface="Segoe UI"/>
                <a:cs typeface="Times New Roman"/>
              </a:rPr>
              <a:t> </a:t>
            </a:r>
            <a:r>
              <a:rPr lang="en-US" sz="2800" b="1" dirty="0" err="1">
                <a:latin typeface="Times New Roman"/>
                <a:ea typeface="Segoe UI"/>
                <a:cs typeface="Times New Roman"/>
              </a:rPr>
              <a:t>của</a:t>
            </a:r>
            <a:r>
              <a:rPr lang="en-US" sz="2800" b="1" dirty="0">
                <a:latin typeface="Times New Roman"/>
                <a:ea typeface="Segoe UI"/>
                <a:cs typeface="Times New Roman"/>
              </a:rPr>
              <a:t> </a:t>
            </a:r>
            <a:r>
              <a:rPr lang="en-US" sz="2800" b="1" dirty="0" err="1">
                <a:latin typeface="Times New Roman"/>
                <a:ea typeface="Segoe UI"/>
                <a:cs typeface="Times New Roman"/>
              </a:rPr>
              <a:t>người</a:t>
            </a:r>
            <a:r>
              <a:rPr lang="en-US" sz="2800" b="1" dirty="0">
                <a:latin typeface="Times New Roman"/>
                <a:ea typeface="Segoe UI"/>
                <a:cs typeface="Times New Roman"/>
              </a:rPr>
              <a:t> </a:t>
            </a:r>
            <a:r>
              <a:rPr lang="en-US" sz="2800" b="1" dirty="0" err="1">
                <a:latin typeface="Times New Roman"/>
                <a:ea typeface="Segoe UI"/>
                <a:cs typeface="Times New Roman"/>
              </a:rPr>
              <a:t>Hy</a:t>
            </a:r>
            <a:r>
              <a:rPr lang="en-US" sz="2800" b="1" dirty="0">
                <a:latin typeface="Times New Roman"/>
                <a:ea typeface="Segoe UI"/>
                <a:cs typeface="Times New Roman"/>
              </a:rPr>
              <a:t> </a:t>
            </a:r>
            <a:r>
              <a:rPr lang="en-US" sz="2800" b="1" dirty="0" err="1">
                <a:latin typeface="Times New Roman"/>
                <a:ea typeface="Segoe UI"/>
                <a:cs typeface="Times New Roman"/>
              </a:rPr>
              <a:t>Lạp</a:t>
            </a:r>
            <a:r>
              <a:rPr lang="en-US" sz="2800" b="1" dirty="0">
                <a:latin typeface="Times New Roman"/>
                <a:ea typeface="Segoe UI"/>
                <a:cs typeface="Times New Roman"/>
              </a:rPr>
              <a:t> </a:t>
            </a:r>
            <a:r>
              <a:rPr lang="en-US" sz="2800" b="1" dirty="0" err="1">
                <a:latin typeface="Times New Roman"/>
                <a:ea typeface="Segoe UI"/>
                <a:cs typeface="Times New Roman"/>
              </a:rPr>
              <a:t>còn</a:t>
            </a:r>
            <a:r>
              <a:rPr lang="en-US" sz="2800" b="1" dirty="0">
                <a:latin typeface="Times New Roman"/>
                <a:ea typeface="Segoe UI"/>
                <a:cs typeface="Times New Roman"/>
              </a:rPr>
              <a:t> </a:t>
            </a:r>
            <a:r>
              <a:rPr lang="en-US" sz="2800" b="1" dirty="0" err="1">
                <a:latin typeface="Times New Roman"/>
                <a:ea typeface="Segoe UI"/>
                <a:cs typeface="Times New Roman"/>
              </a:rPr>
              <a:t>tồn</a:t>
            </a:r>
            <a:r>
              <a:rPr lang="en-US" sz="2800" b="1" dirty="0">
                <a:latin typeface="Times New Roman"/>
                <a:ea typeface="Segoe UI"/>
                <a:cs typeface="Times New Roman"/>
              </a:rPr>
              <a:t> </a:t>
            </a:r>
            <a:r>
              <a:rPr lang="en-US" sz="2800" b="1" dirty="0" err="1">
                <a:latin typeface="Times New Roman"/>
                <a:ea typeface="Segoe UI"/>
                <a:cs typeface="Times New Roman"/>
              </a:rPr>
              <a:t>tại</a:t>
            </a:r>
            <a:r>
              <a:rPr lang="en-US" sz="2800" b="1" dirty="0">
                <a:latin typeface="Times New Roman"/>
                <a:ea typeface="Segoe UI"/>
                <a:cs typeface="Times New Roman"/>
              </a:rPr>
              <a:t> </a:t>
            </a:r>
            <a:r>
              <a:rPr lang="en-US" sz="2800" b="1" dirty="0" err="1">
                <a:latin typeface="Times New Roman"/>
                <a:ea typeface="Segoe UI"/>
                <a:cs typeface="Times New Roman"/>
              </a:rPr>
              <a:t>đến</a:t>
            </a:r>
            <a:r>
              <a:rPr lang="en-US" sz="2800" b="1" dirty="0">
                <a:latin typeface="Times New Roman"/>
                <a:ea typeface="Segoe UI"/>
                <a:cs typeface="Times New Roman"/>
              </a:rPr>
              <a:t> </a:t>
            </a:r>
            <a:r>
              <a:rPr lang="en-US" sz="2800" b="1" dirty="0" err="1">
                <a:latin typeface="Times New Roman"/>
                <a:ea typeface="Segoe UI"/>
                <a:cs typeface="Times New Roman"/>
              </a:rPr>
              <a:t>ngày</a:t>
            </a:r>
            <a:r>
              <a:rPr lang="en-US" sz="2800" b="1" dirty="0">
                <a:latin typeface="Times New Roman"/>
                <a:ea typeface="Segoe UI"/>
                <a:cs typeface="Times New Roman"/>
              </a:rPr>
              <a:t> nay?</a:t>
            </a:r>
            <a:endParaRPr lang="en-US" sz="2800" dirty="0">
              <a:ea typeface="Calibri"/>
              <a:cs typeface="Times New Roman"/>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390" y="3118276"/>
            <a:ext cx="2239107" cy="309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4523" y="4923692"/>
            <a:ext cx="3451591" cy="156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2322" y="1617661"/>
            <a:ext cx="3093792" cy="300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492" y="2816625"/>
            <a:ext cx="2244176" cy="298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066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37" y="2399693"/>
            <a:ext cx="9941171" cy="1077218"/>
          </a:xfrm>
          <a:prstGeom prst="rect">
            <a:avLst/>
          </a:prstGeom>
        </p:spPr>
        <p:txBody>
          <a:bodyPr wrap="square">
            <a:spAutoFit/>
          </a:bodyPr>
          <a:lstStyle/>
          <a:p>
            <a:endParaRPr lang="en-US" sz="3200" dirty="0">
              <a:latin typeface="+mj-lt"/>
            </a:endParaRPr>
          </a:p>
          <a:p>
            <a:endParaRPr lang="en-US" sz="3200" dirty="0">
              <a:latin typeface="+mj-lt"/>
            </a:endParaRPr>
          </a:p>
        </p:txBody>
      </p:sp>
      <p:sp>
        <p:nvSpPr>
          <p:cNvPr id="3" name="Rectangle 2"/>
          <p:cNvSpPr/>
          <p:nvPr/>
        </p:nvSpPr>
        <p:spPr>
          <a:xfrm>
            <a:off x="1355055" y="1368642"/>
            <a:ext cx="9488791" cy="1569660"/>
          </a:xfrm>
          <a:prstGeom prst="rect">
            <a:avLst/>
          </a:prstGeom>
        </p:spPr>
        <p:txBody>
          <a:bodyPr wrap="square">
            <a:spAutoFit/>
          </a:bodyPr>
          <a:lstStyle/>
          <a:p>
            <a:endParaRPr lang="en-US" sz="3200" b="1" dirty="0">
              <a:solidFill>
                <a:srgbClr val="FF0000"/>
              </a:solidFill>
              <a:latin typeface="Times New Roman"/>
              <a:ea typeface="Segoe UI"/>
            </a:endParaRPr>
          </a:p>
          <a:p>
            <a:endParaRPr lang="en-US" sz="3200" b="1" dirty="0">
              <a:solidFill>
                <a:srgbClr val="FF0000"/>
              </a:solidFill>
              <a:latin typeface="Times New Roman"/>
              <a:ea typeface="Segoe UI"/>
            </a:endParaRPr>
          </a:p>
          <a:p>
            <a:endParaRPr lang="en-US" sz="3200" b="1" dirty="0">
              <a:solidFill>
                <a:srgbClr val="FF0000"/>
              </a:solidFill>
              <a:latin typeface="Times New Roman"/>
              <a:ea typeface="Segoe UI"/>
            </a:endParaRPr>
          </a:p>
        </p:txBody>
      </p:sp>
      <p:sp>
        <p:nvSpPr>
          <p:cNvPr id="4" name="Rectangle 3"/>
          <p:cNvSpPr/>
          <p:nvPr/>
        </p:nvSpPr>
        <p:spPr>
          <a:xfrm>
            <a:off x="852736" y="71469"/>
            <a:ext cx="8872044" cy="584775"/>
          </a:xfrm>
          <a:prstGeom prst="rect">
            <a:avLst/>
          </a:prstGeom>
        </p:spPr>
        <p:txBody>
          <a:bodyPr wrap="none">
            <a:spAutoFit/>
          </a:bodyPr>
          <a:lstStyle/>
          <a:p>
            <a:r>
              <a:rPr lang="en-US" sz="3200" dirty="0">
                <a:latin typeface="Times New Roman" pitchFamily="18" charset="0"/>
                <a:cs typeface="Times New Roman" pitchFamily="18" charset="0"/>
              </a:rPr>
              <a:t>III: NHỮNG THÀNH TỰU VĂN HOÁ TIÊU BIỂU</a:t>
            </a:r>
          </a:p>
        </p:txBody>
      </p:sp>
      <p:sp>
        <p:nvSpPr>
          <p:cNvPr id="5" name="AutoShape 2" descr="8 Cách đơn giản khuyến khích học sinh tham gia hoạt động thảo luận nhóm -  Insight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724" y="2451536"/>
            <a:ext cx="2628900" cy="247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10766" y="817721"/>
            <a:ext cx="6096000" cy="5318379"/>
          </a:xfrm>
          <a:prstGeom prst="rect">
            <a:avLst/>
          </a:prstGeom>
        </p:spPr>
        <p:txBody>
          <a:bodyPr>
            <a:spAutoFit/>
          </a:bodyPr>
          <a:lstStyle/>
          <a:p>
            <a:pPr algn="just">
              <a:lnSpc>
                <a:spcPct val="107000"/>
              </a:lnSpc>
              <a:spcAft>
                <a:spcPts val="800"/>
              </a:spcAft>
            </a:pPr>
            <a:r>
              <a:rPr lang="en-US" sz="3600" dirty="0">
                <a:solidFill>
                  <a:srgbClr val="002060"/>
                </a:solidFill>
                <a:latin typeface="Times New Roman"/>
                <a:ea typeface="Segoe UI"/>
                <a:cs typeface="Times New Roman"/>
              </a:rPr>
              <a:t>GV chia </a:t>
            </a:r>
            <a:r>
              <a:rPr lang="en-US" sz="3600" dirty="0" err="1">
                <a:solidFill>
                  <a:srgbClr val="002060"/>
                </a:solidFill>
                <a:latin typeface="Times New Roman"/>
                <a:ea typeface="Segoe UI"/>
                <a:cs typeface="Times New Roman"/>
              </a:rPr>
              <a:t>nhóm</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cho</a:t>
            </a:r>
            <a:r>
              <a:rPr lang="en-US" sz="3600" dirty="0">
                <a:solidFill>
                  <a:srgbClr val="002060"/>
                </a:solidFill>
                <a:latin typeface="Times New Roman"/>
                <a:ea typeface="Segoe UI"/>
                <a:cs typeface="Times New Roman"/>
              </a:rPr>
              <a:t> HS </a:t>
            </a:r>
            <a:r>
              <a:rPr lang="en-US" sz="3600" dirty="0" err="1">
                <a:solidFill>
                  <a:srgbClr val="002060"/>
                </a:solidFill>
                <a:latin typeface="Times New Roman"/>
                <a:ea typeface="Segoe UI"/>
                <a:cs typeface="Times New Roman"/>
              </a:rPr>
              <a:t>trình</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bày</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từng</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lĩnh</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vực</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văn</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hoá</a:t>
            </a:r>
            <a:r>
              <a:rPr lang="en-US" sz="3600" dirty="0">
                <a:solidFill>
                  <a:srgbClr val="002060"/>
                </a:solidFill>
                <a:latin typeface="Times New Roman"/>
                <a:ea typeface="Segoe UI"/>
                <a:cs typeface="Times New Roman"/>
              </a:rPr>
              <a:t>. </a:t>
            </a:r>
            <a:endParaRPr lang="en-US" sz="3600" dirty="0">
              <a:solidFill>
                <a:srgbClr val="002060"/>
              </a:solidFill>
              <a:ea typeface="Calibri"/>
              <a:cs typeface="Times New Roman"/>
            </a:endParaRPr>
          </a:p>
          <a:p>
            <a:pPr algn="just">
              <a:lnSpc>
                <a:spcPct val="107000"/>
              </a:lnSpc>
              <a:spcAft>
                <a:spcPts val="800"/>
              </a:spcAft>
            </a:pPr>
            <a:r>
              <a:rPr lang="en-US" sz="3600" dirty="0">
                <a:solidFill>
                  <a:srgbClr val="002060"/>
                </a:solidFill>
                <a:latin typeface="Times New Roman"/>
                <a:ea typeface="Segoe UI"/>
                <a:cs typeface="Times New Roman"/>
              </a:rPr>
              <a:t>Chia </a:t>
            </a:r>
            <a:r>
              <a:rPr lang="en-US" sz="3600" dirty="0" err="1">
                <a:solidFill>
                  <a:srgbClr val="002060"/>
                </a:solidFill>
                <a:latin typeface="Times New Roman"/>
                <a:ea typeface="Segoe UI"/>
                <a:cs typeface="Times New Roman"/>
              </a:rPr>
              <a:t>nhóm</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theo</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tổ</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Thời</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gian</a:t>
            </a:r>
            <a:r>
              <a:rPr lang="en-US" sz="3600" dirty="0">
                <a:solidFill>
                  <a:srgbClr val="002060"/>
                </a:solidFill>
                <a:latin typeface="Times New Roman"/>
                <a:ea typeface="Segoe UI"/>
                <a:cs typeface="Times New Roman"/>
              </a:rPr>
              <a:t>: 4 </a:t>
            </a:r>
            <a:r>
              <a:rPr lang="en-US" sz="3600" dirty="0" err="1">
                <a:solidFill>
                  <a:srgbClr val="002060"/>
                </a:solidFill>
                <a:latin typeface="Times New Roman"/>
                <a:ea typeface="Segoe UI"/>
                <a:cs typeface="Times New Roman"/>
              </a:rPr>
              <a:t>phút</a:t>
            </a:r>
            <a:r>
              <a:rPr lang="en-US" sz="3600" dirty="0">
                <a:solidFill>
                  <a:srgbClr val="002060"/>
                </a:solidFill>
                <a:latin typeface="Times New Roman"/>
                <a:ea typeface="Segoe UI"/>
                <a:cs typeface="Times New Roman"/>
              </a:rPr>
              <a:t>)</a:t>
            </a:r>
            <a:endParaRPr lang="en-US" sz="3600" dirty="0">
              <a:solidFill>
                <a:srgbClr val="002060"/>
              </a:solidFill>
              <a:ea typeface="Calibri"/>
              <a:cs typeface="Times New Roman"/>
            </a:endParaRPr>
          </a:p>
          <a:p>
            <a:pPr algn="just">
              <a:lnSpc>
                <a:spcPct val="107000"/>
              </a:lnSpc>
              <a:spcAft>
                <a:spcPts val="800"/>
              </a:spcAft>
            </a:pPr>
            <a:r>
              <a:rPr lang="en-US" sz="3600" dirty="0" err="1">
                <a:solidFill>
                  <a:srgbClr val="002060"/>
                </a:solidFill>
                <a:latin typeface="Times New Roman"/>
                <a:ea typeface="Segoe UI"/>
                <a:cs typeface="Times New Roman"/>
              </a:rPr>
              <a:t>Tổ</a:t>
            </a:r>
            <a:r>
              <a:rPr lang="en-US" sz="3600" dirty="0">
                <a:solidFill>
                  <a:srgbClr val="002060"/>
                </a:solidFill>
                <a:latin typeface="Times New Roman"/>
                <a:ea typeface="Segoe UI"/>
                <a:cs typeface="Times New Roman"/>
              </a:rPr>
              <a:t> 1: </a:t>
            </a:r>
            <a:r>
              <a:rPr lang="en-US" sz="3600" dirty="0" err="1">
                <a:solidFill>
                  <a:srgbClr val="002060"/>
                </a:solidFill>
                <a:latin typeface="Times New Roman"/>
                <a:ea typeface="Segoe UI"/>
                <a:cs typeface="Times New Roman"/>
              </a:rPr>
              <a:t>Chữ</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viết</a:t>
            </a:r>
            <a:endParaRPr lang="en-US" sz="3600" dirty="0">
              <a:solidFill>
                <a:srgbClr val="002060"/>
              </a:solidFill>
              <a:ea typeface="Calibri"/>
              <a:cs typeface="Times New Roman"/>
            </a:endParaRPr>
          </a:p>
          <a:p>
            <a:pPr algn="just">
              <a:lnSpc>
                <a:spcPct val="107000"/>
              </a:lnSpc>
              <a:spcAft>
                <a:spcPts val="800"/>
              </a:spcAft>
            </a:pPr>
            <a:r>
              <a:rPr lang="en-US" sz="3600" dirty="0" err="1">
                <a:solidFill>
                  <a:srgbClr val="002060"/>
                </a:solidFill>
                <a:latin typeface="Times New Roman"/>
                <a:ea typeface="Segoe UI"/>
                <a:cs typeface="Times New Roman"/>
              </a:rPr>
              <a:t>Tổ</a:t>
            </a:r>
            <a:r>
              <a:rPr lang="en-US" sz="3600" dirty="0">
                <a:solidFill>
                  <a:srgbClr val="002060"/>
                </a:solidFill>
                <a:latin typeface="Times New Roman"/>
                <a:ea typeface="Segoe UI"/>
                <a:cs typeface="Times New Roman"/>
              </a:rPr>
              <a:t> 2: </a:t>
            </a:r>
            <a:r>
              <a:rPr lang="en-US" sz="3600" dirty="0" err="1">
                <a:solidFill>
                  <a:srgbClr val="002060"/>
                </a:solidFill>
                <a:latin typeface="Times New Roman"/>
                <a:ea typeface="Segoe UI"/>
                <a:cs typeface="Times New Roman"/>
              </a:rPr>
              <a:t>Khoa</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học</a:t>
            </a:r>
            <a:endParaRPr lang="en-US" sz="3600" dirty="0">
              <a:solidFill>
                <a:srgbClr val="002060"/>
              </a:solidFill>
              <a:ea typeface="Calibri"/>
              <a:cs typeface="Times New Roman"/>
            </a:endParaRPr>
          </a:p>
          <a:p>
            <a:pPr algn="just">
              <a:lnSpc>
                <a:spcPct val="107000"/>
              </a:lnSpc>
              <a:spcAft>
                <a:spcPts val="800"/>
              </a:spcAft>
            </a:pPr>
            <a:r>
              <a:rPr lang="en-US" sz="3600" dirty="0" err="1">
                <a:solidFill>
                  <a:srgbClr val="002060"/>
                </a:solidFill>
                <a:latin typeface="Times New Roman"/>
                <a:ea typeface="Segoe UI"/>
                <a:cs typeface="Times New Roman"/>
              </a:rPr>
              <a:t>Tổ</a:t>
            </a:r>
            <a:r>
              <a:rPr lang="en-US" sz="3600" dirty="0">
                <a:solidFill>
                  <a:srgbClr val="002060"/>
                </a:solidFill>
                <a:latin typeface="Times New Roman"/>
                <a:ea typeface="Segoe UI"/>
                <a:cs typeface="Times New Roman"/>
              </a:rPr>
              <a:t> 3: </a:t>
            </a:r>
            <a:r>
              <a:rPr lang="en-US" sz="3600" dirty="0" err="1">
                <a:solidFill>
                  <a:srgbClr val="002060"/>
                </a:solidFill>
                <a:latin typeface="Times New Roman"/>
                <a:ea typeface="Segoe UI"/>
                <a:cs typeface="Times New Roman"/>
              </a:rPr>
              <a:t>Văn</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học</a:t>
            </a:r>
            <a:endParaRPr lang="en-US" sz="3600" dirty="0">
              <a:solidFill>
                <a:srgbClr val="002060"/>
              </a:solidFill>
              <a:ea typeface="Calibri"/>
              <a:cs typeface="Times New Roman"/>
            </a:endParaRPr>
          </a:p>
          <a:p>
            <a:pPr algn="just">
              <a:lnSpc>
                <a:spcPct val="107000"/>
              </a:lnSpc>
              <a:spcAft>
                <a:spcPts val="800"/>
              </a:spcAft>
            </a:pPr>
            <a:r>
              <a:rPr lang="en-US" sz="3600" dirty="0" err="1">
                <a:solidFill>
                  <a:srgbClr val="002060"/>
                </a:solidFill>
                <a:latin typeface="Times New Roman"/>
                <a:ea typeface="Segoe UI"/>
                <a:cs typeface="Times New Roman"/>
              </a:rPr>
              <a:t>Tổ</a:t>
            </a:r>
            <a:r>
              <a:rPr lang="en-US" sz="3600" dirty="0">
                <a:solidFill>
                  <a:srgbClr val="002060"/>
                </a:solidFill>
                <a:latin typeface="Times New Roman"/>
                <a:ea typeface="Segoe UI"/>
                <a:cs typeface="Times New Roman"/>
              </a:rPr>
              <a:t> 4: </a:t>
            </a:r>
            <a:r>
              <a:rPr lang="en-US" sz="3600" dirty="0" err="1">
                <a:solidFill>
                  <a:srgbClr val="002060"/>
                </a:solidFill>
                <a:latin typeface="Times New Roman"/>
                <a:ea typeface="Segoe UI"/>
                <a:cs typeface="Times New Roman"/>
              </a:rPr>
              <a:t>Kiến</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trúc</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và</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điêu</a:t>
            </a:r>
            <a:r>
              <a:rPr lang="en-US" sz="3600" dirty="0">
                <a:solidFill>
                  <a:srgbClr val="002060"/>
                </a:solidFill>
                <a:latin typeface="Times New Roman"/>
                <a:ea typeface="Segoe UI"/>
                <a:cs typeface="Times New Roman"/>
              </a:rPr>
              <a:t> </a:t>
            </a:r>
            <a:r>
              <a:rPr lang="en-US" sz="3600" dirty="0" err="1">
                <a:solidFill>
                  <a:srgbClr val="002060"/>
                </a:solidFill>
                <a:latin typeface="Times New Roman"/>
                <a:ea typeface="Segoe UI"/>
                <a:cs typeface="Times New Roman"/>
              </a:rPr>
              <a:t>khắc</a:t>
            </a:r>
            <a:endParaRPr lang="en-US" sz="3600" dirty="0">
              <a:solidFill>
                <a:srgbClr val="002060"/>
              </a:solidFill>
              <a:ea typeface="Calibri"/>
              <a:cs typeface="Times New Roman"/>
            </a:endParaRPr>
          </a:p>
        </p:txBody>
      </p:sp>
    </p:spTree>
    <p:extLst>
      <p:ext uri="{BB962C8B-B14F-4D97-AF65-F5344CB8AC3E}">
        <p14:creationId xmlns:p14="http://schemas.microsoft.com/office/powerpoint/2010/main" val="1319513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695" y="0"/>
            <a:ext cx="10583055" cy="7148473"/>
          </a:xfrm>
          <a:prstGeom prst="rect">
            <a:avLst/>
          </a:prstGeom>
        </p:spPr>
      </p:pic>
    </p:spTree>
    <p:extLst>
      <p:ext uri="{BB962C8B-B14F-4D97-AF65-F5344CB8AC3E}">
        <p14:creationId xmlns:p14="http://schemas.microsoft.com/office/powerpoint/2010/main" val="2982429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84222" y="78698"/>
            <a:ext cx="4700423" cy="6700603"/>
          </a:xfrm>
          <a:prstGeom prst="rect">
            <a:avLst/>
          </a:prstGeom>
        </p:spPr>
      </p:pic>
      <p:pic>
        <p:nvPicPr>
          <p:cNvPr id="5" name="Picture 4"/>
          <p:cNvPicPr>
            <a:picLocks noChangeAspect="1"/>
          </p:cNvPicPr>
          <p:nvPr/>
        </p:nvPicPr>
        <p:blipFill>
          <a:blip r:embed="rId3"/>
          <a:stretch>
            <a:fillRect/>
          </a:stretch>
        </p:blipFill>
        <p:spPr>
          <a:xfrm>
            <a:off x="6658174" y="0"/>
            <a:ext cx="4854539" cy="6858000"/>
          </a:xfrm>
          <a:prstGeom prst="rect">
            <a:avLst/>
          </a:prstGeom>
        </p:spPr>
      </p:pic>
    </p:spTree>
    <p:extLst>
      <p:ext uri="{BB962C8B-B14F-4D97-AF65-F5344CB8AC3E}">
        <p14:creationId xmlns:p14="http://schemas.microsoft.com/office/powerpoint/2010/main" val="3913191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marL="0" lvl="0" indent="0" algn="ctr" defTabSz="1778000">
              <a:lnSpc>
                <a:spcPct val="90000"/>
              </a:lnSpc>
              <a:spcBef>
                <a:spcPct val="0"/>
              </a:spcBef>
              <a:spcAft>
                <a:spcPct val="35000"/>
              </a:spcAft>
              <a:buNone/>
            </a:pPr>
            <a:r>
              <a:rPr lang="en-US" sz="4000" b="1" dirty="0">
                <a:ln w="22225">
                  <a:solidFill>
                    <a:schemeClr val="accent2"/>
                  </a:solidFill>
                  <a:prstDash val="solid"/>
                </a:ln>
                <a:solidFill>
                  <a:srgbClr val="C00000"/>
                </a:solidFill>
                <a:latin typeface="Times New Roman" pitchFamily="18" charset="0"/>
                <a:cs typeface="Times New Roman" pitchFamily="18" charset="0"/>
              </a:rPr>
              <a:t>HI LẠP CỔ ĐẠI</a:t>
            </a:r>
            <a:endParaRPr lang="vi-VN" sz="4000" b="1" kern="1200" cap="none" spc="0" dirty="0">
              <a:ln w="22225">
                <a:solidFill>
                  <a:schemeClr val="accent2"/>
                </a:solidFill>
                <a:prstDash val="solid"/>
              </a:ln>
              <a:solidFill>
                <a:srgbClr val="C00000"/>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3200" dirty="0">
                <a:solidFill>
                  <a:srgbClr val="002060"/>
                </a:solidFill>
                <a:latin typeface="Times New Roman" panose="02020603050405020304" pitchFamily="18" charset="0"/>
                <a:cs typeface="Times New Roman" panose="02020603050405020304" pitchFamily="18" charset="0"/>
              </a:rPr>
              <a:t>I</a:t>
            </a:r>
            <a:r>
              <a:rPr lang="nl-NL" sz="3200" b="0" kern="1200" dirty="0">
                <a:solidFill>
                  <a:srgbClr val="002060"/>
                </a:solidFill>
                <a:latin typeface="Times New Roman" panose="02020603050405020304" pitchFamily="18" charset="0"/>
                <a:cs typeface="Times New Roman" panose="02020603050405020304" pitchFamily="18" charset="0"/>
              </a:rPr>
              <a:t>. </a:t>
            </a:r>
            <a:r>
              <a:rPr lang="nl-NL" sz="3200" dirty="0">
                <a:solidFill>
                  <a:srgbClr val="002060"/>
                </a:solidFill>
                <a:latin typeface="Times New Roman" panose="02020603050405020304" pitchFamily="18" charset="0"/>
                <a:cs typeface="Times New Roman" panose="02020603050405020304" pitchFamily="18" charset="0"/>
              </a:rPr>
              <a:t>ĐIỀU KIỆN TỰ NHIÊN</a:t>
            </a:r>
            <a:endParaRPr lang="vi-VN" sz="3200" b="0" kern="1200" dirty="0">
              <a:solidFill>
                <a:srgbClr val="00206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3500" b="0" kern="1200" dirty="0">
                <a:solidFill>
                  <a:srgbClr val="002060"/>
                </a:solidFill>
                <a:latin typeface="Times New Roman" panose="02020603050405020304" pitchFamily="18" charset="0"/>
                <a:cs typeface="Times New Roman" panose="02020603050405020304" pitchFamily="18" charset="0"/>
              </a:rPr>
              <a:t>II. TỔ CHỨC NHÀ NƯỚC THÀNH BANG</a:t>
            </a:r>
            <a:endParaRPr lang="vi-VN" sz="3500" b="0" kern="1200" dirty="0">
              <a:solidFill>
                <a:srgbClr val="00206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3500" b="0" kern="1200" dirty="0">
                <a:solidFill>
                  <a:srgbClr val="002060"/>
                </a:solidFill>
                <a:latin typeface="Times New Roman" panose="02020603050405020304" pitchFamily="18" charset="0"/>
                <a:cs typeface="Times New Roman" panose="02020603050405020304" pitchFamily="18" charset="0"/>
              </a:rPr>
              <a:t>III. NHỮNG THÀNH TỰU VĂN HÓA TIÊU BIỂU</a:t>
            </a:r>
            <a:endParaRPr lang="vi-VN" sz="3500" b="0"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9457" y="0"/>
            <a:ext cx="4291284" cy="6280879"/>
          </a:xfrm>
          <a:prstGeom prst="rect">
            <a:avLst/>
          </a:prstGeom>
        </p:spPr>
      </p:pic>
      <p:pic>
        <p:nvPicPr>
          <p:cNvPr id="3" name="Picture 2"/>
          <p:cNvPicPr>
            <a:picLocks noChangeAspect="1"/>
          </p:cNvPicPr>
          <p:nvPr/>
        </p:nvPicPr>
        <p:blipFill>
          <a:blip r:embed="rId3"/>
          <a:stretch>
            <a:fillRect/>
          </a:stretch>
        </p:blipFill>
        <p:spPr>
          <a:xfrm>
            <a:off x="1235439" y="-119921"/>
            <a:ext cx="4526199" cy="6400800"/>
          </a:xfrm>
          <a:prstGeom prst="rect">
            <a:avLst/>
          </a:prstGeom>
        </p:spPr>
      </p:pic>
      <p:sp>
        <p:nvSpPr>
          <p:cNvPr id="4" name="TextBox 3">
            <a:extLst>
              <a:ext uri="{FF2B5EF4-FFF2-40B4-BE49-F238E27FC236}">
                <a16:creationId xmlns:a16="http://schemas.microsoft.com/office/drawing/2014/main" id="{3BF8116B-E20B-491D-B4D9-56413782607C}"/>
              </a:ext>
            </a:extLst>
          </p:cNvPr>
          <p:cNvSpPr txBox="1"/>
          <p:nvPr/>
        </p:nvSpPr>
        <p:spPr>
          <a:xfrm>
            <a:off x="1300053" y="6211668"/>
            <a:ext cx="3533663" cy="584775"/>
          </a:xfrm>
          <a:prstGeom prst="rect">
            <a:avLst/>
          </a:prstGeom>
          <a:noFill/>
        </p:spPr>
        <p:txBody>
          <a:bodyPr wrap="square" rtlCol="0">
            <a:spAutoFit/>
          </a:bodyPr>
          <a:lstStyle/>
          <a:p>
            <a:r>
              <a:rPr lang="en-US" sz="3200" dirty="0" err="1" smtClean="0">
                <a:solidFill>
                  <a:srgbClr val="002060"/>
                </a:solidFill>
                <a:latin typeface="Times New Roman" panose="02020603050405020304" pitchFamily="18" charset="0"/>
                <a:cs typeface="Times New Roman" panose="02020603050405020304" pitchFamily="18" charset="0"/>
              </a:rPr>
              <a:t>Tượng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thần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Dớt</a:t>
            </a:r>
            <a:endParaRPr lang="vi-VN" sz="3200"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F8116B-E20B-491D-B4D9-56413782607C}"/>
              </a:ext>
            </a:extLst>
          </p:cNvPr>
          <p:cNvSpPr txBox="1"/>
          <p:nvPr/>
        </p:nvSpPr>
        <p:spPr>
          <a:xfrm>
            <a:off x="7439457" y="6211669"/>
            <a:ext cx="4752543" cy="584775"/>
          </a:xfrm>
          <a:prstGeom prst="rect">
            <a:avLst/>
          </a:prstGeom>
          <a:noFill/>
        </p:spPr>
        <p:txBody>
          <a:bodyPr wrap="square" rtlCol="0">
            <a:spAutoFit/>
          </a:bodyPr>
          <a:lstStyle/>
          <a:p>
            <a:r>
              <a:rPr lang="en-US" sz="3200" dirty="0" err="1" smtClean="0">
                <a:solidFill>
                  <a:srgbClr val="002060"/>
                </a:solidFill>
                <a:latin typeface="Times New Roman" panose="02020603050405020304" pitchFamily="18" charset="0"/>
                <a:cs typeface="Times New Roman" panose="02020603050405020304" pitchFamily="18" charset="0"/>
              </a:rPr>
              <a:t>Tượng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nữ</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thần</a:t>
            </a:r>
            <a:r>
              <a:rPr lang="en-US" sz="3200" dirty="0" smtClean="0">
                <a:solidFill>
                  <a:srgbClr val="002060"/>
                </a:solidFill>
                <a:latin typeface="Times New Roman" panose="02020603050405020304" pitchFamily="18" charset="0"/>
                <a:cs typeface="Times New Roman" panose="02020603050405020304" pitchFamily="18" charset="0"/>
              </a:rPr>
              <a:t> A-</a:t>
            </a:r>
            <a:r>
              <a:rPr lang="en-US" sz="3200" dirty="0" err="1" smtClean="0">
                <a:solidFill>
                  <a:srgbClr val="002060"/>
                </a:solidFill>
                <a:latin typeface="Times New Roman" panose="02020603050405020304" pitchFamily="18" charset="0"/>
                <a:cs typeface="Times New Roman" panose="02020603050405020304" pitchFamily="18" charset="0"/>
              </a:rPr>
              <a:t>tê</a:t>
            </a:r>
            <a:r>
              <a:rPr lang="en-US" sz="3200" dirty="0" smtClean="0">
                <a:solidFill>
                  <a:srgbClr val="002060"/>
                </a:solidFill>
                <a:latin typeface="Times New Roman" panose="02020603050405020304" pitchFamily="18" charset="0"/>
                <a:cs typeface="Times New Roman" panose="02020603050405020304" pitchFamily="18" charset="0"/>
              </a:rPr>
              <a:t>-</a:t>
            </a:r>
            <a:r>
              <a:rPr lang="en-US" sz="3200" dirty="0" err="1" smtClean="0">
                <a:solidFill>
                  <a:srgbClr val="002060"/>
                </a:solidFill>
                <a:latin typeface="Times New Roman" panose="02020603050405020304" pitchFamily="18" charset="0"/>
                <a:cs typeface="Times New Roman" panose="02020603050405020304" pitchFamily="18" charset="0"/>
              </a:rPr>
              <a:t>na</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9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2" y="175721"/>
            <a:ext cx="11617377" cy="6682279"/>
          </a:xfrm>
          <a:prstGeom prst="rect">
            <a:avLst/>
          </a:prstGeom>
        </p:spPr>
        <p:txBody>
          <a:bodyPr wrap="square">
            <a:spAutoFit/>
          </a:bodyPr>
          <a:lstStyle/>
          <a:p>
            <a:pPr>
              <a:lnSpc>
                <a:spcPct val="120000"/>
              </a:lnSpc>
            </a:pPr>
            <a:r>
              <a:rPr lang="en-US" sz="3600" dirty="0" smtClean="0">
                <a:solidFill>
                  <a:srgbClr val="000000"/>
                </a:solidFill>
                <a:latin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cs typeface="Times New Roman" panose="02020603050405020304" pitchFamily="18" charset="0"/>
              </a:rPr>
              <a:t>Iliad </a:t>
            </a:r>
            <a:r>
              <a:rPr lang="vi-VN" sz="3600" dirty="0">
                <a:solidFill>
                  <a:srgbClr val="000000"/>
                </a:solidFill>
                <a:latin typeface="Times New Roman" panose="02020603050405020304" pitchFamily="18" charset="0"/>
                <a:cs typeface="Times New Roman" panose="02020603050405020304" pitchFamily="18" charset="0"/>
              </a:rPr>
              <a:t>ra đời </a:t>
            </a:r>
            <a:r>
              <a:rPr lang="vi-VN" sz="3600" dirty="0" smtClean="0">
                <a:solidFill>
                  <a:srgbClr val="000000"/>
                </a:solidFill>
                <a:latin typeface="Times New Roman" panose="02020603050405020304" pitchFamily="18" charset="0"/>
                <a:cs typeface="Times New Roman" panose="02020603050405020304" pitchFamily="18" charset="0"/>
              </a:rPr>
              <a:t>vào </a:t>
            </a:r>
            <a:r>
              <a:rPr lang="vi-VN" sz="3600" dirty="0">
                <a:solidFill>
                  <a:srgbClr val="000000"/>
                </a:solidFill>
                <a:latin typeface="Times New Roman" panose="02020603050405020304" pitchFamily="18" charset="0"/>
                <a:cs typeface="Times New Roman" panose="02020603050405020304" pitchFamily="18" charset="0"/>
              </a:rPr>
              <a:t>khoảng thế kỷ 8 TCN. Bộ sử thi này viết về sự kiện trận chiến thành Troia và những sự kiện thần thoại xoay quanh nó. Illiad cũng làm nổi bật lên hình tượng người chiến binh vĩ đại Achilles trong thần thoại Hy Lạp trong cuộc đối đầu với vua Agamemnon.</a:t>
            </a:r>
          </a:p>
          <a:p>
            <a:pPr>
              <a:lnSpc>
                <a:spcPct val="120000"/>
              </a:lnSpc>
            </a:pPr>
            <a:r>
              <a:rPr lang="en-US" sz="3600" dirty="0" smtClean="0">
                <a:solidFill>
                  <a:srgbClr val="000000"/>
                </a:solidFill>
                <a:latin typeface="Times New Roman" panose="02020603050405020304" pitchFamily="18" charset="0"/>
                <a:cs typeface="Times New Roman" panose="02020603050405020304" pitchFamily="18" charset="0"/>
              </a:rPr>
              <a:t>- </a:t>
            </a:r>
            <a:r>
              <a:rPr lang="vi-VN" sz="3600" dirty="0" smtClean="0">
                <a:solidFill>
                  <a:srgbClr val="000000"/>
                </a:solidFill>
                <a:latin typeface="Times New Roman" panose="02020603050405020304" pitchFamily="18" charset="0"/>
                <a:cs typeface="Times New Roman" panose="02020603050405020304" pitchFamily="18" charset="0"/>
              </a:rPr>
              <a:t>Sử </a:t>
            </a:r>
            <a:r>
              <a:rPr lang="vi-VN" sz="3600" dirty="0">
                <a:solidFill>
                  <a:srgbClr val="000000"/>
                </a:solidFill>
                <a:latin typeface="Times New Roman" panose="02020603050405020304" pitchFamily="18" charset="0"/>
                <a:cs typeface="Times New Roman" panose="02020603050405020304" pitchFamily="18" charset="0"/>
              </a:rPr>
              <a:t>thi Odyssey ra đời vào cuối thế kỷ 8 TCN sau sử thi Iliad và được cho là phần tiếp theo của Iliad. Đây là bản anh hùng ca viết về cuộc phiêu lưu của Odyssey sau khi trận chiến thành Troia kết thúc và hành trình trở về quê hương đầy gian nan trắc trở của người anh hùng này.</a:t>
            </a:r>
            <a:endParaRPr lang="vi-VN" sz="36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129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42" y="881060"/>
            <a:ext cx="12011858" cy="4956678"/>
          </a:xfrm>
          <a:prstGeom prst="rect">
            <a:avLst/>
          </a:prstGeom>
        </p:spPr>
        <p:txBody>
          <a:bodyPr wrap="square">
            <a:spAutoFit/>
          </a:bodyPr>
          <a:lstStyle/>
          <a:p>
            <a:pPr algn="just">
              <a:lnSpc>
                <a:spcPct val="130000"/>
              </a:lnSpc>
            </a:pPr>
            <a:r>
              <a:rPr lang="en-US" sz="3600" b="1" dirty="0">
                <a:latin typeface="Times New Roman"/>
                <a:ea typeface="Calibri"/>
                <a:cs typeface="Times New Roman"/>
              </a:rPr>
              <a:t>- </a:t>
            </a:r>
            <a:r>
              <a:rPr lang="en-US" sz="3600" b="1" dirty="0" err="1">
                <a:latin typeface="Times New Roman"/>
                <a:ea typeface="Calibri"/>
                <a:cs typeface="Times New Roman"/>
              </a:rPr>
              <a:t>Chữ</a:t>
            </a:r>
            <a:r>
              <a:rPr lang="en-US" sz="3600" b="1" dirty="0">
                <a:latin typeface="Times New Roman"/>
                <a:ea typeface="Calibri"/>
                <a:cs typeface="Times New Roman"/>
              </a:rPr>
              <a:t> viết</a:t>
            </a:r>
            <a:r>
              <a:rPr lang="en-US" sz="3600" dirty="0">
                <a:latin typeface="Times New Roman"/>
                <a:ea typeface="Calibri"/>
                <a:cs typeface="Times New Roman"/>
              </a:rPr>
              <a:t>: </a:t>
            </a:r>
            <a:r>
              <a:rPr lang="en-US" sz="3600" dirty="0" err="1" smtClean="0">
                <a:latin typeface="Times New Roman"/>
                <a:ea typeface="Calibri"/>
                <a:cs typeface="Times New Roman"/>
              </a:rPr>
              <a:t>hệ</a:t>
            </a:r>
            <a:r>
              <a:rPr lang="en-US" sz="3600" dirty="0" smtClean="0">
                <a:latin typeface="Times New Roman"/>
                <a:ea typeface="Calibri"/>
                <a:cs typeface="Times New Roman"/>
              </a:rPr>
              <a:t> </a:t>
            </a:r>
            <a:r>
              <a:rPr lang="en-US" sz="3600" dirty="0" err="1">
                <a:latin typeface="Times New Roman"/>
                <a:ea typeface="Calibri"/>
                <a:cs typeface="Times New Roman"/>
              </a:rPr>
              <a:t>thống</a:t>
            </a:r>
            <a:r>
              <a:rPr lang="en-US" sz="3600" dirty="0">
                <a:latin typeface="Times New Roman"/>
                <a:ea typeface="Calibri"/>
                <a:cs typeface="Times New Roman"/>
              </a:rPr>
              <a:t> </a:t>
            </a:r>
            <a:r>
              <a:rPr lang="en-US" sz="3600" dirty="0" err="1">
                <a:latin typeface="Times New Roman"/>
                <a:ea typeface="Calibri"/>
                <a:cs typeface="Times New Roman"/>
              </a:rPr>
              <a:t>chữ</a:t>
            </a:r>
            <a:r>
              <a:rPr lang="en-US" sz="3600" dirty="0">
                <a:latin typeface="Times New Roman"/>
                <a:ea typeface="Calibri"/>
                <a:cs typeface="Times New Roman"/>
              </a:rPr>
              <a:t> viết </a:t>
            </a:r>
            <a:r>
              <a:rPr lang="en-US" sz="3600" dirty="0" err="1">
                <a:latin typeface="Times New Roman"/>
                <a:ea typeface="Calibri"/>
                <a:cs typeface="Times New Roman"/>
              </a:rPr>
              <a:t>gồm</a:t>
            </a:r>
            <a:r>
              <a:rPr lang="en-US" sz="3600" dirty="0">
                <a:latin typeface="Times New Roman"/>
                <a:ea typeface="Calibri"/>
                <a:cs typeface="Times New Roman"/>
              </a:rPr>
              <a:t> 24 </a:t>
            </a:r>
            <a:r>
              <a:rPr lang="en-US" sz="3600" dirty="0" err="1">
                <a:latin typeface="Times New Roman"/>
                <a:ea typeface="Calibri"/>
                <a:cs typeface="Times New Roman"/>
              </a:rPr>
              <a:t>chữ</a:t>
            </a:r>
            <a:r>
              <a:rPr lang="en-US" sz="3600" dirty="0">
                <a:latin typeface="Times New Roman"/>
                <a:ea typeface="Calibri"/>
                <a:cs typeface="Times New Roman"/>
              </a:rPr>
              <a:t> </a:t>
            </a:r>
            <a:r>
              <a:rPr lang="en-US" sz="3600" dirty="0" err="1">
                <a:latin typeface="Times New Roman"/>
                <a:ea typeface="Calibri"/>
                <a:cs typeface="Times New Roman"/>
              </a:rPr>
              <a:t>cái</a:t>
            </a:r>
            <a:r>
              <a:rPr lang="en-US" sz="3600" dirty="0">
                <a:latin typeface="Times New Roman"/>
                <a:ea typeface="Calibri"/>
                <a:cs typeface="Times New Roman"/>
              </a:rPr>
              <a:t>.</a:t>
            </a:r>
            <a:endParaRPr lang="en-US" sz="3600" dirty="0">
              <a:ea typeface="Calibri"/>
              <a:cs typeface="Times New Roman"/>
            </a:endParaRPr>
          </a:p>
          <a:p>
            <a:pPr algn="just">
              <a:lnSpc>
                <a:spcPct val="107000"/>
              </a:lnSpc>
              <a:spcAft>
                <a:spcPts val="800"/>
              </a:spcAft>
            </a:pPr>
            <a:r>
              <a:rPr lang="en-US" sz="3600" b="1" i="1" dirty="0">
                <a:latin typeface="Times New Roman"/>
                <a:ea typeface="Calibri"/>
                <a:cs typeface="Times New Roman"/>
              </a:rPr>
              <a:t>- </a:t>
            </a:r>
            <a:r>
              <a:rPr lang="en-US" sz="3600" b="1" dirty="0" err="1">
                <a:latin typeface="Times New Roman"/>
                <a:ea typeface="Calibri"/>
                <a:cs typeface="Times New Roman"/>
              </a:rPr>
              <a:t>Văn</a:t>
            </a:r>
            <a:r>
              <a:rPr lang="en-US" sz="3600" b="1" dirty="0">
                <a:latin typeface="Times New Roman"/>
                <a:ea typeface="Calibri"/>
                <a:cs typeface="Times New Roman"/>
              </a:rPr>
              <a:t> học: </a:t>
            </a:r>
            <a:r>
              <a:rPr lang="en-US" sz="3600" dirty="0" err="1">
                <a:latin typeface="Times New Roman"/>
                <a:ea typeface="Calibri"/>
                <a:cs typeface="Times New Roman"/>
              </a:rPr>
              <a:t>sử</a:t>
            </a:r>
            <a:r>
              <a:rPr lang="en-US" sz="3600" dirty="0">
                <a:latin typeface="Times New Roman"/>
                <a:ea typeface="Calibri"/>
                <a:cs typeface="Times New Roman"/>
              </a:rPr>
              <a:t> </a:t>
            </a:r>
            <a:r>
              <a:rPr lang="en-US" sz="3600" dirty="0" err="1">
                <a:latin typeface="Times New Roman"/>
                <a:ea typeface="Calibri"/>
                <a:cs typeface="Times New Roman"/>
              </a:rPr>
              <a:t>thi</a:t>
            </a:r>
            <a:r>
              <a:rPr lang="en-US" sz="3600" dirty="0">
                <a:latin typeface="Times New Roman"/>
                <a:ea typeface="Calibri"/>
                <a:cs typeface="Times New Roman"/>
              </a:rPr>
              <a:t> </a:t>
            </a:r>
            <a:r>
              <a:rPr lang="en-US" sz="3600" dirty="0" smtClean="0">
                <a:latin typeface="Times New Roman"/>
                <a:ea typeface="Calibri"/>
                <a:cs typeface="Times New Roman"/>
              </a:rPr>
              <a:t>I-li-</a:t>
            </a:r>
            <a:r>
              <a:rPr lang="en-US" sz="3600" dirty="0" err="1" smtClean="0">
                <a:latin typeface="Times New Roman"/>
                <a:ea typeface="Calibri"/>
                <a:cs typeface="Times New Roman"/>
              </a:rPr>
              <a:t>át</a:t>
            </a:r>
            <a:r>
              <a:rPr lang="en-US" sz="3600" dirty="0" smtClean="0">
                <a:latin typeface="Times New Roman"/>
                <a:ea typeface="Calibri"/>
                <a:cs typeface="Times New Roman"/>
              </a:rPr>
              <a:t>, Ô-</a:t>
            </a:r>
            <a:r>
              <a:rPr lang="en-US" sz="3600" dirty="0" err="1" smtClean="0">
                <a:latin typeface="Times New Roman"/>
                <a:ea typeface="Calibri"/>
                <a:cs typeface="Times New Roman"/>
              </a:rPr>
              <a:t>đi</a:t>
            </a:r>
            <a:r>
              <a:rPr lang="en-US" sz="3600" dirty="0" smtClean="0">
                <a:latin typeface="Times New Roman"/>
                <a:ea typeface="Calibri"/>
                <a:cs typeface="Times New Roman"/>
              </a:rPr>
              <a:t>-</a:t>
            </a:r>
            <a:r>
              <a:rPr lang="en-US" sz="3600" dirty="0" err="1" smtClean="0">
                <a:latin typeface="Times New Roman"/>
                <a:ea typeface="Calibri"/>
                <a:cs typeface="Times New Roman"/>
              </a:rPr>
              <a:t>xê</a:t>
            </a:r>
            <a:r>
              <a:rPr lang="en-US" sz="3600" dirty="0" smtClean="0">
                <a:latin typeface="Times New Roman"/>
                <a:ea typeface="Calibri"/>
                <a:cs typeface="Times New Roman"/>
              </a:rPr>
              <a:t> </a:t>
            </a:r>
            <a:r>
              <a:rPr lang="en-US" sz="3600" dirty="0" err="1">
                <a:latin typeface="Times New Roman"/>
                <a:ea typeface="Calibri"/>
                <a:cs typeface="Times New Roman"/>
              </a:rPr>
              <a:t>và</a:t>
            </a:r>
            <a:r>
              <a:rPr lang="en-US" sz="3600" dirty="0">
                <a:latin typeface="Times New Roman"/>
                <a:ea typeface="Calibri"/>
                <a:cs typeface="Times New Roman"/>
              </a:rPr>
              <a:t> </a:t>
            </a:r>
            <a:r>
              <a:rPr lang="en-US" sz="3600" dirty="0" err="1">
                <a:latin typeface="Times New Roman"/>
                <a:ea typeface="Calibri"/>
                <a:cs typeface="Times New Roman"/>
              </a:rPr>
              <a:t>các</a:t>
            </a:r>
            <a:r>
              <a:rPr lang="en-US" sz="3600" dirty="0">
                <a:latin typeface="Times New Roman"/>
                <a:ea typeface="Calibri"/>
                <a:cs typeface="Times New Roman"/>
              </a:rPr>
              <a:t> </a:t>
            </a:r>
            <a:r>
              <a:rPr lang="en-US" sz="3600" dirty="0" err="1">
                <a:latin typeface="Times New Roman"/>
                <a:ea typeface="Calibri"/>
                <a:cs typeface="Times New Roman"/>
              </a:rPr>
              <a:t>vở</a:t>
            </a:r>
            <a:r>
              <a:rPr lang="en-US" sz="3600" dirty="0">
                <a:latin typeface="Times New Roman"/>
                <a:ea typeface="Calibri"/>
                <a:cs typeface="Times New Roman"/>
              </a:rPr>
              <a:t> </a:t>
            </a:r>
            <a:r>
              <a:rPr lang="en-US" sz="3600" dirty="0" err="1">
                <a:latin typeface="Times New Roman"/>
                <a:ea typeface="Calibri"/>
                <a:cs typeface="Times New Roman"/>
              </a:rPr>
              <a:t>kịch</a:t>
            </a:r>
            <a:r>
              <a:rPr lang="en-US" sz="3600" dirty="0">
                <a:latin typeface="Times New Roman"/>
                <a:ea typeface="Calibri"/>
                <a:cs typeface="Times New Roman"/>
              </a:rPr>
              <a:t>.</a:t>
            </a:r>
            <a:endParaRPr lang="en-US" sz="3600" dirty="0">
              <a:ea typeface="Calibri"/>
              <a:cs typeface="Times New Roman"/>
            </a:endParaRPr>
          </a:p>
          <a:p>
            <a:pPr algn="just">
              <a:lnSpc>
                <a:spcPct val="107000"/>
              </a:lnSpc>
              <a:spcAft>
                <a:spcPts val="800"/>
              </a:spcAft>
            </a:pPr>
            <a:r>
              <a:rPr lang="en-US" sz="3600" b="1" dirty="0" smtClean="0">
                <a:latin typeface="Times New Roman"/>
                <a:ea typeface="Arial"/>
                <a:cs typeface="Times New Roman"/>
              </a:rPr>
              <a:t>- </a:t>
            </a:r>
            <a:r>
              <a:rPr lang="en-US" sz="3600" b="1" dirty="0" err="1">
                <a:latin typeface="Times New Roman"/>
                <a:ea typeface="Arial"/>
                <a:cs typeface="Times New Roman"/>
              </a:rPr>
              <a:t>Khoa</a:t>
            </a:r>
            <a:r>
              <a:rPr lang="en-US" sz="3600" b="1" dirty="0">
                <a:latin typeface="Times New Roman"/>
                <a:ea typeface="Arial"/>
                <a:cs typeface="Times New Roman"/>
              </a:rPr>
              <a:t> học: </a:t>
            </a:r>
            <a:r>
              <a:rPr lang="en-US" sz="3600" dirty="0" err="1">
                <a:latin typeface="Times New Roman"/>
                <a:ea typeface="Arial"/>
                <a:cs typeface="Times New Roman"/>
              </a:rPr>
              <a:t>Hy</a:t>
            </a:r>
            <a:r>
              <a:rPr lang="en-US" sz="3600" dirty="0">
                <a:latin typeface="Times New Roman"/>
                <a:ea typeface="Arial"/>
                <a:cs typeface="Times New Roman"/>
              </a:rPr>
              <a:t> </a:t>
            </a:r>
            <a:r>
              <a:rPr lang="en-US" sz="3600" dirty="0" err="1">
                <a:latin typeface="Times New Roman"/>
                <a:ea typeface="Arial"/>
                <a:cs typeface="Times New Roman"/>
              </a:rPr>
              <a:t>Lạp</a:t>
            </a:r>
            <a:r>
              <a:rPr lang="en-US" sz="3600" dirty="0">
                <a:latin typeface="Times New Roman"/>
                <a:ea typeface="Arial"/>
                <a:cs typeface="Times New Roman"/>
              </a:rPr>
              <a:t> </a:t>
            </a:r>
            <a:r>
              <a:rPr lang="en-US" sz="3600" dirty="0" err="1">
                <a:latin typeface="Times New Roman"/>
                <a:ea typeface="Arial"/>
                <a:cs typeface="Times New Roman"/>
              </a:rPr>
              <a:t>là</a:t>
            </a:r>
            <a:r>
              <a:rPr lang="en-US" sz="3600" dirty="0">
                <a:latin typeface="Times New Roman"/>
                <a:ea typeface="Arial"/>
                <a:cs typeface="Times New Roman"/>
              </a:rPr>
              <a:t> </a:t>
            </a:r>
            <a:r>
              <a:rPr lang="en-US" sz="3600" dirty="0" err="1">
                <a:latin typeface="Times New Roman"/>
                <a:ea typeface="Arial"/>
                <a:cs typeface="Times New Roman"/>
              </a:rPr>
              <a:t>quê</a:t>
            </a:r>
            <a:r>
              <a:rPr lang="en-US" sz="3600" dirty="0">
                <a:latin typeface="Times New Roman"/>
                <a:ea typeface="Arial"/>
                <a:cs typeface="Times New Roman"/>
              </a:rPr>
              <a:t> </a:t>
            </a:r>
            <a:r>
              <a:rPr lang="en-US" sz="3600" dirty="0" err="1">
                <a:latin typeface="Times New Roman"/>
                <a:ea typeface="Arial"/>
                <a:cs typeface="Times New Roman"/>
              </a:rPr>
              <a:t>hương</a:t>
            </a:r>
            <a:r>
              <a:rPr lang="en-US" sz="3600" dirty="0">
                <a:latin typeface="Times New Roman"/>
                <a:ea typeface="Arial"/>
                <a:cs typeface="Times New Roman"/>
              </a:rPr>
              <a:t> </a:t>
            </a:r>
            <a:r>
              <a:rPr lang="en-US" sz="3600" dirty="0" err="1">
                <a:latin typeface="Times New Roman"/>
                <a:ea typeface="Arial"/>
                <a:cs typeface="Times New Roman"/>
              </a:rPr>
              <a:t>của</a:t>
            </a:r>
            <a:r>
              <a:rPr lang="en-US" sz="3600" dirty="0">
                <a:latin typeface="Times New Roman"/>
                <a:ea typeface="Arial"/>
                <a:cs typeface="Times New Roman"/>
              </a:rPr>
              <a:t> </a:t>
            </a:r>
            <a:r>
              <a:rPr lang="en-US" sz="3600" dirty="0" err="1">
                <a:latin typeface="Times New Roman"/>
                <a:ea typeface="Arial"/>
                <a:cs typeface="Times New Roman"/>
              </a:rPr>
              <a:t>nhiều</a:t>
            </a:r>
            <a:r>
              <a:rPr lang="en-US" sz="3600" dirty="0">
                <a:latin typeface="Times New Roman"/>
                <a:ea typeface="Arial"/>
                <a:cs typeface="Times New Roman"/>
              </a:rPr>
              <a:t> </a:t>
            </a:r>
            <a:r>
              <a:rPr lang="en-US" sz="3600" dirty="0" err="1">
                <a:latin typeface="Times New Roman"/>
                <a:ea typeface="Arial"/>
                <a:cs typeface="Times New Roman"/>
              </a:rPr>
              <a:t>nhà</a:t>
            </a:r>
            <a:r>
              <a:rPr lang="en-US" sz="3600" dirty="0">
                <a:latin typeface="Times New Roman"/>
                <a:ea typeface="Arial"/>
                <a:cs typeface="Times New Roman"/>
              </a:rPr>
              <a:t> </a:t>
            </a:r>
            <a:r>
              <a:rPr lang="en-US" sz="3600" dirty="0" err="1">
                <a:latin typeface="Times New Roman"/>
                <a:ea typeface="Arial"/>
                <a:cs typeface="Times New Roman"/>
              </a:rPr>
              <a:t>khoa</a:t>
            </a:r>
            <a:r>
              <a:rPr lang="en-US" sz="3600" dirty="0">
                <a:latin typeface="Times New Roman"/>
                <a:ea typeface="Arial"/>
                <a:cs typeface="Times New Roman"/>
              </a:rPr>
              <a:t> học </a:t>
            </a:r>
            <a:r>
              <a:rPr lang="en-US" sz="3600" dirty="0" err="1">
                <a:latin typeface="Times New Roman"/>
                <a:ea typeface="Arial"/>
                <a:cs typeface="Times New Roman"/>
              </a:rPr>
              <a:t>nổi</a:t>
            </a:r>
            <a:r>
              <a:rPr lang="en-US" sz="3600" dirty="0">
                <a:latin typeface="Times New Roman"/>
                <a:ea typeface="Arial"/>
                <a:cs typeface="Times New Roman"/>
              </a:rPr>
              <a:t> </a:t>
            </a:r>
            <a:r>
              <a:rPr lang="en-US" sz="3600" dirty="0" err="1">
                <a:latin typeface="Times New Roman"/>
                <a:ea typeface="Arial"/>
                <a:cs typeface="Times New Roman"/>
              </a:rPr>
              <a:t>tiếng</a:t>
            </a:r>
            <a:r>
              <a:rPr lang="en-US" sz="3600" dirty="0">
                <a:latin typeface="Times New Roman"/>
                <a:ea typeface="Arial"/>
                <a:cs typeface="Times New Roman"/>
              </a:rPr>
              <a:t>: </a:t>
            </a:r>
            <a:r>
              <a:rPr lang="en-US" sz="3600" dirty="0" err="1" smtClean="0">
                <a:latin typeface="Times New Roman"/>
                <a:ea typeface="Arial"/>
                <a:cs typeface="Times New Roman"/>
              </a:rPr>
              <a:t>Ác-si-mét</a:t>
            </a:r>
            <a:r>
              <a:rPr lang="en-US" sz="3600" dirty="0" smtClean="0">
                <a:latin typeface="Times New Roman"/>
                <a:ea typeface="Arial"/>
                <a:cs typeface="Times New Roman"/>
              </a:rPr>
              <a:t>, Pi-ta-go, </a:t>
            </a:r>
            <a:r>
              <a:rPr lang="en-US" sz="3600" dirty="0" err="1" smtClean="0">
                <a:latin typeface="Times New Roman"/>
                <a:ea typeface="Arial"/>
                <a:cs typeface="Times New Roman"/>
              </a:rPr>
              <a:t>Hê-rô-đốt</a:t>
            </a:r>
            <a:r>
              <a:rPr lang="en-US" sz="3600" dirty="0" smtClean="0">
                <a:latin typeface="Times New Roman"/>
                <a:ea typeface="Arial"/>
                <a:cs typeface="Times New Roman"/>
              </a:rPr>
              <a:t>,…</a:t>
            </a:r>
            <a:endParaRPr lang="en-US" sz="3600" dirty="0">
              <a:ea typeface="Calibri"/>
              <a:cs typeface="Times New Roman"/>
            </a:endParaRPr>
          </a:p>
          <a:p>
            <a:pPr algn="just">
              <a:lnSpc>
                <a:spcPct val="130000"/>
              </a:lnSpc>
            </a:pPr>
            <a:r>
              <a:rPr lang="en-US" sz="3600" b="1" dirty="0" smtClean="0">
                <a:latin typeface="Times New Roman"/>
                <a:ea typeface="Calibri"/>
                <a:cs typeface="Times New Roman"/>
              </a:rPr>
              <a:t>- </a:t>
            </a:r>
            <a:r>
              <a:rPr lang="en-US" sz="3600" b="1" dirty="0" err="1">
                <a:latin typeface="Times New Roman"/>
                <a:ea typeface="Calibri"/>
                <a:cs typeface="Times New Roman"/>
              </a:rPr>
              <a:t>Kiến</a:t>
            </a:r>
            <a:r>
              <a:rPr lang="en-US" sz="3600" b="1" dirty="0">
                <a:latin typeface="Times New Roman"/>
                <a:ea typeface="Calibri"/>
                <a:cs typeface="Times New Roman"/>
              </a:rPr>
              <a:t> </a:t>
            </a:r>
            <a:r>
              <a:rPr lang="en-US" sz="3600" b="1" dirty="0" err="1">
                <a:latin typeface="Times New Roman"/>
                <a:ea typeface="Calibri"/>
                <a:cs typeface="Times New Roman"/>
              </a:rPr>
              <a:t>trúc</a:t>
            </a:r>
            <a:r>
              <a:rPr lang="en-US" sz="3600" b="1" dirty="0">
                <a:latin typeface="Times New Roman"/>
                <a:ea typeface="Calibri"/>
                <a:cs typeface="Times New Roman"/>
              </a:rPr>
              <a:t> </a:t>
            </a:r>
            <a:r>
              <a:rPr lang="en-US" sz="3600" b="1" dirty="0" err="1">
                <a:latin typeface="Times New Roman"/>
                <a:ea typeface="Calibri"/>
                <a:cs typeface="Times New Roman"/>
              </a:rPr>
              <a:t>và</a:t>
            </a:r>
            <a:r>
              <a:rPr lang="en-US" sz="3600" b="1" dirty="0">
                <a:latin typeface="Times New Roman"/>
                <a:ea typeface="Calibri"/>
                <a:cs typeface="Times New Roman"/>
              </a:rPr>
              <a:t> </a:t>
            </a:r>
            <a:r>
              <a:rPr lang="en-US" sz="3600" b="1" dirty="0" err="1">
                <a:latin typeface="Times New Roman"/>
                <a:ea typeface="Calibri"/>
                <a:cs typeface="Times New Roman"/>
              </a:rPr>
              <a:t>điêu</a:t>
            </a:r>
            <a:r>
              <a:rPr lang="en-US" sz="3600" b="1" dirty="0">
                <a:latin typeface="Times New Roman"/>
                <a:ea typeface="Calibri"/>
                <a:cs typeface="Times New Roman"/>
              </a:rPr>
              <a:t> </a:t>
            </a:r>
            <a:r>
              <a:rPr lang="en-US" sz="3600" b="1" dirty="0" err="1">
                <a:latin typeface="Times New Roman"/>
                <a:ea typeface="Calibri"/>
                <a:cs typeface="Times New Roman"/>
              </a:rPr>
              <a:t>khắc</a:t>
            </a:r>
            <a:r>
              <a:rPr lang="en-US" sz="3600" b="1" dirty="0">
                <a:latin typeface="Times New Roman"/>
                <a:ea typeface="Calibri"/>
                <a:cs typeface="Times New Roman"/>
              </a:rPr>
              <a:t>: </a:t>
            </a:r>
            <a:r>
              <a:rPr lang="en-US" sz="3600" dirty="0" err="1" smtClean="0">
                <a:latin typeface="Times New Roman"/>
                <a:ea typeface="Calibri"/>
                <a:cs typeface="Times New Roman"/>
              </a:rPr>
              <a:t>Nhiều</a:t>
            </a:r>
            <a:r>
              <a:rPr lang="en-US" sz="3600" dirty="0" smtClean="0">
                <a:latin typeface="Times New Roman"/>
                <a:ea typeface="Calibri"/>
                <a:cs typeface="Times New Roman"/>
              </a:rPr>
              <a:t> </a:t>
            </a:r>
            <a:r>
              <a:rPr lang="en-US" sz="3600" dirty="0" err="1" smtClean="0">
                <a:latin typeface="Times New Roman"/>
                <a:ea typeface="Calibri"/>
                <a:cs typeface="Times New Roman"/>
              </a:rPr>
              <a:t>công</a:t>
            </a:r>
            <a:r>
              <a:rPr lang="en-US" sz="3600" dirty="0" smtClean="0">
                <a:latin typeface="Times New Roman"/>
                <a:ea typeface="Calibri"/>
                <a:cs typeface="Times New Roman"/>
              </a:rPr>
              <a:t> </a:t>
            </a:r>
            <a:r>
              <a:rPr lang="en-US" sz="3600" dirty="0" err="1" smtClean="0">
                <a:latin typeface="Times New Roman"/>
                <a:ea typeface="Calibri"/>
                <a:cs typeface="Times New Roman"/>
              </a:rPr>
              <a:t>trình</a:t>
            </a:r>
            <a:r>
              <a:rPr lang="en-US" sz="3600" dirty="0" smtClean="0">
                <a:latin typeface="Times New Roman"/>
                <a:ea typeface="Calibri"/>
                <a:cs typeface="Times New Roman"/>
              </a:rPr>
              <a:t> </a:t>
            </a:r>
            <a:r>
              <a:rPr lang="en-US" sz="3600" dirty="0" err="1" smtClean="0">
                <a:latin typeface="Times New Roman"/>
                <a:ea typeface="Calibri"/>
                <a:cs typeface="Times New Roman"/>
              </a:rPr>
              <a:t>kiến</a:t>
            </a:r>
            <a:r>
              <a:rPr lang="en-US" sz="3600" dirty="0" smtClean="0">
                <a:latin typeface="Times New Roman"/>
                <a:ea typeface="Calibri"/>
                <a:cs typeface="Times New Roman"/>
              </a:rPr>
              <a:t> </a:t>
            </a:r>
            <a:r>
              <a:rPr lang="en-US" sz="3600" dirty="0" err="1" smtClean="0">
                <a:latin typeface="Times New Roman"/>
                <a:ea typeface="Calibri"/>
                <a:cs typeface="Times New Roman"/>
              </a:rPr>
              <a:t>trúc</a:t>
            </a:r>
            <a:r>
              <a:rPr lang="en-US" sz="3600" dirty="0" smtClean="0">
                <a:latin typeface="Times New Roman"/>
                <a:ea typeface="Calibri"/>
                <a:cs typeface="Times New Roman"/>
              </a:rPr>
              <a:t> </a:t>
            </a:r>
            <a:r>
              <a:rPr lang="en-US" sz="3600" dirty="0" err="1" smtClean="0">
                <a:latin typeface="Times New Roman"/>
                <a:ea typeface="Calibri"/>
                <a:cs typeface="Times New Roman"/>
              </a:rPr>
              <a:t>vẫn</a:t>
            </a:r>
            <a:r>
              <a:rPr lang="en-US" sz="3600" dirty="0" smtClean="0">
                <a:latin typeface="Times New Roman"/>
                <a:ea typeface="Calibri"/>
                <a:cs typeface="Times New Roman"/>
              </a:rPr>
              <a:t> </a:t>
            </a:r>
            <a:r>
              <a:rPr lang="en-US" sz="3600" dirty="0" err="1" smtClean="0">
                <a:latin typeface="Times New Roman"/>
                <a:ea typeface="Calibri"/>
                <a:cs typeface="Times New Roman"/>
              </a:rPr>
              <a:t>còn</a:t>
            </a:r>
            <a:r>
              <a:rPr lang="en-US" sz="3600" dirty="0" smtClean="0">
                <a:latin typeface="Times New Roman"/>
                <a:ea typeface="Calibri"/>
                <a:cs typeface="Times New Roman"/>
              </a:rPr>
              <a:t> </a:t>
            </a:r>
            <a:r>
              <a:rPr lang="en-US" sz="3600" dirty="0" err="1" smtClean="0">
                <a:latin typeface="Times New Roman"/>
                <a:ea typeface="Calibri"/>
                <a:cs typeface="Times New Roman"/>
              </a:rPr>
              <a:t>tồn</a:t>
            </a:r>
            <a:r>
              <a:rPr lang="en-US" sz="3600" dirty="0" smtClean="0">
                <a:latin typeface="Times New Roman"/>
                <a:ea typeface="Calibri"/>
                <a:cs typeface="Times New Roman"/>
              </a:rPr>
              <a:t> </a:t>
            </a:r>
            <a:r>
              <a:rPr lang="en-US" sz="3600" dirty="0" err="1" smtClean="0">
                <a:latin typeface="Times New Roman"/>
                <a:ea typeface="Calibri"/>
                <a:cs typeface="Times New Roman"/>
              </a:rPr>
              <a:t>tại</a:t>
            </a:r>
            <a:r>
              <a:rPr lang="en-US" sz="3600" dirty="0" smtClean="0">
                <a:latin typeface="Times New Roman"/>
                <a:ea typeface="Calibri"/>
                <a:cs typeface="Times New Roman"/>
              </a:rPr>
              <a:t> </a:t>
            </a:r>
            <a:r>
              <a:rPr lang="en-US" sz="3600" dirty="0" err="1" smtClean="0">
                <a:latin typeface="Times New Roman"/>
                <a:ea typeface="Calibri"/>
                <a:cs typeface="Times New Roman"/>
              </a:rPr>
              <a:t>đến</a:t>
            </a:r>
            <a:r>
              <a:rPr lang="en-US" sz="3600" dirty="0" smtClean="0">
                <a:latin typeface="Times New Roman"/>
                <a:ea typeface="Calibri"/>
                <a:cs typeface="Times New Roman"/>
              </a:rPr>
              <a:t> </a:t>
            </a:r>
            <a:r>
              <a:rPr lang="en-US" sz="3600" dirty="0" err="1" smtClean="0">
                <a:latin typeface="Times New Roman"/>
                <a:ea typeface="Calibri"/>
                <a:cs typeface="Times New Roman"/>
              </a:rPr>
              <a:t>ngày</a:t>
            </a:r>
            <a:r>
              <a:rPr lang="en-US" sz="3600" dirty="0" smtClean="0">
                <a:latin typeface="Times New Roman"/>
                <a:ea typeface="Calibri"/>
                <a:cs typeface="Times New Roman"/>
              </a:rPr>
              <a:t> nay:</a:t>
            </a:r>
            <a:r>
              <a:rPr lang="en-US" sz="3600" b="1" dirty="0" smtClean="0">
                <a:latin typeface="Times New Roman"/>
                <a:ea typeface="Calibri"/>
                <a:cs typeface="Times New Roman"/>
              </a:rPr>
              <a:t> </a:t>
            </a:r>
            <a:r>
              <a:rPr lang="en-US" sz="3600" dirty="0" err="1">
                <a:latin typeface="Times New Roman"/>
                <a:ea typeface="Calibri"/>
                <a:cs typeface="Times New Roman"/>
              </a:rPr>
              <a:t>Đền</a:t>
            </a:r>
            <a:r>
              <a:rPr lang="en-US" sz="3600" dirty="0">
                <a:latin typeface="Times New Roman"/>
                <a:ea typeface="Calibri"/>
                <a:cs typeface="Times New Roman"/>
              </a:rPr>
              <a:t> </a:t>
            </a:r>
            <a:r>
              <a:rPr lang="en-US" sz="3600" dirty="0" err="1" smtClean="0">
                <a:latin typeface="Times New Roman"/>
                <a:ea typeface="Calibri"/>
                <a:cs typeface="Times New Roman"/>
              </a:rPr>
              <a:t>Pác-tê-nông</a:t>
            </a:r>
            <a:r>
              <a:rPr lang="en-US" sz="3600" dirty="0" smtClean="0">
                <a:latin typeface="Times New Roman"/>
                <a:ea typeface="Calibri"/>
                <a:cs typeface="Times New Roman"/>
              </a:rPr>
              <a:t>, </a:t>
            </a:r>
            <a:r>
              <a:rPr lang="en-US" sz="3600" dirty="0" err="1" smtClean="0">
                <a:latin typeface="Times New Roman"/>
                <a:ea typeface="Calibri"/>
                <a:cs typeface="Times New Roman"/>
              </a:rPr>
              <a:t>nhà</a:t>
            </a:r>
            <a:r>
              <a:rPr lang="en-US" sz="3600" dirty="0" smtClean="0">
                <a:latin typeface="Times New Roman"/>
                <a:ea typeface="Calibri"/>
                <a:cs typeface="Times New Roman"/>
              </a:rPr>
              <a:t> </a:t>
            </a:r>
            <a:r>
              <a:rPr lang="en-US" sz="3600" dirty="0" err="1">
                <a:latin typeface="Times New Roman"/>
                <a:ea typeface="Calibri"/>
                <a:cs typeface="Times New Roman"/>
              </a:rPr>
              <a:t>hát</a:t>
            </a:r>
            <a:r>
              <a:rPr lang="en-US" sz="3600" dirty="0">
                <a:latin typeface="Times New Roman"/>
                <a:ea typeface="Calibri"/>
                <a:cs typeface="Times New Roman"/>
              </a:rPr>
              <a:t> </a:t>
            </a:r>
            <a:r>
              <a:rPr lang="en-US" sz="3600" dirty="0" err="1" smtClean="0">
                <a:latin typeface="Times New Roman"/>
                <a:ea typeface="Calibri"/>
                <a:cs typeface="Times New Roman"/>
              </a:rPr>
              <a:t>Đi</a:t>
            </a:r>
            <a:r>
              <a:rPr lang="en-US" sz="3600" dirty="0" smtClean="0">
                <a:latin typeface="Times New Roman"/>
                <a:ea typeface="Calibri"/>
                <a:cs typeface="Times New Roman"/>
              </a:rPr>
              <a:t>-ô-</a:t>
            </a:r>
            <a:r>
              <a:rPr lang="en-US" sz="3600" dirty="0" err="1" smtClean="0">
                <a:latin typeface="Times New Roman"/>
                <a:ea typeface="Calibri"/>
                <a:cs typeface="Times New Roman"/>
              </a:rPr>
              <a:t>ni</a:t>
            </a:r>
            <a:r>
              <a:rPr lang="en-US" sz="3600" dirty="0" smtClean="0">
                <a:latin typeface="Times New Roman"/>
                <a:ea typeface="Calibri"/>
                <a:cs typeface="Times New Roman"/>
              </a:rPr>
              <a:t>-</a:t>
            </a:r>
            <a:r>
              <a:rPr lang="en-US" sz="3600" dirty="0" err="1" smtClean="0">
                <a:latin typeface="Times New Roman"/>
                <a:ea typeface="Calibri"/>
                <a:cs typeface="Times New Roman"/>
              </a:rPr>
              <a:t>xốt</a:t>
            </a:r>
            <a:r>
              <a:rPr lang="en-US" sz="3600" dirty="0" smtClean="0">
                <a:latin typeface="Times New Roman"/>
                <a:ea typeface="Calibri"/>
                <a:cs typeface="Times New Roman"/>
              </a:rPr>
              <a:t>; </a:t>
            </a:r>
            <a:r>
              <a:rPr lang="en-US" sz="3600" dirty="0">
                <a:latin typeface="Times New Roman"/>
                <a:ea typeface="Calibri"/>
                <a:cs typeface="Times New Roman"/>
              </a:rPr>
              <a:t>hay </a:t>
            </a:r>
            <a:r>
              <a:rPr lang="en-US" sz="3600" dirty="0" err="1">
                <a:latin typeface="Times New Roman"/>
                <a:ea typeface="Calibri"/>
                <a:cs typeface="Times New Roman"/>
              </a:rPr>
              <a:t>những</a:t>
            </a:r>
            <a:r>
              <a:rPr lang="en-US" sz="3600" dirty="0">
                <a:latin typeface="Times New Roman"/>
                <a:ea typeface="Calibri"/>
                <a:cs typeface="Times New Roman"/>
              </a:rPr>
              <a:t> </a:t>
            </a:r>
            <a:r>
              <a:rPr lang="en-US" sz="3600" dirty="0" err="1">
                <a:latin typeface="Times New Roman"/>
                <a:ea typeface="Calibri"/>
                <a:cs typeface="Times New Roman"/>
              </a:rPr>
              <a:t>tác</a:t>
            </a:r>
            <a:r>
              <a:rPr lang="en-US" sz="3600" dirty="0">
                <a:latin typeface="Times New Roman"/>
                <a:ea typeface="Calibri"/>
                <a:cs typeface="Times New Roman"/>
              </a:rPr>
              <a:t> </a:t>
            </a:r>
            <a:r>
              <a:rPr lang="en-US" sz="3600" dirty="0" err="1">
                <a:latin typeface="Times New Roman"/>
                <a:ea typeface="Calibri"/>
                <a:cs typeface="Times New Roman"/>
              </a:rPr>
              <a:t>phẩm</a:t>
            </a:r>
            <a:r>
              <a:rPr lang="en-US" sz="3600" dirty="0">
                <a:latin typeface="Times New Roman"/>
                <a:ea typeface="Calibri"/>
                <a:cs typeface="Times New Roman"/>
              </a:rPr>
              <a:t> </a:t>
            </a:r>
            <a:r>
              <a:rPr lang="en-US" sz="3600" dirty="0" err="1">
                <a:latin typeface="Times New Roman"/>
                <a:ea typeface="Calibri"/>
                <a:cs typeface="Times New Roman"/>
              </a:rPr>
              <a:t>về</a:t>
            </a:r>
            <a:r>
              <a:rPr lang="en-US" sz="3600" dirty="0">
                <a:latin typeface="Times New Roman"/>
                <a:ea typeface="Calibri"/>
                <a:cs typeface="Times New Roman"/>
              </a:rPr>
              <a:t> </a:t>
            </a:r>
            <a:r>
              <a:rPr lang="en-US" sz="3600" dirty="0" err="1">
                <a:latin typeface="Times New Roman"/>
                <a:ea typeface="Calibri"/>
                <a:cs typeface="Times New Roman"/>
              </a:rPr>
              <a:t>điêu</a:t>
            </a:r>
            <a:r>
              <a:rPr lang="en-US" sz="3600" dirty="0">
                <a:latin typeface="Times New Roman"/>
                <a:ea typeface="Calibri"/>
                <a:cs typeface="Times New Roman"/>
              </a:rPr>
              <a:t> </a:t>
            </a:r>
            <a:r>
              <a:rPr lang="en-US" sz="3600" dirty="0" err="1">
                <a:latin typeface="Times New Roman"/>
                <a:ea typeface="Calibri"/>
                <a:cs typeface="Times New Roman"/>
              </a:rPr>
              <a:t>khắc</a:t>
            </a:r>
            <a:r>
              <a:rPr lang="en-US" sz="3600" dirty="0">
                <a:latin typeface="Times New Roman"/>
                <a:ea typeface="Calibri"/>
                <a:cs typeface="Times New Roman"/>
              </a:rPr>
              <a:t> </a:t>
            </a:r>
            <a:r>
              <a:rPr lang="en-US" sz="3600" dirty="0" err="1">
                <a:latin typeface="Times New Roman"/>
                <a:ea typeface="Calibri"/>
                <a:cs typeface="Times New Roman"/>
              </a:rPr>
              <a:t>như</a:t>
            </a:r>
            <a:r>
              <a:rPr lang="en-US" sz="3600" dirty="0">
                <a:latin typeface="Times New Roman"/>
                <a:ea typeface="Calibri"/>
                <a:cs typeface="Times New Roman"/>
              </a:rPr>
              <a:t> </a:t>
            </a:r>
            <a:r>
              <a:rPr lang="en-US" sz="3600" dirty="0" err="1">
                <a:latin typeface="Times New Roman"/>
                <a:ea typeface="Calibri"/>
                <a:cs typeface="Times New Roman"/>
              </a:rPr>
              <a:t>tượng</a:t>
            </a:r>
            <a:r>
              <a:rPr lang="en-US" sz="3600" dirty="0">
                <a:latin typeface="Times New Roman"/>
                <a:ea typeface="Calibri"/>
                <a:cs typeface="Times New Roman"/>
              </a:rPr>
              <a:t> </a:t>
            </a:r>
            <a:r>
              <a:rPr lang="en-US" sz="3600" dirty="0" err="1">
                <a:latin typeface="Times New Roman"/>
                <a:ea typeface="Calibri"/>
                <a:cs typeface="Times New Roman"/>
              </a:rPr>
              <a:t>thần</a:t>
            </a:r>
            <a:r>
              <a:rPr lang="en-US" sz="3600" dirty="0">
                <a:latin typeface="Times New Roman"/>
                <a:ea typeface="Calibri"/>
                <a:cs typeface="Times New Roman"/>
              </a:rPr>
              <a:t> </a:t>
            </a:r>
            <a:r>
              <a:rPr lang="en-US" sz="3600" dirty="0" err="1">
                <a:latin typeface="Times New Roman"/>
                <a:ea typeface="Calibri"/>
                <a:cs typeface="Times New Roman"/>
              </a:rPr>
              <a:t>Dớt</a:t>
            </a:r>
            <a:r>
              <a:rPr lang="en-US" sz="3600" dirty="0">
                <a:latin typeface="Times New Roman"/>
                <a:ea typeface="Calibri"/>
                <a:cs typeface="Times New Roman"/>
              </a:rPr>
              <a:t> (Zeus), </a:t>
            </a:r>
            <a:endParaRPr lang="en-US" sz="3600" dirty="0">
              <a:ea typeface="Calibri"/>
              <a:cs typeface="Times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37" y="-149228"/>
            <a:ext cx="91868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771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7" y="-85969"/>
            <a:ext cx="9847385" cy="632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50462" y="6168549"/>
            <a:ext cx="10339754" cy="604909"/>
          </a:xfrm>
          <a:prstGeom prst="rect">
            <a:avLst/>
          </a:prstGeom>
        </p:spPr>
        <p:txBody>
          <a:bodyPr wrap="square">
            <a:spAutoFit/>
          </a:bodyPr>
          <a:lstStyle/>
          <a:p>
            <a:pPr algn="just">
              <a:lnSpc>
                <a:spcPct val="130000"/>
              </a:lnSpc>
            </a:pPr>
            <a:r>
              <a:rPr lang="en-US" dirty="0">
                <a:latin typeface="Times New Roman"/>
                <a:ea typeface="Calibri"/>
                <a:cs typeface="Times New Roman"/>
              </a:rPr>
              <a:t> </a:t>
            </a:r>
            <a:r>
              <a:rPr lang="en-US" sz="2800" dirty="0" err="1">
                <a:solidFill>
                  <a:srgbClr val="FF0000"/>
                </a:solidFill>
                <a:latin typeface="Times New Roman"/>
                <a:ea typeface="Calibri"/>
                <a:cs typeface="Times New Roman"/>
              </a:rPr>
              <a:t>Những</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công</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trình</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kiến</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trúc</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lớn</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trên</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thế</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giới</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ảnh</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hưởng</a:t>
            </a:r>
            <a:r>
              <a:rPr lang="en-US" sz="2800" dirty="0">
                <a:solidFill>
                  <a:srgbClr val="FF0000"/>
                </a:solidFill>
                <a:latin typeface="Times New Roman"/>
                <a:ea typeface="Calibri"/>
                <a:cs typeface="Times New Roman"/>
              </a:rPr>
              <a:t> </a:t>
            </a:r>
            <a:r>
              <a:rPr lang="en-US" sz="2800" dirty="0" err="1">
                <a:solidFill>
                  <a:srgbClr val="FF0000"/>
                </a:solidFill>
                <a:latin typeface="Times New Roman"/>
                <a:ea typeface="Calibri"/>
                <a:cs typeface="Times New Roman"/>
              </a:rPr>
              <a:t>từ</a:t>
            </a:r>
            <a:r>
              <a:rPr lang="en-US" sz="2800" dirty="0">
                <a:solidFill>
                  <a:srgbClr val="FF0000"/>
                </a:solidFill>
                <a:latin typeface="Times New Roman"/>
                <a:ea typeface="Calibri"/>
                <a:cs typeface="Times New Roman"/>
              </a:rPr>
              <a:t> Hi </a:t>
            </a:r>
            <a:r>
              <a:rPr lang="en-US" sz="2800" dirty="0" err="1">
                <a:solidFill>
                  <a:srgbClr val="FF0000"/>
                </a:solidFill>
                <a:latin typeface="Times New Roman"/>
                <a:ea typeface="Calibri"/>
                <a:cs typeface="Times New Roman"/>
              </a:rPr>
              <a:t>Lạp</a:t>
            </a:r>
            <a:r>
              <a:rPr lang="en-US" sz="2800" dirty="0">
                <a:solidFill>
                  <a:srgbClr val="FF0000"/>
                </a:solidFill>
                <a:latin typeface="Times New Roman"/>
                <a:ea typeface="Calibri"/>
                <a:cs typeface="Times New Roman"/>
              </a:rPr>
              <a:t>.</a:t>
            </a:r>
            <a:endParaRPr lang="en-US" sz="2800" dirty="0">
              <a:solidFill>
                <a:srgbClr val="FF0000"/>
              </a:solidFill>
              <a:ea typeface="Calibri"/>
              <a:cs typeface="Times New Roman"/>
            </a:endParaRPr>
          </a:p>
        </p:txBody>
      </p:sp>
    </p:spTree>
    <p:extLst>
      <p:ext uri="{BB962C8B-B14F-4D97-AF65-F5344CB8AC3E}">
        <p14:creationId xmlns:p14="http://schemas.microsoft.com/office/powerpoint/2010/main" val="1513128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sz="4000"/>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586405"/>
            <a:ext cx="2687781" cy="707886"/>
          </a:xfrm>
          <a:prstGeom prst="rect">
            <a:avLst/>
          </a:prstGeom>
          <a:noFill/>
        </p:spPr>
        <p:txBody>
          <a:bodyPr wrap="square" rtlCol="0">
            <a:spAutoFit/>
          </a:bodyPr>
          <a:lstStyle/>
          <a:p>
            <a:r>
              <a:rPr lang="vi-VN" sz="4000" b="1" dirty="0">
                <a:solidFill>
                  <a:schemeClr val="accent6">
                    <a:lumMod val="50000"/>
                  </a:schemeClr>
                </a:solidFill>
                <a:latin typeface="Times New Roman" panose="02020603050405020304" pitchFamily="18" charset="0"/>
                <a:cs typeface="Times New Roman" panose="02020603050405020304" pitchFamily="18" charset="0"/>
              </a:rPr>
              <a:t>LUYỆN </a:t>
            </a:r>
          </a:p>
        </p:txBody>
      </p:sp>
      <p:sp>
        <p:nvSpPr>
          <p:cNvPr id="4" name="TextBox 3">
            <a:extLst>
              <a:ext uri="{FF2B5EF4-FFF2-40B4-BE49-F238E27FC236}">
                <a16:creationId xmlns:a16="http://schemas.microsoft.com/office/drawing/2014/main" id="{3BF8116B-E20B-491D-B4D9-56413782607C}"/>
              </a:ext>
            </a:extLst>
          </p:cNvPr>
          <p:cNvSpPr txBox="1"/>
          <p:nvPr/>
        </p:nvSpPr>
        <p:spPr>
          <a:xfrm>
            <a:off x="813484" y="1702733"/>
            <a:ext cx="3533663" cy="707886"/>
          </a:xfrm>
          <a:prstGeom prst="rect">
            <a:avLst/>
          </a:prstGeom>
          <a:noFill/>
        </p:spPr>
        <p:txBody>
          <a:bodyPr wrap="square" rtlCol="0">
            <a:spAutoFit/>
          </a:bodyPr>
          <a:lstStyle/>
          <a:p>
            <a:r>
              <a:rPr lang="vi-VN" sz="4000" b="1" u="sng" dirty="0">
                <a:solidFill>
                  <a:srgbClr val="C00000"/>
                </a:solidFill>
                <a:latin typeface="Times New Roman" panose="02020603050405020304" pitchFamily="18" charset="0"/>
                <a:cs typeface="Times New Roman" panose="02020603050405020304" pitchFamily="18" charset="0"/>
              </a:rPr>
              <a:t>Nhiệm vụ:</a:t>
            </a:r>
          </a:p>
        </p:txBody>
      </p:sp>
      <p:sp>
        <p:nvSpPr>
          <p:cNvPr id="6" name="TextBox 5">
            <a:extLst>
              <a:ext uri="{FF2B5EF4-FFF2-40B4-BE49-F238E27FC236}">
                <a16:creationId xmlns:a16="http://schemas.microsoft.com/office/drawing/2014/main" id="{F5842A43-4A35-4D6D-A5B4-5FB20DA4E443}"/>
              </a:ext>
            </a:extLst>
          </p:cNvPr>
          <p:cNvSpPr txBox="1"/>
          <p:nvPr/>
        </p:nvSpPr>
        <p:spPr>
          <a:xfrm>
            <a:off x="813484" y="2593262"/>
            <a:ext cx="10935171" cy="1692771"/>
          </a:xfrm>
          <a:prstGeom prst="rect">
            <a:avLst/>
          </a:prstGeom>
          <a:noFill/>
        </p:spPr>
        <p:txBody>
          <a:bodyPr wrap="square">
            <a:spAutoFit/>
          </a:bodyPr>
          <a:lstStyle/>
          <a:p>
            <a:pPr algn="just">
              <a:lnSpc>
                <a:spcPct val="130000"/>
              </a:lnSpc>
            </a:pPr>
            <a:r>
              <a:rPr lang="en-US" sz="4000" dirty="0" err="1">
                <a:latin typeface="Times New Roman"/>
                <a:ea typeface="Segoe UI"/>
                <a:cs typeface="Times New Roman"/>
              </a:rPr>
              <a:t>K</a:t>
            </a:r>
            <a:r>
              <a:rPr lang="en-US" sz="4000" dirty="0" err="1" smtClean="0">
                <a:latin typeface="Times New Roman"/>
                <a:ea typeface="Segoe UI"/>
                <a:cs typeface="Times New Roman"/>
              </a:rPr>
              <a:t>ể</a:t>
            </a:r>
            <a:r>
              <a:rPr lang="en-US" sz="4000" dirty="0" smtClean="0">
                <a:latin typeface="Times New Roman"/>
                <a:ea typeface="Segoe UI"/>
                <a:cs typeface="Times New Roman"/>
              </a:rPr>
              <a:t> </a:t>
            </a:r>
            <a:r>
              <a:rPr lang="en-US" sz="4000" dirty="0" err="1">
                <a:latin typeface="Times New Roman"/>
                <a:ea typeface="Segoe UI"/>
                <a:cs typeface="Times New Roman"/>
              </a:rPr>
              <a:t>tên</a:t>
            </a:r>
            <a:r>
              <a:rPr lang="en-US" sz="4000" dirty="0">
                <a:latin typeface="Times New Roman"/>
                <a:ea typeface="Segoe UI"/>
                <a:cs typeface="Times New Roman"/>
              </a:rPr>
              <a:t> </a:t>
            </a:r>
            <a:r>
              <a:rPr lang="en-US" sz="4000" dirty="0" err="1">
                <a:latin typeface="Times New Roman"/>
                <a:ea typeface="Segoe UI"/>
                <a:cs typeface="Times New Roman"/>
              </a:rPr>
              <a:t>các</a:t>
            </a:r>
            <a:r>
              <a:rPr lang="en-US" sz="4000" dirty="0">
                <a:latin typeface="Times New Roman"/>
                <a:ea typeface="Segoe UI"/>
                <a:cs typeface="Times New Roman"/>
              </a:rPr>
              <a:t> </a:t>
            </a:r>
            <a:r>
              <a:rPr lang="en-US" sz="4000" dirty="0" err="1">
                <a:latin typeface="Times New Roman"/>
                <a:ea typeface="Segoe UI"/>
                <a:cs typeface="Times New Roman"/>
              </a:rPr>
              <a:t>ngành</a:t>
            </a:r>
            <a:r>
              <a:rPr lang="en-US" sz="4000" dirty="0">
                <a:latin typeface="Times New Roman"/>
                <a:ea typeface="Segoe UI"/>
                <a:cs typeface="Times New Roman"/>
              </a:rPr>
              <a:t> </a:t>
            </a:r>
            <a:r>
              <a:rPr lang="en-US" sz="4000" dirty="0" err="1">
                <a:latin typeface="Times New Roman"/>
                <a:ea typeface="Segoe UI"/>
                <a:cs typeface="Times New Roman"/>
              </a:rPr>
              <a:t>kinh</a:t>
            </a:r>
            <a:r>
              <a:rPr lang="en-US" sz="4000" dirty="0">
                <a:latin typeface="Times New Roman"/>
                <a:ea typeface="Segoe UI"/>
                <a:cs typeface="Times New Roman"/>
              </a:rPr>
              <a:t> </a:t>
            </a:r>
            <a:r>
              <a:rPr lang="en-US" sz="4000" dirty="0" err="1">
                <a:latin typeface="Times New Roman"/>
                <a:ea typeface="Segoe UI"/>
                <a:cs typeface="Times New Roman"/>
              </a:rPr>
              <a:t>tế</a:t>
            </a:r>
            <a:r>
              <a:rPr lang="en-US" sz="4000" dirty="0">
                <a:latin typeface="Times New Roman"/>
                <a:ea typeface="Segoe UI"/>
                <a:cs typeface="Times New Roman"/>
              </a:rPr>
              <a:t> </a:t>
            </a:r>
            <a:r>
              <a:rPr lang="en-US" sz="4000" dirty="0" err="1">
                <a:latin typeface="Times New Roman"/>
                <a:ea typeface="Segoe UI"/>
                <a:cs typeface="Times New Roman"/>
              </a:rPr>
              <a:t>phát</a:t>
            </a:r>
            <a:r>
              <a:rPr lang="en-US" sz="4000" dirty="0">
                <a:latin typeface="Times New Roman"/>
                <a:ea typeface="Segoe UI"/>
                <a:cs typeface="Times New Roman"/>
              </a:rPr>
              <a:t> </a:t>
            </a:r>
            <a:r>
              <a:rPr lang="en-US" sz="4000" dirty="0" err="1">
                <a:latin typeface="Times New Roman"/>
                <a:ea typeface="Segoe UI"/>
                <a:cs typeface="Times New Roman"/>
              </a:rPr>
              <a:t>triển</a:t>
            </a:r>
            <a:r>
              <a:rPr lang="en-US" sz="4000" dirty="0">
                <a:latin typeface="Times New Roman"/>
                <a:ea typeface="Segoe UI"/>
                <a:cs typeface="Times New Roman"/>
              </a:rPr>
              <a:t> ở </a:t>
            </a:r>
            <a:r>
              <a:rPr lang="en-US" sz="4000" dirty="0" err="1">
                <a:latin typeface="Times New Roman"/>
                <a:ea typeface="Segoe UI"/>
                <a:cs typeface="Times New Roman"/>
              </a:rPr>
              <a:t>Hy</a:t>
            </a:r>
            <a:r>
              <a:rPr lang="en-US" sz="4000" dirty="0">
                <a:latin typeface="Times New Roman"/>
                <a:ea typeface="Segoe UI"/>
                <a:cs typeface="Times New Roman"/>
              </a:rPr>
              <a:t> </a:t>
            </a:r>
            <a:r>
              <a:rPr lang="en-US" sz="4000" dirty="0" err="1" smtClean="0">
                <a:latin typeface="Times New Roman"/>
                <a:ea typeface="Segoe UI"/>
                <a:cs typeface="Times New Roman"/>
              </a:rPr>
              <a:t>Lạp</a:t>
            </a:r>
            <a:r>
              <a:rPr lang="en-US" sz="4000" dirty="0" smtClean="0">
                <a:latin typeface="Times New Roman"/>
                <a:ea typeface="Segoe UI"/>
                <a:cs typeface="Times New Roman"/>
              </a:rPr>
              <a:t>. </a:t>
            </a:r>
            <a:r>
              <a:rPr lang="en-US" sz="4000" dirty="0" err="1" smtClean="0">
                <a:latin typeface="Times New Roman"/>
                <a:ea typeface="Segoe UI"/>
                <a:cs typeface="Times New Roman"/>
              </a:rPr>
              <a:t>Vì</a:t>
            </a:r>
            <a:r>
              <a:rPr lang="en-US" sz="4000" dirty="0" smtClean="0">
                <a:latin typeface="Times New Roman"/>
                <a:ea typeface="Segoe UI"/>
                <a:cs typeface="Times New Roman"/>
              </a:rPr>
              <a:t> </a:t>
            </a:r>
            <a:r>
              <a:rPr lang="en-US" sz="4000" dirty="0" err="1">
                <a:latin typeface="Times New Roman"/>
                <a:ea typeface="Segoe UI"/>
                <a:cs typeface="Times New Roman"/>
              </a:rPr>
              <a:t>sao</a:t>
            </a:r>
            <a:r>
              <a:rPr lang="en-US" sz="4000" dirty="0">
                <a:latin typeface="Times New Roman"/>
                <a:ea typeface="Segoe UI"/>
                <a:cs typeface="Times New Roman"/>
              </a:rPr>
              <a:t> </a:t>
            </a:r>
            <a:r>
              <a:rPr lang="en-US" sz="4000" dirty="0" err="1">
                <a:latin typeface="Times New Roman"/>
                <a:ea typeface="Segoe UI"/>
                <a:cs typeface="Times New Roman"/>
              </a:rPr>
              <a:t>thủ</a:t>
            </a:r>
            <a:r>
              <a:rPr lang="en-US" sz="4000" dirty="0">
                <a:latin typeface="Times New Roman"/>
                <a:ea typeface="Segoe UI"/>
                <a:cs typeface="Times New Roman"/>
              </a:rPr>
              <a:t> </a:t>
            </a:r>
            <a:r>
              <a:rPr lang="en-US" sz="4000" dirty="0" err="1">
                <a:latin typeface="Times New Roman"/>
                <a:ea typeface="Segoe UI"/>
                <a:cs typeface="Times New Roman"/>
              </a:rPr>
              <a:t>công</a:t>
            </a:r>
            <a:r>
              <a:rPr lang="en-US" sz="4000" dirty="0">
                <a:latin typeface="Times New Roman"/>
                <a:ea typeface="Segoe UI"/>
                <a:cs typeface="Times New Roman"/>
              </a:rPr>
              <a:t> </a:t>
            </a:r>
            <a:r>
              <a:rPr lang="en-US" sz="4000" dirty="0" err="1">
                <a:latin typeface="Times New Roman"/>
                <a:ea typeface="Segoe UI"/>
                <a:cs typeface="Times New Roman"/>
              </a:rPr>
              <a:t>nghiệp</a:t>
            </a:r>
            <a:r>
              <a:rPr lang="en-US" sz="4000" dirty="0">
                <a:latin typeface="Times New Roman"/>
                <a:ea typeface="Segoe UI"/>
                <a:cs typeface="Times New Roman"/>
              </a:rPr>
              <a:t> </a:t>
            </a:r>
            <a:r>
              <a:rPr lang="en-US" sz="4000" dirty="0" err="1">
                <a:latin typeface="Times New Roman"/>
                <a:ea typeface="Segoe UI"/>
                <a:cs typeface="Times New Roman"/>
              </a:rPr>
              <a:t>và</a:t>
            </a:r>
            <a:r>
              <a:rPr lang="en-US" sz="4000" dirty="0">
                <a:latin typeface="Times New Roman"/>
                <a:ea typeface="Segoe UI"/>
                <a:cs typeface="Times New Roman"/>
              </a:rPr>
              <a:t> </a:t>
            </a:r>
            <a:r>
              <a:rPr lang="en-US" sz="4000" dirty="0" err="1">
                <a:latin typeface="Times New Roman"/>
                <a:ea typeface="Segoe UI"/>
                <a:cs typeface="Times New Roman"/>
              </a:rPr>
              <a:t>thương</a:t>
            </a:r>
            <a:r>
              <a:rPr lang="en-US" sz="4000" dirty="0">
                <a:latin typeface="Times New Roman"/>
                <a:ea typeface="Segoe UI"/>
                <a:cs typeface="Times New Roman"/>
              </a:rPr>
              <a:t> </a:t>
            </a:r>
            <a:r>
              <a:rPr lang="en-US" sz="4000" dirty="0" err="1">
                <a:latin typeface="Times New Roman"/>
                <a:ea typeface="Segoe UI"/>
                <a:cs typeface="Times New Roman"/>
              </a:rPr>
              <a:t>nghiệp</a:t>
            </a:r>
            <a:r>
              <a:rPr lang="en-US" sz="4000" dirty="0">
                <a:latin typeface="Times New Roman"/>
                <a:ea typeface="Segoe UI"/>
                <a:cs typeface="Times New Roman"/>
              </a:rPr>
              <a:t> </a:t>
            </a:r>
            <a:r>
              <a:rPr lang="en-US" sz="4000" dirty="0" err="1">
                <a:latin typeface="Times New Roman"/>
                <a:ea typeface="Segoe UI"/>
                <a:cs typeface="Times New Roman"/>
              </a:rPr>
              <a:t>lại</a:t>
            </a:r>
            <a:r>
              <a:rPr lang="en-US" sz="4000" dirty="0">
                <a:latin typeface="Times New Roman"/>
                <a:ea typeface="Segoe UI"/>
                <a:cs typeface="Times New Roman"/>
              </a:rPr>
              <a:t> </a:t>
            </a:r>
            <a:r>
              <a:rPr lang="en-US" sz="4000" dirty="0" err="1">
                <a:latin typeface="Times New Roman"/>
                <a:ea typeface="Segoe UI"/>
                <a:cs typeface="Times New Roman"/>
              </a:rPr>
              <a:t>phát</a:t>
            </a:r>
            <a:r>
              <a:rPr lang="en-US" sz="4000" dirty="0">
                <a:latin typeface="Times New Roman"/>
                <a:ea typeface="Segoe UI"/>
                <a:cs typeface="Times New Roman"/>
              </a:rPr>
              <a:t> </a:t>
            </a:r>
            <a:r>
              <a:rPr lang="en-US" sz="4000" dirty="0" err="1" smtClean="0">
                <a:latin typeface="Times New Roman"/>
                <a:ea typeface="Segoe UI"/>
                <a:cs typeface="Times New Roman"/>
              </a:rPr>
              <a:t>triển</a:t>
            </a:r>
            <a:r>
              <a:rPr lang="en-US" sz="4000" dirty="0" smtClean="0">
                <a:latin typeface="Times New Roman"/>
                <a:ea typeface="Segoe UI"/>
                <a:cs typeface="Times New Roman"/>
              </a:rPr>
              <a:t>?  </a:t>
            </a:r>
            <a:endParaRPr lang="en-US" sz="4000" dirty="0">
              <a:ea typeface="Calibri"/>
              <a:cs typeface="Times New Roman"/>
            </a:endParaRPr>
          </a:p>
        </p:txBody>
      </p:sp>
      <p:sp>
        <p:nvSpPr>
          <p:cNvPr id="7" name="TextBox 6">
            <a:extLst>
              <a:ext uri="{FF2B5EF4-FFF2-40B4-BE49-F238E27FC236}">
                <a16:creationId xmlns:a16="http://schemas.microsoft.com/office/drawing/2014/main" id="{EDD31878-A8A4-48D6-8086-DA52500E6983}"/>
              </a:ext>
            </a:extLst>
          </p:cNvPr>
          <p:cNvSpPr txBox="1"/>
          <p:nvPr/>
        </p:nvSpPr>
        <p:spPr>
          <a:xfrm>
            <a:off x="928255" y="600920"/>
            <a:ext cx="3546764" cy="707886"/>
          </a:xfrm>
          <a:prstGeom prst="rect">
            <a:avLst/>
          </a:prstGeom>
          <a:noFill/>
        </p:spPr>
        <p:txBody>
          <a:bodyPr wrap="square" rtlCol="0">
            <a:spAutoFit/>
          </a:bodyPr>
          <a:lstStyle/>
          <a:p>
            <a:r>
              <a:rPr lang="vi-VN" sz="4000" b="1" dirty="0">
                <a:solidFill>
                  <a:schemeClr val="accent6">
                    <a:lumMod val="50000"/>
                  </a:schemeClr>
                </a:solidFill>
                <a:latin typeface="Times New Roman" panose="02020603050405020304" pitchFamily="18" charset="0"/>
                <a:cs typeface="Times New Roman" panose="02020603050405020304" pitchFamily="18" charset="0"/>
              </a:rPr>
              <a:t>LUYỆN TẬP</a:t>
            </a:r>
          </a:p>
        </p:txBody>
      </p:sp>
      <p:sp>
        <p:nvSpPr>
          <p:cNvPr id="5" name="Rectangle 4"/>
          <p:cNvSpPr/>
          <p:nvPr/>
        </p:nvSpPr>
        <p:spPr>
          <a:xfrm>
            <a:off x="813484" y="4530643"/>
            <a:ext cx="10621108" cy="1692771"/>
          </a:xfrm>
          <a:prstGeom prst="rect">
            <a:avLst/>
          </a:prstGeom>
        </p:spPr>
        <p:txBody>
          <a:bodyPr wrap="square">
            <a:spAutoFit/>
          </a:bodyPr>
          <a:lstStyle/>
          <a:p>
            <a:pPr algn="just">
              <a:lnSpc>
                <a:spcPct val="130000"/>
              </a:lnSpc>
            </a:pPr>
            <a:r>
              <a:rPr lang="en-US" sz="4000" dirty="0" err="1" smtClean="0">
                <a:latin typeface="Times New Roman"/>
                <a:ea typeface="Segoe UI"/>
                <a:cs typeface="Times New Roman"/>
              </a:rPr>
              <a:t>Vai</a:t>
            </a:r>
            <a:r>
              <a:rPr lang="en-US" sz="4000" dirty="0" smtClean="0">
                <a:latin typeface="Times New Roman"/>
                <a:ea typeface="Segoe UI"/>
                <a:cs typeface="Times New Roman"/>
              </a:rPr>
              <a:t> </a:t>
            </a:r>
            <a:r>
              <a:rPr lang="en-US" sz="4000" dirty="0" err="1">
                <a:latin typeface="Times New Roman"/>
                <a:ea typeface="Segoe UI"/>
                <a:cs typeface="Times New Roman"/>
              </a:rPr>
              <a:t>trò</a:t>
            </a:r>
            <a:r>
              <a:rPr lang="en-US" sz="4000" dirty="0">
                <a:latin typeface="Times New Roman"/>
                <a:ea typeface="Segoe UI"/>
                <a:cs typeface="Times New Roman"/>
              </a:rPr>
              <a:t> </a:t>
            </a:r>
            <a:r>
              <a:rPr lang="en-US" sz="4000" dirty="0" err="1">
                <a:latin typeface="Times New Roman"/>
                <a:ea typeface="Segoe UI"/>
                <a:cs typeface="Times New Roman"/>
              </a:rPr>
              <a:t>của</a:t>
            </a:r>
            <a:r>
              <a:rPr lang="en-US" sz="4000" dirty="0">
                <a:latin typeface="Times New Roman"/>
                <a:ea typeface="Segoe UI"/>
                <a:cs typeface="Times New Roman"/>
              </a:rPr>
              <a:t> </a:t>
            </a:r>
            <a:r>
              <a:rPr lang="en-US" sz="4000" dirty="0" err="1">
                <a:latin typeface="Times New Roman"/>
                <a:ea typeface="Segoe UI"/>
                <a:cs typeface="Times New Roman"/>
              </a:rPr>
              <a:t>biển</a:t>
            </a:r>
            <a:r>
              <a:rPr lang="en-US" sz="4000" dirty="0">
                <a:latin typeface="Times New Roman"/>
                <a:ea typeface="Segoe UI"/>
                <a:cs typeface="Times New Roman"/>
              </a:rPr>
              <a:t> </a:t>
            </a:r>
            <a:r>
              <a:rPr lang="en-US" sz="4000" dirty="0" err="1">
                <a:latin typeface="Times New Roman"/>
                <a:ea typeface="Segoe UI"/>
                <a:cs typeface="Times New Roman"/>
              </a:rPr>
              <a:t>và</a:t>
            </a:r>
            <a:r>
              <a:rPr lang="en-US" sz="4000" dirty="0">
                <a:latin typeface="Times New Roman"/>
                <a:ea typeface="Segoe UI"/>
                <a:cs typeface="Times New Roman"/>
              </a:rPr>
              <a:t> </a:t>
            </a:r>
            <a:r>
              <a:rPr lang="en-US" sz="4000" dirty="0" err="1">
                <a:latin typeface="Times New Roman"/>
                <a:ea typeface="Segoe UI"/>
                <a:cs typeface="Times New Roman"/>
              </a:rPr>
              <a:t>cảng</a:t>
            </a:r>
            <a:r>
              <a:rPr lang="en-US" sz="4000" dirty="0">
                <a:latin typeface="Times New Roman"/>
                <a:ea typeface="Segoe UI"/>
                <a:cs typeface="Times New Roman"/>
              </a:rPr>
              <a:t> </a:t>
            </a:r>
            <a:r>
              <a:rPr lang="en-US" sz="4000" dirty="0" err="1">
                <a:latin typeface="Times New Roman"/>
                <a:ea typeface="Segoe UI"/>
                <a:cs typeface="Times New Roman"/>
              </a:rPr>
              <a:t>biển</a:t>
            </a:r>
            <a:r>
              <a:rPr lang="en-US" sz="4000" dirty="0">
                <a:latin typeface="Times New Roman"/>
                <a:ea typeface="Segoe UI"/>
                <a:cs typeface="Times New Roman"/>
              </a:rPr>
              <a:t> </a:t>
            </a:r>
            <a:r>
              <a:rPr lang="en-US" sz="4000" dirty="0" err="1">
                <a:latin typeface="Times New Roman"/>
                <a:ea typeface="Segoe UI"/>
                <a:cs typeface="Times New Roman"/>
              </a:rPr>
              <a:t>với</a:t>
            </a:r>
            <a:r>
              <a:rPr lang="en-US" sz="4000" dirty="0">
                <a:latin typeface="Times New Roman"/>
                <a:ea typeface="Segoe UI"/>
                <a:cs typeface="Times New Roman"/>
              </a:rPr>
              <a:t> </a:t>
            </a:r>
            <a:r>
              <a:rPr lang="en-US" sz="4000" dirty="0" err="1">
                <a:latin typeface="Times New Roman"/>
                <a:ea typeface="Segoe UI"/>
                <a:cs typeface="Times New Roman"/>
              </a:rPr>
              <a:t>các</a:t>
            </a:r>
            <a:r>
              <a:rPr lang="en-US" sz="4000" dirty="0">
                <a:latin typeface="Times New Roman"/>
                <a:ea typeface="Segoe UI"/>
                <a:cs typeface="Times New Roman"/>
              </a:rPr>
              <a:t> </a:t>
            </a:r>
            <a:r>
              <a:rPr lang="en-US" sz="4000" dirty="0" err="1">
                <a:latin typeface="Times New Roman"/>
                <a:ea typeface="Segoe UI"/>
                <a:cs typeface="Times New Roman"/>
              </a:rPr>
              <a:t>quốc</a:t>
            </a:r>
            <a:r>
              <a:rPr lang="en-US" sz="4000" dirty="0">
                <a:latin typeface="Times New Roman"/>
                <a:ea typeface="Segoe UI"/>
                <a:cs typeface="Times New Roman"/>
              </a:rPr>
              <a:t> </a:t>
            </a:r>
            <a:r>
              <a:rPr lang="en-US" sz="4000" dirty="0" err="1">
                <a:latin typeface="Times New Roman"/>
                <a:ea typeface="Segoe UI"/>
                <a:cs typeface="Times New Roman"/>
              </a:rPr>
              <a:t>gia</a:t>
            </a:r>
            <a:r>
              <a:rPr lang="en-US" sz="4000" dirty="0">
                <a:latin typeface="Times New Roman"/>
                <a:ea typeface="Segoe UI"/>
                <a:cs typeface="Times New Roman"/>
              </a:rPr>
              <a:t> </a:t>
            </a:r>
            <a:r>
              <a:rPr lang="en-US" sz="4000" dirty="0" err="1">
                <a:latin typeface="Times New Roman"/>
                <a:ea typeface="Segoe UI"/>
                <a:cs typeface="Times New Roman"/>
              </a:rPr>
              <a:t>hiện</a:t>
            </a:r>
            <a:r>
              <a:rPr lang="en-US" sz="4000" dirty="0">
                <a:latin typeface="Times New Roman"/>
                <a:ea typeface="Segoe UI"/>
                <a:cs typeface="Times New Roman"/>
              </a:rPr>
              <a:t> nay.</a:t>
            </a:r>
            <a:endParaRPr lang="en-US" sz="4000" dirty="0">
              <a:ea typeface="Calibri"/>
              <a:cs typeface="Times New Roman"/>
            </a:endParaRPr>
          </a:p>
        </p:txBody>
      </p:sp>
    </p:spTree>
    <p:extLst>
      <p:ext uri="{BB962C8B-B14F-4D97-AF65-F5344CB8AC3E}">
        <p14:creationId xmlns:p14="http://schemas.microsoft.com/office/powerpoint/2010/main" val="36865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a:solidFill>
                  <a:schemeClr val="accent6">
                    <a:lumMod val="75000"/>
                  </a:schemeClr>
                </a:solidFill>
                <a:latin typeface="Times New Roman" panose="02020603050405020304" pitchFamily="18" charset="0"/>
                <a:cs typeface="Times New Roman" panose="02020603050405020304" pitchFamily="18" charset="0"/>
              </a:rPr>
              <a:t>VẬN DỤNG</a:t>
            </a:r>
          </a:p>
        </p:txBody>
      </p:sp>
      <p:pic>
        <p:nvPicPr>
          <p:cNvPr id="8" name="Picture 7" descr="C:\Users\HP\OneDrive\Desktop\Screenshot_48.png"/>
          <p:cNvPicPr/>
          <p:nvPr/>
        </p:nvPicPr>
        <p:blipFill>
          <a:blip r:embed="rId2">
            <a:extLst>
              <a:ext uri="{28A0092B-C50C-407E-A947-70E740481C1C}">
                <a14:useLocalDpi xmlns:a14="http://schemas.microsoft.com/office/drawing/2010/main" val="0"/>
              </a:ext>
            </a:extLst>
          </a:blip>
          <a:srcRect/>
          <a:stretch>
            <a:fillRect/>
          </a:stretch>
        </p:blipFill>
        <p:spPr bwMode="auto">
          <a:xfrm>
            <a:off x="9144000" y="2597785"/>
            <a:ext cx="2719754" cy="2853446"/>
          </a:xfrm>
          <a:prstGeom prst="rect">
            <a:avLst/>
          </a:prstGeom>
          <a:noFill/>
          <a:ln>
            <a:noFill/>
          </a:ln>
        </p:spPr>
      </p:pic>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p:cNvSpPr/>
          <p:nvPr/>
        </p:nvSpPr>
        <p:spPr>
          <a:xfrm>
            <a:off x="1230922" y="1985719"/>
            <a:ext cx="7537939" cy="4158511"/>
          </a:xfrm>
          <a:prstGeom prst="rect">
            <a:avLst/>
          </a:prstGeom>
        </p:spPr>
        <p:txBody>
          <a:bodyPr wrap="square">
            <a:spAutoFit/>
          </a:bodyPr>
          <a:lstStyle/>
          <a:p>
            <a:pPr algn="just">
              <a:lnSpc>
                <a:spcPct val="150000"/>
              </a:lnSpc>
              <a:spcBef>
                <a:spcPts val="900"/>
              </a:spcBef>
              <a:spcAft>
                <a:spcPts val="900"/>
              </a:spcAft>
            </a:pPr>
            <a:r>
              <a:rPr lang="nl-NL" sz="3600" dirty="0">
                <a:solidFill>
                  <a:srgbClr val="000000"/>
                </a:solidFill>
                <a:latin typeface="Times New Roman"/>
                <a:ea typeface="Calibri"/>
                <a:cs typeface="Times New Roman"/>
              </a:rPr>
              <a:t>Quan sát logo của Tổ chức Văn hoá, Khoa học và Giáo dục của Liên hợp quốc (UNESCO), em hãy cho biết: Logô đó lấy ý tưởng từ công trình kiến trúc nổi tiếng nào của Hy Lạp cổ đại?</a:t>
            </a:r>
            <a:r>
              <a:rPr lang="nl-NL" sz="3600" b="1" dirty="0">
                <a:solidFill>
                  <a:srgbClr val="000000"/>
                </a:solidFill>
                <a:latin typeface="Times New Roman"/>
                <a:ea typeface="Calibri"/>
                <a:cs typeface="Times New Roman"/>
              </a:rPr>
              <a:t> </a:t>
            </a:r>
            <a:endParaRPr lang="en-US" sz="3600" dirty="0">
              <a:ea typeface="Calibri"/>
              <a:cs typeface="Times New Roman"/>
            </a:endParaRPr>
          </a:p>
        </p:txBody>
      </p:sp>
    </p:spTree>
    <p:extLst>
      <p:ext uri="{BB962C8B-B14F-4D97-AF65-F5344CB8AC3E}">
        <p14:creationId xmlns:p14="http://schemas.microsoft.com/office/powerpoint/2010/main" val="115768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6823103357_LDQG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769" y="0"/>
            <a:ext cx="825304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a:extLst>
              <a:ext uri="{FF2B5EF4-FFF2-40B4-BE49-F238E27FC236}">
                <a16:creationId xmlns:a16="http://schemas.microsoft.com/office/drawing/2014/main" id="{F342D932-3324-499E-A426-5193885EE424}"/>
              </a:ext>
            </a:extLst>
          </p:cNvPr>
          <p:cNvSpPr/>
          <p:nvPr/>
        </p:nvSpPr>
        <p:spPr>
          <a:xfrm>
            <a:off x="-1" y="695156"/>
            <a:ext cx="3540370" cy="4568505"/>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just">
              <a:spcAft>
                <a:spcPts val="800"/>
              </a:spcAft>
            </a:pPr>
            <a:r>
              <a:rPr lang="en-US" sz="2800" dirty="0" err="1">
                <a:latin typeface="Times New Roman"/>
                <a:ea typeface="Times New Roman"/>
              </a:rPr>
              <a:t>Hãy</a:t>
            </a:r>
            <a:r>
              <a:rPr lang="en-US" sz="2800" dirty="0">
                <a:latin typeface="Times New Roman"/>
                <a:ea typeface="Times New Roman"/>
              </a:rPr>
              <a:t> </a:t>
            </a:r>
            <a:r>
              <a:rPr lang="en-US" sz="2800" dirty="0" err="1">
                <a:latin typeface="Times New Roman"/>
                <a:ea typeface="Times New Roman"/>
              </a:rPr>
              <a:t>xác</a:t>
            </a:r>
            <a:r>
              <a:rPr lang="en-US" sz="2800" dirty="0">
                <a:latin typeface="Times New Roman"/>
                <a:ea typeface="Times New Roman"/>
              </a:rPr>
              <a:t> </a:t>
            </a:r>
            <a:r>
              <a:rPr lang="en-US" sz="2800" dirty="0" err="1">
                <a:latin typeface="Times New Roman"/>
                <a:ea typeface="Times New Roman"/>
              </a:rPr>
              <a:t>định</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trí</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Hy</a:t>
            </a:r>
            <a:r>
              <a:rPr lang="en-US" sz="2800" dirty="0">
                <a:latin typeface="Times New Roman"/>
                <a:ea typeface="Times New Roman"/>
              </a:rPr>
              <a:t> </a:t>
            </a:r>
            <a:r>
              <a:rPr lang="en-US" sz="2800" dirty="0" err="1">
                <a:latin typeface="Times New Roman"/>
                <a:ea typeface="Times New Roman"/>
              </a:rPr>
              <a:t>Lạp</a:t>
            </a:r>
            <a:r>
              <a:rPr lang="en-US" sz="2800" dirty="0">
                <a:latin typeface="Times New Roman"/>
                <a:ea typeface="Times New Roman"/>
              </a:rPr>
              <a:t> </a:t>
            </a:r>
            <a:r>
              <a:rPr lang="en-US" sz="2800" dirty="0" err="1">
                <a:latin typeface="Times New Roman"/>
                <a:ea typeface="Times New Roman"/>
              </a:rPr>
              <a:t>trên</a:t>
            </a:r>
            <a:r>
              <a:rPr lang="en-US" sz="2800" dirty="0">
                <a:latin typeface="Times New Roman"/>
                <a:ea typeface="Times New Roman"/>
              </a:rPr>
              <a:t> </a:t>
            </a:r>
            <a:r>
              <a:rPr lang="en-US" sz="2800" dirty="0" err="1">
                <a:latin typeface="Times New Roman"/>
                <a:ea typeface="Times New Roman"/>
              </a:rPr>
              <a:t>bản</a:t>
            </a:r>
            <a:r>
              <a:rPr lang="en-US" sz="2800" dirty="0">
                <a:latin typeface="Times New Roman"/>
                <a:ea typeface="Times New Roman"/>
              </a:rPr>
              <a:t> </a:t>
            </a:r>
            <a:r>
              <a:rPr lang="en-US" sz="2800" dirty="0" err="1">
                <a:latin typeface="Times New Roman"/>
                <a:ea typeface="Times New Roman"/>
              </a:rPr>
              <a:t>đồ</a:t>
            </a:r>
            <a:r>
              <a:rPr lang="en-US" sz="2800" dirty="0">
                <a:latin typeface="Times New Roman"/>
                <a:ea typeface="Times New Roman"/>
              </a:rPr>
              <a:t> </a:t>
            </a:r>
            <a:r>
              <a:rPr lang="en-US" sz="2800" dirty="0" err="1">
                <a:latin typeface="Times New Roman"/>
                <a:ea typeface="Times New Roman"/>
              </a:rPr>
              <a:t>thế</a:t>
            </a:r>
            <a:r>
              <a:rPr lang="en-US" sz="2800" dirty="0">
                <a:latin typeface="Times New Roman"/>
                <a:ea typeface="Times New Roman"/>
              </a:rPr>
              <a:t> </a:t>
            </a:r>
            <a:r>
              <a:rPr lang="en-US" sz="2800" dirty="0" err="1">
                <a:latin typeface="Times New Roman"/>
                <a:ea typeface="Times New Roman"/>
              </a:rPr>
              <a:t>giới</a:t>
            </a:r>
            <a:endParaRPr lang="en-US" sz="2400" dirty="0">
              <a:effectLst/>
              <a:latin typeface="Times New Roman"/>
              <a:ea typeface="Times New Roman"/>
            </a:endParaRPr>
          </a:p>
        </p:txBody>
      </p:sp>
    </p:spTree>
    <p:extLst>
      <p:ext uri="{BB962C8B-B14F-4D97-AF65-F5344CB8AC3E}">
        <p14:creationId xmlns:p14="http://schemas.microsoft.com/office/powerpoint/2010/main" val="11863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92" y="1107954"/>
            <a:ext cx="10269416" cy="49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6156775"/>
            <a:ext cx="8080216" cy="523220"/>
          </a:xfrm>
          <a:prstGeom prst="rect">
            <a:avLst/>
          </a:prstGeom>
        </p:spPr>
        <p:txBody>
          <a:bodyPr wrap="square">
            <a:spAutoFit/>
          </a:bodyPr>
          <a:lstStyle/>
          <a:p>
            <a:pPr lvl="0"/>
            <a:r>
              <a:rPr lang="nl-NL" sz="2800" dirty="0">
                <a:solidFill>
                  <a:prstClr val="black"/>
                </a:solidFill>
                <a:latin typeface="Times New Roman"/>
                <a:ea typeface="Calibri"/>
                <a:cs typeface="Times New Roman"/>
              </a:rPr>
              <a:t>Hình 10.2: Lược đồ Hy Lạp cổ đại</a:t>
            </a:r>
            <a:endParaRPr lang="en-US" sz="2800" dirty="0">
              <a:solidFill>
                <a:prstClr val="black"/>
              </a:solidFill>
            </a:endParaRPr>
          </a:p>
        </p:txBody>
      </p:sp>
      <p:sp>
        <p:nvSpPr>
          <p:cNvPr id="6" name="Rectangle 5"/>
          <p:cNvSpPr/>
          <p:nvPr/>
        </p:nvSpPr>
        <p:spPr>
          <a:xfrm>
            <a:off x="2883563" y="352933"/>
            <a:ext cx="10708172" cy="1056700"/>
          </a:xfrm>
          <a:prstGeom prst="rect">
            <a:avLst/>
          </a:prstGeom>
        </p:spPr>
        <p:txBody>
          <a:bodyPr wrap="square">
            <a:spAutoFit/>
          </a:bodyPr>
          <a:lstStyle/>
          <a:p>
            <a:pPr algn="just">
              <a:spcAft>
                <a:spcPts val="800"/>
              </a:spcAft>
            </a:pPr>
            <a:r>
              <a:rPr lang="nl-NL" sz="2800" dirty="0">
                <a:solidFill>
                  <a:prstClr val="black"/>
                </a:solidFill>
                <a:latin typeface="Times New Roman"/>
                <a:cs typeface="Times New Roman"/>
              </a:rPr>
              <a:t>HĐ CÁ NHÂN: </a:t>
            </a:r>
            <a:r>
              <a:rPr lang="en-US" sz="2800" dirty="0">
                <a:latin typeface="Times New Roman"/>
                <a:ea typeface="Times New Roman"/>
              </a:rPr>
              <a:t>HS </a:t>
            </a:r>
            <a:r>
              <a:rPr lang="en-US" sz="2800" dirty="0" err="1">
                <a:latin typeface="Times New Roman"/>
                <a:ea typeface="Times New Roman"/>
              </a:rPr>
              <a:t>quan</a:t>
            </a:r>
            <a:r>
              <a:rPr lang="en-US" sz="2800" dirty="0">
                <a:latin typeface="Times New Roman"/>
                <a:ea typeface="Times New Roman"/>
              </a:rPr>
              <a:t> </a:t>
            </a:r>
            <a:r>
              <a:rPr lang="en-US" sz="2800" dirty="0" err="1">
                <a:latin typeface="Times New Roman"/>
                <a:ea typeface="Times New Roman"/>
              </a:rPr>
              <a:t>sát</a:t>
            </a:r>
            <a:r>
              <a:rPr lang="en-US" sz="2800" dirty="0">
                <a:latin typeface="Times New Roman"/>
                <a:ea typeface="Times New Roman"/>
              </a:rPr>
              <a:t> </a:t>
            </a:r>
            <a:r>
              <a:rPr lang="en-US" sz="2800" dirty="0" err="1">
                <a:latin typeface="Times New Roman"/>
                <a:ea typeface="Times New Roman"/>
              </a:rPr>
              <a:t>lược</a:t>
            </a:r>
            <a:r>
              <a:rPr lang="en-US" sz="2800" dirty="0">
                <a:latin typeface="Times New Roman"/>
                <a:ea typeface="Times New Roman"/>
              </a:rPr>
              <a:t> </a:t>
            </a:r>
            <a:r>
              <a:rPr lang="en-US" sz="2800" dirty="0" err="1">
                <a:latin typeface="Times New Roman"/>
                <a:ea typeface="Times New Roman"/>
              </a:rPr>
              <a:t>đồ</a:t>
            </a:r>
            <a:r>
              <a:rPr lang="en-US" sz="2800" dirty="0">
                <a:latin typeface="Times New Roman"/>
                <a:ea typeface="Times New Roman"/>
              </a:rPr>
              <a:t> Hi </a:t>
            </a:r>
            <a:r>
              <a:rPr lang="en-US" sz="2800" dirty="0" err="1">
                <a:latin typeface="Times New Roman"/>
                <a:ea typeface="Times New Roman"/>
              </a:rPr>
              <a:t>Lạp</a:t>
            </a:r>
            <a:endParaRPr lang="en-US" sz="2400" dirty="0">
              <a:latin typeface="Times New Roman"/>
              <a:ea typeface="Times New Roman"/>
            </a:endParaRPr>
          </a:p>
          <a:p>
            <a:pPr lvl="0"/>
            <a:endParaRPr lang="en-US" sz="2800" dirty="0">
              <a:solidFill>
                <a:prstClr val="black"/>
              </a:solidFill>
            </a:endParaRPr>
          </a:p>
        </p:txBody>
      </p:sp>
    </p:spTree>
    <p:extLst>
      <p:ext uri="{BB962C8B-B14F-4D97-AF65-F5344CB8AC3E}">
        <p14:creationId xmlns:p14="http://schemas.microsoft.com/office/powerpoint/2010/main" val="198637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308" y="715109"/>
            <a:ext cx="8839200" cy="5404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00539" y="3815026"/>
            <a:ext cx="4706738" cy="461665"/>
          </a:xfrm>
          <a:prstGeom prst="rect">
            <a:avLst/>
          </a:prstGeom>
        </p:spPr>
        <p:txBody>
          <a:bodyPr wrap="none">
            <a:spAutoFit/>
          </a:bodyPr>
          <a:lstStyle/>
          <a:p>
            <a:pPr lvl="0"/>
            <a:r>
              <a:rPr lang="en-US" sz="2400" b="1" u="sng" dirty="0">
                <a:solidFill>
                  <a:srgbClr val="C00000"/>
                </a:solidFill>
                <a:latin typeface="Times New Roman" panose="02020603050405020304" pitchFamily="18" charset="0"/>
                <a:cs typeface="Times New Roman" panose="02020603050405020304" pitchFamily="18" charset="0"/>
              </a:rPr>
              <a:t>THẢO LUẬN NHÓM (5P) 5-6 HS</a:t>
            </a:r>
          </a:p>
        </p:txBody>
      </p:sp>
    </p:spTree>
    <p:extLst>
      <p:ext uri="{BB962C8B-B14F-4D97-AF65-F5344CB8AC3E}">
        <p14:creationId xmlns:p14="http://schemas.microsoft.com/office/powerpoint/2010/main" val="3783569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96F46-8267-4321-A535-4C968E776B47}"/>
              </a:ext>
            </a:extLst>
          </p:cNvPr>
          <p:cNvSpPr/>
          <p:nvPr/>
        </p:nvSpPr>
        <p:spPr>
          <a:xfrm>
            <a:off x="611895" y="73343"/>
            <a:ext cx="7315199" cy="5744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defTabSz="1555750">
              <a:lnSpc>
                <a:spcPct val="90000"/>
              </a:lnSpc>
              <a:spcBef>
                <a:spcPct val="0"/>
              </a:spcBef>
              <a:spcAft>
                <a:spcPct val="35000"/>
              </a:spcAft>
            </a:pPr>
            <a:r>
              <a:rPr lang="nl-NL" sz="3200" dirty="0">
                <a:solidFill>
                  <a:srgbClr val="C00000"/>
                </a:solidFill>
                <a:latin typeface="Times New Roman" panose="02020603050405020304" pitchFamily="18" charset="0"/>
                <a:cs typeface="Times New Roman" panose="02020603050405020304" pitchFamily="18" charset="0"/>
              </a:rPr>
              <a:t>I. ĐIỀU KIỆN TỰ NHIÊN</a:t>
            </a:r>
            <a:endParaRPr lang="vi-VN" sz="3200"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D27D2C4-64D7-488C-A907-41DCD8A35B52}"/>
              </a:ext>
            </a:extLst>
          </p:cNvPr>
          <p:cNvSpPr txBox="1"/>
          <p:nvPr/>
        </p:nvSpPr>
        <p:spPr>
          <a:xfrm>
            <a:off x="4059382" y="1282943"/>
            <a:ext cx="1357746" cy="369332"/>
          </a:xfrm>
          <a:prstGeom prst="rect">
            <a:avLst/>
          </a:prstGeom>
          <a:noFill/>
        </p:spPr>
        <p:txBody>
          <a:bodyPr wrap="square" rtlCol="0">
            <a:spAutoFit/>
          </a:bodyPr>
          <a:lstStyle/>
          <a:p>
            <a:endParaRPr lang="vi-VN"/>
          </a:p>
        </p:txBody>
      </p:sp>
      <p:graphicFrame>
        <p:nvGraphicFramePr>
          <p:cNvPr id="5" name="Table 4"/>
          <p:cNvGraphicFramePr>
            <a:graphicFrameLocks noGrp="1"/>
          </p:cNvGraphicFramePr>
          <p:nvPr>
            <p:extLst>
              <p:ext uri="{D42A27DB-BD31-4B8C-83A1-F6EECF244321}">
                <p14:modId xmlns:p14="http://schemas.microsoft.com/office/powerpoint/2010/main" val="230126933"/>
              </p:ext>
            </p:extLst>
          </p:nvPr>
        </p:nvGraphicFramePr>
        <p:xfrm>
          <a:off x="0" y="1652275"/>
          <a:ext cx="12191999" cy="5205725"/>
        </p:xfrm>
        <a:graphic>
          <a:graphicData uri="http://schemas.openxmlformats.org/drawingml/2006/table">
            <a:tbl>
              <a:tblPr firstRow="1" firstCol="1" bandRow="1"/>
              <a:tblGrid>
                <a:gridCol w="3817367">
                  <a:extLst>
                    <a:ext uri="{9D8B030D-6E8A-4147-A177-3AD203B41FA5}">
                      <a16:colId xmlns:a16="http://schemas.microsoft.com/office/drawing/2014/main" val="20000"/>
                    </a:ext>
                  </a:extLst>
                </a:gridCol>
                <a:gridCol w="4339032">
                  <a:extLst>
                    <a:ext uri="{9D8B030D-6E8A-4147-A177-3AD203B41FA5}">
                      <a16:colId xmlns:a16="http://schemas.microsoft.com/office/drawing/2014/main" val="20001"/>
                    </a:ext>
                  </a:extLst>
                </a:gridCol>
                <a:gridCol w="4035600">
                  <a:extLst>
                    <a:ext uri="{9D8B030D-6E8A-4147-A177-3AD203B41FA5}">
                      <a16:colId xmlns:a16="http://schemas.microsoft.com/office/drawing/2014/main" val="20003"/>
                    </a:ext>
                  </a:extLst>
                </a:gridCol>
              </a:tblGrid>
              <a:tr h="619324">
                <a:tc>
                  <a:txBody>
                    <a:bodyPr/>
                    <a:lstStyle/>
                    <a:p>
                      <a:pPr marL="0" marR="0" algn="just">
                        <a:lnSpc>
                          <a:spcPct val="115000"/>
                        </a:lnSpc>
                        <a:spcBef>
                          <a:spcPts val="700"/>
                        </a:spcBef>
                        <a:spcAft>
                          <a:spcPts val="700"/>
                        </a:spcAft>
                      </a:pPr>
                      <a:r>
                        <a:rPr lang="nl-NL" sz="3600" b="1" dirty="0">
                          <a:effectLst/>
                          <a:latin typeface="Times New Roman"/>
                          <a:ea typeface="Calibri"/>
                          <a:cs typeface="Times New Roman"/>
                        </a:rPr>
                        <a:t>Nhóm 1</a:t>
                      </a:r>
                      <a:endParaRPr lang="en-US" sz="3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700"/>
                        </a:spcBef>
                        <a:spcAft>
                          <a:spcPts val="700"/>
                        </a:spcAft>
                      </a:pPr>
                      <a:r>
                        <a:rPr lang="nl-NL" sz="3600" b="1" dirty="0">
                          <a:effectLst/>
                          <a:latin typeface="Times New Roman"/>
                          <a:ea typeface="Calibri"/>
                          <a:cs typeface="Times New Roman"/>
                        </a:rPr>
                        <a:t>Nhóm </a:t>
                      </a:r>
                      <a:r>
                        <a:rPr lang="nl-NL" sz="3600" b="1" dirty="0" smtClean="0">
                          <a:effectLst/>
                          <a:latin typeface="Times New Roman"/>
                          <a:ea typeface="Calibri"/>
                          <a:cs typeface="Times New Roman"/>
                        </a:rPr>
                        <a:t>2 +3</a:t>
                      </a:r>
                      <a:endParaRPr lang="en-US" sz="3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700"/>
                        </a:spcBef>
                        <a:spcAft>
                          <a:spcPts val="700"/>
                        </a:spcAft>
                      </a:pPr>
                      <a:r>
                        <a:rPr lang="nl-NL" sz="3600" b="1" dirty="0">
                          <a:effectLst/>
                          <a:latin typeface="Times New Roman"/>
                          <a:ea typeface="Calibri"/>
                          <a:cs typeface="Times New Roman"/>
                        </a:rPr>
                        <a:t>Nhóm </a:t>
                      </a:r>
                      <a:r>
                        <a:rPr lang="nl-NL" sz="3600" b="1" dirty="0" smtClean="0">
                          <a:effectLst/>
                          <a:latin typeface="Times New Roman"/>
                          <a:ea typeface="Calibri"/>
                          <a:cs typeface="Times New Roman"/>
                        </a:rPr>
                        <a:t>4</a:t>
                      </a:r>
                      <a:endParaRPr lang="en-US" sz="3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86401">
                <a:tc>
                  <a:txBody>
                    <a:bodyPr/>
                    <a:lstStyle/>
                    <a:p>
                      <a:pPr algn="just">
                        <a:lnSpc>
                          <a:spcPct val="107000"/>
                        </a:lnSpc>
                        <a:spcAft>
                          <a:spcPts val="800"/>
                        </a:spcAft>
                      </a:pPr>
                      <a:r>
                        <a:rPr lang="nl-NL" sz="3600" dirty="0">
                          <a:effectLst/>
                          <a:latin typeface="Times New Roman"/>
                          <a:ea typeface="Calibri"/>
                        </a:rPr>
                        <a:t>Hãy nêu </a:t>
                      </a:r>
                      <a:r>
                        <a:rPr lang="nl-NL" sz="3600" dirty="0" smtClean="0">
                          <a:effectLst/>
                          <a:latin typeface="Times New Roman"/>
                          <a:ea typeface="Calibri"/>
                        </a:rPr>
                        <a:t>vị </a:t>
                      </a:r>
                      <a:r>
                        <a:rPr lang="nl-NL" sz="3600" dirty="0">
                          <a:effectLst/>
                          <a:latin typeface="Times New Roman"/>
                          <a:ea typeface="Calibri"/>
                        </a:rPr>
                        <a:t>trí </a:t>
                      </a:r>
                      <a:r>
                        <a:rPr lang="nl-NL" sz="3600" dirty="0" smtClean="0">
                          <a:effectLst/>
                          <a:latin typeface="Times New Roman"/>
                          <a:ea typeface="Calibri"/>
                        </a:rPr>
                        <a:t>và </a:t>
                      </a:r>
                      <a:r>
                        <a:rPr lang="nl-NL" sz="3600" dirty="0">
                          <a:effectLst/>
                          <a:latin typeface="Times New Roman"/>
                          <a:ea typeface="Calibri"/>
                        </a:rPr>
                        <a:t>điều kiện tự nhiên của Hi Lạp.</a:t>
                      </a:r>
                      <a:endParaRPr lang="en-US" sz="3600" dirty="0">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600" dirty="0" err="1">
                          <a:effectLst/>
                          <a:latin typeface="Times New Roman"/>
                          <a:ea typeface="Calibri"/>
                        </a:rPr>
                        <a:t>Điều</a:t>
                      </a:r>
                      <a:r>
                        <a:rPr lang="en-US" sz="3600" dirty="0">
                          <a:effectLst/>
                          <a:latin typeface="Times New Roman"/>
                          <a:ea typeface="Calibri"/>
                        </a:rPr>
                        <a:t> </a:t>
                      </a:r>
                      <a:r>
                        <a:rPr lang="en-US" sz="3600" dirty="0" err="1">
                          <a:effectLst/>
                          <a:latin typeface="Times New Roman"/>
                          <a:ea typeface="Calibri"/>
                        </a:rPr>
                        <a:t>kiện</a:t>
                      </a:r>
                      <a:r>
                        <a:rPr lang="en-US" sz="3600" dirty="0">
                          <a:effectLst/>
                          <a:latin typeface="Times New Roman"/>
                          <a:ea typeface="Calibri"/>
                        </a:rPr>
                        <a:t> </a:t>
                      </a:r>
                      <a:r>
                        <a:rPr lang="en-US" sz="3600" dirty="0" err="1">
                          <a:effectLst/>
                          <a:latin typeface="Times New Roman"/>
                          <a:ea typeface="Calibri"/>
                        </a:rPr>
                        <a:t>tự</a:t>
                      </a:r>
                      <a:r>
                        <a:rPr lang="en-US" sz="3600" dirty="0">
                          <a:effectLst/>
                          <a:latin typeface="Times New Roman"/>
                          <a:ea typeface="Calibri"/>
                        </a:rPr>
                        <a:t> </a:t>
                      </a:r>
                      <a:r>
                        <a:rPr lang="en-US" sz="3600" dirty="0" err="1">
                          <a:effectLst/>
                          <a:latin typeface="Times New Roman"/>
                          <a:ea typeface="Calibri"/>
                        </a:rPr>
                        <a:t>nhiên</a:t>
                      </a:r>
                      <a:r>
                        <a:rPr lang="en-US" sz="3600" dirty="0">
                          <a:effectLst/>
                          <a:latin typeface="Times New Roman"/>
                          <a:ea typeface="Calibri"/>
                        </a:rPr>
                        <a:t> </a:t>
                      </a:r>
                      <a:r>
                        <a:rPr lang="en-US" sz="3600" dirty="0" err="1">
                          <a:effectLst/>
                          <a:latin typeface="Times New Roman"/>
                          <a:ea typeface="Calibri"/>
                        </a:rPr>
                        <a:t>tác</a:t>
                      </a:r>
                      <a:r>
                        <a:rPr lang="en-US" sz="3600" dirty="0">
                          <a:effectLst/>
                          <a:latin typeface="Times New Roman"/>
                          <a:ea typeface="Calibri"/>
                        </a:rPr>
                        <a:t> </a:t>
                      </a:r>
                      <a:r>
                        <a:rPr lang="en-US" sz="3600" dirty="0" err="1">
                          <a:effectLst/>
                          <a:latin typeface="Times New Roman"/>
                          <a:ea typeface="Calibri"/>
                        </a:rPr>
                        <a:t>động</a:t>
                      </a:r>
                      <a:r>
                        <a:rPr lang="en-US" sz="3600" dirty="0">
                          <a:effectLst/>
                          <a:latin typeface="Times New Roman"/>
                          <a:ea typeface="Calibri"/>
                        </a:rPr>
                        <a:t> </a:t>
                      </a:r>
                      <a:r>
                        <a:rPr lang="en-US" sz="3600" dirty="0" err="1">
                          <a:effectLst/>
                          <a:latin typeface="Times New Roman"/>
                          <a:ea typeface="Calibri"/>
                        </a:rPr>
                        <a:t>như</a:t>
                      </a:r>
                      <a:r>
                        <a:rPr lang="en-US" sz="3600" dirty="0">
                          <a:effectLst/>
                          <a:latin typeface="Times New Roman"/>
                          <a:ea typeface="Calibri"/>
                        </a:rPr>
                        <a:t> </a:t>
                      </a:r>
                      <a:r>
                        <a:rPr lang="en-US" sz="3600" dirty="0" err="1">
                          <a:effectLst/>
                          <a:latin typeface="Times New Roman"/>
                          <a:ea typeface="Calibri"/>
                        </a:rPr>
                        <a:t>thế</a:t>
                      </a:r>
                      <a:r>
                        <a:rPr lang="en-US" sz="3600" dirty="0">
                          <a:effectLst/>
                          <a:latin typeface="Times New Roman"/>
                          <a:ea typeface="Calibri"/>
                        </a:rPr>
                        <a:t> </a:t>
                      </a:r>
                      <a:r>
                        <a:rPr lang="en-US" sz="3600" dirty="0" err="1">
                          <a:effectLst/>
                          <a:latin typeface="Times New Roman"/>
                          <a:ea typeface="Calibri"/>
                        </a:rPr>
                        <a:t>nào</a:t>
                      </a:r>
                      <a:r>
                        <a:rPr lang="en-US" sz="3600" dirty="0">
                          <a:effectLst/>
                          <a:latin typeface="Times New Roman"/>
                          <a:ea typeface="Calibri"/>
                        </a:rPr>
                        <a:t> </a:t>
                      </a:r>
                      <a:r>
                        <a:rPr lang="en-US" sz="3600" dirty="0" err="1">
                          <a:effectLst/>
                          <a:latin typeface="Times New Roman"/>
                          <a:ea typeface="Calibri"/>
                        </a:rPr>
                        <a:t>đến</a:t>
                      </a:r>
                      <a:r>
                        <a:rPr lang="en-US" sz="3600" dirty="0">
                          <a:effectLst/>
                          <a:latin typeface="Times New Roman"/>
                          <a:ea typeface="Calibri"/>
                        </a:rPr>
                        <a:t> </a:t>
                      </a:r>
                      <a:r>
                        <a:rPr lang="en-US" sz="3600" dirty="0" err="1">
                          <a:effectLst/>
                          <a:latin typeface="Times New Roman"/>
                          <a:ea typeface="Calibri"/>
                        </a:rPr>
                        <a:t>sự</a:t>
                      </a:r>
                      <a:r>
                        <a:rPr lang="en-US" sz="3600" dirty="0">
                          <a:effectLst/>
                          <a:latin typeface="Times New Roman"/>
                          <a:ea typeface="Calibri"/>
                        </a:rPr>
                        <a:t> </a:t>
                      </a:r>
                      <a:r>
                        <a:rPr lang="en-US" sz="3600" dirty="0" err="1">
                          <a:effectLst/>
                          <a:latin typeface="Times New Roman"/>
                          <a:ea typeface="Calibri"/>
                        </a:rPr>
                        <a:t>phát</a:t>
                      </a:r>
                      <a:r>
                        <a:rPr lang="en-US" sz="3600" dirty="0">
                          <a:effectLst/>
                          <a:latin typeface="Times New Roman"/>
                          <a:ea typeface="Calibri"/>
                        </a:rPr>
                        <a:t> </a:t>
                      </a:r>
                      <a:r>
                        <a:rPr lang="en-US" sz="3600" dirty="0" err="1">
                          <a:effectLst/>
                          <a:latin typeface="Times New Roman"/>
                          <a:ea typeface="Calibri"/>
                        </a:rPr>
                        <a:t>triển</a:t>
                      </a:r>
                      <a:r>
                        <a:rPr lang="en-US" sz="3600" dirty="0">
                          <a:effectLst/>
                          <a:latin typeface="Times New Roman"/>
                          <a:ea typeface="Calibri"/>
                        </a:rPr>
                        <a:t> </a:t>
                      </a:r>
                      <a:r>
                        <a:rPr lang="en-US" sz="3600" dirty="0" err="1">
                          <a:effectLst/>
                          <a:latin typeface="Times New Roman"/>
                          <a:ea typeface="Calibri"/>
                        </a:rPr>
                        <a:t>của</a:t>
                      </a:r>
                      <a:r>
                        <a:rPr lang="en-US" sz="3600" dirty="0">
                          <a:effectLst/>
                          <a:latin typeface="Times New Roman"/>
                          <a:ea typeface="Calibri"/>
                        </a:rPr>
                        <a:t> </a:t>
                      </a:r>
                      <a:r>
                        <a:rPr lang="en-US" sz="3600" dirty="0" err="1">
                          <a:effectLst/>
                          <a:latin typeface="Times New Roman"/>
                          <a:ea typeface="Calibri"/>
                        </a:rPr>
                        <a:t>Hy</a:t>
                      </a:r>
                      <a:r>
                        <a:rPr lang="en-US" sz="3600" dirty="0">
                          <a:effectLst/>
                          <a:latin typeface="Times New Roman"/>
                          <a:ea typeface="Calibri"/>
                        </a:rPr>
                        <a:t> </a:t>
                      </a:r>
                      <a:r>
                        <a:rPr lang="en-US" sz="3600" dirty="0" err="1">
                          <a:effectLst/>
                          <a:latin typeface="Times New Roman"/>
                          <a:ea typeface="Calibri"/>
                        </a:rPr>
                        <a:t>Lạp</a:t>
                      </a:r>
                      <a:r>
                        <a:rPr lang="en-US" sz="3600" dirty="0">
                          <a:effectLst/>
                          <a:latin typeface="Times New Roman"/>
                          <a:ea typeface="Calibri"/>
                        </a:rPr>
                        <a:t> </a:t>
                      </a:r>
                      <a:r>
                        <a:rPr lang="en-US" sz="3600" dirty="0" err="1">
                          <a:effectLst/>
                          <a:latin typeface="Times New Roman"/>
                          <a:ea typeface="Calibri"/>
                        </a:rPr>
                        <a:t>cổ</a:t>
                      </a:r>
                      <a:r>
                        <a:rPr lang="en-US" sz="3600" dirty="0">
                          <a:effectLst/>
                          <a:latin typeface="Times New Roman"/>
                          <a:ea typeface="Calibri"/>
                        </a:rPr>
                        <a:t> </a:t>
                      </a:r>
                      <a:r>
                        <a:rPr lang="en-US" sz="3600" dirty="0" err="1">
                          <a:effectLst/>
                          <a:latin typeface="Times New Roman"/>
                          <a:ea typeface="Calibri"/>
                        </a:rPr>
                        <a:t>đại</a:t>
                      </a:r>
                      <a:r>
                        <a:rPr lang="en-US" sz="3600" dirty="0">
                          <a:effectLst/>
                          <a:latin typeface="Times New Roman"/>
                          <a:ea typeface="Calibri"/>
                        </a:rPr>
                        <a:t> ? </a:t>
                      </a:r>
                      <a:r>
                        <a:rPr lang="nl-NL" sz="3600" b="1" dirty="0">
                          <a:effectLst/>
                          <a:latin typeface="Times New Roman"/>
                          <a:ea typeface="Calibri"/>
                          <a:cs typeface="Times New Roman"/>
                        </a:rPr>
                        <a:t> </a:t>
                      </a:r>
                      <a:endParaRPr lang="en-US" sz="3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700"/>
                        </a:spcBef>
                        <a:spcAft>
                          <a:spcPts val="700"/>
                        </a:spcAft>
                      </a:pPr>
                      <a:r>
                        <a:rPr lang="en-US" sz="3600" dirty="0" err="1">
                          <a:effectLst/>
                          <a:latin typeface="Times New Roman"/>
                          <a:ea typeface="Times New Roman"/>
                          <a:cs typeface="Times New Roman"/>
                        </a:rPr>
                        <a:t>Vai</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trò</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của</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cảng</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biển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Pirê</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đối</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với</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sự</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phát</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triển</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của</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kinh</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tế</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Hy</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Lạp</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cổ</a:t>
                      </a:r>
                      <a:r>
                        <a:rPr lang="en-US" sz="3600" dirty="0">
                          <a:effectLst/>
                          <a:latin typeface="Times New Roman"/>
                          <a:ea typeface="Times New Roman"/>
                          <a:cs typeface="Times New Roman"/>
                        </a:rPr>
                        <a:t> </a:t>
                      </a:r>
                      <a:r>
                        <a:rPr lang="en-US" sz="3600" dirty="0" err="1">
                          <a:effectLst/>
                          <a:latin typeface="Times New Roman"/>
                          <a:ea typeface="Times New Roman"/>
                          <a:cs typeface="Times New Roman"/>
                        </a:rPr>
                        <a:t>đại</a:t>
                      </a:r>
                      <a:r>
                        <a:rPr lang="en-US" sz="3600" dirty="0">
                          <a:effectLst/>
                          <a:latin typeface="Times New Roman"/>
                          <a:ea typeface="Times New Roman"/>
                          <a:cs typeface="Times New Roman"/>
                        </a:rPr>
                        <a:t>.</a:t>
                      </a:r>
                      <a:endParaRPr lang="en-US" sz="3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12"/>
          <p:cNvSpPr/>
          <p:nvPr/>
        </p:nvSpPr>
        <p:spPr>
          <a:xfrm>
            <a:off x="4269494" y="720395"/>
            <a:ext cx="3108543" cy="689099"/>
          </a:xfrm>
          <a:prstGeom prst="rect">
            <a:avLst/>
          </a:prstGeom>
        </p:spPr>
        <p:txBody>
          <a:bodyPr wrap="none">
            <a:spAutoFit/>
          </a:bodyPr>
          <a:lstStyle/>
          <a:p>
            <a:pPr marL="228600" marR="0" algn="just">
              <a:lnSpc>
                <a:spcPct val="115000"/>
              </a:lnSpc>
              <a:spcBef>
                <a:spcPts val="700"/>
              </a:spcBef>
              <a:spcAft>
                <a:spcPts val="700"/>
              </a:spcAft>
            </a:pPr>
            <a:r>
              <a:rPr lang="nl-NL" sz="3600" b="1" u="sng" dirty="0">
                <a:latin typeface="Times New Roman"/>
                <a:ea typeface="Calibri"/>
                <a:cs typeface="Times New Roman"/>
              </a:rPr>
              <a:t>Phiếu học tập</a:t>
            </a:r>
            <a:endParaRPr lang="en-US" sz="3600" dirty="0">
              <a:ea typeface="Calibri"/>
              <a:cs typeface="Times New Roman"/>
            </a:endParaRPr>
          </a:p>
        </p:txBody>
      </p:sp>
      <p:sp>
        <p:nvSpPr>
          <p:cNvPr id="14" name="AutoShape 2" descr="Hai kĩ thuật dạy học: Khăn trải bàn và Các mảnh ghé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descr="Hai kĩ thuật dạy học: Khăn trải bàn và Các mảnh ghé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593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27D2C4-64D7-488C-A907-41DCD8A35B52}"/>
              </a:ext>
            </a:extLst>
          </p:cNvPr>
          <p:cNvSpPr txBox="1"/>
          <p:nvPr/>
        </p:nvSpPr>
        <p:spPr>
          <a:xfrm>
            <a:off x="4059382" y="1212944"/>
            <a:ext cx="1357746" cy="369332"/>
          </a:xfrm>
          <a:prstGeom prst="rect">
            <a:avLst/>
          </a:prstGeom>
          <a:noFill/>
        </p:spPr>
        <p:txBody>
          <a:bodyPr wrap="square" rtlCol="0">
            <a:spAutoFit/>
          </a:bodyPr>
          <a:lstStyle/>
          <a:p>
            <a:endParaRPr lang="vi-VN">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70719162"/>
              </p:ext>
            </p:extLst>
          </p:nvPr>
        </p:nvGraphicFramePr>
        <p:xfrm>
          <a:off x="0" y="0"/>
          <a:ext cx="12037102" cy="7255701"/>
        </p:xfrm>
        <a:graphic>
          <a:graphicData uri="http://schemas.openxmlformats.org/drawingml/2006/table">
            <a:tbl>
              <a:tblPr firstRow="1" firstCol="1" bandRow="1"/>
              <a:tblGrid>
                <a:gridCol w="4362138">
                  <a:extLst>
                    <a:ext uri="{9D8B030D-6E8A-4147-A177-3AD203B41FA5}">
                      <a16:colId xmlns:a16="http://schemas.microsoft.com/office/drawing/2014/main" val="20000"/>
                    </a:ext>
                  </a:extLst>
                </a:gridCol>
                <a:gridCol w="5561351">
                  <a:extLst>
                    <a:ext uri="{9D8B030D-6E8A-4147-A177-3AD203B41FA5}">
                      <a16:colId xmlns:a16="http://schemas.microsoft.com/office/drawing/2014/main" val="20001"/>
                    </a:ext>
                  </a:extLst>
                </a:gridCol>
                <a:gridCol w="2113613">
                  <a:extLst>
                    <a:ext uri="{9D8B030D-6E8A-4147-A177-3AD203B41FA5}">
                      <a16:colId xmlns:a16="http://schemas.microsoft.com/office/drawing/2014/main" val="20003"/>
                    </a:ext>
                  </a:extLst>
                </a:gridCol>
              </a:tblGrid>
              <a:tr h="550197">
                <a:tc>
                  <a:txBody>
                    <a:bodyPr/>
                    <a:lstStyle/>
                    <a:p>
                      <a:pPr marL="0" marR="0" algn="ctr">
                        <a:lnSpc>
                          <a:spcPct val="115000"/>
                        </a:lnSpc>
                        <a:spcBef>
                          <a:spcPts val="700"/>
                        </a:spcBef>
                        <a:spcAft>
                          <a:spcPts val="700"/>
                        </a:spcAft>
                      </a:pPr>
                      <a:r>
                        <a:rPr lang="nl-NL" sz="3400" b="1" dirty="0">
                          <a:effectLst/>
                          <a:latin typeface="Times New Roman"/>
                          <a:ea typeface="Calibri"/>
                          <a:cs typeface="Times New Roman"/>
                        </a:rPr>
                        <a:t>Nhóm 1</a:t>
                      </a:r>
                      <a:endParaRPr lang="en-US" sz="3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00"/>
                        </a:spcBef>
                        <a:spcAft>
                          <a:spcPts val="700"/>
                        </a:spcAft>
                      </a:pPr>
                      <a:r>
                        <a:rPr lang="nl-NL" sz="3400" b="1" dirty="0">
                          <a:effectLst/>
                          <a:latin typeface="Times New Roman"/>
                          <a:ea typeface="Calibri"/>
                          <a:cs typeface="Times New Roman"/>
                        </a:rPr>
                        <a:t>Nhóm </a:t>
                      </a:r>
                      <a:r>
                        <a:rPr lang="nl-NL" sz="3400" b="1" dirty="0" smtClean="0">
                          <a:effectLst/>
                          <a:latin typeface="Times New Roman"/>
                          <a:ea typeface="Calibri"/>
                          <a:cs typeface="Times New Roman"/>
                        </a:rPr>
                        <a:t>2 + 3</a:t>
                      </a:r>
                      <a:endParaRPr lang="en-US" sz="3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00"/>
                        </a:spcBef>
                        <a:spcAft>
                          <a:spcPts val="700"/>
                        </a:spcAft>
                      </a:pPr>
                      <a:r>
                        <a:rPr lang="nl-NL" sz="3400" b="1" dirty="0">
                          <a:effectLst/>
                          <a:latin typeface="Times New Roman"/>
                          <a:ea typeface="Calibri"/>
                          <a:cs typeface="Times New Roman"/>
                        </a:rPr>
                        <a:t>Nhóm 4</a:t>
                      </a:r>
                      <a:endParaRPr lang="en-US" sz="3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07803">
                <a:tc>
                  <a:txBody>
                    <a:bodyPr/>
                    <a:lstStyle/>
                    <a:p>
                      <a:pPr marL="342900" indent="-342900" algn="l">
                        <a:lnSpc>
                          <a:spcPct val="107000"/>
                        </a:lnSpc>
                        <a:spcAft>
                          <a:spcPts val="800"/>
                        </a:spcAft>
                        <a:buFontTx/>
                        <a:buChar char="-"/>
                      </a:pPr>
                      <a:r>
                        <a:rPr lang="en-US" sz="3400" dirty="0" err="1">
                          <a:effectLst/>
                          <a:latin typeface="Times New Roman" pitchFamily="18" charset="0"/>
                          <a:cs typeface="Times New Roman" pitchFamily="18" charset="0"/>
                        </a:rPr>
                        <a:t>Chủ</a:t>
                      </a:r>
                      <a:r>
                        <a:rPr lang="en-US" sz="3400" baseline="0" dirty="0">
                          <a:effectLst/>
                          <a:latin typeface="Times New Roman" pitchFamily="18" charset="0"/>
                          <a:cs typeface="Times New Roman" pitchFamily="18" charset="0"/>
                        </a:rPr>
                        <a:t> </a:t>
                      </a:r>
                      <a:r>
                        <a:rPr lang="en-US" sz="3400" baseline="0" dirty="0" err="1">
                          <a:effectLst/>
                          <a:latin typeface="Times New Roman" pitchFamily="18" charset="0"/>
                          <a:cs typeface="Times New Roman" pitchFamily="18" charset="0"/>
                        </a:rPr>
                        <a:t>yếu</a:t>
                      </a:r>
                      <a:r>
                        <a:rPr lang="en-US" sz="3400" baseline="0" dirty="0">
                          <a:effectLst/>
                          <a:latin typeface="Times New Roman" pitchFamily="18" charset="0"/>
                          <a:cs typeface="Times New Roman" pitchFamily="18" charset="0"/>
                        </a:rPr>
                        <a:t> </a:t>
                      </a:r>
                      <a:r>
                        <a:rPr lang="en-US" sz="3400" baseline="0" dirty="0" err="1">
                          <a:effectLst/>
                          <a:latin typeface="Times New Roman" pitchFamily="18" charset="0"/>
                          <a:cs typeface="Times New Roman" pitchFamily="18" charset="0"/>
                        </a:rPr>
                        <a:t>nằm</a:t>
                      </a:r>
                      <a:r>
                        <a:rPr lang="en-US" sz="3400" baseline="0" dirty="0">
                          <a:effectLst/>
                          <a:latin typeface="Times New Roman" pitchFamily="18" charset="0"/>
                          <a:cs typeface="Times New Roman" pitchFamily="18" charset="0"/>
                        </a:rPr>
                        <a:t> ở </a:t>
                      </a:r>
                      <a:r>
                        <a:rPr lang="en-US" sz="3400" baseline="0" dirty="0" err="1">
                          <a:effectLst/>
                          <a:latin typeface="Times New Roman" pitchFamily="18" charset="0"/>
                          <a:cs typeface="Times New Roman" pitchFamily="18" charset="0"/>
                        </a:rPr>
                        <a:t>phía</a:t>
                      </a:r>
                      <a:r>
                        <a:rPr lang="en-US" sz="3400" baseline="0" dirty="0">
                          <a:effectLst/>
                          <a:latin typeface="Times New Roman" pitchFamily="18" charset="0"/>
                          <a:cs typeface="Times New Roman" pitchFamily="18" charset="0"/>
                        </a:rPr>
                        <a:t> </a:t>
                      </a:r>
                      <a:r>
                        <a:rPr lang="en-US" sz="3400" baseline="0" dirty="0" err="1">
                          <a:effectLst/>
                          <a:latin typeface="Times New Roman" pitchFamily="18" charset="0"/>
                          <a:cs typeface="Times New Roman" pitchFamily="18" charset="0"/>
                        </a:rPr>
                        <a:t>nam</a:t>
                      </a:r>
                      <a:r>
                        <a:rPr lang="en-US" sz="3400" baseline="0" dirty="0">
                          <a:effectLst/>
                          <a:latin typeface="Times New Roman" pitchFamily="18" charset="0"/>
                          <a:cs typeface="Times New Roman" pitchFamily="18" charset="0"/>
                        </a:rPr>
                        <a:t> </a:t>
                      </a:r>
                      <a:r>
                        <a:rPr lang="en-US" sz="3400" baseline="0" dirty="0" err="1">
                          <a:effectLst/>
                          <a:latin typeface="Times New Roman" pitchFamily="18" charset="0"/>
                          <a:cs typeface="Times New Roman" pitchFamily="18" charset="0"/>
                        </a:rPr>
                        <a:t>bán</a:t>
                      </a:r>
                      <a:r>
                        <a:rPr lang="en-US" sz="3400" baseline="0" dirty="0">
                          <a:effectLst/>
                          <a:latin typeface="Times New Roman" pitchFamily="18" charset="0"/>
                          <a:cs typeface="Times New Roman" pitchFamily="18" charset="0"/>
                        </a:rPr>
                        <a:t> </a:t>
                      </a:r>
                      <a:r>
                        <a:rPr lang="en-US" sz="3400" baseline="0" dirty="0" err="1">
                          <a:effectLst/>
                          <a:latin typeface="Times New Roman" pitchFamily="18" charset="0"/>
                          <a:cs typeface="Times New Roman" pitchFamily="18" charset="0"/>
                        </a:rPr>
                        <a:t>đảo</a:t>
                      </a:r>
                      <a:r>
                        <a:rPr lang="en-US" sz="3400" baseline="0" dirty="0">
                          <a:effectLst/>
                          <a:latin typeface="Times New Roman" pitchFamily="18" charset="0"/>
                          <a:cs typeface="Times New Roman" pitchFamily="18" charset="0"/>
                        </a:rPr>
                        <a:t> </a:t>
                      </a:r>
                      <a:r>
                        <a:rPr lang="en-US" sz="3400" baseline="0" dirty="0" smtClean="0">
                          <a:effectLst/>
                          <a:latin typeface="Times New Roman" pitchFamily="18" charset="0"/>
                          <a:cs typeface="Times New Roman" pitchFamily="18" charset="0"/>
                        </a:rPr>
                        <a:t>Ban-</a:t>
                      </a:r>
                      <a:r>
                        <a:rPr lang="en-US" sz="3400" baseline="0" dirty="0" err="1" smtClean="0">
                          <a:effectLst/>
                          <a:latin typeface="Times New Roman" pitchFamily="18" charset="0"/>
                          <a:cs typeface="Times New Roman" pitchFamily="18" charset="0"/>
                        </a:rPr>
                        <a:t>căng</a:t>
                      </a:r>
                      <a:r>
                        <a:rPr lang="en-US" sz="3400" baseline="0" dirty="0" smtClean="0">
                          <a:effectLst/>
                          <a:latin typeface="Times New Roman" pitchFamily="18" charset="0"/>
                          <a:cs typeface="Times New Roman" pitchFamily="18" charset="0"/>
                        </a:rPr>
                        <a:t>.</a:t>
                      </a:r>
                      <a:endParaRPr lang="en-US" sz="3400" baseline="0" dirty="0">
                        <a:effectLst/>
                        <a:latin typeface="Times New Roman" pitchFamily="18" charset="0"/>
                        <a:cs typeface="Times New Roman" pitchFamily="18" charset="0"/>
                      </a:endParaRPr>
                    </a:p>
                    <a:p>
                      <a:pPr marL="342900" marR="0" indent="-342900" algn="just">
                        <a:lnSpc>
                          <a:spcPct val="130000"/>
                        </a:lnSpc>
                        <a:spcBef>
                          <a:spcPts val="0"/>
                        </a:spcBef>
                        <a:spcAft>
                          <a:spcPts val="1000"/>
                        </a:spcAft>
                        <a:buFontTx/>
                        <a:buChar char="-"/>
                      </a:pPr>
                      <a:r>
                        <a:rPr lang="en-US" sz="3400" dirty="0" err="1" smtClean="0">
                          <a:effectLst/>
                          <a:latin typeface="Times New Roman"/>
                          <a:ea typeface="Arial"/>
                          <a:cs typeface="Times New Roman"/>
                        </a:rPr>
                        <a:t>Địa</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hình</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chủ</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yếu</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đồi</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núi</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đất</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đai</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khô</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cằn</a:t>
                      </a:r>
                      <a:r>
                        <a:rPr lang="en-US" sz="3400" dirty="0" smtClean="0">
                          <a:effectLst/>
                          <a:latin typeface="Times New Roman"/>
                          <a:ea typeface="Arial"/>
                          <a:cs typeface="Times New Roman"/>
                        </a:rPr>
                        <a:t>.</a:t>
                      </a:r>
                    </a:p>
                    <a:p>
                      <a:pPr marL="342900" marR="0" indent="-342900" algn="just" defTabSz="914400" rtl="0" eaLnBrk="1" fontAlgn="auto" latinLnBrk="0" hangingPunct="1">
                        <a:lnSpc>
                          <a:spcPct val="130000"/>
                        </a:lnSpc>
                        <a:spcBef>
                          <a:spcPts val="0"/>
                        </a:spcBef>
                        <a:spcAft>
                          <a:spcPts val="1000"/>
                        </a:spcAft>
                        <a:buClrTx/>
                        <a:buSzTx/>
                        <a:buFontTx/>
                        <a:buChar char="-"/>
                        <a:tabLst/>
                        <a:defRPr/>
                      </a:pPr>
                      <a:r>
                        <a:rPr lang="en-US" sz="3400" baseline="0" dirty="0" err="1" smtClean="0">
                          <a:effectLst/>
                          <a:latin typeface="Times New Roman" pitchFamily="18" charset="0"/>
                          <a:cs typeface="Times New Roman" pitchFamily="18" charset="0"/>
                        </a:rPr>
                        <a:t>Có</a:t>
                      </a:r>
                      <a:r>
                        <a:rPr lang="en-US" sz="3400" baseline="0" dirty="0" smtClean="0">
                          <a:effectLst/>
                          <a:latin typeface="Times New Roman" pitchFamily="18" charset="0"/>
                          <a:cs typeface="Times New Roman" pitchFamily="18" charset="0"/>
                        </a:rPr>
                        <a:t> </a:t>
                      </a:r>
                      <a:r>
                        <a:rPr lang="en-US" sz="3400" baseline="0" dirty="0" err="1" smtClean="0">
                          <a:effectLst/>
                          <a:latin typeface="Times New Roman" pitchFamily="18" charset="0"/>
                          <a:cs typeface="Times New Roman" pitchFamily="18" charset="0"/>
                        </a:rPr>
                        <a:t>nhiều</a:t>
                      </a:r>
                      <a:r>
                        <a:rPr lang="en-US" sz="3400" baseline="0" dirty="0" smtClean="0">
                          <a:effectLst/>
                          <a:latin typeface="Times New Roman" pitchFamily="18" charset="0"/>
                          <a:cs typeface="Times New Roman" pitchFamily="18" charset="0"/>
                        </a:rPr>
                        <a:t> </a:t>
                      </a:r>
                      <a:r>
                        <a:rPr lang="en-US" sz="3400" baseline="0" dirty="0" err="1" smtClean="0">
                          <a:effectLst/>
                          <a:latin typeface="Times New Roman" pitchFamily="18" charset="0"/>
                          <a:cs typeface="Times New Roman" pitchFamily="18" charset="0"/>
                        </a:rPr>
                        <a:t>khoáng</a:t>
                      </a:r>
                      <a:r>
                        <a:rPr lang="en-US" sz="3400" baseline="0" dirty="0" smtClean="0">
                          <a:effectLst/>
                          <a:latin typeface="Times New Roman" pitchFamily="18" charset="0"/>
                          <a:cs typeface="Times New Roman" pitchFamily="18" charset="0"/>
                        </a:rPr>
                        <a:t> </a:t>
                      </a:r>
                      <a:r>
                        <a:rPr lang="en-US" sz="3400" baseline="0" dirty="0" err="1" smtClean="0">
                          <a:effectLst/>
                          <a:latin typeface="Times New Roman" pitchFamily="18" charset="0"/>
                          <a:cs typeface="Times New Roman" pitchFamily="18" charset="0"/>
                        </a:rPr>
                        <a:t>sản</a:t>
                      </a:r>
                      <a:r>
                        <a:rPr lang="en-US" sz="3400" baseline="0" dirty="0" smtClean="0">
                          <a:effectLst/>
                          <a:latin typeface="Times New Roman" pitchFamily="18" charset="0"/>
                          <a:cs typeface="Times New Roman" pitchFamily="18" charset="0"/>
                        </a:rPr>
                        <a:t>: </a:t>
                      </a:r>
                      <a:r>
                        <a:rPr lang="en-US" sz="3400" baseline="0" dirty="0" err="1" smtClean="0">
                          <a:effectLst/>
                          <a:latin typeface="Times New Roman" pitchFamily="18" charset="0"/>
                          <a:cs typeface="Times New Roman" pitchFamily="18" charset="0"/>
                        </a:rPr>
                        <a:t>đồng</a:t>
                      </a:r>
                      <a:r>
                        <a:rPr lang="en-US" sz="3400" baseline="0" dirty="0" smtClean="0">
                          <a:effectLst/>
                          <a:latin typeface="Times New Roman" pitchFamily="18" charset="0"/>
                          <a:cs typeface="Times New Roman" pitchFamily="18" charset="0"/>
                        </a:rPr>
                        <a:t>, </a:t>
                      </a:r>
                      <a:r>
                        <a:rPr lang="en-US" sz="3400" baseline="0" dirty="0" err="1" smtClean="0">
                          <a:effectLst/>
                          <a:latin typeface="Times New Roman" pitchFamily="18" charset="0"/>
                          <a:cs typeface="Times New Roman" pitchFamily="18" charset="0"/>
                        </a:rPr>
                        <a:t>sắt</a:t>
                      </a:r>
                      <a:r>
                        <a:rPr lang="en-US" sz="3400" baseline="0" dirty="0" smtClean="0">
                          <a:effectLst/>
                          <a:latin typeface="Times New Roman" pitchFamily="18" charset="0"/>
                          <a:cs typeface="Times New Roman" pitchFamily="18" charset="0"/>
                        </a:rPr>
                        <a:t>, </a:t>
                      </a:r>
                      <a:r>
                        <a:rPr lang="en-US" sz="3400" baseline="0" dirty="0" err="1" smtClean="0">
                          <a:effectLst/>
                          <a:latin typeface="Times New Roman" pitchFamily="18" charset="0"/>
                          <a:cs typeface="Times New Roman" pitchFamily="18" charset="0"/>
                        </a:rPr>
                        <a:t>vàng</a:t>
                      </a:r>
                      <a:r>
                        <a:rPr lang="en-US" sz="3400" baseline="0" dirty="0" smtClean="0">
                          <a:effectLst/>
                          <a:latin typeface="Times New Roman" pitchFamily="18" charset="0"/>
                          <a:cs typeface="Times New Roman" pitchFamily="18" charset="0"/>
                        </a:rPr>
                        <a:t>…</a:t>
                      </a:r>
                    </a:p>
                    <a:p>
                      <a:pPr marL="342900" marR="0" indent="-342900" algn="just">
                        <a:lnSpc>
                          <a:spcPct val="130000"/>
                        </a:lnSpc>
                        <a:spcBef>
                          <a:spcPts val="0"/>
                        </a:spcBef>
                        <a:spcAft>
                          <a:spcPts val="1000"/>
                        </a:spcAft>
                        <a:buFontTx/>
                        <a:buChar char="-"/>
                      </a:pPr>
                      <a:r>
                        <a:rPr lang="en-US" sz="3400" dirty="0" err="1" smtClean="0">
                          <a:effectLst/>
                          <a:latin typeface="Times New Roman"/>
                          <a:ea typeface="Arial"/>
                          <a:cs typeface="Times New Roman"/>
                        </a:rPr>
                        <a:t>Khí</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hậu</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ấm</a:t>
                      </a:r>
                      <a:r>
                        <a:rPr lang="en-US" sz="3400" dirty="0" smtClean="0">
                          <a:effectLst/>
                          <a:latin typeface="Times New Roman"/>
                          <a:ea typeface="Arial"/>
                          <a:cs typeface="Times New Roman"/>
                        </a:rPr>
                        <a:t> </a:t>
                      </a:r>
                      <a:r>
                        <a:rPr lang="en-US" sz="3400" dirty="0" err="1" smtClean="0">
                          <a:effectLst/>
                          <a:latin typeface="Times New Roman"/>
                          <a:ea typeface="Arial"/>
                          <a:cs typeface="Times New Roman"/>
                        </a:rPr>
                        <a:t>áp</a:t>
                      </a:r>
                      <a:r>
                        <a:rPr lang="en-US" sz="3400" dirty="0" smtClean="0">
                          <a:effectLst/>
                          <a:latin typeface="Times New Roman"/>
                          <a:ea typeface="Arial"/>
                          <a:cs typeface="Times New Roman"/>
                        </a:rPr>
                        <a:t>.</a:t>
                      </a:r>
                    </a:p>
                    <a:p>
                      <a:pPr marL="342900" marR="0" indent="-342900" algn="just">
                        <a:lnSpc>
                          <a:spcPct val="130000"/>
                        </a:lnSpc>
                        <a:spcBef>
                          <a:spcPts val="0"/>
                        </a:spcBef>
                        <a:spcAft>
                          <a:spcPts val="1000"/>
                        </a:spcAft>
                        <a:buFontTx/>
                        <a:buChar char="-"/>
                      </a:pPr>
                      <a:r>
                        <a:rPr lang="en-US" sz="3400" dirty="0" err="1" smtClean="0">
                          <a:effectLst/>
                          <a:latin typeface="Times New Roman"/>
                          <a:ea typeface="Calibri"/>
                        </a:rPr>
                        <a:t>Đường</a:t>
                      </a:r>
                      <a:r>
                        <a:rPr lang="en-US" sz="3400" dirty="0" smtClean="0">
                          <a:effectLst/>
                          <a:latin typeface="Times New Roman"/>
                          <a:ea typeface="Calibri"/>
                        </a:rPr>
                        <a:t> </a:t>
                      </a:r>
                      <a:r>
                        <a:rPr lang="en-US" sz="3400" dirty="0" err="1" smtClean="0">
                          <a:effectLst/>
                          <a:latin typeface="Times New Roman"/>
                          <a:ea typeface="Calibri"/>
                        </a:rPr>
                        <a:t>bờ</a:t>
                      </a:r>
                      <a:r>
                        <a:rPr lang="en-US" sz="3400" dirty="0" smtClean="0">
                          <a:effectLst/>
                          <a:latin typeface="Times New Roman"/>
                          <a:ea typeface="Calibri"/>
                        </a:rPr>
                        <a:t> </a:t>
                      </a:r>
                      <a:r>
                        <a:rPr lang="en-US" sz="3400" dirty="0" err="1" smtClean="0">
                          <a:effectLst/>
                          <a:latin typeface="Times New Roman"/>
                          <a:ea typeface="Calibri"/>
                        </a:rPr>
                        <a:t>biển</a:t>
                      </a:r>
                      <a:r>
                        <a:rPr lang="en-US" sz="3400" dirty="0" smtClean="0">
                          <a:effectLst/>
                          <a:latin typeface="Times New Roman"/>
                          <a:ea typeface="Calibri"/>
                        </a:rPr>
                        <a:t> </a:t>
                      </a:r>
                      <a:r>
                        <a:rPr lang="en-US" sz="3400" dirty="0" err="1" smtClean="0">
                          <a:effectLst/>
                          <a:latin typeface="Times New Roman"/>
                          <a:ea typeface="Calibri"/>
                        </a:rPr>
                        <a:t>dài</a:t>
                      </a:r>
                      <a:endParaRPr lang="en-US" sz="34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nl-NL" sz="3400" b="1" dirty="0">
                          <a:effectLst/>
                          <a:latin typeface="Times New Roman"/>
                          <a:ea typeface="Calibri"/>
                          <a:cs typeface="Times New Roman"/>
                        </a:rPr>
                        <a:t> Tác</a:t>
                      </a:r>
                      <a:r>
                        <a:rPr lang="nl-NL" sz="3400" b="1" baseline="0" dirty="0">
                          <a:effectLst/>
                          <a:latin typeface="Times New Roman"/>
                          <a:ea typeface="Calibri"/>
                          <a:cs typeface="Times New Roman"/>
                        </a:rPr>
                        <a:t> động:</a:t>
                      </a:r>
                      <a:endParaRPr lang="nl-NL" sz="3400" b="1" dirty="0">
                        <a:effectLst/>
                        <a:latin typeface="Times New Roman"/>
                        <a:ea typeface="Calibri"/>
                        <a:cs typeface="Times New Roman"/>
                      </a:endParaRPr>
                    </a:p>
                    <a:p>
                      <a:pPr marL="457200" indent="-457200" algn="just">
                        <a:lnSpc>
                          <a:spcPct val="107000"/>
                        </a:lnSpc>
                        <a:spcAft>
                          <a:spcPts val="800"/>
                        </a:spcAft>
                        <a:buFontTx/>
                        <a:buChar char="-"/>
                      </a:pP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Nông</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nghiệp</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không</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phát</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triển</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a:t>
                      </a:r>
                    </a:p>
                    <a:p>
                      <a:pPr marL="457200" indent="-457200" algn="just">
                        <a:lnSpc>
                          <a:spcPct val="107000"/>
                        </a:lnSpc>
                        <a:spcAft>
                          <a:spcPts val="800"/>
                        </a:spcAft>
                        <a:buFontTx/>
                        <a:buChar char="-"/>
                      </a:pP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Các</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ngành</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thủ</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công</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phát</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triển</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luyện</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kim</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làm</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 </a:t>
                      </a:r>
                      <a:r>
                        <a:rPr kumimoji="0" lang="en-US" sz="3400" b="0" i="0" u="none" strike="noStrike" kern="1200" cap="none" spc="0" normalizeH="0" baseline="0" noProof="0" dirty="0" err="1" smtClean="0">
                          <a:ln>
                            <a:noFill/>
                          </a:ln>
                          <a:solidFill>
                            <a:prstClr val="black"/>
                          </a:solidFill>
                          <a:effectLst/>
                          <a:uLnTx/>
                          <a:uFillTx/>
                          <a:latin typeface="Times New Roman"/>
                          <a:ea typeface="Calibri"/>
                          <a:cs typeface="+mn-cs"/>
                        </a:rPr>
                        <a:t>gốm</a:t>
                      </a:r>
                      <a:r>
                        <a:rPr kumimoji="0" lang="en-US" sz="3400" b="0" i="0" u="none" strike="noStrike" kern="1200" cap="none" spc="0" normalizeH="0" baseline="0" noProof="0" dirty="0" smtClean="0">
                          <a:ln>
                            <a:noFill/>
                          </a:ln>
                          <a:solidFill>
                            <a:prstClr val="black"/>
                          </a:solidFill>
                          <a:effectLst/>
                          <a:uLnTx/>
                          <a:uFillTx/>
                          <a:latin typeface="Times New Roman"/>
                          <a:ea typeface="Calibri"/>
                          <a:cs typeface="+mn-cs"/>
                        </a:rPr>
                        <a:t>,…</a:t>
                      </a:r>
                    </a:p>
                    <a:p>
                      <a:pPr marL="457200" indent="-457200" algn="just">
                        <a:lnSpc>
                          <a:spcPct val="107000"/>
                        </a:lnSpc>
                        <a:spcAft>
                          <a:spcPts val="800"/>
                        </a:spcAft>
                        <a:buFontTx/>
                        <a:buChar char="-"/>
                      </a:pPr>
                      <a:r>
                        <a:rPr lang="en-US" sz="3400" dirty="0" err="1" smtClean="0">
                          <a:effectLst/>
                          <a:latin typeface="Times New Roman"/>
                          <a:ea typeface="Calibri"/>
                        </a:rPr>
                        <a:t>Phát</a:t>
                      </a:r>
                      <a:r>
                        <a:rPr lang="en-US" sz="3400" baseline="0" dirty="0" smtClean="0">
                          <a:effectLst/>
                          <a:latin typeface="Times New Roman"/>
                          <a:ea typeface="Calibri"/>
                        </a:rPr>
                        <a:t> </a:t>
                      </a:r>
                      <a:r>
                        <a:rPr lang="en-US" sz="3400" baseline="0" dirty="0" err="1" smtClean="0">
                          <a:effectLst/>
                          <a:latin typeface="Times New Roman"/>
                          <a:ea typeface="Calibri"/>
                        </a:rPr>
                        <a:t>triển</a:t>
                      </a:r>
                      <a:r>
                        <a:rPr lang="en-US" sz="3400" baseline="0" dirty="0" smtClean="0">
                          <a:effectLst/>
                          <a:latin typeface="Times New Roman"/>
                          <a:ea typeface="Calibri"/>
                        </a:rPr>
                        <a:t> </a:t>
                      </a:r>
                      <a:r>
                        <a:rPr lang="en-US" sz="3400" baseline="0" dirty="0" err="1" smtClean="0">
                          <a:effectLst/>
                          <a:latin typeface="Times New Roman"/>
                          <a:ea typeface="Calibri"/>
                        </a:rPr>
                        <a:t>buôn</a:t>
                      </a:r>
                      <a:r>
                        <a:rPr lang="en-US" sz="3400" baseline="0" dirty="0" smtClean="0">
                          <a:effectLst/>
                          <a:latin typeface="Times New Roman"/>
                          <a:ea typeface="Calibri"/>
                        </a:rPr>
                        <a:t> </a:t>
                      </a:r>
                      <a:r>
                        <a:rPr lang="en-US" sz="3400" baseline="0" dirty="0" err="1" smtClean="0">
                          <a:effectLst/>
                          <a:latin typeface="Times New Roman"/>
                          <a:ea typeface="Calibri"/>
                        </a:rPr>
                        <a:t>bán</a:t>
                      </a:r>
                      <a:r>
                        <a:rPr lang="en-US" sz="3400" baseline="0" dirty="0" smtClean="0">
                          <a:effectLst/>
                          <a:latin typeface="Times New Roman"/>
                          <a:ea typeface="Calibri"/>
                        </a:rPr>
                        <a:t> </a:t>
                      </a:r>
                      <a:r>
                        <a:rPr lang="en-US" sz="3400" baseline="0" dirty="0" err="1" smtClean="0">
                          <a:effectLst/>
                          <a:latin typeface="Times New Roman"/>
                          <a:ea typeface="Calibri"/>
                        </a:rPr>
                        <a:t>và</a:t>
                      </a:r>
                      <a:r>
                        <a:rPr lang="en-US" sz="3400" baseline="0" dirty="0" smtClean="0">
                          <a:effectLst/>
                          <a:latin typeface="Times New Roman"/>
                          <a:ea typeface="Calibri"/>
                        </a:rPr>
                        <a:t> </a:t>
                      </a:r>
                      <a:r>
                        <a:rPr lang="en-US" sz="3400" baseline="0" dirty="0" err="1" smtClean="0">
                          <a:effectLst/>
                          <a:latin typeface="Times New Roman"/>
                          <a:ea typeface="Calibri"/>
                        </a:rPr>
                        <a:t>khai</a:t>
                      </a:r>
                      <a:r>
                        <a:rPr lang="en-US" sz="3400" baseline="0" dirty="0" smtClean="0">
                          <a:effectLst/>
                          <a:latin typeface="Times New Roman"/>
                          <a:ea typeface="Calibri"/>
                        </a:rPr>
                        <a:t> </a:t>
                      </a:r>
                      <a:r>
                        <a:rPr lang="en-US" sz="3400" baseline="0" dirty="0" err="1" smtClean="0">
                          <a:effectLst/>
                          <a:latin typeface="Times New Roman"/>
                          <a:ea typeface="Calibri"/>
                        </a:rPr>
                        <a:t>thác</a:t>
                      </a:r>
                      <a:r>
                        <a:rPr lang="en-US" sz="3400" baseline="0" dirty="0" smtClean="0">
                          <a:effectLst/>
                          <a:latin typeface="Times New Roman"/>
                          <a:ea typeface="Calibri"/>
                        </a:rPr>
                        <a:t> </a:t>
                      </a:r>
                      <a:r>
                        <a:rPr lang="en-US" sz="3400" baseline="0" dirty="0" err="1" smtClean="0">
                          <a:effectLst/>
                          <a:latin typeface="Times New Roman"/>
                          <a:ea typeface="Calibri"/>
                        </a:rPr>
                        <a:t>các</a:t>
                      </a:r>
                      <a:r>
                        <a:rPr lang="en-US" sz="3400" baseline="0" dirty="0" smtClean="0">
                          <a:effectLst/>
                          <a:latin typeface="Times New Roman"/>
                          <a:ea typeface="Calibri"/>
                        </a:rPr>
                        <a:t> </a:t>
                      </a:r>
                      <a:r>
                        <a:rPr lang="en-US" sz="3400" baseline="0" dirty="0" err="1" smtClean="0">
                          <a:effectLst/>
                          <a:latin typeface="Times New Roman"/>
                          <a:ea typeface="Calibri"/>
                        </a:rPr>
                        <a:t>nguồn</a:t>
                      </a:r>
                      <a:r>
                        <a:rPr lang="en-US" sz="3400" baseline="0" dirty="0" smtClean="0">
                          <a:effectLst/>
                          <a:latin typeface="Times New Roman"/>
                          <a:ea typeface="Calibri"/>
                        </a:rPr>
                        <a:t> </a:t>
                      </a:r>
                      <a:r>
                        <a:rPr lang="en-US" sz="3400" baseline="0" dirty="0" err="1" smtClean="0">
                          <a:effectLst/>
                          <a:latin typeface="Times New Roman"/>
                          <a:ea typeface="Calibri"/>
                        </a:rPr>
                        <a:t>lợi</a:t>
                      </a:r>
                      <a:r>
                        <a:rPr lang="en-US" sz="3400" baseline="0" dirty="0" smtClean="0">
                          <a:effectLst/>
                          <a:latin typeface="Times New Roman"/>
                          <a:ea typeface="Calibri"/>
                        </a:rPr>
                        <a:t> </a:t>
                      </a:r>
                      <a:r>
                        <a:rPr lang="en-US" sz="3400" baseline="0" dirty="0" err="1" smtClean="0">
                          <a:effectLst/>
                          <a:latin typeface="Times New Roman"/>
                          <a:ea typeface="Calibri"/>
                        </a:rPr>
                        <a:t>trên</a:t>
                      </a:r>
                      <a:r>
                        <a:rPr lang="en-US" sz="3400" baseline="0" dirty="0" smtClean="0">
                          <a:effectLst/>
                          <a:latin typeface="Times New Roman"/>
                          <a:ea typeface="Calibri"/>
                        </a:rPr>
                        <a:t> </a:t>
                      </a:r>
                      <a:r>
                        <a:rPr lang="en-US" sz="3400" baseline="0" dirty="0" err="1" smtClean="0">
                          <a:effectLst/>
                          <a:latin typeface="Times New Roman"/>
                          <a:ea typeface="Calibri"/>
                        </a:rPr>
                        <a:t>biển</a:t>
                      </a:r>
                      <a:r>
                        <a:rPr lang="en-US" sz="3400" baseline="0" dirty="0" smtClean="0">
                          <a:effectLst/>
                          <a:latin typeface="Times New Roman"/>
                          <a:ea typeface="Calibri"/>
                        </a:rPr>
                        <a:t>.</a:t>
                      </a:r>
                      <a:endParaRPr lang="en-US" sz="3400" dirty="0">
                        <a:effectLst/>
                        <a:latin typeface="Times New Roman"/>
                        <a:ea typeface="Calibri"/>
                      </a:endParaRPr>
                    </a:p>
                    <a:p>
                      <a:pPr algn="just">
                        <a:lnSpc>
                          <a:spcPct val="107000"/>
                        </a:lnSpc>
                        <a:spcAft>
                          <a:spcPts val="800"/>
                        </a:spcAft>
                      </a:pPr>
                      <a:r>
                        <a:rPr lang="en-US" sz="3400" dirty="0">
                          <a:effectLst/>
                          <a:latin typeface="Times New Roman"/>
                          <a:ea typeface="Calibri"/>
                        </a:rPr>
                        <a:t> - </a:t>
                      </a:r>
                      <a:r>
                        <a:rPr lang="en-US" sz="3400" dirty="0" err="1">
                          <a:effectLst/>
                          <a:latin typeface="Times New Roman"/>
                          <a:ea typeface="Calibri"/>
                        </a:rPr>
                        <a:t>Ổn</a:t>
                      </a:r>
                      <a:r>
                        <a:rPr lang="en-US" sz="3400" dirty="0">
                          <a:effectLst/>
                          <a:latin typeface="Times New Roman"/>
                          <a:ea typeface="Calibri"/>
                        </a:rPr>
                        <a:t> </a:t>
                      </a:r>
                      <a:r>
                        <a:rPr lang="en-US" sz="3400" dirty="0" err="1" smtClean="0">
                          <a:effectLst/>
                          <a:latin typeface="Times New Roman"/>
                          <a:ea typeface="Calibri"/>
                        </a:rPr>
                        <a:t>định</a:t>
                      </a:r>
                      <a:r>
                        <a:rPr lang="en-US" sz="3400" dirty="0" smtClean="0">
                          <a:effectLst/>
                          <a:latin typeface="Times New Roman"/>
                          <a:ea typeface="Calibri"/>
                        </a:rPr>
                        <a:t> </a:t>
                      </a:r>
                      <a:r>
                        <a:rPr lang="en-US" sz="3400" dirty="0" err="1" smtClean="0">
                          <a:effectLst/>
                          <a:latin typeface="Times New Roman"/>
                          <a:ea typeface="Calibri"/>
                        </a:rPr>
                        <a:t>đời</a:t>
                      </a:r>
                      <a:r>
                        <a:rPr lang="en-US" sz="3400" baseline="0" dirty="0" smtClean="0">
                          <a:effectLst/>
                          <a:latin typeface="Times New Roman"/>
                          <a:ea typeface="Calibri"/>
                        </a:rPr>
                        <a:t> </a:t>
                      </a:r>
                      <a:r>
                        <a:rPr lang="en-US" sz="3400" baseline="0" smtClean="0">
                          <a:effectLst/>
                          <a:latin typeface="Times New Roman"/>
                          <a:ea typeface="Calibri"/>
                        </a:rPr>
                        <a:t>sống</a:t>
                      </a:r>
                      <a:r>
                        <a:rPr lang="en-US" sz="3400" smtClean="0">
                          <a:effectLst/>
                          <a:latin typeface="Times New Roman"/>
                          <a:ea typeface="Calibri"/>
                        </a:rPr>
                        <a:t> </a:t>
                      </a:r>
                      <a:r>
                        <a:rPr lang="en-US" sz="3400" dirty="0" err="1">
                          <a:effectLst/>
                          <a:latin typeface="Times New Roman"/>
                          <a:ea typeface="Calibri"/>
                        </a:rPr>
                        <a:t>sinh</a:t>
                      </a:r>
                      <a:r>
                        <a:rPr lang="en-US" sz="3400" dirty="0">
                          <a:effectLst/>
                          <a:latin typeface="Times New Roman"/>
                          <a:ea typeface="Calibri"/>
                        </a:rPr>
                        <a:t> </a:t>
                      </a:r>
                      <a:r>
                        <a:rPr lang="en-US" sz="3400" dirty="0" err="1">
                          <a:effectLst/>
                          <a:latin typeface="Times New Roman"/>
                          <a:ea typeface="Calibri"/>
                        </a:rPr>
                        <a:t>hoạt</a:t>
                      </a:r>
                      <a:r>
                        <a:rPr lang="en-US" sz="3400" dirty="0">
                          <a:effectLst/>
                          <a:latin typeface="Times New Roman"/>
                          <a:ea typeface="Calibri"/>
                        </a:rPr>
                        <a:t> </a:t>
                      </a:r>
                      <a:r>
                        <a:rPr lang="en-US" sz="3400" dirty="0" err="1">
                          <a:effectLst/>
                          <a:latin typeface="Times New Roman"/>
                          <a:ea typeface="Calibri"/>
                        </a:rPr>
                        <a:t>văn</a:t>
                      </a:r>
                      <a:r>
                        <a:rPr lang="en-US" sz="3400" dirty="0">
                          <a:effectLst/>
                          <a:latin typeface="Times New Roman"/>
                          <a:ea typeface="Calibri"/>
                        </a:rPr>
                        <a:t> </a:t>
                      </a:r>
                      <a:r>
                        <a:rPr lang="en-US" sz="3400" dirty="0" err="1">
                          <a:effectLst/>
                          <a:latin typeface="Times New Roman"/>
                          <a:ea typeface="Calibri"/>
                        </a:rPr>
                        <a:t>hoá</a:t>
                      </a:r>
                      <a:r>
                        <a:rPr lang="en-US" sz="3400" dirty="0">
                          <a:effectLst/>
                          <a:latin typeface="Times New Roman"/>
                          <a:ea typeface="Calibri"/>
                        </a:rPr>
                        <a:t> </a:t>
                      </a:r>
                      <a:r>
                        <a:rPr lang="en-US" sz="3400" dirty="0" err="1">
                          <a:effectLst/>
                          <a:latin typeface="Times New Roman"/>
                          <a:ea typeface="Calibri"/>
                        </a:rPr>
                        <a:t>của</a:t>
                      </a:r>
                      <a:r>
                        <a:rPr lang="en-US" sz="3400" dirty="0">
                          <a:effectLst/>
                          <a:latin typeface="Times New Roman"/>
                          <a:ea typeface="Calibri"/>
                        </a:rPr>
                        <a:t> </a:t>
                      </a:r>
                      <a:r>
                        <a:rPr lang="en-US" sz="3400" dirty="0" err="1">
                          <a:effectLst/>
                          <a:latin typeface="Times New Roman"/>
                          <a:ea typeface="Calibri"/>
                        </a:rPr>
                        <a:t>người</a:t>
                      </a:r>
                      <a:r>
                        <a:rPr lang="en-US" sz="3400" dirty="0">
                          <a:effectLst/>
                          <a:latin typeface="Times New Roman"/>
                          <a:ea typeface="Calibri"/>
                        </a:rPr>
                        <a:t> </a:t>
                      </a:r>
                      <a:r>
                        <a:rPr lang="en-US" sz="3400" dirty="0" err="1" smtClean="0">
                          <a:effectLst/>
                          <a:latin typeface="Times New Roman"/>
                          <a:ea typeface="Calibri"/>
                        </a:rPr>
                        <a:t>dân</a:t>
                      </a:r>
                      <a:endParaRPr lang="en-US" sz="3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700"/>
                        </a:spcBef>
                        <a:spcAft>
                          <a:spcPts val="700"/>
                        </a:spcAft>
                      </a:pPr>
                      <a:r>
                        <a:rPr lang="en-US" sz="3400" dirty="0" err="1">
                          <a:effectLst/>
                          <a:latin typeface="Times New Roman"/>
                          <a:ea typeface="Times New Roman"/>
                          <a:cs typeface="Times New Roman"/>
                        </a:rPr>
                        <a:t>Vai</a:t>
                      </a:r>
                      <a:r>
                        <a:rPr lang="en-US" sz="3400" dirty="0">
                          <a:effectLst/>
                          <a:latin typeface="Times New Roman"/>
                          <a:ea typeface="Times New Roman"/>
                          <a:cs typeface="Times New Roman"/>
                        </a:rPr>
                        <a:t> </a:t>
                      </a:r>
                      <a:r>
                        <a:rPr lang="en-US" sz="3400" dirty="0" err="1">
                          <a:effectLst/>
                          <a:latin typeface="Times New Roman"/>
                          <a:ea typeface="Times New Roman"/>
                          <a:cs typeface="Times New Roman"/>
                        </a:rPr>
                        <a:t>trò</a:t>
                      </a:r>
                      <a:r>
                        <a:rPr lang="en-US" sz="3400" dirty="0">
                          <a:effectLst/>
                          <a:latin typeface="Times New Roman"/>
                          <a:ea typeface="Times New Roman"/>
                          <a:cs typeface="Times New Roman"/>
                        </a:rPr>
                        <a:t> </a:t>
                      </a:r>
                      <a:r>
                        <a:rPr lang="en-US" sz="3400" dirty="0" err="1">
                          <a:effectLst/>
                          <a:latin typeface="Times New Roman"/>
                          <a:ea typeface="Times New Roman"/>
                          <a:cs typeface="Times New Roman"/>
                        </a:rPr>
                        <a:t>của</a:t>
                      </a:r>
                      <a:r>
                        <a:rPr lang="en-US" sz="3400" dirty="0">
                          <a:effectLst/>
                          <a:latin typeface="Times New Roman"/>
                          <a:ea typeface="Times New Roman"/>
                          <a:cs typeface="Times New Roman"/>
                        </a:rPr>
                        <a:t> </a:t>
                      </a:r>
                      <a:r>
                        <a:rPr lang="en-US" sz="3400" dirty="0" err="1">
                          <a:effectLst/>
                          <a:latin typeface="Times New Roman"/>
                          <a:ea typeface="Times New Roman"/>
                          <a:cs typeface="Times New Roman"/>
                        </a:rPr>
                        <a:t>cảng</a:t>
                      </a:r>
                      <a:r>
                        <a:rPr lang="en-US" sz="3400" dirty="0">
                          <a:effectLst/>
                          <a:latin typeface="Times New Roman"/>
                          <a:ea typeface="Times New Roman"/>
                          <a:cs typeface="Times New Roman"/>
                        </a:rPr>
                        <a:t> </a:t>
                      </a:r>
                      <a:r>
                        <a:rPr lang="en-US" sz="3400" dirty="0" err="1">
                          <a:effectLst/>
                          <a:latin typeface="Times New Roman"/>
                          <a:ea typeface="Times New Roman"/>
                          <a:cs typeface="Times New Roman"/>
                        </a:rPr>
                        <a:t>biển</a:t>
                      </a:r>
                      <a:r>
                        <a:rPr lang="en-US" sz="3400" dirty="0">
                          <a:effectLst/>
                          <a:latin typeface="Times New Roman"/>
                          <a:ea typeface="Times New Roman"/>
                          <a:cs typeface="Times New Roman"/>
                        </a:rPr>
                        <a:t> </a:t>
                      </a:r>
                      <a:r>
                        <a:rPr lang="en-US" sz="3400" dirty="0" err="1">
                          <a:effectLst/>
                          <a:latin typeface="Times New Roman"/>
                          <a:ea typeface="Times New Roman"/>
                          <a:cs typeface="Times New Roman"/>
                        </a:rPr>
                        <a:t>Pirê</a:t>
                      </a:r>
                      <a:r>
                        <a:rPr lang="en-US" sz="3400" dirty="0">
                          <a:effectLst/>
                          <a:latin typeface="Times New Roman"/>
                          <a:ea typeface="Times New Roman"/>
                          <a:cs typeface="Times New Roman"/>
                        </a:rPr>
                        <a:t>:</a:t>
                      </a:r>
                      <a:r>
                        <a:rPr lang="en-US" sz="3400" baseline="0" dirty="0">
                          <a:effectLst/>
                          <a:latin typeface="Times New Roman"/>
                          <a:ea typeface="Times New Roman"/>
                          <a:cs typeface="Times New Roman"/>
                        </a:rPr>
                        <a:t> </a:t>
                      </a:r>
                      <a:r>
                        <a:rPr lang="en-US" sz="3400" baseline="0" dirty="0" err="1">
                          <a:effectLst/>
                          <a:latin typeface="Times New Roman"/>
                          <a:ea typeface="Calibri"/>
                          <a:cs typeface="Times New Roman"/>
                        </a:rPr>
                        <a:t>Là</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trung</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tâm</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buôn</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bán</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của</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các</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thành</a:t>
                      </a:r>
                      <a:r>
                        <a:rPr lang="en-US" sz="3400" baseline="0" dirty="0">
                          <a:effectLst/>
                          <a:latin typeface="Times New Roman"/>
                          <a:ea typeface="Calibri"/>
                          <a:cs typeface="Times New Roman"/>
                        </a:rPr>
                        <a:t> bang </a:t>
                      </a:r>
                      <a:r>
                        <a:rPr lang="en-US" sz="3400" baseline="0" dirty="0" err="1">
                          <a:effectLst/>
                          <a:latin typeface="Times New Roman"/>
                          <a:ea typeface="Calibri"/>
                          <a:cs typeface="Times New Roman"/>
                        </a:rPr>
                        <a:t>của</a:t>
                      </a:r>
                      <a:r>
                        <a:rPr lang="en-US" sz="3400" baseline="0" dirty="0">
                          <a:effectLst/>
                          <a:latin typeface="Times New Roman"/>
                          <a:ea typeface="Calibri"/>
                          <a:cs typeface="Times New Roman"/>
                        </a:rPr>
                        <a:t> Hi </a:t>
                      </a:r>
                      <a:r>
                        <a:rPr lang="en-US" sz="3400" baseline="0" dirty="0" err="1">
                          <a:effectLst/>
                          <a:latin typeface="Times New Roman"/>
                          <a:ea typeface="Calibri"/>
                          <a:cs typeface="Times New Roman"/>
                        </a:rPr>
                        <a:t>Lạp</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thời</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bấy</a:t>
                      </a:r>
                      <a:r>
                        <a:rPr lang="en-US" sz="3400" baseline="0" dirty="0">
                          <a:effectLst/>
                          <a:latin typeface="Times New Roman"/>
                          <a:ea typeface="Calibri"/>
                          <a:cs typeface="Times New Roman"/>
                        </a:rPr>
                        <a:t> </a:t>
                      </a:r>
                      <a:r>
                        <a:rPr lang="en-US" sz="3400" baseline="0" dirty="0" err="1">
                          <a:effectLst/>
                          <a:latin typeface="Times New Roman"/>
                          <a:ea typeface="Calibri"/>
                          <a:cs typeface="Times New Roman"/>
                        </a:rPr>
                        <a:t>giờ</a:t>
                      </a:r>
                      <a:r>
                        <a:rPr lang="en-US" sz="3400" baseline="0" dirty="0">
                          <a:effectLst/>
                          <a:latin typeface="Times New Roman"/>
                          <a:ea typeface="Calibri"/>
                          <a:cs typeface="Times New Roman"/>
                        </a:rPr>
                        <a:t>.</a:t>
                      </a:r>
                    </a:p>
                    <a:p>
                      <a:pPr marL="342900" marR="0" indent="-342900" algn="just">
                        <a:lnSpc>
                          <a:spcPct val="115000"/>
                        </a:lnSpc>
                        <a:spcBef>
                          <a:spcPts val="700"/>
                        </a:spcBef>
                        <a:spcAft>
                          <a:spcPts val="700"/>
                        </a:spcAft>
                        <a:buFontTx/>
                        <a:buChar char="-"/>
                      </a:pPr>
                      <a:endParaRPr lang="en-US" sz="3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7902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231" y="2574820"/>
            <a:ext cx="5591907" cy="3385542"/>
          </a:xfrm>
          <a:prstGeom prst="rect">
            <a:avLst/>
          </a:prstGeom>
        </p:spPr>
        <p:txBody>
          <a:bodyPr wrap="square">
            <a:spAutoFit/>
          </a:bodyPr>
          <a:lstStyle/>
          <a:p>
            <a:pPr algn="just">
              <a:lnSpc>
                <a:spcPct val="107000"/>
              </a:lnSpc>
              <a:spcAft>
                <a:spcPts val="800"/>
              </a:spcAft>
            </a:pPr>
            <a:r>
              <a:rPr lang="en-US" dirty="0">
                <a:latin typeface="Times New Roman"/>
                <a:ea typeface="Calibri"/>
              </a:rPr>
              <a:t>“</a:t>
            </a:r>
            <a:r>
              <a:rPr lang="en-US" sz="2000" i="1" dirty="0" err="1">
                <a:latin typeface="Times New Roman"/>
                <a:ea typeface="Calibri"/>
              </a:rPr>
              <a:t>Cảng</a:t>
            </a:r>
            <a:r>
              <a:rPr lang="en-US" sz="2000" i="1" dirty="0">
                <a:latin typeface="Times New Roman"/>
                <a:ea typeface="Calibri"/>
              </a:rPr>
              <a:t> Piraeus </a:t>
            </a:r>
            <a:r>
              <a:rPr lang="en-US" sz="2000" i="1" dirty="0" err="1">
                <a:latin typeface="Times New Roman"/>
                <a:ea typeface="Calibri"/>
              </a:rPr>
              <a:t>là</a:t>
            </a:r>
            <a:r>
              <a:rPr lang="en-US" sz="2000" i="1" dirty="0">
                <a:latin typeface="Times New Roman"/>
                <a:ea typeface="Calibri"/>
              </a:rPr>
              <a:t> </a:t>
            </a:r>
            <a:r>
              <a:rPr lang="en-US" sz="2000" i="1" dirty="0" err="1">
                <a:latin typeface="Times New Roman"/>
                <a:ea typeface="Calibri"/>
              </a:rPr>
              <a:t>trung</a:t>
            </a:r>
            <a:r>
              <a:rPr lang="en-US" sz="2000" i="1" dirty="0">
                <a:latin typeface="Times New Roman"/>
                <a:ea typeface="Calibri"/>
              </a:rPr>
              <a:t> </a:t>
            </a:r>
            <a:r>
              <a:rPr lang="en-US" sz="2000" i="1" dirty="0" err="1">
                <a:latin typeface="Times New Roman"/>
                <a:ea typeface="Calibri"/>
              </a:rPr>
              <a:t>tâm</a:t>
            </a:r>
            <a:r>
              <a:rPr lang="en-US" sz="2000" i="1" dirty="0">
                <a:latin typeface="Times New Roman"/>
                <a:ea typeface="Calibri"/>
              </a:rPr>
              <a:t> </a:t>
            </a:r>
            <a:r>
              <a:rPr lang="en-US" sz="2000" i="1" dirty="0" err="1">
                <a:latin typeface="Times New Roman"/>
                <a:ea typeface="Calibri"/>
              </a:rPr>
              <a:t>xuất</a:t>
            </a:r>
            <a:r>
              <a:rPr lang="en-US" sz="2000" i="1" dirty="0">
                <a:latin typeface="Times New Roman"/>
                <a:ea typeface="Calibri"/>
              </a:rPr>
              <a:t> – </a:t>
            </a:r>
            <a:r>
              <a:rPr lang="en-US" sz="2000" i="1" dirty="0" err="1">
                <a:latin typeface="Times New Roman"/>
                <a:ea typeface="Calibri"/>
              </a:rPr>
              <a:t>nhập</a:t>
            </a:r>
            <a:r>
              <a:rPr lang="en-US" sz="2000" i="1" dirty="0">
                <a:latin typeface="Times New Roman"/>
                <a:ea typeface="Calibri"/>
              </a:rPr>
              <a:t> </a:t>
            </a:r>
            <a:r>
              <a:rPr lang="en-US" sz="2000" i="1" dirty="0" err="1">
                <a:latin typeface="Times New Roman"/>
                <a:ea typeface="Calibri"/>
              </a:rPr>
              <a:t>khẩu</a:t>
            </a:r>
            <a:r>
              <a:rPr lang="en-US" sz="2000" i="1" dirty="0">
                <a:latin typeface="Times New Roman"/>
                <a:ea typeface="Calibri"/>
              </a:rPr>
              <a:t> </a:t>
            </a:r>
            <a:r>
              <a:rPr lang="en-US" sz="2000" i="1" dirty="0" err="1">
                <a:latin typeface="Times New Roman"/>
                <a:ea typeface="Calibri"/>
              </a:rPr>
              <a:t>và</a:t>
            </a:r>
            <a:r>
              <a:rPr lang="en-US" sz="2000" i="1" dirty="0">
                <a:latin typeface="Times New Roman"/>
                <a:ea typeface="Calibri"/>
              </a:rPr>
              <a:t> </a:t>
            </a:r>
            <a:r>
              <a:rPr lang="en-US" sz="2000" i="1" dirty="0" err="1">
                <a:latin typeface="Times New Roman"/>
                <a:ea typeface="Calibri"/>
              </a:rPr>
              <a:t>buôn</a:t>
            </a:r>
            <a:r>
              <a:rPr lang="en-US" sz="2000" i="1" dirty="0">
                <a:latin typeface="Times New Roman"/>
                <a:ea typeface="Calibri"/>
              </a:rPr>
              <a:t> </a:t>
            </a:r>
            <a:r>
              <a:rPr lang="en-US" sz="2000" i="1" dirty="0" err="1">
                <a:latin typeface="Times New Roman"/>
                <a:ea typeface="Calibri"/>
              </a:rPr>
              <a:t>bán</a:t>
            </a:r>
            <a:r>
              <a:rPr lang="en-US" sz="2000" i="1" dirty="0">
                <a:latin typeface="Times New Roman"/>
                <a:ea typeface="Calibri"/>
              </a:rPr>
              <a:t> </a:t>
            </a:r>
            <a:r>
              <a:rPr lang="en-US" sz="2000" i="1" dirty="0" err="1">
                <a:latin typeface="Times New Roman"/>
                <a:ea typeface="Calibri"/>
              </a:rPr>
              <a:t>nô</a:t>
            </a:r>
            <a:r>
              <a:rPr lang="en-US" sz="2000" i="1" dirty="0">
                <a:latin typeface="Times New Roman"/>
                <a:ea typeface="Calibri"/>
              </a:rPr>
              <a:t> </a:t>
            </a:r>
            <a:r>
              <a:rPr lang="en-US" sz="2000" i="1" dirty="0" err="1">
                <a:latin typeface="Times New Roman"/>
                <a:ea typeface="Calibri"/>
              </a:rPr>
              <a:t>lệ</a:t>
            </a:r>
            <a:r>
              <a:rPr lang="en-US" sz="2000" i="1" dirty="0">
                <a:latin typeface="Times New Roman"/>
                <a:ea typeface="Calibri"/>
              </a:rPr>
              <a:t> </a:t>
            </a:r>
            <a:r>
              <a:rPr lang="en-US" sz="2000" i="1" dirty="0" err="1">
                <a:latin typeface="Times New Roman"/>
                <a:ea typeface="Calibri"/>
              </a:rPr>
              <a:t>sầm</a:t>
            </a:r>
            <a:r>
              <a:rPr lang="en-US" sz="2000" i="1" dirty="0">
                <a:latin typeface="Times New Roman"/>
                <a:ea typeface="Calibri"/>
              </a:rPr>
              <a:t> </a:t>
            </a:r>
            <a:r>
              <a:rPr lang="en-US" sz="2000" i="1" dirty="0" err="1">
                <a:latin typeface="Times New Roman"/>
                <a:ea typeface="Calibri"/>
              </a:rPr>
              <a:t>uất</a:t>
            </a:r>
            <a:r>
              <a:rPr lang="en-US" sz="2000" i="1" dirty="0">
                <a:latin typeface="Times New Roman"/>
                <a:ea typeface="Calibri"/>
              </a:rPr>
              <a:t> </a:t>
            </a:r>
            <a:r>
              <a:rPr lang="en-US" sz="2000" i="1" dirty="0" err="1">
                <a:latin typeface="Times New Roman"/>
                <a:ea typeface="Calibri"/>
              </a:rPr>
              <a:t>nhất</a:t>
            </a:r>
            <a:r>
              <a:rPr lang="en-US" sz="2000" i="1" dirty="0">
                <a:latin typeface="Times New Roman"/>
                <a:ea typeface="Calibri"/>
              </a:rPr>
              <a:t> </a:t>
            </a:r>
            <a:r>
              <a:rPr lang="en-US" sz="2000" i="1" dirty="0" err="1">
                <a:latin typeface="Times New Roman"/>
                <a:ea typeface="Calibri"/>
              </a:rPr>
              <a:t>của</a:t>
            </a:r>
            <a:r>
              <a:rPr lang="en-US" sz="2000" i="1" dirty="0">
                <a:latin typeface="Times New Roman"/>
                <a:ea typeface="Calibri"/>
              </a:rPr>
              <a:t> </a:t>
            </a:r>
            <a:r>
              <a:rPr lang="en-US" sz="2000" i="1" dirty="0" err="1">
                <a:latin typeface="Times New Roman"/>
                <a:ea typeface="Calibri"/>
              </a:rPr>
              <a:t>thế</a:t>
            </a:r>
            <a:r>
              <a:rPr lang="en-US" sz="2000" i="1" dirty="0">
                <a:latin typeface="Times New Roman"/>
                <a:ea typeface="Calibri"/>
              </a:rPr>
              <a:t> </a:t>
            </a:r>
            <a:r>
              <a:rPr lang="en-US" sz="2000" i="1" dirty="0" err="1">
                <a:latin typeface="Times New Roman"/>
                <a:ea typeface="Calibri"/>
              </a:rPr>
              <a:t>giới</a:t>
            </a:r>
            <a:r>
              <a:rPr lang="en-US" sz="2000" i="1" dirty="0">
                <a:latin typeface="Times New Roman"/>
                <a:ea typeface="Calibri"/>
              </a:rPr>
              <a:t> </a:t>
            </a:r>
            <a:r>
              <a:rPr lang="en-US" sz="2000" i="1" dirty="0" err="1">
                <a:latin typeface="Times New Roman"/>
                <a:ea typeface="Calibri"/>
              </a:rPr>
              <a:t>cổ</a:t>
            </a:r>
            <a:r>
              <a:rPr lang="en-US" sz="2000" i="1" dirty="0">
                <a:latin typeface="Times New Roman"/>
                <a:ea typeface="Calibri"/>
              </a:rPr>
              <a:t> </a:t>
            </a:r>
            <a:r>
              <a:rPr lang="en-US" sz="2000" i="1" dirty="0" err="1">
                <a:latin typeface="Times New Roman"/>
                <a:ea typeface="Calibri"/>
              </a:rPr>
              <a:t>đại</a:t>
            </a:r>
            <a:r>
              <a:rPr lang="en-US" sz="2000" i="1" dirty="0">
                <a:latin typeface="Times New Roman"/>
                <a:ea typeface="Calibri"/>
              </a:rPr>
              <a:t>. </a:t>
            </a:r>
            <a:r>
              <a:rPr lang="en-US" sz="2000" i="1" dirty="0" err="1">
                <a:latin typeface="Times New Roman"/>
                <a:ea typeface="Calibri"/>
              </a:rPr>
              <a:t>Từ</a:t>
            </a:r>
            <a:r>
              <a:rPr lang="en-US" sz="2000" i="1" dirty="0">
                <a:latin typeface="Times New Roman"/>
                <a:ea typeface="Calibri"/>
              </a:rPr>
              <a:t> </a:t>
            </a:r>
            <a:r>
              <a:rPr lang="en-US" sz="2000" i="1" dirty="0" err="1">
                <a:latin typeface="Times New Roman"/>
                <a:ea typeface="Calibri"/>
              </a:rPr>
              <a:t>cảng</a:t>
            </a:r>
            <a:r>
              <a:rPr lang="en-US" sz="2000" i="1" dirty="0">
                <a:latin typeface="Times New Roman"/>
                <a:ea typeface="Calibri"/>
              </a:rPr>
              <a:t> Piraeus, </a:t>
            </a:r>
            <a:r>
              <a:rPr lang="en-US" sz="2000" i="1" dirty="0" err="1">
                <a:latin typeface="Times New Roman"/>
                <a:ea typeface="Calibri"/>
              </a:rPr>
              <a:t>Athènes</a:t>
            </a:r>
            <a:r>
              <a:rPr lang="en-US" sz="2000" i="1" dirty="0">
                <a:latin typeface="Times New Roman"/>
                <a:ea typeface="Calibri"/>
              </a:rPr>
              <a:t> </a:t>
            </a:r>
            <a:r>
              <a:rPr lang="en-US" sz="2000" i="1" dirty="0" err="1">
                <a:latin typeface="Times New Roman"/>
                <a:ea typeface="Calibri"/>
              </a:rPr>
              <a:t>có</a:t>
            </a:r>
            <a:r>
              <a:rPr lang="en-US" sz="2000" i="1" dirty="0">
                <a:latin typeface="Times New Roman"/>
                <a:ea typeface="Calibri"/>
              </a:rPr>
              <a:t> </a:t>
            </a:r>
            <a:r>
              <a:rPr lang="en-US" sz="2000" i="1" dirty="0" err="1">
                <a:latin typeface="Times New Roman"/>
                <a:ea typeface="Calibri"/>
              </a:rPr>
              <a:t>thể</a:t>
            </a:r>
            <a:r>
              <a:rPr lang="en-US" sz="2000" i="1" dirty="0">
                <a:latin typeface="Times New Roman"/>
                <a:ea typeface="Calibri"/>
              </a:rPr>
              <a:t> </a:t>
            </a:r>
            <a:r>
              <a:rPr lang="en-US" sz="2000" i="1" dirty="0" err="1">
                <a:latin typeface="Times New Roman"/>
                <a:ea typeface="Calibri"/>
              </a:rPr>
              <a:t>xuất</a:t>
            </a:r>
            <a:r>
              <a:rPr lang="en-US" sz="2000" i="1" dirty="0">
                <a:latin typeface="Times New Roman"/>
                <a:ea typeface="Calibri"/>
              </a:rPr>
              <a:t> </a:t>
            </a:r>
            <a:r>
              <a:rPr lang="en-US" sz="2000" i="1" dirty="0" err="1">
                <a:latin typeface="Times New Roman"/>
                <a:ea typeface="Calibri"/>
              </a:rPr>
              <a:t>khẩu</a:t>
            </a:r>
            <a:r>
              <a:rPr lang="en-US" sz="2000" i="1" dirty="0">
                <a:latin typeface="Times New Roman"/>
                <a:ea typeface="Calibri"/>
              </a:rPr>
              <a:t> sang </a:t>
            </a:r>
            <a:r>
              <a:rPr lang="en-US" sz="2000" i="1" dirty="0" err="1">
                <a:latin typeface="Times New Roman"/>
                <a:ea typeface="Calibri"/>
              </a:rPr>
              <a:t>các</a:t>
            </a:r>
            <a:r>
              <a:rPr lang="en-US" sz="2000" i="1" dirty="0">
                <a:latin typeface="Times New Roman"/>
                <a:ea typeface="Calibri"/>
              </a:rPr>
              <a:t> </a:t>
            </a:r>
            <a:r>
              <a:rPr lang="en-US" sz="2000" i="1" dirty="0" err="1">
                <a:latin typeface="Times New Roman"/>
                <a:ea typeface="Calibri"/>
              </a:rPr>
              <a:t>quốc</a:t>
            </a:r>
            <a:r>
              <a:rPr lang="en-US" sz="2000" i="1" dirty="0">
                <a:latin typeface="Times New Roman"/>
                <a:ea typeface="Calibri"/>
              </a:rPr>
              <a:t> </a:t>
            </a:r>
            <a:r>
              <a:rPr lang="en-US" sz="2000" i="1" dirty="0" err="1">
                <a:latin typeface="Times New Roman"/>
                <a:ea typeface="Calibri"/>
              </a:rPr>
              <a:t>gia</a:t>
            </a:r>
            <a:r>
              <a:rPr lang="en-US" sz="2000" i="1" dirty="0">
                <a:latin typeface="Times New Roman"/>
                <a:ea typeface="Calibri"/>
              </a:rPr>
              <a:t> </a:t>
            </a:r>
            <a:r>
              <a:rPr lang="en-US" sz="2000" i="1" dirty="0" err="1">
                <a:latin typeface="Times New Roman"/>
                <a:ea typeface="Calibri"/>
              </a:rPr>
              <a:t>lân</a:t>
            </a:r>
            <a:r>
              <a:rPr lang="en-US" sz="2000" i="1" dirty="0">
                <a:latin typeface="Times New Roman"/>
                <a:ea typeface="Calibri"/>
              </a:rPr>
              <a:t> bang </a:t>
            </a:r>
            <a:r>
              <a:rPr lang="en-US" sz="2000" i="1" dirty="0" err="1">
                <a:latin typeface="Times New Roman"/>
                <a:ea typeface="Calibri"/>
              </a:rPr>
              <a:t>những</a:t>
            </a:r>
            <a:r>
              <a:rPr lang="en-US" sz="2000" i="1" dirty="0">
                <a:latin typeface="Times New Roman"/>
                <a:ea typeface="Calibri"/>
              </a:rPr>
              <a:t> </a:t>
            </a:r>
            <a:r>
              <a:rPr lang="en-US" sz="2000" i="1" dirty="0" err="1">
                <a:latin typeface="Times New Roman"/>
                <a:ea typeface="Calibri"/>
              </a:rPr>
              <a:t>sản</a:t>
            </a:r>
            <a:r>
              <a:rPr lang="en-US" sz="2000" i="1" dirty="0">
                <a:latin typeface="Times New Roman"/>
                <a:ea typeface="Calibri"/>
              </a:rPr>
              <a:t> </a:t>
            </a:r>
            <a:r>
              <a:rPr lang="en-US" sz="2000" i="1" dirty="0" err="1">
                <a:latin typeface="Times New Roman"/>
                <a:ea typeface="Calibri"/>
              </a:rPr>
              <a:t>phẩm</a:t>
            </a:r>
            <a:r>
              <a:rPr lang="en-US" sz="2000" i="1" dirty="0">
                <a:latin typeface="Times New Roman"/>
                <a:ea typeface="Calibri"/>
              </a:rPr>
              <a:t> </a:t>
            </a:r>
            <a:r>
              <a:rPr lang="en-US" sz="2000" i="1" dirty="0" err="1">
                <a:latin typeface="Times New Roman"/>
                <a:ea typeface="Calibri"/>
              </a:rPr>
              <a:t>nổi</a:t>
            </a:r>
            <a:r>
              <a:rPr lang="en-US" sz="2000" i="1" dirty="0">
                <a:latin typeface="Times New Roman"/>
                <a:ea typeface="Calibri"/>
              </a:rPr>
              <a:t> </a:t>
            </a:r>
            <a:r>
              <a:rPr lang="en-US" sz="2000" i="1" dirty="0" err="1">
                <a:latin typeface="Times New Roman"/>
                <a:ea typeface="Calibri"/>
              </a:rPr>
              <a:t>tiếng</a:t>
            </a:r>
            <a:r>
              <a:rPr lang="en-US" sz="2000" i="1" dirty="0">
                <a:latin typeface="Times New Roman"/>
                <a:ea typeface="Calibri"/>
              </a:rPr>
              <a:t> </a:t>
            </a:r>
            <a:r>
              <a:rPr lang="en-US" sz="2000" i="1" dirty="0" err="1">
                <a:latin typeface="Times New Roman"/>
                <a:ea typeface="Calibri"/>
              </a:rPr>
              <a:t>như</a:t>
            </a:r>
            <a:r>
              <a:rPr lang="en-US" sz="2000" i="1" dirty="0">
                <a:latin typeface="Times New Roman"/>
                <a:ea typeface="Calibri"/>
              </a:rPr>
              <a:t> </a:t>
            </a:r>
            <a:r>
              <a:rPr lang="en-US" sz="2000" i="1" dirty="0" err="1">
                <a:latin typeface="Times New Roman"/>
                <a:ea typeface="Calibri"/>
              </a:rPr>
              <a:t>rượu</a:t>
            </a:r>
            <a:r>
              <a:rPr lang="en-US" sz="2000" i="1" dirty="0">
                <a:latin typeface="Times New Roman"/>
                <a:ea typeface="Calibri"/>
              </a:rPr>
              <a:t> </a:t>
            </a:r>
            <a:r>
              <a:rPr lang="en-US" sz="2000" i="1" dirty="0" err="1">
                <a:latin typeface="Times New Roman"/>
                <a:ea typeface="Calibri"/>
              </a:rPr>
              <a:t>nho</a:t>
            </a:r>
            <a:r>
              <a:rPr lang="en-US" sz="2000" i="1" dirty="0">
                <a:latin typeface="Times New Roman"/>
                <a:ea typeface="Calibri"/>
              </a:rPr>
              <a:t>, </a:t>
            </a:r>
            <a:r>
              <a:rPr lang="en-US" sz="2000" i="1" dirty="0" err="1">
                <a:latin typeface="Times New Roman"/>
                <a:ea typeface="Calibri"/>
              </a:rPr>
              <a:t>dầu</a:t>
            </a:r>
            <a:r>
              <a:rPr lang="en-US" sz="2000" i="1" dirty="0">
                <a:latin typeface="Times New Roman"/>
                <a:ea typeface="Calibri"/>
              </a:rPr>
              <a:t> </a:t>
            </a:r>
            <a:r>
              <a:rPr lang="en-US" sz="2000" i="1" dirty="0" err="1">
                <a:latin typeface="Times New Roman"/>
                <a:ea typeface="Calibri"/>
              </a:rPr>
              <a:t>oliu</a:t>
            </a:r>
            <a:r>
              <a:rPr lang="en-US" sz="2000" i="1" dirty="0">
                <a:latin typeface="Times New Roman"/>
                <a:ea typeface="Calibri"/>
              </a:rPr>
              <a:t>, </a:t>
            </a:r>
            <a:r>
              <a:rPr lang="en-US" sz="2000" i="1" dirty="0" err="1">
                <a:latin typeface="Times New Roman"/>
                <a:ea typeface="Calibri"/>
              </a:rPr>
              <a:t>đồ</a:t>
            </a:r>
            <a:r>
              <a:rPr lang="en-US" sz="2000" i="1" dirty="0">
                <a:latin typeface="Times New Roman"/>
                <a:ea typeface="Calibri"/>
              </a:rPr>
              <a:t> </a:t>
            </a:r>
            <a:r>
              <a:rPr lang="en-US" sz="2000" i="1" dirty="0" err="1">
                <a:latin typeface="Times New Roman"/>
                <a:ea typeface="Calibri"/>
              </a:rPr>
              <a:t>gốm</a:t>
            </a:r>
            <a:r>
              <a:rPr lang="en-US" sz="2000" i="1" dirty="0">
                <a:latin typeface="Times New Roman"/>
                <a:ea typeface="Calibri"/>
              </a:rPr>
              <a:t> </a:t>
            </a:r>
            <a:r>
              <a:rPr lang="en-US" sz="2000" i="1" dirty="0" err="1">
                <a:latin typeface="Times New Roman"/>
                <a:ea typeface="Calibri"/>
              </a:rPr>
              <a:t>màu</a:t>
            </a:r>
            <a:r>
              <a:rPr lang="en-US" sz="2000" i="1" dirty="0">
                <a:latin typeface="Times New Roman"/>
                <a:ea typeface="Calibri"/>
              </a:rPr>
              <a:t>, </a:t>
            </a:r>
            <a:r>
              <a:rPr lang="en-US" sz="2000" i="1" dirty="0" err="1">
                <a:latin typeface="Times New Roman"/>
                <a:ea typeface="Calibri"/>
              </a:rPr>
              <a:t>đá</a:t>
            </a:r>
            <a:r>
              <a:rPr lang="en-US" sz="2000" i="1" dirty="0">
                <a:latin typeface="Times New Roman"/>
                <a:ea typeface="Calibri"/>
              </a:rPr>
              <a:t> </a:t>
            </a:r>
            <a:r>
              <a:rPr lang="en-US" sz="2000" i="1" dirty="0" err="1">
                <a:latin typeface="Times New Roman"/>
                <a:ea typeface="Calibri"/>
              </a:rPr>
              <a:t>cẩm</a:t>
            </a:r>
            <a:r>
              <a:rPr lang="en-US" sz="2000" i="1" dirty="0">
                <a:latin typeface="Times New Roman"/>
                <a:ea typeface="Calibri"/>
              </a:rPr>
              <a:t> </a:t>
            </a:r>
            <a:r>
              <a:rPr lang="en-US" sz="2000" i="1" dirty="0" err="1">
                <a:latin typeface="Times New Roman"/>
                <a:ea typeface="Calibri"/>
              </a:rPr>
              <a:t>thạch</a:t>
            </a:r>
            <a:r>
              <a:rPr lang="en-US" sz="2000" i="1" dirty="0">
                <a:latin typeface="Times New Roman"/>
                <a:ea typeface="Calibri"/>
              </a:rPr>
              <a:t>, </a:t>
            </a:r>
            <a:r>
              <a:rPr lang="en-US" sz="2000" i="1" dirty="0" err="1">
                <a:latin typeface="Times New Roman"/>
                <a:ea typeface="Calibri"/>
              </a:rPr>
              <a:t>thiếc</a:t>
            </a:r>
            <a:r>
              <a:rPr lang="en-US" sz="2000" i="1" dirty="0">
                <a:latin typeface="Times New Roman"/>
                <a:ea typeface="Calibri"/>
              </a:rPr>
              <a:t>, </a:t>
            </a:r>
            <a:r>
              <a:rPr lang="en-US" sz="2000" i="1" dirty="0" err="1">
                <a:latin typeface="Times New Roman"/>
                <a:ea typeface="Calibri"/>
              </a:rPr>
              <a:t>chì</a:t>
            </a:r>
            <a:r>
              <a:rPr lang="en-US" sz="2000" i="1" dirty="0">
                <a:latin typeface="Times New Roman"/>
                <a:ea typeface="Calibri"/>
              </a:rPr>
              <a:t>, </a:t>
            </a:r>
            <a:r>
              <a:rPr lang="en-US" sz="2000" i="1" dirty="0" err="1">
                <a:latin typeface="Times New Roman"/>
                <a:ea typeface="Calibri"/>
              </a:rPr>
              <a:t>vải</a:t>
            </a:r>
            <a:r>
              <a:rPr lang="en-US" sz="2000" i="1" dirty="0">
                <a:latin typeface="Times New Roman"/>
                <a:ea typeface="Calibri"/>
              </a:rPr>
              <a:t>… </a:t>
            </a:r>
            <a:r>
              <a:rPr lang="en-US" sz="2000" i="1" dirty="0" err="1">
                <a:latin typeface="Times New Roman"/>
                <a:ea typeface="Calibri"/>
              </a:rPr>
              <a:t>và</a:t>
            </a:r>
            <a:r>
              <a:rPr lang="en-US" sz="2000" i="1" dirty="0">
                <a:latin typeface="Times New Roman"/>
                <a:ea typeface="Calibri"/>
              </a:rPr>
              <a:t> </a:t>
            </a:r>
            <a:r>
              <a:rPr lang="en-US" sz="2000" i="1" dirty="0" err="1">
                <a:latin typeface="Times New Roman"/>
                <a:ea typeface="Calibri"/>
              </a:rPr>
              <a:t>nhập</a:t>
            </a:r>
            <a:r>
              <a:rPr lang="en-US" sz="2000" i="1" dirty="0">
                <a:latin typeface="Times New Roman"/>
                <a:ea typeface="Calibri"/>
              </a:rPr>
              <a:t> </a:t>
            </a:r>
            <a:r>
              <a:rPr lang="en-US" sz="2000" i="1" dirty="0" err="1">
                <a:latin typeface="Times New Roman"/>
                <a:ea typeface="Calibri"/>
              </a:rPr>
              <a:t>về</a:t>
            </a:r>
            <a:r>
              <a:rPr lang="en-US" sz="2000" i="1" dirty="0">
                <a:latin typeface="Times New Roman"/>
                <a:ea typeface="Calibri"/>
              </a:rPr>
              <a:t> </a:t>
            </a:r>
            <a:r>
              <a:rPr lang="en-US" sz="2000" i="1" dirty="0" err="1">
                <a:latin typeface="Times New Roman"/>
                <a:ea typeface="Calibri"/>
              </a:rPr>
              <a:t>các</a:t>
            </a:r>
            <a:r>
              <a:rPr lang="en-US" sz="2000" i="1" dirty="0">
                <a:latin typeface="Times New Roman"/>
                <a:ea typeface="Calibri"/>
              </a:rPr>
              <a:t> </a:t>
            </a:r>
            <a:r>
              <a:rPr lang="en-US" sz="2000" i="1" dirty="0" err="1">
                <a:latin typeface="Times New Roman"/>
                <a:ea typeface="Calibri"/>
              </a:rPr>
              <a:t>mặt</a:t>
            </a:r>
            <a:r>
              <a:rPr lang="en-US" sz="2000" i="1" dirty="0">
                <a:latin typeface="Times New Roman"/>
                <a:ea typeface="Calibri"/>
              </a:rPr>
              <a:t> </a:t>
            </a:r>
            <a:r>
              <a:rPr lang="en-US" sz="2000" i="1" dirty="0" err="1">
                <a:latin typeface="Times New Roman"/>
                <a:ea typeface="Calibri"/>
              </a:rPr>
              <a:t>hàng</a:t>
            </a:r>
            <a:r>
              <a:rPr lang="en-US" sz="2000" i="1" dirty="0">
                <a:latin typeface="Times New Roman"/>
                <a:ea typeface="Calibri"/>
              </a:rPr>
              <a:t> </a:t>
            </a:r>
            <a:r>
              <a:rPr lang="en-US" sz="2000" i="1" dirty="0" err="1">
                <a:latin typeface="Times New Roman"/>
                <a:ea typeface="Calibri"/>
              </a:rPr>
              <a:t>thiết</a:t>
            </a:r>
            <a:r>
              <a:rPr lang="en-US" sz="2000" i="1" dirty="0">
                <a:latin typeface="Times New Roman"/>
                <a:ea typeface="Calibri"/>
              </a:rPr>
              <a:t> </a:t>
            </a:r>
            <a:r>
              <a:rPr lang="en-US" sz="2000" i="1" dirty="0" err="1">
                <a:latin typeface="Times New Roman"/>
                <a:ea typeface="Calibri"/>
              </a:rPr>
              <a:t>yếu</a:t>
            </a:r>
            <a:r>
              <a:rPr lang="en-US" sz="2000" i="1" dirty="0">
                <a:latin typeface="Times New Roman"/>
                <a:ea typeface="Calibri"/>
              </a:rPr>
              <a:t> </a:t>
            </a:r>
            <a:r>
              <a:rPr lang="en-US" sz="2000" i="1" dirty="0" err="1">
                <a:latin typeface="Times New Roman"/>
                <a:ea typeface="Calibri"/>
              </a:rPr>
              <a:t>như</a:t>
            </a:r>
            <a:r>
              <a:rPr lang="en-US" sz="2000" i="1" dirty="0">
                <a:latin typeface="Times New Roman"/>
                <a:ea typeface="Calibri"/>
              </a:rPr>
              <a:t> </a:t>
            </a:r>
            <a:r>
              <a:rPr lang="en-US" sz="2000" i="1" dirty="0" err="1">
                <a:latin typeface="Times New Roman"/>
                <a:ea typeface="Calibri"/>
              </a:rPr>
              <a:t>ngũ</a:t>
            </a:r>
            <a:r>
              <a:rPr lang="en-US" sz="2000" i="1" dirty="0">
                <a:latin typeface="Times New Roman"/>
                <a:ea typeface="Calibri"/>
              </a:rPr>
              <a:t> </a:t>
            </a:r>
            <a:r>
              <a:rPr lang="en-US" sz="2000" i="1" dirty="0" err="1">
                <a:latin typeface="Times New Roman"/>
                <a:ea typeface="Calibri"/>
              </a:rPr>
              <a:t>cốc</a:t>
            </a:r>
            <a:r>
              <a:rPr lang="en-US" sz="2000" i="1" dirty="0">
                <a:latin typeface="Times New Roman"/>
                <a:ea typeface="Calibri"/>
              </a:rPr>
              <a:t> ở </a:t>
            </a:r>
            <a:r>
              <a:rPr lang="en-US" sz="2000" i="1" dirty="0" err="1">
                <a:latin typeface="Times New Roman"/>
                <a:ea typeface="Calibri"/>
              </a:rPr>
              <a:t>Hắc</a:t>
            </a:r>
            <a:r>
              <a:rPr lang="en-US" sz="2000" i="1" dirty="0">
                <a:latin typeface="Times New Roman"/>
                <a:ea typeface="Calibri"/>
              </a:rPr>
              <a:t> </a:t>
            </a:r>
            <a:r>
              <a:rPr lang="en-US" sz="2000" i="1" dirty="0" err="1">
                <a:latin typeface="Times New Roman"/>
                <a:ea typeface="Calibri"/>
              </a:rPr>
              <a:t>Hải</a:t>
            </a:r>
            <a:r>
              <a:rPr lang="en-US" sz="2000" i="1" dirty="0">
                <a:latin typeface="Times New Roman"/>
                <a:ea typeface="Calibri"/>
              </a:rPr>
              <a:t> </a:t>
            </a:r>
            <a:r>
              <a:rPr lang="en-US" sz="2000" i="1" dirty="0" err="1">
                <a:latin typeface="Times New Roman"/>
                <a:ea typeface="Calibri"/>
              </a:rPr>
              <a:t>và</a:t>
            </a:r>
            <a:r>
              <a:rPr lang="en-US" sz="2000" i="1" dirty="0">
                <a:latin typeface="Times New Roman"/>
                <a:ea typeface="Calibri"/>
              </a:rPr>
              <a:t> </a:t>
            </a:r>
            <a:r>
              <a:rPr lang="en-US" sz="2000" i="1" dirty="0" err="1">
                <a:latin typeface="Times New Roman"/>
                <a:ea typeface="Calibri"/>
              </a:rPr>
              <a:t>Bắc</a:t>
            </a:r>
            <a:r>
              <a:rPr lang="en-US" sz="2000" i="1" dirty="0">
                <a:latin typeface="Times New Roman"/>
                <a:ea typeface="Calibri"/>
              </a:rPr>
              <a:t> Phi, </a:t>
            </a:r>
            <a:r>
              <a:rPr lang="en-US" sz="2000" i="1" dirty="0" err="1">
                <a:latin typeface="Times New Roman"/>
                <a:ea typeface="Calibri"/>
              </a:rPr>
              <a:t>hạt</a:t>
            </a:r>
            <a:r>
              <a:rPr lang="en-US" sz="2000" i="1" dirty="0">
                <a:latin typeface="Times New Roman"/>
                <a:ea typeface="Calibri"/>
              </a:rPr>
              <a:t> </a:t>
            </a:r>
            <a:r>
              <a:rPr lang="en-US" sz="2000" i="1" dirty="0" err="1">
                <a:latin typeface="Times New Roman"/>
                <a:ea typeface="Calibri"/>
              </a:rPr>
              <a:t>tiêu</a:t>
            </a:r>
            <a:r>
              <a:rPr lang="en-US" sz="2000" i="1" dirty="0">
                <a:latin typeface="Times New Roman"/>
                <a:ea typeface="Calibri"/>
              </a:rPr>
              <a:t> ở </a:t>
            </a:r>
            <a:r>
              <a:rPr lang="en-US" sz="2000" i="1" dirty="0" err="1">
                <a:latin typeface="Times New Roman"/>
                <a:ea typeface="Calibri"/>
              </a:rPr>
              <a:t>Ấn</a:t>
            </a:r>
            <a:r>
              <a:rPr lang="en-US" sz="2000" i="1" dirty="0">
                <a:latin typeface="Times New Roman"/>
                <a:ea typeface="Calibri"/>
              </a:rPr>
              <a:t> </a:t>
            </a:r>
            <a:r>
              <a:rPr lang="en-US" sz="2000" i="1" dirty="0" err="1">
                <a:latin typeface="Times New Roman"/>
                <a:ea typeface="Calibri"/>
              </a:rPr>
              <a:t>Độ</a:t>
            </a:r>
            <a:r>
              <a:rPr lang="en-US" sz="2000" i="1" dirty="0">
                <a:latin typeface="Times New Roman"/>
                <a:ea typeface="Calibri"/>
              </a:rPr>
              <a:t>, </a:t>
            </a:r>
            <a:r>
              <a:rPr lang="en-US" sz="2000" i="1" dirty="0" err="1">
                <a:latin typeface="Times New Roman"/>
                <a:ea typeface="Calibri"/>
              </a:rPr>
              <a:t>chà</a:t>
            </a:r>
            <a:r>
              <a:rPr lang="en-US" sz="2000" i="1" dirty="0">
                <a:latin typeface="Times New Roman"/>
                <a:ea typeface="Calibri"/>
              </a:rPr>
              <a:t> </a:t>
            </a:r>
            <a:r>
              <a:rPr lang="en-US" sz="2000" i="1" dirty="0" err="1">
                <a:latin typeface="Times New Roman"/>
                <a:ea typeface="Calibri"/>
              </a:rPr>
              <a:t>là</a:t>
            </a:r>
            <a:r>
              <a:rPr lang="en-US" sz="2000" i="1" dirty="0">
                <a:latin typeface="Times New Roman"/>
                <a:ea typeface="Calibri"/>
              </a:rPr>
              <a:t> </a:t>
            </a:r>
            <a:r>
              <a:rPr lang="en-US" sz="2000" i="1" dirty="0" err="1">
                <a:latin typeface="Times New Roman"/>
                <a:ea typeface="Calibri"/>
              </a:rPr>
              <a:t>và</a:t>
            </a:r>
            <a:r>
              <a:rPr lang="en-US" sz="2000" i="1" dirty="0">
                <a:latin typeface="Times New Roman"/>
                <a:ea typeface="Calibri"/>
              </a:rPr>
              <a:t> </a:t>
            </a:r>
            <a:r>
              <a:rPr lang="en-US" sz="2000" i="1" dirty="0" err="1">
                <a:latin typeface="Times New Roman"/>
                <a:ea typeface="Calibri"/>
              </a:rPr>
              <a:t>lúa</a:t>
            </a:r>
            <a:r>
              <a:rPr lang="en-US" sz="2000" i="1" dirty="0">
                <a:latin typeface="Times New Roman"/>
                <a:ea typeface="Calibri"/>
              </a:rPr>
              <a:t> </a:t>
            </a:r>
            <a:r>
              <a:rPr lang="en-US" sz="2000" i="1" dirty="0" err="1">
                <a:latin typeface="Times New Roman"/>
                <a:ea typeface="Calibri"/>
              </a:rPr>
              <a:t>mì</a:t>
            </a:r>
            <a:r>
              <a:rPr lang="en-US" sz="2000" i="1" dirty="0">
                <a:latin typeface="Times New Roman"/>
                <a:ea typeface="Calibri"/>
              </a:rPr>
              <a:t> </a:t>
            </a:r>
            <a:r>
              <a:rPr lang="en-US" sz="2000" i="1" dirty="0" err="1">
                <a:latin typeface="Times New Roman"/>
                <a:ea typeface="Calibri"/>
              </a:rPr>
              <a:t>của</a:t>
            </a:r>
            <a:r>
              <a:rPr lang="en-US" sz="2000" i="1" dirty="0">
                <a:latin typeface="Times New Roman"/>
                <a:ea typeface="Calibri"/>
              </a:rPr>
              <a:t> </a:t>
            </a:r>
            <a:r>
              <a:rPr lang="en-US" sz="2000" i="1" dirty="0" err="1">
                <a:latin typeface="Times New Roman"/>
                <a:ea typeface="Calibri"/>
              </a:rPr>
              <a:t>Lưỡng</a:t>
            </a:r>
            <a:r>
              <a:rPr lang="en-US" sz="2000" i="1" dirty="0">
                <a:latin typeface="Times New Roman"/>
                <a:ea typeface="Calibri"/>
              </a:rPr>
              <a:t> </a:t>
            </a:r>
            <a:r>
              <a:rPr lang="en-US" sz="2000" i="1" dirty="0" err="1">
                <a:latin typeface="Times New Roman"/>
                <a:ea typeface="Calibri"/>
              </a:rPr>
              <a:t>Hà</a:t>
            </a:r>
            <a:r>
              <a:rPr lang="en-US" sz="2000" i="1" dirty="0">
                <a:latin typeface="Times New Roman"/>
                <a:ea typeface="Calibri"/>
              </a:rPr>
              <a:t>” </a:t>
            </a:r>
            <a:r>
              <a:rPr lang="en-US" sz="2000" dirty="0">
                <a:latin typeface="Times New Roman"/>
                <a:ea typeface="Calibri"/>
              </a:rPr>
              <a:t>(</a:t>
            </a:r>
            <a:r>
              <a:rPr lang="en-US" sz="2000" dirty="0" err="1">
                <a:latin typeface="Times New Roman"/>
                <a:ea typeface="Calibri"/>
              </a:rPr>
              <a:t>Lương</a:t>
            </a:r>
            <a:r>
              <a:rPr lang="en-US" sz="2000" dirty="0">
                <a:latin typeface="Times New Roman"/>
                <a:ea typeface="Calibri"/>
              </a:rPr>
              <a:t> </a:t>
            </a:r>
            <a:r>
              <a:rPr lang="en-US" sz="2000" dirty="0" err="1">
                <a:latin typeface="Times New Roman"/>
                <a:ea typeface="Calibri"/>
              </a:rPr>
              <a:t>Ninh</a:t>
            </a:r>
            <a:r>
              <a:rPr lang="en-US" sz="2000" dirty="0">
                <a:latin typeface="Times New Roman"/>
                <a:ea typeface="Calibri"/>
              </a:rPr>
              <a:t>, </a:t>
            </a:r>
            <a:r>
              <a:rPr lang="en-US" sz="2000" dirty="0" err="1">
                <a:latin typeface="Times New Roman"/>
                <a:ea typeface="Calibri"/>
              </a:rPr>
              <a:t>Lịch</a:t>
            </a:r>
            <a:r>
              <a:rPr lang="en-US" sz="2000" dirty="0">
                <a:latin typeface="Times New Roman"/>
                <a:ea typeface="Calibri"/>
              </a:rPr>
              <a:t> </a:t>
            </a:r>
            <a:r>
              <a:rPr lang="en-US" sz="2000" dirty="0" err="1">
                <a:latin typeface="Times New Roman"/>
                <a:ea typeface="Calibri"/>
              </a:rPr>
              <a:t>sử</a:t>
            </a:r>
            <a:r>
              <a:rPr lang="en-US" sz="2000" dirty="0">
                <a:latin typeface="Times New Roman"/>
                <a:ea typeface="Calibri"/>
              </a:rPr>
              <a:t> </a:t>
            </a:r>
            <a:r>
              <a:rPr lang="en-US" sz="2000" dirty="0" err="1">
                <a:latin typeface="Times New Roman"/>
                <a:ea typeface="Calibri"/>
              </a:rPr>
              <a:t>thế</a:t>
            </a:r>
            <a:r>
              <a:rPr lang="en-US" sz="2000" dirty="0">
                <a:latin typeface="Times New Roman"/>
                <a:ea typeface="Calibri"/>
              </a:rPr>
              <a:t> </a:t>
            </a:r>
            <a:r>
              <a:rPr lang="en-US" sz="2000" dirty="0" err="1">
                <a:latin typeface="Times New Roman"/>
                <a:ea typeface="Calibri"/>
              </a:rPr>
              <a:t>giới</a:t>
            </a:r>
            <a:r>
              <a:rPr lang="en-US" sz="2000" dirty="0">
                <a:latin typeface="Times New Roman"/>
                <a:ea typeface="Calibri"/>
              </a:rPr>
              <a:t> </a:t>
            </a:r>
            <a:r>
              <a:rPr lang="en-US" sz="2000" dirty="0" err="1">
                <a:latin typeface="Times New Roman"/>
                <a:ea typeface="Calibri"/>
              </a:rPr>
              <a:t>cổ</a:t>
            </a:r>
            <a:r>
              <a:rPr lang="en-US" sz="2000" dirty="0">
                <a:latin typeface="Times New Roman"/>
                <a:ea typeface="Calibri"/>
              </a:rPr>
              <a:t> </a:t>
            </a:r>
            <a:r>
              <a:rPr lang="en-US" sz="2000" dirty="0" err="1">
                <a:latin typeface="Times New Roman"/>
                <a:ea typeface="Calibri"/>
              </a:rPr>
              <a:t>đại</a:t>
            </a:r>
            <a:r>
              <a:rPr lang="en-US" sz="2000" dirty="0">
                <a:latin typeface="Times New Roman"/>
                <a:ea typeface="Calibri"/>
              </a:rPr>
              <a:t>, </a:t>
            </a:r>
            <a:r>
              <a:rPr lang="en-US" sz="2000" dirty="0" err="1">
                <a:latin typeface="Times New Roman"/>
                <a:ea typeface="Calibri"/>
              </a:rPr>
              <a:t>Nxb</a:t>
            </a:r>
            <a:r>
              <a:rPr lang="en-US" sz="2000" dirty="0">
                <a:latin typeface="Times New Roman"/>
                <a:ea typeface="Calibri"/>
              </a:rPr>
              <a:t> </a:t>
            </a:r>
            <a:r>
              <a:rPr lang="en-US" sz="2000" dirty="0" err="1">
                <a:latin typeface="Times New Roman"/>
                <a:ea typeface="Calibri"/>
              </a:rPr>
              <a:t>Giáo</a:t>
            </a:r>
            <a:r>
              <a:rPr lang="en-US" sz="2000" dirty="0">
                <a:latin typeface="Times New Roman"/>
                <a:ea typeface="Calibri"/>
              </a:rPr>
              <a:t> </a:t>
            </a:r>
            <a:r>
              <a:rPr lang="en-US" sz="2000" dirty="0" err="1">
                <a:latin typeface="Times New Roman"/>
                <a:ea typeface="Calibri"/>
              </a:rPr>
              <a:t>dục</a:t>
            </a:r>
            <a:r>
              <a:rPr lang="en-US" sz="2000" dirty="0">
                <a:latin typeface="Times New Roman"/>
                <a:ea typeface="Calibri"/>
              </a:rPr>
              <a:t> </a:t>
            </a:r>
            <a:r>
              <a:rPr lang="en-US" sz="2000" dirty="0" err="1">
                <a:latin typeface="Times New Roman"/>
                <a:ea typeface="Calibri"/>
              </a:rPr>
              <a:t>Hà</a:t>
            </a:r>
            <a:r>
              <a:rPr lang="en-US" sz="2000" dirty="0">
                <a:latin typeface="Times New Roman"/>
                <a:ea typeface="Calibri"/>
              </a:rPr>
              <a:t> </a:t>
            </a:r>
            <a:r>
              <a:rPr lang="en-US" sz="2000" dirty="0" err="1">
                <a:latin typeface="Times New Roman"/>
                <a:ea typeface="Calibri"/>
              </a:rPr>
              <a:t>Nội</a:t>
            </a:r>
            <a:r>
              <a:rPr lang="en-US" sz="2000" dirty="0">
                <a:latin typeface="Times New Roman"/>
                <a:ea typeface="Calibri"/>
              </a:rPr>
              <a:t>, 2009, tr. 178 – 179)</a:t>
            </a:r>
            <a:endParaRPr lang="en-US" sz="2000" dirty="0">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889" y="1066800"/>
            <a:ext cx="5218113" cy="443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3754" y="832893"/>
            <a:ext cx="6096000" cy="1270284"/>
          </a:xfrm>
          <a:prstGeom prst="rect">
            <a:avLst/>
          </a:prstGeom>
        </p:spPr>
        <p:txBody>
          <a:bodyPr>
            <a:spAutoFit/>
          </a:bodyPr>
          <a:lstStyle/>
          <a:p>
            <a:pPr lvl="0" algn="just">
              <a:lnSpc>
                <a:spcPct val="130000"/>
              </a:lnSpc>
              <a:spcAft>
                <a:spcPts val="1000"/>
              </a:spcAft>
            </a:pPr>
            <a:r>
              <a:rPr lang="en-US" u="sng" dirty="0" err="1">
                <a:solidFill>
                  <a:srgbClr val="FF0000"/>
                </a:solidFill>
                <a:latin typeface="Times New Roman"/>
                <a:ea typeface="Calibri"/>
                <a:cs typeface="Times New Roman"/>
              </a:rPr>
              <a:t>Nhiệm</a:t>
            </a:r>
            <a:r>
              <a:rPr lang="en-US" u="sng" dirty="0">
                <a:solidFill>
                  <a:srgbClr val="FF0000"/>
                </a:solidFill>
                <a:latin typeface="Times New Roman"/>
                <a:ea typeface="Calibri"/>
                <a:cs typeface="Times New Roman"/>
              </a:rPr>
              <a:t> </a:t>
            </a:r>
            <a:r>
              <a:rPr lang="en-US" u="sng" dirty="0" err="1">
                <a:solidFill>
                  <a:srgbClr val="FF0000"/>
                </a:solidFill>
                <a:latin typeface="Times New Roman"/>
                <a:ea typeface="Calibri"/>
                <a:cs typeface="Times New Roman"/>
              </a:rPr>
              <a:t>vụ</a:t>
            </a:r>
            <a:endParaRPr lang="en-US" u="sng" dirty="0">
              <a:solidFill>
                <a:srgbClr val="FF0000"/>
              </a:solidFill>
              <a:latin typeface="Times New Roman"/>
              <a:ea typeface="Calibri"/>
              <a:cs typeface="Times New Roman"/>
            </a:endParaRPr>
          </a:p>
          <a:p>
            <a:pPr lvl="0" algn="just">
              <a:lnSpc>
                <a:spcPct val="130000"/>
              </a:lnSpc>
              <a:spcAft>
                <a:spcPts val="1000"/>
              </a:spcAft>
            </a:pPr>
            <a:r>
              <a:rPr lang="en-US" dirty="0" err="1">
                <a:solidFill>
                  <a:srgbClr val="FF0000"/>
                </a:solidFill>
                <a:latin typeface="Times New Roman"/>
                <a:ea typeface="Calibri"/>
                <a:cs typeface="Times New Roman"/>
              </a:rPr>
              <a:t>Quan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sát</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đọc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hiểu</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lược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đổ</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cho</a:t>
            </a:r>
            <a:r>
              <a:rPr lang="en-US" dirty="0">
                <a:solidFill>
                  <a:srgbClr val="FF0000"/>
                </a:solidFill>
                <a:latin typeface="Times New Roman"/>
                <a:ea typeface="Calibri"/>
                <a:cs typeface="Times New Roman"/>
              </a:rPr>
              <a:t> H5 </a:t>
            </a:r>
            <a:r>
              <a:rPr lang="en-US" dirty="0" err="1">
                <a:solidFill>
                  <a:srgbClr val="FF0000"/>
                </a:solidFill>
                <a:latin typeface="Times New Roman"/>
                <a:ea typeface="Calibri"/>
                <a:cs typeface="Times New Roman"/>
              </a:rPr>
              <a:t>quan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sát</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lược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đổ</a:t>
            </a:r>
            <a:r>
              <a:rPr lang="en-US" dirty="0">
                <a:solidFill>
                  <a:srgbClr val="FF0000"/>
                </a:solidFill>
                <a:latin typeface="Times New Roman"/>
                <a:ea typeface="Calibri"/>
                <a:cs typeface="Times New Roman"/>
              </a:rPr>
              <a:t> 10.2 </a:t>
            </a:r>
            <a:r>
              <a:rPr lang="en-US" dirty="0" err="1">
                <a:solidFill>
                  <a:srgbClr val="FF0000"/>
                </a:solidFill>
                <a:latin typeface="Times New Roman"/>
                <a:ea typeface="Calibri"/>
                <a:cs typeface="Times New Roman"/>
              </a:rPr>
              <a:t>trang</a:t>
            </a:r>
            <a:r>
              <a:rPr lang="en-US" dirty="0">
                <a:solidFill>
                  <a:srgbClr val="FF0000"/>
                </a:solidFill>
                <a:latin typeface="Times New Roman"/>
                <a:ea typeface="Calibri"/>
                <a:cs typeface="Times New Roman"/>
              </a:rPr>
              <a:t> 54 </a:t>
            </a:r>
            <a:r>
              <a:rPr lang="en-US" dirty="0" err="1">
                <a:solidFill>
                  <a:srgbClr val="FF0000"/>
                </a:solidFill>
                <a:latin typeface="Times New Roman"/>
                <a:ea typeface="Calibri"/>
                <a:cs typeface="Times New Roman"/>
              </a:rPr>
              <a:t>và</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xác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định</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vị</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trí</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cảng</a:t>
            </a:r>
            <a:r>
              <a:rPr lang="en-US" dirty="0">
                <a:solidFill>
                  <a:srgbClr val="FF0000"/>
                </a:solidFill>
                <a:latin typeface="Times New Roman"/>
                <a:ea typeface="Calibri"/>
                <a:cs typeface="Times New Roman"/>
              </a:rPr>
              <a:t> Pi-</a:t>
            </a:r>
            <a:r>
              <a:rPr lang="en-US" dirty="0" err="1">
                <a:solidFill>
                  <a:srgbClr val="FF0000"/>
                </a:solidFill>
                <a:latin typeface="Times New Roman"/>
                <a:ea typeface="Calibri"/>
                <a:cs typeface="Times New Roman"/>
              </a:rPr>
              <a:t>rê</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trên</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lược</a:t>
            </a:r>
            <a:r>
              <a:rPr lang="en-US" dirty="0">
                <a:solidFill>
                  <a:srgbClr val="FF0000"/>
                </a:solidFill>
                <a:latin typeface="Times New Roman"/>
                <a:ea typeface="Calibri"/>
                <a:cs typeface="Times New Roman"/>
              </a:rPr>
              <a:t> </a:t>
            </a:r>
            <a:r>
              <a:rPr lang="en-US" dirty="0" err="1">
                <a:solidFill>
                  <a:srgbClr val="FF0000"/>
                </a:solidFill>
                <a:latin typeface="Times New Roman"/>
                <a:ea typeface="Calibri"/>
                <a:cs typeface="Times New Roman"/>
              </a:rPr>
              <a:t>đồ</a:t>
            </a:r>
            <a:r>
              <a:rPr lang="en-US" dirty="0">
                <a:solidFill>
                  <a:srgbClr val="FF0000"/>
                </a:solidFill>
                <a:latin typeface="Times New Roman"/>
                <a:ea typeface="Calibri"/>
                <a:cs typeface="Times New Roman"/>
              </a:rPr>
              <a:t>).</a:t>
            </a:r>
            <a:endParaRPr lang="en-US" sz="1400" dirty="0">
              <a:solidFill>
                <a:srgbClr val="FF0000"/>
              </a:solidFill>
              <a:ea typeface="Calibri"/>
              <a:cs typeface="Times New Roman"/>
            </a:endParaRPr>
          </a:p>
        </p:txBody>
      </p:sp>
      <p:sp>
        <p:nvSpPr>
          <p:cNvPr id="4" name="Rectangle 3"/>
          <p:cNvSpPr/>
          <p:nvPr/>
        </p:nvSpPr>
        <p:spPr>
          <a:xfrm>
            <a:off x="8840917" y="5586010"/>
            <a:ext cx="1544012" cy="492443"/>
          </a:xfrm>
          <a:prstGeom prst="rect">
            <a:avLst/>
          </a:prstGeom>
        </p:spPr>
        <p:txBody>
          <a:bodyPr wrap="none">
            <a:spAutoFit/>
          </a:bodyPr>
          <a:lstStyle/>
          <a:p>
            <a:pPr lvl="0" algn="just">
              <a:lnSpc>
                <a:spcPct val="130000"/>
              </a:lnSpc>
              <a:spcAft>
                <a:spcPts val="1000"/>
              </a:spcAft>
            </a:pPr>
            <a:r>
              <a:rPr lang="en-US" sz="2000" dirty="0" err="1">
                <a:solidFill>
                  <a:prstClr val="black"/>
                </a:solidFill>
                <a:latin typeface="Times New Roman"/>
                <a:ea typeface="Arial"/>
                <a:cs typeface="Times New Roman"/>
              </a:rPr>
              <a:t>Cảng</a:t>
            </a:r>
            <a:r>
              <a:rPr lang="en-US" sz="2000" dirty="0">
                <a:solidFill>
                  <a:prstClr val="black"/>
                </a:solidFill>
                <a:latin typeface="Times New Roman"/>
                <a:ea typeface="Arial"/>
                <a:cs typeface="Times New Roman"/>
              </a:rPr>
              <a:t> Piraeus</a:t>
            </a:r>
            <a:endParaRPr lang="en-US" sz="2000" dirty="0">
              <a:solidFill>
                <a:prstClr val="black"/>
              </a:solidFill>
              <a:ea typeface="Calibri"/>
              <a:cs typeface="Times New Roman"/>
            </a:endParaRPr>
          </a:p>
        </p:txBody>
      </p:sp>
    </p:spTree>
    <p:extLst>
      <p:ext uri="{BB962C8B-B14F-4D97-AF65-F5344CB8AC3E}">
        <p14:creationId xmlns:p14="http://schemas.microsoft.com/office/powerpoint/2010/main" val="105159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879232" y="397778"/>
            <a:ext cx="5216768" cy="2751551"/>
          </a:xfrm>
          <a:prstGeom prst="rect">
            <a:avLst/>
          </a:prstGeom>
        </p:spPr>
      </p:pic>
      <p:grpSp>
        <p:nvGrpSpPr>
          <p:cNvPr id="5" name="Group 4"/>
          <p:cNvGrpSpPr>
            <a:grpSpLocks/>
          </p:cNvGrpSpPr>
          <p:nvPr/>
        </p:nvGrpSpPr>
        <p:grpSpPr bwMode="auto">
          <a:xfrm>
            <a:off x="6623539" y="397779"/>
            <a:ext cx="4771292" cy="3051069"/>
            <a:chOff x="1488" y="96"/>
            <a:chExt cx="2400" cy="2129"/>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 y="96"/>
              <a:ext cx="2400"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p:cNvSpPr txBox="1">
              <a:spLocks noChangeArrowheads="1"/>
            </p:cNvSpPr>
            <p:nvPr/>
          </p:nvSpPr>
          <p:spPr bwMode="auto">
            <a:xfrm>
              <a:off x="2373" y="2037"/>
              <a:ext cx="817"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00FF"/>
                  </a:solidFill>
                  <a:effectLst/>
                  <a:uLnTx/>
                  <a:uFillTx/>
                  <a:latin typeface="Arial" charset="0"/>
                  <a:ea typeface="+mn-ea"/>
                  <a:cs typeface="Arial" charset="0"/>
                </a:rPr>
                <a:t>Nho</a:t>
              </a:r>
              <a:endParaRPr kumimoji="0" lang="en-US" sz="2000" b="1" i="0" u="none" strike="noStrike" kern="1200" cap="none" spc="0" normalizeH="0" baseline="0" noProof="0" dirty="0">
                <a:ln>
                  <a:noFill/>
                </a:ln>
                <a:solidFill>
                  <a:srgbClr val="0000FF"/>
                </a:solidFill>
                <a:effectLst/>
                <a:uLnTx/>
                <a:uFillTx/>
                <a:latin typeface="Arial" charset="0"/>
                <a:ea typeface="+mn-ea"/>
                <a:cs typeface="Arial" charset="0"/>
              </a:endParaRPr>
            </a:p>
          </p:txBody>
        </p:sp>
      </p:grpSp>
      <p:sp>
        <p:nvSpPr>
          <p:cNvPr id="8" name="Rectangle 7"/>
          <p:cNvSpPr/>
          <p:nvPr/>
        </p:nvSpPr>
        <p:spPr>
          <a:xfrm>
            <a:off x="1974760" y="3219618"/>
            <a:ext cx="2383986" cy="458459"/>
          </a:xfrm>
          <a:prstGeom prst="rect">
            <a:avLst/>
          </a:prstGeom>
        </p:spPr>
        <p:txBody>
          <a:bodyPr wrap="none">
            <a:spAutoFit/>
          </a:bodyPr>
          <a:lstStyle/>
          <a:p>
            <a:pPr algn="just">
              <a:lnSpc>
                <a:spcPct val="130000"/>
              </a:lnSpc>
              <a:spcAft>
                <a:spcPts val="1000"/>
              </a:spcAft>
            </a:pPr>
            <a:r>
              <a:rPr lang="en-US" sz="2000" dirty="0" err="1">
                <a:latin typeface="Times New Roman"/>
                <a:ea typeface="Arial"/>
                <a:cs typeface="Times New Roman"/>
              </a:rPr>
              <a:t>Hình</a:t>
            </a:r>
            <a:r>
              <a:rPr lang="en-US" sz="2000" dirty="0">
                <a:latin typeface="Times New Roman"/>
                <a:ea typeface="Arial"/>
                <a:cs typeface="Times New Roman"/>
              </a:rPr>
              <a:t> 5: </a:t>
            </a:r>
            <a:r>
              <a:rPr lang="en-US" sz="2000" dirty="0" err="1">
                <a:latin typeface="Times New Roman"/>
                <a:ea typeface="Arial"/>
                <a:cs typeface="Times New Roman"/>
              </a:rPr>
              <a:t>Cảng</a:t>
            </a:r>
            <a:r>
              <a:rPr lang="en-US" sz="2000" dirty="0">
                <a:latin typeface="Times New Roman"/>
                <a:ea typeface="Arial"/>
                <a:cs typeface="Times New Roman"/>
              </a:rPr>
              <a:t> Piraeus</a:t>
            </a:r>
            <a:endParaRPr lang="en-US" sz="2000" dirty="0">
              <a:ea typeface="Calibri"/>
              <a:cs typeface="Times New Roman"/>
            </a:endParaRPr>
          </a:p>
        </p:txBody>
      </p:sp>
      <p:grpSp>
        <p:nvGrpSpPr>
          <p:cNvPr id="11" name="Group 10"/>
          <p:cNvGrpSpPr>
            <a:grpSpLocks/>
          </p:cNvGrpSpPr>
          <p:nvPr/>
        </p:nvGrpSpPr>
        <p:grpSpPr bwMode="auto">
          <a:xfrm>
            <a:off x="1169621" y="3786554"/>
            <a:ext cx="4809147" cy="2579076"/>
            <a:chOff x="1776" y="720"/>
            <a:chExt cx="1440" cy="1248"/>
          </a:xfrm>
        </p:grpSpPr>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720"/>
              <a:ext cx="1440"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2"/>
            <p:cNvSpPr txBox="1">
              <a:spLocks noChangeArrowheads="1"/>
            </p:cNvSpPr>
            <p:nvPr/>
          </p:nvSpPr>
          <p:spPr bwMode="auto">
            <a:xfrm>
              <a:off x="2374" y="1488"/>
              <a:ext cx="62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FFFF00"/>
                  </a:solidFill>
                  <a:effectLst/>
                  <a:uLnTx/>
                  <a:uFillTx/>
                  <a:latin typeface="Arial" charset="0"/>
                  <a:ea typeface="+mn-ea"/>
                  <a:cs typeface="Arial" charset="0"/>
                </a:rPr>
                <a:t>Cây</a:t>
              </a:r>
              <a:r>
                <a:rPr kumimoji="0" lang="en-US" sz="2000" b="1" i="0" u="none" strike="noStrike" kern="1200" cap="none" spc="0" normalizeH="0" baseline="0" noProof="0" dirty="0">
                  <a:ln>
                    <a:noFill/>
                  </a:ln>
                  <a:solidFill>
                    <a:srgbClr val="FFFF00"/>
                  </a:solidFill>
                  <a:effectLst/>
                  <a:uLnTx/>
                  <a:uFillTx/>
                  <a:latin typeface="Arial" charset="0"/>
                  <a:ea typeface="+mn-ea"/>
                  <a:cs typeface="Arial" charset="0"/>
                </a:rPr>
                <a:t> ô-</a:t>
              </a:r>
              <a:r>
                <a:rPr kumimoji="0" lang="en-US" sz="2000" b="1" i="0" u="none" strike="noStrike" kern="1200" cap="none" spc="0" normalizeH="0" baseline="0" noProof="0" dirty="0" err="1">
                  <a:ln>
                    <a:noFill/>
                  </a:ln>
                  <a:solidFill>
                    <a:srgbClr val="FFFF00"/>
                  </a:solidFill>
                  <a:effectLst/>
                  <a:uLnTx/>
                  <a:uFillTx/>
                  <a:latin typeface="Arial" charset="0"/>
                  <a:ea typeface="+mn-ea"/>
                  <a:cs typeface="Arial" charset="0"/>
                </a:rPr>
                <a:t>liu</a:t>
              </a:r>
              <a:endParaRPr kumimoji="0" lang="en-US" sz="2000" b="1" i="0" u="none" strike="noStrike" kern="1200" cap="none" spc="0" normalizeH="0" baseline="0" noProof="0" dirty="0">
                <a:ln>
                  <a:noFill/>
                </a:ln>
                <a:solidFill>
                  <a:srgbClr val="FFFF00"/>
                </a:solidFill>
                <a:effectLst/>
                <a:uLnTx/>
                <a:uFillTx/>
                <a:latin typeface="Arial" charset="0"/>
                <a:ea typeface="+mn-ea"/>
                <a:cs typeface="Arial" charset="0"/>
              </a:endParaRPr>
            </a:p>
          </p:txBody>
        </p:sp>
      </p:grpSp>
      <p:grpSp>
        <p:nvGrpSpPr>
          <p:cNvPr id="15" name="Group 14"/>
          <p:cNvGrpSpPr>
            <a:grpSpLocks/>
          </p:cNvGrpSpPr>
          <p:nvPr/>
        </p:nvGrpSpPr>
        <p:grpSpPr bwMode="auto">
          <a:xfrm>
            <a:off x="6775939" y="3786554"/>
            <a:ext cx="4618892" cy="2579076"/>
            <a:chOff x="3120" y="720"/>
            <a:chExt cx="2496" cy="1728"/>
          </a:xfrm>
        </p:grpSpPr>
        <p:pic>
          <p:nvPicPr>
            <p:cNvPr id="16" name="Picture 15" descr="Dia hinh o_Athe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720"/>
              <a:ext cx="2496"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6"/>
            <p:cNvSpPr txBox="1">
              <a:spLocks noChangeArrowheads="1"/>
            </p:cNvSpPr>
            <p:nvPr/>
          </p:nvSpPr>
          <p:spPr bwMode="auto">
            <a:xfrm>
              <a:off x="3600" y="1545"/>
              <a:ext cx="192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3300"/>
                  </a:solidFill>
                  <a:effectLst/>
                  <a:uLnTx/>
                  <a:uFillTx/>
                  <a:latin typeface="Arial" charset="0"/>
                  <a:ea typeface="+mn-ea"/>
                  <a:cs typeface="Arial" charset="0"/>
                </a:rPr>
                <a:t>Địa hình ở A Ten ( Hi Lạp )</a:t>
              </a:r>
            </a:p>
          </p:txBody>
        </p:sp>
      </p:grpSp>
    </p:spTree>
    <p:extLst>
      <p:ext uri="{BB962C8B-B14F-4D97-AF65-F5344CB8AC3E}">
        <p14:creationId xmlns:p14="http://schemas.microsoft.com/office/powerpoint/2010/main" val="14324180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1009</TotalTime>
  <Words>1021</Words>
  <Application>Microsoft Office PowerPoint</Application>
  <PresentationFormat>Widescreen</PresentationFormat>
  <Paragraphs>78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 TỔ CHỨC NHÀ NƯỚC THÀNH BANG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Admin</cp:lastModifiedBy>
  <cp:revision>83</cp:revision>
  <dcterms:created xsi:type="dcterms:W3CDTF">2021-07-25T09:08:06Z</dcterms:created>
  <dcterms:modified xsi:type="dcterms:W3CDTF">2024-01-16T04:10:39Z</dcterms:modified>
</cp:coreProperties>
</file>