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66" r:id="rId2"/>
    <p:sldId id="303" r:id="rId3"/>
    <p:sldId id="304" r:id="rId4"/>
    <p:sldId id="305" r:id="rId5"/>
    <p:sldId id="306" r:id="rId6"/>
    <p:sldId id="307" r:id="rId7"/>
    <p:sldId id="309" r:id="rId8"/>
    <p:sldId id="310" r:id="rId9"/>
    <p:sldId id="311" r:id="rId10"/>
    <p:sldId id="312" r:id="rId11"/>
    <p:sldId id="313" r:id="rId12"/>
    <p:sldId id="301" r:id="rId13"/>
    <p:sldId id="267" r:id="rId14"/>
    <p:sldId id="269" r:id="rId15"/>
    <p:sldId id="280" r:id="rId16"/>
    <p:sldId id="268" r:id="rId17"/>
    <p:sldId id="271" r:id="rId18"/>
    <p:sldId id="316" r:id="rId19"/>
    <p:sldId id="302" r:id="rId20"/>
    <p:sldId id="295" r:id="rId21"/>
    <p:sldId id="299" r:id="rId22"/>
    <p:sldId id="279" r:id="rId23"/>
    <p:sldId id="282" r:id="rId24"/>
    <p:sldId id="283" r:id="rId25"/>
    <p:sldId id="276" r:id="rId26"/>
    <p:sldId id="277" r:id="rId27"/>
    <p:sldId id="278" r:id="rId28"/>
    <p:sldId id="281" r:id="rId29"/>
    <p:sldId id="284" r:id="rId30"/>
    <p:sldId id="285" r:id="rId31"/>
    <p:sldId id="286" r:id="rId32"/>
    <p:sldId id="287" r:id="rId33"/>
    <p:sldId id="288" r:id="rId34"/>
    <p:sldId id="297" r:id="rId35"/>
    <p:sldId id="298" r:id="rId36"/>
    <p:sldId id="290" r:id="rId37"/>
    <p:sldId id="291" r:id="rId38"/>
    <p:sldId id="292" r:id="rId39"/>
    <p:sldId id="293" r:id="rId40"/>
    <p:sldId id="294" r:id="rId41"/>
  </p:sldIdLst>
  <p:sldSz cx="18288000" cy="10287000"/>
  <p:notesSz cx="6858000" cy="9144000"/>
  <p:embeddedFontLst>
    <p:embeddedFont>
      <p:font typeface="宋体" panose="02010600030101010101" pitchFamily="2" charset="-122"/>
      <p:regular r:id="rId43"/>
    </p:embeddedFont>
    <p:embeddedFont>
      <p:font typeface="Rokkitt Bold" panose="020B0604020202020204" charset="0"/>
      <p:regular r:id="rId44"/>
    </p:embeddedFont>
    <p:embeddedFont>
      <p:font typeface="#9Slide05 SVNBlenda Script" panose="020B0604020202020204" charset="0"/>
      <p:regular r:id="rId45"/>
    </p:embeddedFont>
    <p:embeddedFont>
      <p:font typeface="等线" panose="020B0604020202020204" charset="0"/>
      <p:regular r:id="rId46"/>
      <p:bold r:id="rId47"/>
    </p:embeddedFont>
    <p:embeddedFont>
      <p:font typeface="Britannic Bold" panose="020B0903060703020204" pitchFamily="34" charset="0"/>
      <p:regular r:id="rId48"/>
    </p:embeddedFont>
    <p:embeddedFont>
      <p:font typeface="Quattrocento Sans" panose="020B0604020202020204" charset="0"/>
      <p:regular r:id="rId49"/>
      <p:bold r:id="rId50"/>
      <p:italic r:id="rId51"/>
      <p:boldItalic r:id="rId52"/>
    </p:embeddedFont>
    <p:embeddedFont>
      <p:font typeface="Tahoma" panose="020B0604030504040204" pitchFamily="34" charset="0"/>
      <p:regular r:id="rId53"/>
      <p:bold r:id="rId54"/>
    </p:embeddedFont>
    <p:embeddedFont>
      <p:font typeface="#9Slide03 Arima Madurai Bold" panose="020B0604020202020204" charset="0"/>
      <p:bold r:id="rId55"/>
    </p:embeddedFont>
    <p:embeddedFont>
      <p:font typeface="Lora" panose="020B0604020202020204" charset="0"/>
      <p:regular r:id="rId56"/>
      <p:bold r:id="rId57"/>
      <p:italic r:id="rId58"/>
      <p:boldItalic r:id="rId59"/>
    </p:embeddedFont>
    <p:embeddedFont>
      <p:font typeface="Microsoft YaHei" panose="020B0503020204020204" pitchFamily="34" charset="-122"/>
      <p:regular r:id="rId60"/>
      <p:bold r:id="rId61"/>
    </p:embeddedFont>
    <p:embeddedFont>
      <p:font typeface="Calibri" panose="020F0502020204030204" pitchFamily="34" charset="0"/>
      <p:regular r:id="rId62"/>
      <p:bold r:id="rId63"/>
      <p:italic r:id="rId64"/>
      <p:boldItalic r:id="rId65"/>
    </p:embeddedFont>
    <p:embeddedFont>
      <p:font typeface="Muli" panose="020B0604020202020204" charset="0"/>
      <p:regular r:id="rId66"/>
      <p:bold r:id="rId67"/>
      <p:italic r:id="rId68"/>
      <p:boldItalic r:id="rId69"/>
    </p:embeddedFont>
    <p:embeddedFont>
      <p:font typeface="#9Slide05 Fourth Medium" panose="020B0604020202020204" charset="0"/>
      <p:bold r:id="rId70"/>
    </p:embeddedFont>
    <p:embeddedFont>
      <p:font typeface="Bernoru" panose="020B0604020202020204"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A0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66" y="4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font" Target="fonts/font2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9.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DD795D-AF3D-4502-8175-E130379BFA05}" type="datetimeFigureOut">
              <a:rPr lang="en-US" smtClean="0"/>
              <a:t>27/11/2024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35F8C-9DC6-496A-997D-BA2BE48897E9}" type="slidenum">
              <a:rPr lang="en-US" smtClean="0"/>
              <a:t>‹#›</a:t>
            </a:fld>
            <a:endParaRPr lang="en-US"/>
          </a:p>
        </p:txBody>
      </p:sp>
    </p:spTree>
    <p:extLst>
      <p:ext uri="{BB962C8B-B14F-4D97-AF65-F5344CB8AC3E}">
        <p14:creationId xmlns:p14="http://schemas.microsoft.com/office/powerpoint/2010/main" val="4238245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3711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Bấm vài tiền để ra câu hỏi</a:t>
            </a:r>
          </a:p>
          <a:p>
            <a:r>
              <a:rPr lang="en-US"/>
              <a:t>Bấm vào vàng để kéo vàng lên nếu học sinh trả lời đúng</a:t>
            </a:r>
          </a:p>
        </p:txBody>
      </p:sp>
      <p:sp>
        <p:nvSpPr>
          <p:cNvPr id="4" name="Slide Number Placeholder 3"/>
          <p:cNvSpPr>
            <a:spLocks noGrp="1"/>
          </p:cNvSpPr>
          <p:nvPr>
            <p:ph type="sldNum" sz="quarter" idx="5"/>
          </p:nvPr>
        </p:nvSpPr>
        <p:spPr/>
        <p:txBody>
          <a:bodyPr/>
          <a:lstStyle/>
          <a:p>
            <a:fld id="{E82A6B3B-CD07-40F2-806E-705B1DCC0F51}" type="slidenum">
              <a:rPr lang="en-US" smtClean="0"/>
              <a:t>32</a:t>
            </a:fld>
            <a:endParaRPr lang="en-US"/>
          </a:p>
        </p:txBody>
      </p:sp>
    </p:spTree>
    <p:extLst>
      <p:ext uri="{BB962C8B-B14F-4D97-AF65-F5344CB8AC3E}">
        <p14:creationId xmlns:p14="http://schemas.microsoft.com/office/powerpoint/2010/main" val="2852988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484A928-49EA-4342-86CC-277AF27E9D62}" type="slidenum">
              <a:rPr lang="zh-CN" altLang="en-US" smtClean="0"/>
              <a:t>33</a:t>
            </a:fld>
            <a:endParaRPr lang="zh-CN" altLang="en-US"/>
          </a:p>
        </p:txBody>
      </p:sp>
    </p:spTree>
    <p:extLst>
      <p:ext uri="{BB962C8B-B14F-4D97-AF65-F5344CB8AC3E}">
        <p14:creationId xmlns:p14="http://schemas.microsoft.com/office/powerpoint/2010/main" val="3131976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910779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0553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034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187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5658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45932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3034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21289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2581804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2087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5874794" y="261253"/>
            <a:ext cx="12415588" cy="766482"/>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1371600">
              <a:defRPr/>
            </a:pPr>
            <a:endParaRPr lang="zh-CN" altLang="en-US" sz="2700" kern="0">
              <a:solidFill>
                <a:sysClr val="window" lastClr="FFFFFF"/>
              </a:solidFill>
              <a:latin typeface="微软雅黑"/>
              <a:ea typeface="微软雅黑"/>
            </a:endParaRPr>
          </a:p>
        </p:txBody>
      </p:sp>
      <p:sp>
        <p:nvSpPr>
          <p:cNvPr id="3" name="圆角矩形 2"/>
          <p:cNvSpPr/>
          <p:nvPr userDrawn="1"/>
        </p:nvSpPr>
        <p:spPr>
          <a:xfrm>
            <a:off x="953949" y="261253"/>
            <a:ext cx="4806626" cy="766482"/>
          </a:xfrm>
          <a:prstGeom prst="roundRect">
            <a:avLst/>
          </a:prstGeom>
          <a:solidFill>
            <a:srgbClr val="EC7070"/>
          </a:solidFill>
          <a:ln w="12700" cap="flat" cmpd="sng" algn="ctr">
            <a:noFill/>
            <a:prstDash val="solid"/>
            <a:miter lim="800000"/>
          </a:ln>
          <a:effectLst/>
        </p:spPr>
        <p:txBody>
          <a:bodyPr rtlCol="0" anchor="ctr"/>
          <a:lstStyle/>
          <a:p>
            <a:pPr algn="ctr" defTabSz="1371600">
              <a:defRPr/>
            </a:pPr>
            <a:endParaRPr lang="zh-CN" altLang="en-US" sz="2700" kern="0">
              <a:solidFill>
                <a:sysClr val="window" lastClr="FFFFFF"/>
              </a:solidFill>
              <a:latin typeface="微软雅黑"/>
              <a:ea typeface="微软雅黑"/>
            </a:endParaRPr>
          </a:p>
        </p:txBody>
      </p:sp>
      <p:sp>
        <p:nvSpPr>
          <p:cNvPr id="4" name="圆角矩形 3"/>
          <p:cNvSpPr/>
          <p:nvPr userDrawn="1"/>
        </p:nvSpPr>
        <p:spPr>
          <a:xfrm>
            <a:off x="1064945" y="325883"/>
            <a:ext cx="4585966" cy="620234"/>
          </a:xfrm>
          <a:prstGeom prst="roundRect">
            <a:avLst/>
          </a:prstGeom>
          <a:noFill/>
          <a:ln w="12700" cap="flat" cmpd="sng" algn="ctr">
            <a:solidFill>
              <a:sysClr val="window" lastClr="FFFFFF"/>
            </a:solidFill>
            <a:prstDash val="dash"/>
            <a:miter lim="800000"/>
          </a:ln>
          <a:effectLst/>
        </p:spPr>
        <p:txBody>
          <a:bodyPr rtlCol="0" anchor="ctr"/>
          <a:lstStyle/>
          <a:p>
            <a:pPr algn="ctr" defTabSz="1371600">
              <a:defRPr/>
            </a:pPr>
            <a:endParaRPr lang="zh-CN" altLang="en-US" sz="2700" kern="0">
              <a:solidFill>
                <a:sysClr val="window" lastClr="FFFFFF"/>
              </a:solidFill>
              <a:latin typeface="微软雅黑"/>
              <a:ea typeface="微软雅黑"/>
            </a:endParaRPr>
          </a:p>
        </p:txBody>
      </p:sp>
      <p:cxnSp>
        <p:nvCxnSpPr>
          <p:cNvPr id="5" name="直接连接符 4"/>
          <p:cNvCxnSpPr/>
          <p:nvPr userDrawn="1"/>
        </p:nvCxnSpPr>
        <p:spPr>
          <a:xfrm>
            <a:off x="5977168" y="261258"/>
            <a:ext cx="0" cy="786652"/>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3390" y="261253"/>
            <a:ext cx="838168" cy="766482"/>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1371600">
              <a:defRPr/>
            </a:pPr>
            <a:endParaRPr lang="zh-CN" altLang="en-US" sz="2700" kern="0">
              <a:solidFill>
                <a:sysClr val="window" lastClr="FFFFFF"/>
              </a:solidFill>
              <a:latin typeface="微软雅黑"/>
              <a:ea typeface="微软雅黑"/>
            </a:endParaRPr>
          </a:p>
        </p:txBody>
      </p:sp>
      <p:cxnSp>
        <p:nvCxnSpPr>
          <p:cNvPr id="7" name="直接连接符 6"/>
          <p:cNvCxnSpPr/>
          <p:nvPr userDrawn="1"/>
        </p:nvCxnSpPr>
        <p:spPr>
          <a:xfrm>
            <a:off x="707734" y="241088"/>
            <a:ext cx="0" cy="786652"/>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10265900"/>
            <a:ext cx="1829038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660001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letely blank">
  <p:cSld name="1_Completely 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362629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cxnSp>
        <p:nvCxnSpPr>
          <p:cNvPr id="22" name="Google Shape;22;p39"/>
          <p:cNvCxnSpPr/>
          <p:nvPr/>
        </p:nvCxnSpPr>
        <p:spPr>
          <a:xfrm>
            <a:off x="0" y="2263450"/>
            <a:ext cx="2751600" cy="0"/>
          </a:xfrm>
          <a:prstGeom prst="straightConnector1">
            <a:avLst/>
          </a:prstGeom>
          <a:noFill/>
          <a:ln w="9525" cap="flat" cmpd="sng">
            <a:solidFill>
              <a:srgbClr val="CCCCCC"/>
            </a:solidFill>
            <a:prstDash val="solid"/>
            <a:round/>
            <a:headEnd type="none" w="sm" len="sm"/>
            <a:tailEnd type="none" w="sm" len="sm"/>
          </a:ln>
        </p:spPr>
      </p:cxnSp>
      <p:sp>
        <p:nvSpPr>
          <p:cNvPr id="23" name="Google Shape;23;p39"/>
          <p:cNvSpPr/>
          <p:nvPr/>
        </p:nvSpPr>
        <p:spPr>
          <a:xfrm>
            <a:off x="1634951" y="1857533"/>
            <a:ext cx="811798" cy="811798"/>
          </a:xfrm>
          <a:prstGeom prst="ellipse">
            <a:avLst/>
          </a:prstGeom>
          <a:solidFill>
            <a:srgbClr val="FFCD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4" name="Google Shape;24;p39"/>
          <p:cNvSpPr txBox="1">
            <a:spLocks noGrp="1"/>
          </p:cNvSpPr>
          <p:nvPr>
            <p:ph type="title"/>
          </p:nvPr>
        </p:nvSpPr>
        <p:spPr>
          <a:xfrm>
            <a:off x="2762501" y="1845337"/>
            <a:ext cx="7756798" cy="871198"/>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0000"/>
              </a:buClr>
              <a:buSzPts val="2000"/>
              <a:buFont typeface="Lora"/>
              <a:buNone/>
              <a:defRPr sz="4000" b="1">
                <a:latin typeface="Lora"/>
                <a:ea typeface="Lora"/>
                <a:cs typeface="Lora"/>
                <a:sym typeface="Lora"/>
              </a:defRPr>
            </a:lvl1pPr>
            <a:lvl2pPr lvl="1">
              <a:spcBef>
                <a:spcPts val="0"/>
              </a:spcBef>
              <a:spcAft>
                <a:spcPts val="0"/>
              </a:spcAft>
              <a:buSzPts val="2000"/>
              <a:buFont typeface="Lora"/>
              <a:buNone/>
              <a:defRPr sz="4000" b="1">
                <a:highlight>
                  <a:srgbClr val="FFFFFF"/>
                </a:highlight>
                <a:latin typeface="Lora"/>
                <a:ea typeface="Lora"/>
                <a:cs typeface="Lora"/>
                <a:sym typeface="Lora"/>
              </a:defRPr>
            </a:lvl2pPr>
            <a:lvl3pPr lvl="2">
              <a:spcBef>
                <a:spcPts val="0"/>
              </a:spcBef>
              <a:spcAft>
                <a:spcPts val="0"/>
              </a:spcAft>
              <a:buSzPts val="2000"/>
              <a:buFont typeface="Lora"/>
              <a:buNone/>
              <a:defRPr sz="4000" b="1">
                <a:highlight>
                  <a:srgbClr val="FFFFFF"/>
                </a:highlight>
                <a:latin typeface="Lora"/>
                <a:ea typeface="Lora"/>
                <a:cs typeface="Lora"/>
                <a:sym typeface="Lora"/>
              </a:defRPr>
            </a:lvl3pPr>
            <a:lvl4pPr lvl="3">
              <a:spcBef>
                <a:spcPts val="0"/>
              </a:spcBef>
              <a:spcAft>
                <a:spcPts val="0"/>
              </a:spcAft>
              <a:buSzPts val="2000"/>
              <a:buFont typeface="Lora"/>
              <a:buNone/>
              <a:defRPr sz="4000" b="1">
                <a:highlight>
                  <a:srgbClr val="FFFFFF"/>
                </a:highlight>
                <a:latin typeface="Lora"/>
                <a:ea typeface="Lora"/>
                <a:cs typeface="Lora"/>
                <a:sym typeface="Lora"/>
              </a:defRPr>
            </a:lvl4pPr>
            <a:lvl5pPr lvl="4">
              <a:spcBef>
                <a:spcPts val="0"/>
              </a:spcBef>
              <a:spcAft>
                <a:spcPts val="0"/>
              </a:spcAft>
              <a:buSzPts val="2000"/>
              <a:buFont typeface="Lora"/>
              <a:buNone/>
              <a:defRPr sz="4000" b="1">
                <a:highlight>
                  <a:srgbClr val="FFFFFF"/>
                </a:highlight>
                <a:latin typeface="Lora"/>
                <a:ea typeface="Lora"/>
                <a:cs typeface="Lora"/>
                <a:sym typeface="Lora"/>
              </a:defRPr>
            </a:lvl5pPr>
            <a:lvl6pPr lvl="5">
              <a:spcBef>
                <a:spcPts val="0"/>
              </a:spcBef>
              <a:spcAft>
                <a:spcPts val="0"/>
              </a:spcAft>
              <a:buSzPts val="2000"/>
              <a:buFont typeface="Lora"/>
              <a:buNone/>
              <a:defRPr sz="4000" b="1">
                <a:highlight>
                  <a:srgbClr val="FFFFFF"/>
                </a:highlight>
                <a:latin typeface="Lora"/>
                <a:ea typeface="Lora"/>
                <a:cs typeface="Lora"/>
                <a:sym typeface="Lora"/>
              </a:defRPr>
            </a:lvl6pPr>
            <a:lvl7pPr lvl="6">
              <a:spcBef>
                <a:spcPts val="0"/>
              </a:spcBef>
              <a:spcAft>
                <a:spcPts val="0"/>
              </a:spcAft>
              <a:buSzPts val="2000"/>
              <a:buFont typeface="Lora"/>
              <a:buNone/>
              <a:defRPr sz="4000" b="1">
                <a:highlight>
                  <a:srgbClr val="FFFFFF"/>
                </a:highlight>
                <a:latin typeface="Lora"/>
                <a:ea typeface="Lora"/>
                <a:cs typeface="Lora"/>
                <a:sym typeface="Lora"/>
              </a:defRPr>
            </a:lvl7pPr>
            <a:lvl8pPr lvl="7">
              <a:spcBef>
                <a:spcPts val="0"/>
              </a:spcBef>
              <a:spcAft>
                <a:spcPts val="0"/>
              </a:spcAft>
              <a:buSzPts val="2000"/>
              <a:buFont typeface="Lora"/>
              <a:buNone/>
              <a:defRPr sz="4000" b="1">
                <a:highlight>
                  <a:srgbClr val="FFFFFF"/>
                </a:highlight>
                <a:latin typeface="Lora"/>
                <a:ea typeface="Lora"/>
                <a:cs typeface="Lora"/>
                <a:sym typeface="Lora"/>
              </a:defRPr>
            </a:lvl8pPr>
            <a:lvl9pPr lvl="8">
              <a:spcBef>
                <a:spcPts val="0"/>
              </a:spcBef>
              <a:spcAft>
                <a:spcPts val="0"/>
              </a:spcAft>
              <a:buSzPts val="2000"/>
              <a:buFont typeface="Lora"/>
              <a:buNone/>
              <a:defRPr sz="4000" b="1">
                <a:highlight>
                  <a:srgbClr val="FFFFFF"/>
                </a:highlight>
                <a:latin typeface="Lora"/>
                <a:ea typeface="Lora"/>
                <a:cs typeface="Lora"/>
                <a:sym typeface="Lora"/>
              </a:defRPr>
            </a:lvl9pPr>
          </a:lstStyle>
          <a:p>
            <a:endParaRPr/>
          </a:p>
        </p:txBody>
      </p:sp>
      <p:sp>
        <p:nvSpPr>
          <p:cNvPr id="25" name="Google Shape;25;p39"/>
          <p:cNvSpPr txBox="1">
            <a:spLocks noGrp="1"/>
          </p:cNvSpPr>
          <p:nvPr>
            <p:ph type="body" idx="1"/>
          </p:nvPr>
        </p:nvSpPr>
        <p:spPr>
          <a:xfrm>
            <a:off x="2762500" y="3232940"/>
            <a:ext cx="13619400" cy="6224400"/>
          </a:xfrm>
          <a:prstGeom prst="rect">
            <a:avLst/>
          </a:prstGeom>
          <a:noFill/>
          <a:ln>
            <a:noFill/>
          </a:ln>
        </p:spPr>
        <p:txBody>
          <a:bodyPr spcFirstLastPara="1" wrap="square" lIns="91425" tIns="91425" rIns="91425" bIns="91425" anchor="t" anchorCtr="0">
            <a:noAutofit/>
          </a:bodyPr>
          <a:lstStyle>
            <a:lvl1pPr marL="914400" lvl="0" indent="-762000" algn="l">
              <a:lnSpc>
                <a:spcPct val="100000"/>
              </a:lnSpc>
              <a:spcBef>
                <a:spcPts val="1200"/>
              </a:spcBef>
              <a:spcAft>
                <a:spcPts val="0"/>
              </a:spcAft>
              <a:buClr>
                <a:srgbClr val="FFCD00"/>
              </a:buClr>
              <a:buSzPts val="2400"/>
              <a:buFont typeface="Quattrocento Sans"/>
              <a:buChar char="◉"/>
              <a:defRPr sz="4800">
                <a:latin typeface="Quattrocento Sans"/>
                <a:ea typeface="Quattrocento Sans"/>
                <a:cs typeface="Quattrocento Sans"/>
                <a:sym typeface="Quattrocento Sans"/>
              </a:defRPr>
            </a:lvl1pPr>
            <a:lvl2pPr marL="1828800" lvl="1" indent="-457200" algn="l">
              <a:lnSpc>
                <a:spcPct val="100000"/>
              </a:lnSpc>
              <a:spcBef>
                <a:spcPts val="960"/>
              </a:spcBef>
              <a:spcAft>
                <a:spcPts val="0"/>
              </a:spcAft>
              <a:buClr>
                <a:srgbClr val="FFCD00"/>
              </a:buClr>
              <a:buSzPts val="2000"/>
              <a:buFont typeface="Quattrocento Sans"/>
              <a:buNone/>
              <a:defRPr sz="4000">
                <a:latin typeface="Quattrocento Sans"/>
                <a:ea typeface="Quattrocento Sans"/>
                <a:cs typeface="Quattrocento Sans"/>
                <a:sym typeface="Quattrocento Sans"/>
              </a:defRPr>
            </a:lvl2pPr>
            <a:lvl3pPr marL="2743200" lvl="2" indent="-457200" algn="l">
              <a:lnSpc>
                <a:spcPct val="100000"/>
              </a:lnSpc>
              <a:spcBef>
                <a:spcPts val="960"/>
              </a:spcBef>
              <a:spcAft>
                <a:spcPts val="0"/>
              </a:spcAft>
              <a:buClr>
                <a:srgbClr val="FFCD00"/>
              </a:buClr>
              <a:buSzPts val="2000"/>
              <a:buFont typeface="Quattrocento Sans"/>
              <a:buNone/>
              <a:defRPr sz="4000">
                <a:latin typeface="Quattrocento Sans"/>
                <a:ea typeface="Quattrocento Sans"/>
                <a:cs typeface="Quattrocento Sans"/>
                <a:sym typeface="Quattrocento Sans"/>
              </a:defRPr>
            </a:lvl3pPr>
            <a:lvl4pPr marL="3657600" lvl="3" indent="-457200" algn="l">
              <a:lnSpc>
                <a:spcPct val="100000"/>
              </a:lnSpc>
              <a:spcBef>
                <a:spcPts val="720"/>
              </a:spcBef>
              <a:spcAft>
                <a:spcPts val="0"/>
              </a:spcAft>
              <a:buClr>
                <a:srgbClr val="FFCD00"/>
              </a:buClr>
              <a:buSzPts val="1800"/>
              <a:buFont typeface="Quattrocento Sans"/>
              <a:buNone/>
              <a:defRPr sz="3600">
                <a:latin typeface="Quattrocento Sans"/>
                <a:ea typeface="Quattrocento Sans"/>
                <a:cs typeface="Quattrocento Sans"/>
                <a:sym typeface="Quattrocento Sans"/>
              </a:defRPr>
            </a:lvl4pPr>
            <a:lvl5pPr marL="4572000" lvl="4" indent="-457200" algn="l">
              <a:lnSpc>
                <a:spcPct val="100000"/>
              </a:lnSpc>
              <a:spcBef>
                <a:spcPts val="720"/>
              </a:spcBef>
              <a:spcAft>
                <a:spcPts val="0"/>
              </a:spcAft>
              <a:buClr>
                <a:srgbClr val="FFCD00"/>
              </a:buClr>
              <a:buSzPts val="1800"/>
              <a:buFont typeface="Quattrocento Sans"/>
              <a:buNone/>
              <a:defRPr sz="3600">
                <a:latin typeface="Quattrocento Sans"/>
                <a:ea typeface="Quattrocento Sans"/>
                <a:cs typeface="Quattrocento Sans"/>
                <a:sym typeface="Quattrocento Sans"/>
              </a:defRPr>
            </a:lvl5pPr>
            <a:lvl6pPr marL="5486400" lvl="5" indent="-457200" algn="l">
              <a:lnSpc>
                <a:spcPct val="100000"/>
              </a:lnSpc>
              <a:spcBef>
                <a:spcPts val="720"/>
              </a:spcBef>
              <a:spcAft>
                <a:spcPts val="0"/>
              </a:spcAft>
              <a:buClr>
                <a:srgbClr val="FFCD00"/>
              </a:buClr>
              <a:buSzPts val="1800"/>
              <a:buFont typeface="Quattrocento Sans"/>
              <a:buNone/>
              <a:defRPr sz="3600">
                <a:latin typeface="Quattrocento Sans"/>
                <a:ea typeface="Quattrocento Sans"/>
                <a:cs typeface="Quattrocento Sans"/>
                <a:sym typeface="Quattrocento Sans"/>
              </a:defRPr>
            </a:lvl6pPr>
            <a:lvl7pPr marL="6400800" lvl="6" indent="-457200" algn="l">
              <a:lnSpc>
                <a:spcPct val="100000"/>
              </a:lnSpc>
              <a:spcBef>
                <a:spcPts val="720"/>
              </a:spcBef>
              <a:spcAft>
                <a:spcPts val="0"/>
              </a:spcAft>
              <a:buClr>
                <a:srgbClr val="FFCD00"/>
              </a:buClr>
              <a:buSzPts val="1800"/>
              <a:buFont typeface="Quattrocento Sans"/>
              <a:buNone/>
              <a:defRPr sz="3600">
                <a:latin typeface="Quattrocento Sans"/>
                <a:ea typeface="Quattrocento Sans"/>
                <a:cs typeface="Quattrocento Sans"/>
                <a:sym typeface="Quattrocento Sans"/>
              </a:defRPr>
            </a:lvl7pPr>
            <a:lvl8pPr marL="7315200" lvl="7" indent="-457200" algn="l">
              <a:lnSpc>
                <a:spcPct val="100000"/>
              </a:lnSpc>
              <a:spcBef>
                <a:spcPts val="720"/>
              </a:spcBef>
              <a:spcAft>
                <a:spcPts val="0"/>
              </a:spcAft>
              <a:buClr>
                <a:srgbClr val="FFCD00"/>
              </a:buClr>
              <a:buSzPts val="1800"/>
              <a:buFont typeface="Quattrocento Sans"/>
              <a:buNone/>
              <a:defRPr sz="3600">
                <a:latin typeface="Quattrocento Sans"/>
                <a:ea typeface="Quattrocento Sans"/>
                <a:cs typeface="Quattrocento Sans"/>
                <a:sym typeface="Quattrocento Sans"/>
              </a:defRPr>
            </a:lvl8pPr>
            <a:lvl9pPr marL="8229600" lvl="8" indent="-457200" algn="l">
              <a:lnSpc>
                <a:spcPct val="100000"/>
              </a:lnSpc>
              <a:spcBef>
                <a:spcPts val="720"/>
              </a:spcBef>
              <a:spcAft>
                <a:spcPts val="0"/>
              </a:spcAft>
              <a:buClr>
                <a:srgbClr val="FFCD00"/>
              </a:buClr>
              <a:buSzPts val="1800"/>
              <a:buFont typeface="Quattrocento Sans"/>
              <a:buNone/>
              <a:defRPr sz="3600">
                <a:latin typeface="Quattrocento Sans"/>
                <a:ea typeface="Quattrocento Sans"/>
                <a:cs typeface="Quattrocento Sans"/>
                <a:sym typeface="Quattrocento Sans"/>
              </a:defRPr>
            </a:lvl9pPr>
          </a:lstStyle>
          <a:p>
            <a:endParaRPr/>
          </a:p>
        </p:txBody>
      </p:sp>
      <p:cxnSp>
        <p:nvCxnSpPr>
          <p:cNvPr id="26" name="Google Shape;26;p39"/>
          <p:cNvCxnSpPr/>
          <p:nvPr/>
        </p:nvCxnSpPr>
        <p:spPr>
          <a:xfrm>
            <a:off x="10531301" y="2263450"/>
            <a:ext cx="7756798" cy="0"/>
          </a:xfrm>
          <a:prstGeom prst="straightConnector1">
            <a:avLst/>
          </a:prstGeom>
          <a:noFill/>
          <a:ln w="9525" cap="flat" cmpd="sng">
            <a:solidFill>
              <a:srgbClr val="CCCCCC"/>
            </a:solidFill>
            <a:prstDash val="solid"/>
            <a:round/>
            <a:headEnd type="none" w="sm" len="sm"/>
            <a:tailEnd type="none" w="sm" len="sm"/>
          </a:ln>
        </p:spPr>
      </p:cxnSp>
    </p:spTree>
    <p:extLst>
      <p:ext uri="{BB962C8B-B14F-4D97-AF65-F5344CB8AC3E}">
        <p14:creationId xmlns:p14="http://schemas.microsoft.com/office/powerpoint/2010/main" val="257629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25.png"/><Relationship Id="rId21" Type="http://schemas.openxmlformats.org/officeDocument/2006/relationships/image" Target="NULL"/><Relationship Id="rId12" Type="http://schemas.openxmlformats.org/officeDocument/2006/relationships/image" Target="../media/image28.png"/><Relationship Id="rId2" Type="http://schemas.openxmlformats.org/officeDocument/2006/relationships/audio" Target="../media/audio1.wav"/><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NULL"/><Relationship Id="rId24" Type="http://schemas.openxmlformats.org/officeDocument/2006/relationships/image" Target="../media/image32.png"/><Relationship Id="rId32" Type="http://schemas.openxmlformats.org/officeDocument/2006/relationships/image" Target="../media/image33.gif"/><Relationship Id="rId5" Type="http://schemas.openxmlformats.org/officeDocument/2006/relationships/image" Target="NULL"/><Relationship Id="rId23" Type="http://schemas.openxmlformats.org/officeDocument/2006/relationships/image" Target="NULL"/><Relationship Id="rId10" Type="http://schemas.openxmlformats.org/officeDocument/2006/relationships/image" Target="../media/image27.png"/><Relationship Id="rId19" Type="http://schemas.openxmlformats.org/officeDocument/2006/relationships/image" Target="NULL"/><Relationship Id="rId31"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29.png"/><Relationship Id="rId22"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50.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9.png"/><Relationship Id="rId2" Type="http://schemas.openxmlformats.org/officeDocument/2006/relationships/tags" Target="../tags/tag2.xml"/><Relationship Id="rId16" Type="http://schemas.openxmlformats.org/officeDocument/2006/relationships/image" Target="../media/image5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4.xml"/><Relationship Id="rId5" Type="http://schemas.openxmlformats.org/officeDocument/2006/relationships/tags" Target="../tags/tag5.xml"/><Relationship Id="rId15" Type="http://schemas.openxmlformats.org/officeDocument/2006/relationships/image" Target="../media/image52.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gif"/></Relationships>
</file>

<file path=ppt/slides/_rels/slide32.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38.xml"/><Relationship Id="rId18" Type="http://schemas.openxmlformats.org/officeDocument/2006/relationships/image" Target="../media/image55.gif"/><Relationship Id="rId3" Type="http://schemas.microsoft.com/office/2007/relationships/media" Target="../media/media2.wav"/><Relationship Id="rId21" Type="http://schemas.openxmlformats.org/officeDocument/2006/relationships/image" Target="../media/image65.png"/><Relationship Id="rId7" Type="http://schemas.openxmlformats.org/officeDocument/2006/relationships/image" Target="../media/image59.png"/><Relationship Id="rId12" Type="http://schemas.openxmlformats.org/officeDocument/2006/relationships/image" Target="../media/image61.png"/><Relationship Id="rId17" Type="http://schemas.openxmlformats.org/officeDocument/2006/relationships/slide" Target="slide16.xml"/><Relationship Id="rId2" Type="http://schemas.microsoft.com/office/2007/relationships/media" Target="../media/media1.wav"/><Relationship Id="rId16" Type="http://schemas.openxmlformats.org/officeDocument/2006/relationships/image" Target="../media/image63.gif"/><Relationship Id="rId20" Type="http://schemas.openxmlformats.org/officeDocument/2006/relationships/image" Target="../media/image64.png"/><Relationship Id="rId1" Type="http://schemas.openxmlformats.org/officeDocument/2006/relationships/audio" Target="NULL" TargetMode="External"/><Relationship Id="rId6" Type="http://schemas.openxmlformats.org/officeDocument/2006/relationships/notesSlide" Target="../notesSlides/notesSlide10.xml"/><Relationship Id="rId11" Type="http://schemas.openxmlformats.org/officeDocument/2006/relationships/slide" Target="slide37.xml"/><Relationship Id="rId5" Type="http://schemas.openxmlformats.org/officeDocument/2006/relationships/slideLayout" Target="../slideLayouts/slideLayout1.xml"/><Relationship Id="rId15" Type="http://schemas.openxmlformats.org/officeDocument/2006/relationships/slide" Target="slide40.xml"/><Relationship Id="rId10" Type="http://schemas.openxmlformats.org/officeDocument/2006/relationships/image" Target="../media/image56.png"/><Relationship Id="rId19" Type="http://schemas.openxmlformats.org/officeDocument/2006/relationships/slide" Target="slide39.xml"/><Relationship Id="rId4" Type="http://schemas.openxmlformats.org/officeDocument/2006/relationships/audio" Target="../media/media2.wav"/><Relationship Id="rId9" Type="http://schemas.openxmlformats.org/officeDocument/2006/relationships/image" Target="../media/image60.png"/><Relationship Id="rId1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7.svg"/><Relationship Id="rId4" Type="http://schemas.openxmlformats.org/officeDocument/2006/relationships/image" Target="../media/image70.png"/><Relationship Id="rId9" Type="http://schemas.openxmlformats.org/officeDocument/2006/relationships/image" Target="../media/image61.sv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7.svg"/><Relationship Id="rId4" Type="http://schemas.openxmlformats.org/officeDocument/2006/relationships/image" Target="../media/image70.png"/><Relationship Id="rId9" Type="http://schemas.openxmlformats.org/officeDocument/2006/relationships/image" Target="../media/image61.sv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309944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sp>
      <p:grpSp>
        <p:nvGrpSpPr>
          <p:cNvPr id="3" name="Group 3"/>
          <p:cNvGrpSpPr/>
          <p:nvPr/>
        </p:nvGrpSpPr>
        <p:grpSpPr>
          <a:xfrm>
            <a:off x="866272" y="827479"/>
            <a:ext cx="16230600" cy="9459522"/>
            <a:chOff x="0" y="0"/>
            <a:chExt cx="812800" cy="473716"/>
          </a:xfrm>
        </p:grpSpPr>
        <p:sp>
          <p:nvSpPr>
            <p:cNvPr id="4" name="Freeform 4"/>
            <p:cNvSpPr/>
            <p:nvPr/>
          </p:nvSpPr>
          <p:spPr>
            <a:xfrm>
              <a:off x="0" y="0"/>
              <a:ext cx="812800" cy="473716"/>
            </a:xfrm>
            <a:custGeom>
              <a:avLst/>
              <a:gdLst/>
              <a:ahLst/>
              <a:cxnLst/>
              <a:rect l="l" t="t" r="r" b="b"/>
              <a:pathLst>
                <a:path w="812800" h="473716">
                  <a:moveTo>
                    <a:pt x="406400" y="0"/>
                  </a:moveTo>
                  <a:cubicBezTo>
                    <a:pt x="181951" y="0"/>
                    <a:pt x="0" y="106045"/>
                    <a:pt x="0" y="236858"/>
                  </a:cubicBezTo>
                  <a:cubicBezTo>
                    <a:pt x="0" y="367671"/>
                    <a:pt x="181951" y="473716"/>
                    <a:pt x="406400" y="473716"/>
                  </a:cubicBezTo>
                  <a:cubicBezTo>
                    <a:pt x="630849" y="473716"/>
                    <a:pt x="812800" y="367671"/>
                    <a:pt x="812800" y="236858"/>
                  </a:cubicBezTo>
                  <a:cubicBezTo>
                    <a:pt x="812800" y="106045"/>
                    <a:pt x="630849" y="0"/>
                    <a:pt x="406400" y="0"/>
                  </a:cubicBezTo>
                  <a:close/>
                </a:path>
              </a:pathLst>
            </a:custGeom>
            <a:solidFill>
              <a:srgbClr val="FFFFFF">
                <a:alpha val="67843"/>
              </a:srgbClr>
            </a:solidFill>
            <a:ln w="47625" cap="sq">
              <a:solidFill>
                <a:srgbClr val="FDFAAB">
                  <a:alpha val="67843"/>
                </a:srgbClr>
              </a:solidFill>
              <a:prstDash val="solid"/>
              <a:miter/>
            </a:ln>
          </p:spPr>
        </p:sp>
        <p:sp>
          <p:nvSpPr>
            <p:cNvPr id="5" name="TextBox 5"/>
            <p:cNvSpPr txBox="1"/>
            <p:nvPr/>
          </p:nvSpPr>
          <p:spPr>
            <a:xfrm>
              <a:off x="76200" y="6311"/>
              <a:ext cx="660400" cy="422994"/>
            </a:xfrm>
            <a:prstGeom prst="rect">
              <a:avLst/>
            </a:prstGeom>
          </p:spPr>
          <p:txBody>
            <a:bodyPr lIns="50800" tIns="50800" rIns="50800" bIns="50800" rtlCol="0" anchor="ctr"/>
            <a:lstStyle/>
            <a:p>
              <a:pPr algn="ctr">
                <a:lnSpc>
                  <a:spcPts val="2660"/>
                </a:lnSpc>
              </a:pPr>
              <a:endParaRPr sz="1400"/>
            </a:p>
            <a:p>
              <a:pPr algn="ctr">
                <a:lnSpc>
                  <a:spcPts val="2660"/>
                </a:lnSpc>
                <a:spcBef>
                  <a:spcPct val="0"/>
                </a:spcBef>
              </a:pPr>
              <a:endParaRPr sz="1400"/>
            </a:p>
          </p:txBody>
        </p:sp>
      </p:grpSp>
      <p:sp>
        <p:nvSpPr>
          <p:cNvPr id="6" name="Freeform 6"/>
          <p:cNvSpPr/>
          <p:nvPr/>
        </p:nvSpPr>
        <p:spPr>
          <a:xfrm>
            <a:off x="-733969" y="-197296"/>
            <a:ext cx="8583678" cy="8229600"/>
          </a:xfrm>
          <a:custGeom>
            <a:avLst/>
            <a:gdLst/>
            <a:ahLst/>
            <a:cxnLst/>
            <a:rect l="l" t="t" r="r" b="b"/>
            <a:pathLst>
              <a:path w="8583677" h="8229600">
                <a:moveTo>
                  <a:pt x="0" y="0"/>
                </a:moveTo>
                <a:lnTo>
                  <a:pt x="8583676" y="0"/>
                </a:lnTo>
                <a:lnTo>
                  <a:pt x="8583676" y="8229600"/>
                </a:lnTo>
                <a:lnTo>
                  <a:pt x="0" y="8229600"/>
                </a:lnTo>
                <a:lnTo>
                  <a:pt x="0" y="0"/>
                </a:lnTo>
                <a:close/>
              </a:path>
            </a:pathLst>
          </a:custGeom>
          <a:blipFill>
            <a:blip r:embed="rId3"/>
            <a:stretch>
              <a:fillRect/>
            </a:stretch>
          </a:blipFill>
        </p:spPr>
      </p:sp>
      <p:sp>
        <p:nvSpPr>
          <p:cNvPr id="7" name="Freeform 7"/>
          <p:cNvSpPr/>
          <p:nvPr/>
        </p:nvSpPr>
        <p:spPr>
          <a:xfrm>
            <a:off x="-2218798" y="4460218"/>
            <a:ext cx="21987732" cy="14511904"/>
          </a:xfrm>
          <a:custGeom>
            <a:avLst/>
            <a:gdLst/>
            <a:ahLst/>
            <a:cxnLst/>
            <a:rect l="l" t="t" r="r" b="b"/>
            <a:pathLst>
              <a:path w="21987732" h="14511903">
                <a:moveTo>
                  <a:pt x="0" y="0"/>
                </a:moveTo>
                <a:lnTo>
                  <a:pt x="21987732" y="0"/>
                </a:lnTo>
                <a:lnTo>
                  <a:pt x="21987732" y="14511902"/>
                </a:lnTo>
                <a:lnTo>
                  <a:pt x="0" y="14511902"/>
                </a:lnTo>
                <a:lnTo>
                  <a:pt x="0" y="0"/>
                </a:lnTo>
                <a:close/>
              </a:path>
            </a:pathLst>
          </a:custGeom>
          <a:blipFill>
            <a:blip r:embed="rId4"/>
            <a:stretch>
              <a:fillRect/>
            </a:stretch>
          </a:blipFill>
        </p:spPr>
      </p:sp>
      <p:sp>
        <p:nvSpPr>
          <p:cNvPr id="8" name="Freeform 8"/>
          <p:cNvSpPr/>
          <p:nvPr/>
        </p:nvSpPr>
        <p:spPr>
          <a:xfrm flipH="1">
            <a:off x="13997524" y="2057400"/>
            <a:ext cx="5422512" cy="8229600"/>
          </a:xfrm>
          <a:custGeom>
            <a:avLst/>
            <a:gdLst/>
            <a:ahLst/>
            <a:cxnLst/>
            <a:rect l="l" t="t" r="r" b="b"/>
            <a:pathLst>
              <a:path w="5422512" h="8229600">
                <a:moveTo>
                  <a:pt x="5422512" y="0"/>
                </a:moveTo>
                <a:lnTo>
                  <a:pt x="0" y="0"/>
                </a:lnTo>
                <a:lnTo>
                  <a:pt x="0" y="8229600"/>
                </a:lnTo>
                <a:lnTo>
                  <a:pt x="5422512" y="8229600"/>
                </a:lnTo>
                <a:lnTo>
                  <a:pt x="5422512" y="0"/>
                </a:lnTo>
                <a:close/>
              </a:path>
            </a:pathLst>
          </a:custGeom>
          <a:blipFill>
            <a:blip r:embed="rId5"/>
            <a:stretch>
              <a:fillRect/>
            </a:stretch>
          </a:blipFill>
        </p:spPr>
      </p:sp>
      <p:sp>
        <p:nvSpPr>
          <p:cNvPr id="9" name="Freeform 9"/>
          <p:cNvSpPr/>
          <p:nvPr/>
        </p:nvSpPr>
        <p:spPr>
          <a:xfrm flipH="1">
            <a:off x="13328410" y="6569030"/>
            <a:ext cx="5126268" cy="4330548"/>
          </a:xfrm>
          <a:custGeom>
            <a:avLst/>
            <a:gdLst/>
            <a:ahLst/>
            <a:cxnLst/>
            <a:rect l="l" t="t" r="r" b="b"/>
            <a:pathLst>
              <a:path w="5126267" h="4330548">
                <a:moveTo>
                  <a:pt x="5126267" y="0"/>
                </a:moveTo>
                <a:lnTo>
                  <a:pt x="0" y="0"/>
                </a:lnTo>
                <a:lnTo>
                  <a:pt x="0" y="4330548"/>
                </a:lnTo>
                <a:lnTo>
                  <a:pt x="5126267" y="4330548"/>
                </a:lnTo>
                <a:lnTo>
                  <a:pt x="5126267" y="0"/>
                </a:lnTo>
                <a:close/>
              </a:path>
            </a:pathLst>
          </a:custGeom>
          <a:blipFill>
            <a:blip r:embed="rId6"/>
            <a:stretch>
              <a:fillRect/>
            </a:stretch>
          </a:blipFill>
        </p:spPr>
      </p:sp>
      <p:sp>
        <p:nvSpPr>
          <p:cNvPr id="10" name="Freeform 10"/>
          <p:cNvSpPr/>
          <p:nvPr/>
        </p:nvSpPr>
        <p:spPr>
          <a:xfrm>
            <a:off x="-733970" y="7079038"/>
            <a:ext cx="3797412" cy="3207964"/>
          </a:xfrm>
          <a:custGeom>
            <a:avLst/>
            <a:gdLst/>
            <a:ahLst/>
            <a:cxnLst/>
            <a:rect l="l" t="t" r="r" b="b"/>
            <a:pathLst>
              <a:path w="3797412" h="3207963">
                <a:moveTo>
                  <a:pt x="0" y="0"/>
                </a:moveTo>
                <a:lnTo>
                  <a:pt x="3797411" y="0"/>
                </a:lnTo>
                <a:lnTo>
                  <a:pt x="3797411" y="3207963"/>
                </a:lnTo>
                <a:lnTo>
                  <a:pt x="0" y="3207963"/>
                </a:lnTo>
                <a:lnTo>
                  <a:pt x="0" y="0"/>
                </a:lnTo>
                <a:close/>
              </a:path>
            </a:pathLst>
          </a:custGeom>
          <a:blipFill>
            <a:blip r:embed="rId6"/>
            <a:stretch>
              <a:fillRect/>
            </a:stretch>
          </a:blipFill>
        </p:spPr>
      </p:sp>
      <p:sp>
        <p:nvSpPr>
          <p:cNvPr id="13" name="Cloud Callout 12"/>
          <p:cNvSpPr/>
          <p:nvPr/>
        </p:nvSpPr>
        <p:spPr>
          <a:xfrm>
            <a:off x="1130142" y="1394321"/>
            <a:ext cx="14753388" cy="10504878"/>
          </a:xfrm>
          <a:prstGeom prst="cloudCallout">
            <a:avLst>
              <a:gd name="adj1" fmla="val -46308"/>
              <a:gd name="adj2" fmla="val -4652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r>
              <a:rPr lang="en-US" sz="12000" dirty="0" err="1"/>
              <a:t>Tác</a:t>
            </a:r>
            <a:r>
              <a:rPr lang="en-US" sz="12000" dirty="0"/>
              <a:t> </a:t>
            </a:r>
            <a:r>
              <a:rPr lang="en-US" sz="12000" dirty="0" err="1"/>
              <a:t>dụng</a:t>
            </a:r>
            <a:r>
              <a:rPr lang="en-US" sz="12000" dirty="0"/>
              <a:t> </a:t>
            </a:r>
            <a:r>
              <a:rPr lang="en-US" sz="12000" dirty="0" err="1"/>
              <a:t>của</a:t>
            </a:r>
            <a:r>
              <a:rPr lang="en-US" sz="12000" dirty="0"/>
              <a:t> </a:t>
            </a:r>
            <a:r>
              <a:rPr lang="en-US" sz="12000" dirty="0" err="1"/>
              <a:t>kim</a:t>
            </a:r>
            <a:r>
              <a:rPr lang="en-US" sz="12000" dirty="0"/>
              <a:t> </a:t>
            </a:r>
            <a:r>
              <a:rPr lang="en-US" sz="12000" dirty="0" err="1"/>
              <a:t>loại</a:t>
            </a:r>
            <a:r>
              <a:rPr lang="en-US" sz="12000" dirty="0"/>
              <a:t> </a:t>
            </a:r>
            <a:r>
              <a:rPr lang="en-US" sz="12000" dirty="0" err="1"/>
              <a:t>đối</a:t>
            </a:r>
            <a:r>
              <a:rPr lang="en-US" sz="12000" dirty="0"/>
              <a:t> </a:t>
            </a:r>
            <a:r>
              <a:rPr lang="en-US" sz="12000" dirty="0" err="1"/>
              <a:t>với</a:t>
            </a:r>
            <a:r>
              <a:rPr lang="en-US" sz="12000" dirty="0"/>
              <a:t> </a:t>
            </a:r>
            <a:r>
              <a:rPr lang="en-US" sz="12000" dirty="0" err="1"/>
              <a:t>đời</a:t>
            </a:r>
            <a:r>
              <a:rPr lang="en-US" sz="12000" dirty="0"/>
              <a:t> </a:t>
            </a:r>
            <a:r>
              <a:rPr lang="en-US" sz="12000" dirty="0" err="1"/>
              <a:t>sống</a:t>
            </a:r>
            <a:r>
              <a:rPr lang="en-US" sz="12000" dirty="0"/>
              <a:t> con </a:t>
            </a:r>
            <a:r>
              <a:rPr lang="en-US" sz="12000" dirty="0" err="1"/>
              <a:t>người</a:t>
            </a:r>
            <a:endParaRPr lang="en-US" sz="12000" dirty="0"/>
          </a:p>
        </p:txBody>
      </p:sp>
    </p:spTree>
    <p:extLst>
      <p:ext uri="{BB962C8B-B14F-4D97-AF65-F5344CB8AC3E}">
        <p14:creationId xmlns:p14="http://schemas.microsoft.com/office/powerpoint/2010/main" val="3237708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9"/>
          <p:cNvSpPr txBox="1"/>
          <p:nvPr/>
        </p:nvSpPr>
        <p:spPr>
          <a:xfrm>
            <a:off x="496712" y="3094645"/>
            <a:ext cx="17113800" cy="2277466"/>
          </a:xfrm>
          <a:prstGeom prst="rect">
            <a:avLst/>
          </a:prstGeom>
          <a:noFill/>
          <a:ln>
            <a:noFill/>
          </a:ln>
        </p:spPr>
        <p:txBody>
          <a:bodyPr spcFirstLastPara="1" wrap="square" lIns="182850" tIns="91400" rIns="182850" bIns="91400" anchor="ctr" anchorCtr="0">
            <a:spAutoFit/>
          </a:bodyPr>
          <a:lstStyle/>
          <a:p>
            <a:pPr>
              <a:buClr>
                <a:schemeClr val="dk1"/>
              </a:buClr>
              <a:buSzPts val="3400"/>
            </a:pP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Khoảng</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thiên</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niên</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kỉ</a:t>
            </a:r>
            <a:r>
              <a:rPr lang="en-US" sz="6800" dirty="0">
                <a:solidFill>
                  <a:schemeClr val="dk1"/>
                </a:solidFill>
                <a:latin typeface="Times New Roman"/>
                <a:ea typeface="Times New Roman"/>
                <a:cs typeface="Times New Roman"/>
                <a:sym typeface="Times New Roman"/>
              </a:rPr>
              <a:t> IV TCN, </a:t>
            </a:r>
            <a:r>
              <a:rPr lang="en-US" sz="6800" dirty="0" err="1">
                <a:solidFill>
                  <a:schemeClr val="dk1"/>
                </a:solidFill>
                <a:latin typeface="Times New Roman"/>
                <a:ea typeface="Times New Roman"/>
                <a:cs typeface="Times New Roman"/>
                <a:sym typeface="Times New Roman"/>
              </a:rPr>
              <a:t>kim</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loại</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được</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tìm</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thấy</a:t>
            </a:r>
            <a:r>
              <a:rPr lang="en-US" sz="6800" dirty="0">
                <a:solidFill>
                  <a:schemeClr val="dk1"/>
                </a:solidFill>
                <a:latin typeface="Times New Roman"/>
                <a:ea typeface="Times New Roman"/>
                <a:cs typeface="Times New Roman"/>
                <a:sym typeface="Times New Roman"/>
              </a:rPr>
              <a:t>.</a:t>
            </a:r>
            <a:endParaRPr sz="6800" dirty="0">
              <a:solidFill>
                <a:schemeClr val="dk1"/>
              </a:solidFill>
              <a:latin typeface="Times New Roman"/>
              <a:ea typeface="Times New Roman"/>
              <a:cs typeface="Times New Roman"/>
              <a:sym typeface="Times New Roman"/>
            </a:endParaRPr>
          </a:p>
        </p:txBody>
      </p:sp>
      <p:sp>
        <p:nvSpPr>
          <p:cNvPr id="140" name="Google Shape;140;p9"/>
          <p:cNvSpPr txBox="1"/>
          <p:nvPr/>
        </p:nvSpPr>
        <p:spPr>
          <a:xfrm>
            <a:off x="496712" y="293512"/>
            <a:ext cx="17113800" cy="2277466"/>
          </a:xfrm>
          <a:prstGeom prst="rect">
            <a:avLst/>
          </a:prstGeom>
          <a:noFill/>
          <a:ln>
            <a:noFill/>
          </a:ln>
        </p:spPr>
        <p:txBody>
          <a:bodyPr spcFirstLastPara="1" wrap="square" lIns="182850" tIns="91400" rIns="182850" bIns="91400" anchor="t" anchorCtr="0">
            <a:spAutoFit/>
          </a:bodyPr>
          <a:lstStyle/>
          <a:p>
            <a:pPr>
              <a:buClr>
                <a:srgbClr val="FF0000"/>
              </a:buClr>
              <a:buSzPts val="3400"/>
            </a:pPr>
            <a:r>
              <a:rPr lang="en-US" sz="6800" b="1">
                <a:solidFill>
                  <a:srgbClr val="FF0000"/>
                </a:solidFill>
                <a:latin typeface="Times New Roman"/>
                <a:ea typeface="Times New Roman"/>
                <a:cs typeface="Times New Roman"/>
                <a:sym typeface="Times New Roman"/>
              </a:rPr>
              <a:t>I. Sự xuất hiện của công cụ lao động bằng kim loại</a:t>
            </a:r>
            <a:endParaRPr sz="6800" b="1">
              <a:solidFill>
                <a:srgbClr val="FF0000"/>
              </a:solidFill>
              <a:latin typeface="Times New Roman"/>
              <a:ea typeface="Times New Roman"/>
              <a:cs typeface="Times New Roman"/>
              <a:sym typeface="Times New Roman"/>
            </a:endParaRPr>
          </a:p>
        </p:txBody>
      </p:sp>
      <p:sp>
        <p:nvSpPr>
          <p:cNvPr id="141" name="Google Shape;141;p9"/>
          <p:cNvSpPr txBox="1"/>
          <p:nvPr/>
        </p:nvSpPr>
        <p:spPr>
          <a:xfrm>
            <a:off x="237068" y="5895044"/>
            <a:ext cx="17599376" cy="3323906"/>
          </a:xfrm>
          <a:prstGeom prst="rect">
            <a:avLst/>
          </a:prstGeom>
          <a:noFill/>
          <a:ln>
            <a:noFill/>
          </a:ln>
        </p:spPr>
        <p:txBody>
          <a:bodyPr spcFirstLastPara="1" wrap="square" lIns="182850" tIns="91400" rIns="182850" bIns="91400" anchor="t" anchorCtr="0">
            <a:spAutoFit/>
          </a:bodyPr>
          <a:lstStyle/>
          <a:p>
            <a:pPr>
              <a:buClr>
                <a:schemeClr val="dk1"/>
              </a:buClr>
              <a:buSzPts val="3400"/>
            </a:pP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Công</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cụ</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lao</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động</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bằng</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kim</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loại</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giúp</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các</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hoạt</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động</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lao</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động</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dễ</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dàng</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hơn</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đời</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sống</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ổn</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định</a:t>
            </a:r>
            <a:r>
              <a:rPr lang="en-US" sz="6800" dirty="0">
                <a:solidFill>
                  <a:schemeClr val="dk1"/>
                </a:solidFill>
                <a:latin typeface="Times New Roman"/>
                <a:ea typeface="Times New Roman"/>
                <a:cs typeface="Times New Roman"/>
                <a:sym typeface="Times New Roman"/>
              </a:rPr>
              <a:t> </a:t>
            </a:r>
            <a:r>
              <a:rPr lang="en-US" sz="6800" dirty="0" err="1">
                <a:solidFill>
                  <a:schemeClr val="dk1"/>
                </a:solidFill>
                <a:latin typeface="Times New Roman"/>
                <a:ea typeface="Times New Roman"/>
                <a:cs typeface="Times New Roman"/>
                <a:sym typeface="Times New Roman"/>
              </a:rPr>
              <a:t>hơn</a:t>
            </a:r>
            <a:r>
              <a:rPr lang="en-US" sz="6800" dirty="0">
                <a:solidFill>
                  <a:schemeClr val="dk1"/>
                </a:solidFill>
                <a:latin typeface="Times New Roman"/>
                <a:ea typeface="Times New Roman"/>
                <a:cs typeface="Times New Roman"/>
                <a:sym typeface="Times New Roman"/>
              </a:rPr>
              <a:t>.</a:t>
            </a:r>
            <a:endParaRPr sz="68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25428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sp>
      <p:grpSp>
        <p:nvGrpSpPr>
          <p:cNvPr id="3" name="Group 3"/>
          <p:cNvGrpSpPr/>
          <p:nvPr/>
        </p:nvGrpSpPr>
        <p:grpSpPr>
          <a:xfrm>
            <a:off x="866272" y="827478"/>
            <a:ext cx="16230600" cy="9459522"/>
            <a:chOff x="0" y="0"/>
            <a:chExt cx="812800" cy="473716"/>
          </a:xfrm>
        </p:grpSpPr>
        <p:sp>
          <p:nvSpPr>
            <p:cNvPr id="4" name="Freeform 4"/>
            <p:cNvSpPr/>
            <p:nvPr/>
          </p:nvSpPr>
          <p:spPr>
            <a:xfrm>
              <a:off x="0" y="0"/>
              <a:ext cx="812800" cy="473716"/>
            </a:xfrm>
            <a:custGeom>
              <a:avLst/>
              <a:gdLst/>
              <a:ahLst/>
              <a:cxnLst/>
              <a:rect l="l" t="t" r="r" b="b"/>
              <a:pathLst>
                <a:path w="812800" h="473716">
                  <a:moveTo>
                    <a:pt x="406400" y="0"/>
                  </a:moveTo>
                  <a:cubicBezTo>
                    <a:pt x="181951" y="0"/>
                    <a:pt x="0" y="106045"/>
                    <a:pt x="0" y="236858"/>
                  </a:cubicBezTo>
                  <a:cubicBezTo>
                    <a:pt x="0" y="367671"/>
                    <a:pt x="181951" y="473716"/>
                    <a:pt x="406400" y="473716"/>
                  </a:cubicBezTo>
                  <a:cubicBezTo>
                    <a:pt x="630849" y="473716"/>
                    <a:pt x="812800" y="367671"/>
                    <a:pt x="812800" y="236858"/>
                  </a:cubicBezTo>
                  <a:cubicBezTo>
                    <a:pt x="812800" y="106045"/>
                    <a:pt x="630849" y="0"/>
                    <a:pt x="406400" y="0"/>
                  </a:cubicBezTo>
                  <a:close/>
                </a:path>
              </a:pathLst>
            </a:custGeom>
            <a:solidFill>
              <a:srgbClr val="FFFFFF">
                <a:alpha val="67843"/>
              </a:srgbClr>
            </a:solidFill>
            <a:ln w="47625" cap="sq">
              <a:solidFill>
                <a:srgbClr val="FDFAAB">
                  <a:alpha val="67843"/>
                </a:srgbClr>
              </a:solidFill>
              <a:prstDash val="solid"/>
              <a:miter/>
            </a:ln>
          </p:spPr>
        </p:sp>
        <p:sp>
          <p:nvSpPr>
            <p:cNvPr id="5" name="TextBox 5"/>
            <p:cNvSpPr txBox="1"/>
            <p:nvPr/>
          </p:nvSpPr>
          <p:spPr>
            <a:xfrm>
              <a:off x="76200" y="6311"/>
              <a:ext cx="660400" cy="422994"/>
            </a:xfrm>
            <a:prstGeom prst="rect">
              <a:avLst/>
            </a:prstGeom>
          </p:spPr>
          <p:txBody>
            <a:bodyPr lIns="50800" tIns="50800" rIns="50800" bIns="50800" rtlCol="0" anchor="ctr"/>
            <a:lstStyle/>
            <a:p>
              <a:pPr algn="ctr">
                <a:lnSpc>
                  <a:spcPts val="2659"/>
                </a:lnSpc>
              </a:pPr>
              <a:endParaRPr/>
            </a:p>
            <a:p>
              <a:pPr algn="ctr">
                <a:lnSpc>
                  <a:spcPts val="2659"/>
                </a:lnSpc>
                <a:spcBef>
                  <a:spcPct val="0"/>
                </a:spcBef>
              </a:pPr>
              <a:endParaRPr/>
            </a:p>
          </p:txBody>
        </p:sp>
      </p:grpSp>
      <p:sp>
        <p:nvSpPr>
          <p:cNvPr id="7" name="Freeform 7"/>
          <p:cNvSpPr/>
          <p:nvPr/>
        </p:nvSpPr>
        <p:spPr>
          <a:xfrm>
            <a:off x="-2218798" y="4460218"/>
            <a:ext cx="21987732" cy="14511903"/>
          </a:xfrm>
          <a:custGeom>
            <a:avLst/>
            <a:gdLst/>
            <a:ahLst/>
            <a:cxnLst/>
            <a:rect l="l" t="t" r="r" b="b"/>
            <a:pathLst>
              <a:path w="21987732" h="14511903">
                <a:moveTo>
                  <a:pt x="0" y="0"/>
                </a:moveTo>
                <a:lnTo>
                  <a:pt x="21987732" y="0"/>
                </a:lnTo>
                <a:lnTo>
                  <a:pt x="21987732" y="14511902"/>
                </a:lnTo>
                <a:lnTo>
                  <a:pt x="0" y="14511902"/>
                </a:lnTo>
                <a:lnTo>
                  <a:pt x="0" y="0"/>
                </a:lnTo>
                <a:close/>
              </a:path>
            </a:pathLst>
          </a:custGeom>
          <a:blipFill>
            <a:blip r:embed="rId3"/>
            <a:stretch>
              <a:fillRect/>
            </a:stretch>
          </a:blipFill>
        </p:spPr>
      </p:sp>
      <p:sp>
        <p:nvSpPr>
          <p:cNvPr id="8" name="Freeform 8"/>
          <p:cNvSpPr/>
          <p:nvPr/>
        </p:nvSpPr>
        <p:spPr>
          <a:xfrm flipH="1">
            <a:off x="13997524" y="2057400"/>
            <a:ext cx="5422512" cy="8229600"/>
          </a:xfrm>
          <a:custGeom>
            <a:avLst/>
            <a:gdLst/>
            <a:ahLst/>
            <a:cxnLst/>
            <a:rect l="l" t="t" r="r" b="b"/>
            <a:pathLst>
              <a:path w="5422512" h="8229600">
                <a:moveTo>
                  <a:pt x="5422512" y="0"/>
                </a:moveTo>
                <a:lnTo>
                  <a:pt x="0" y="0"/>
                </a:lnTo>
                <a:lnTo>
                  <a:pt x="0" y="8229600"/>
                </a:lnTo>
                <a:lnTo>
                  <a:pt x="5422512" y="8229600"/>
                </a:lnTo>
                <a:lnTo>
                  <a:pt x="5422512" y="0"/>
                </a:lnTo>
                <a:close/>
              </a:path>
            </a:pathLst>
          </a:custGeom>
          <a:blipFill>
            <a:blip r:embed="rId4"/>
            <a:stretch>
              <a:fillRect/>
            </a:stretch>
          </a:blipFill>
        </p:spPr>
      </p:sp>
      <p:sp>
        <p:nvSpPr>
          <p:cNvPr id="9" name="Freeform 9"/>
          <p:cNvSpPr/>
          <p:nvPr/>
        </p:nvSpPr>
        <p:spPr>
          <a:xfrm flipH="1">
            <a:off x="13328410" y="6569029"/>
            <a:ext cx="5126267" cy="4330548"/>
          </a:xfrm>
          <a:custGeom>
            <a:avLst/>
            <a:gdLst/>
            <a:ahLst/>
            <a:cxnLst/>
            <a:rect l="l" t="t" r="r" b="b"/>
            <a:pathLst>
              <a:path w="5126267" h="4330548">
                <a:moveTo>
                  <a:pt x="5126267" y="0"/>
                </a:moveTo>
                <a:lnTo>
                  <a:pt x="0" y="0"/>
                </a:lnTo>
                <a:lnTo>
                  <a:pt x="0" y="4330548"/>
                </a:lnTo>
                <a:lnTo>
                  <a:pt x="5126267" y="4330548"/>
                </a:lnTo>
                <a:lnTo>
                  <a:pt x="5126267" y="0"/>
                </a:lnTo>
                <a:close/>
              </a:path>
            </a:pathLst>
          </a:custGeom>
          <a:blipFill>
            <a:blip r:embed="rId5"/>
            <a:stretch>
              <a:fillRect/>
            </a:stretch>
          </a:blipFill>
        </p:spPr>
      </p:sp>
      <p:sp>
        <p:nvSpPr>
          <p:cNvPr id="10" name="Freeform 10"/>
          <p:cNvSpPr/>
          <p:nvPr/>
        </p:nvSpPr>
        <p:spPr>
          <a:xfrm>
            <a:off x="-733970" y="7079037"/>
            <a:ext cx="3797412" cy="3207963"/>
          </a:xfrm>
          <a:custGeom>
            <a:avLst/>
            <a:gdLst/>
            <a:ahLst/>
            <a:cxnLst/>
            <a:rect l="l" t="t" r="r" b="b"/>
            <a:pathLst>
              <a:path w="3797412" h="3207963">
                <a:moveTo>
                  <a:pt x="0" y="0"/>
                </a:moveTo>
                <a:lnTo>
                  <a:pt x="3797411" y="0"/>
                </a:lnTo>
                <a:lnTo>
                  <a:pt x="3797411" y="3207963"/>
                </a:lnTo>
                <a:lnTo>
                  <a:pt x="0" y="3207963"/>
                </a:lnTo>
                <a:lnTo>
                  <a:pt x="0" y="0"/>
                </a:lnTo>
                <a:close/>
              </a:path>
            </a:pathLst>
          </a:custGeom>
          <a:blipFill>
            <a:blip r:embed="rId5"/>
            <a:stretch>
              <a:fillRect/>
            </a:stretch>
          </a:blipFill>
        </p:spPr>
      </p:sp>
      <p:sp>
        <p:nvSpPr>
          <p:cNvPr id="15" name="Google Shape;140;p9"/>
          <p:cNvSpPr txBox="1"/>
          <p:nvPr/>
        </p:nvSpPr>
        <p:spPr>
          <a:xfrm>
            <a:off x="218168" y="296011"/>
            <a:ext cx="17113800" cy="1231025"/>
          </a:xfrm>
          <a:prstGeom prst="rect">
            <a:avLst/>
          </a:prstGeom>
          <a:noFill/>
          <a:ln>
            <a:noFill/>
          </a:ln>
        </p:spPr>
        <p:txBody>
          <a:bodyPr spcFirstLastPara="1" wrap="square" lIns="182850" tIns="91400" rIns="182850" bIns="91400" anchor="t" anchorCtr="0">
            <a:spAutoFit/>
          </a:bodyPr>
          <a:lstStyle/>
          <a:p>
            <a:pPr>
              <a:buClr>
                <a:srgbClr val="FF0000"/>
              </a:buClr>
              <a:buSzPts val="3400"/>
            </a:pPr>
            <a:r>
              <a:rPr lang="en-US" sz="6800" b="1" dirty="0" smtClean="0">
                <a:solidFill>
                  <a:srgbClr val="FF0000"/>
                </a:solidFill>
                <a:latin typeface="Times New Roman"/>
                <a:ea typeface="Times New Roman"/>
                <a:cs typeface="Times New Roman"/>
                <a:sym typeface="Times New Roman"/>
              </a:rPr>
              <a:t>II. </a:t>
            </a:r>
            <a:r>
              <a:rPr lang="en-US" sz="6800" b="1" dirty="0" err="1">
                <a:solidFill>
                  <a:srgbClr val="FF0000"/>
                </a:solidFill>
                <a:latin typeface="Times New Roman"/>
                <a:ea typeface="Times New Roman"/>
                <a:cs typeface="Times New Roman"/>
                <a:sym typeface="Times New Roman"/>
              </a:rPr>
              <a:t>Sự</a:t>
            </a:r>
            <a:r>
              <a:rPr lang="en-US" sz="6800" b="1" dirty="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chuyển</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biến</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trong</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xã</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hội</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nguyên</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thủy</a:t>
            </a:r>
            <a:endParaRPr sz="6800"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67786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Shape 182"/>
          <p:cNvSpPr/>
          <p:nvPr/>
        </p:nvSpPr>
        <p:spPr>
          <a:xfrm>
            <a:off x="8930750" y="8881351"/>
            <a:ext cx="426496" cy="382922"/>
          </a:xfrm>
          <a:custGeom>
            <a:avLst/>
            <a:gdLst/>
            <a:ahLst/>
            <a:cxnLst/>
            <a:rect l="0" t="0" r="0" b="0"/>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9525" cap="rnd" cmpd="sng">
            <a:solidFill>
              <a:srgbClr val="000000"/>
            </a:solidFill>
            <a:prstDash val="solid"/>
            <a:round/>
            <a:headEnd type="none" w="med" len="med"/>
            <a:tailEnd type="none" w="med" len="med"/>
          </a:ln>
        </p:spPr>
        <p:txBody>
          <a:bodyPr lIns="182850" tIns="182850" rIns="182850" bIns="182850" anchor="ctr" anchorCtr="0">
            <a:noAutofit/>
          </a:bodyPr>
          <a:lstStyle/>
          <a:p>
            <a:endParaRPr sz="3600"/>
          </a:p>
        </p:txBody>
      </p:sp>
      <p:pic>
        <p:nvPicPr>
          <p:cNvPr id="2" name="Picture 1"/>
          <p:cNvPicPr>
            <a:picLocks noChangeAspect="1"/>
          </p:cNvPicPr>
          <p:nvPr/>
        </p:nvPicPr>
        <p:blipFill>
          <a:blip r:embed="rId3"/>
          <a:stretch>
            <a:fillRect/>
          </a:stretch>
        </p:blipFill>
        <p:spPr>
          <a:xfrm>
            <a:off x="366948" y="2"/>
            <a:ext cx="17921052" cy="10287000"/>
          </a:xfrm>
          <a:prstGeom prst="rect">
            <a:avLst/>
          </a:prstGeom>
        </p:spPr>
      </p:pic>
    </p:spTree>
    <p:extLst>
      <p:ext uri="{BB962C8B-B14F-4D97-AF65-F5344CB8AC3E}">
        <p14:creationId xmlns:p14="http://schemas.microsoft.com/office/powerpoint/2010/main" val="28535152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stretch>
            <a:fillRect/>
          </a:stretch>
        </p:blipFill>
        <p:spPr>
          <a:xfrm>
            <a:off x="154858" y="1"/>
            <a:ext cx="17830800" cy="9105899"/>
          </a:xfrm>
          <a:prstGeom prst="rect">
            <a:avLst/>
          </a:prstGeom>
        </p:spPr>
      </p:pic>
      <p:sp>
        <p:nvSpPr>
          <p:cNvPr id="2" name="TextBox 1"/>
          <p:cNvSpPr txBox="1"/>
          <p:nvPr/>
        </p:nvSpPr>
        <p:spPr>
          <a:xfrm>
            <a:off x="307258" y="9410700"/>
            <a:ext cx="17678400" cy="707886"/>
          </a:xfrm>
          <a:prstGeom prst="rect">
            <a:avLst/>
          </a:prstGeom>
          <a:noFill/>
        </p:spPr>
        <p:txBody>
          <a:bodyPr wrap="square" rtlCol="0">
            <a:spAutoFit/>
          </a:bodyPr>
          <a:lstStyle/>
          <a:p>
            <a:pPr algn="ct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nhân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hội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thủy</a:t>
            </a:r>
            <a:r>
              <a:rPr lang="en-US" sz="4000" dirty="0" smtClean="0">
                <a:latin typeface="Arial" panose="020B0604020202020204" pitchFamily="34" charset="0"/>
                <a:cs typeface="Arial" panose="020B0604020202020204" pitchFamily="34" charset="0"/>
              </a:rPr>
              <a:t> tan </a:t>
            </a:r>
            <a:r>
              <a:rPr lang="en-US" sz="4000" dirty="0" err="1" smtClean="0">
                <a:latin typeface="Arial" panose="020B0604020202020204" pitchFamily="34" charset="0"/>
                <a:cs typeface="Arial" panose="020B0604020202020204" pitchFamily="34" charset="0"/>
              </a:rPr>
              <a:t>rã</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785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25090"/>
            <a:ext cx="5562600" cy="9080810"/>
          </a:xfrm>
          <a:prstGeom prst="rect">
            <a:avLst/>
          </a:prstGeom>
        </p:spPr>
      </p:pic>
      <p:sp>
        <p:nvSpPr>
          <p:cNvPr id="4" name="TextBox 3"/>
          <p:cNvSpPr txBox="1"/>
          <p:nvPr/>
        </p:nvSpPr>
        <p:spPr>
          <a:xfrm>
            <a:off x="1219200" y="9296400"/>
            <a:ext cx="14097000" cy="707886"/>
          </a:xfrm>
          <a:prstGeom prst="rect">
            <a:avLst/>
          </a:prstGeom>
          <a:noFill/>
        </p:spPr>
        <p:txBody>
          <a:bodyPr wrap="square" rtlCol="0">
            <a:spAutoFit/>
          </a:bodyPr>
          <a:lstStyle/>
          <a:p>
            <a:pPr algn="ctr"/>
            <a:r>
              <a:rPr lang="en-US" sz="4000" dirty="0" err="1" smtClean="0">
                <a:latin typeface="Arial" panose="020B0604020202020204" pitchFamily="34" charset="0"/>
                <a:cs typeface="Arial" panose="020B0604020202020204" pitchFamily="34" charset="0"/>
              </a:rPr>
              <a:t>Cư</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dân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Đông</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715000" y="25090"/>
            <a:ext cx="5429250" cy="9271310"/>
          </a:xfrm>
          <a:prstGeom prst="rect">
            <a:avLst/>
          </a:prstGeom>
        </p:spPr>
      </p:pic>
      <p:pic>
        <p:nvPicPr>
          <p:cNvPr id="6" name="Picture 5"/>
          <p:cNvPicPr>
            <a:picLocks noChangeAspect="1"/>
          </p:cNvPicPr>
          <p:nvPr/>
        </p:nvPicPr>
        <p:blipFill>
          <a:blip r:embed="rId4"/>
          <a:stretch>
            <a:fillRect/>
          </a:stretch>
        </p:blipFill>
        <p:spPr>
          <a:xfrm>
            <a:off x="11734800" y="266700"/>
            <a:ext cx="6433794" cy="8610600"/>
          </a:xfrm>
          <a:prstGeom prst="rect">
            <a:avLst/>
          </a:prstGeom>
        </p:spPr>
      </p:pic>
    </p:spTree>
    <p:extLst>
      <p:ext uri="{BB962C8B-B14F-4D97-AF65-F5344CB8AC3E}">
        <p14:creationId xmlns:p14="http://schemas.microsoft.com/office/powerpoint/2010/main" val="24993992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795697"/>
            <a:ext cx="18288000" cy="2491306"/>
          </a:xfrm>
          <a:prstGeom prst="rect">
            <a:avLst/>
          </a:prstGeom>
          <a:solidFill>
            <a:srgbClr val="EDECED"/>
          </a:solidFill>
        </p:spPr>
      </p:sp>
      <p:sp>
        <p:nvSpPr>
          <p:cNvPr id="3" name="Freeform 3"/>
          <p:cNvSpPr/>
          <p:nvPr/>
        </p:nvSpPr>
        <p:spPr>
          <a:xfrm>
            <a:off x="4766894" y="3343126"/>
            <a:ext cx="3359732" cy="5048776"/>
          </a:xfrm>
          <a:custGeom>
            <a:avLst/>
            <a:gdLst/>
            <a:ahLst/>
            <a:cxnLst/>
            <a:rect l="l" t="t" r="r" b="b"/>
            <a:pathLst>
              <a:path w="3359731" h="5048776">
                <a:moveTo>
                  <a:pt x="0" y="0"/>
                </a:moveTo>
                <a:lnTo>
                  <a:pt x="3359730" y="0"/>
                </a:lnTo>
                <a:lnTo>
                  <a:pt x="3359730" y="5048776"/>
                </a:lnTo>
                <a:lnTo>
                  <a:pt x="0" y="504877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229594" y="1425067"/>
            <a:ext cx="3537300" cy="5639174"/>
          </a:xfrm>
          <a:custGeom>
            <a:avLst/>
            <a:gdLst/>
            <a:ahLst/>
            <a:cxnLst/>
            <a:rect l="l" t="t" r="r" b="b"/>
            <a:pathLst>
              <a:path w="3537300" h="5639174">
                <a:moveTo>
                  <a:pt x="0" y="0"/>
                </a:moveTo>
                <a:lnTo>
                  <a:pt x="3537301" y="0"/>
                </a:lnTo>
                <a:lnTo>
                  <a:pt x="3537301" y="5639174"/>
                </a:lnTo>
                <a:lnTo>
                  <a:pt x="0" y="563917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049558" y="4906941"/>
            <a:ext cx="5729260" cy="4614658"/>
          </a:xfrm>
          <a:custGeom>
            <a:avLst/>
            <a:gdLst/>
            <a:ahLst/>
            <a:cxnLst/>
            <a:rect l="l" t="t" r="r" b="b"/>
            <a:pathLst>
              <a:path w="5729260" h="4614658">
                <a:moveTo>
                  <a:pt x="0" y="0"/>
                </a:moveTo>
                <a:lnTo>
                  <a:pt x="5729260" y="0"/>
                </a:lnTo>
                <a:lnTo>
                  <a:pt x="5729260" y="4614658"/>
                </a:lnTo>
                <a:lnTo>
                  <a:pt x="0" y="461465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1318342">
            <a:off x="4887162" y="-403215"/>
            <a:ext cx="4828444" cy="1580218"/>
          </a:xfrm>
          <a:custGeom>
            <a:avLst/>
            <a:gdLst/>
            <a:ahLst/>
            <a:cxnLst/>
            <a:rect l="l" t="t" r="r" b="b"/>
            <a:pathLst>
              <a:path w="4828443" h="1580218">
                <a:moveTo>
                  <a:pt x="0" y="0"/>
                </a:moveTo>
                <a:lnTo>
                  <a:pt x="4828443" y="0"/>
                </a:lnTo>
                <a:lnTo>
                  <a:pt x="4828443" y="1580218"/>
                </a:lnTo>
                <a:lnTo>
                  <a:pt x="0" y="15802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6822183">
            <a:off x="15984459" y="6919532"/>
            <a:ext cx="3593022" cy="1365348"/>
          </a:xfrm>
          <a:custGeom>
            <a:avLst/>
            <a:gdLst/>
            <a:ahLst/>
            <a:cxnLst/>
            <a:rect l="l" t="t" r="r" b="b"/>
            <a:pathLst>
              <a:path w="3593022" h="1365348">
                <a:moveTo>
                  <a:pt x="0" y="0"/>
                </a:moveTo>
                <a:lnTo>
                  <a:pt x="3593022" y="0"/>
                </a:lnTo>
                <a:lnTo>
                  <a:pt x="3593022" y="1365348"/>
                </a:lnTo>
                <a:lnTo>
                  <a:pt x="0" y="136534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TextBox 8"/>
          <p:cNvSpPr txBox="1"/>
          <p:nvPr/>
        </p:nvSpPr>
        <p:spPr>
          <a:xfrm>
            <a:off x="7301384" y="840224"/>
            <a:ext cx="10258367" cy="1756891"/>
          </a:xfrm>
          <a:prstGeom prst="rect">
            <a:avLst/>
          </a:prstGeom>
        </p:spPr>
        <p:txBody>
          <a:bodyPr wrap="square" lIns="0" tIns="0" rIns="0" bIns="0" rtlCol="0" anchor="t">
            <a:spAutoFit/>
          </a:bodyPr>
          <a:lstStyle/>
          <a:p>
            <a:pPr algn="ctr">
              <a:lnSpc>
                <a:spcPts val="13666"/>
              </a:lnSpc>
            </a:pPr>
            <a:r>
              <a:rPr lang="en-US" sz="12426" dirty="0" err="1" smtClean="0">
                <a:solidFill>
                  <a:srgbClr val="1D4E89"/>
                </a:solidFill>
                <a:latin typeface="Arial" panose="020B0604020202020204" pitchFamily="34" charset="0"/>
                <a:ea typeface="Bernoru"/>
                <a:cs typeface="Arial" panose="020B0604020202020204" pitchFamily="34" charset="0"/>
                <a:sym typeface="Bernoru"/>
              </a:rPr>
              <a:t>Thảo</a:t>
            </a:r>
            <a:r>
              <a:rPr lang="en-US" sz="12426" dirty="0" smtClean="0">
                <a:solidFill>
                  <a:srgbClr val="1D4E89"/>
                </a:solidFill>
                <a:latin typeface="Arial" panose="020B0604020202020204" pitchFamily="34" charset="0"/>
                <a:ea typeface="Bernoru"/>
                <a:cs typeface="Arial" panose="020B0604020202020204" pitchFamily="34" charset="0"/>
                <a:sym typeface="Bernoru"/>
              </a:rPr>
              <a:t> </a:t>
            </a:r>
            <a:r>
              <a:rPr lang="en-US" sz="12426" dirty="0" err="1" smtClean="0">
                <a:solidFill>
                  <a:srgbClr val="1D4E89"/>
                </a:solidFill>
                <a:latin typeface="Arial" panose="020B0604020202020204" pitchFamily="34" charset="0"/>
                <a:ea typeface="Bernoru"/>
                <a:cs typeface="Arial" panose="020B0604020202020204" pitchFamily="34" charset="0"/>
                <a:sym typeface="Bernoru"/>
              </a:rPr>
              <a:t>luận</a:t>
            </a:r>
            <a:endParaRPr lang="en-US" sz="12426" dirty="0">
              <a:solidFill>
                <a:srgbClr val="1D4E89"/>
              </a:solidFill>
              <a:latin typeface="Arial" panose="020B0604020202020204" pitchFamily="34" charset="0"/>
              <a:ea typeface="Bernoru"/>
              <a:cs typeface="Arial" panose="020B0604020202020204" pitchFamily="34" charset="0"/>
              <a:sym typeface="Bernoru"/>
            </a:endParaRPr>
          </a:p>
        </p:txBody>
      </p:sp>
      <p:sp>
        <p:nvSpPr>
          <p:cNvPr id="9" name="TextBox 8"/>
          <p:cNvSpPr txBox="1"/>
          <p:nvPr/>
        </p:nvSpPr>
        <p:spPr>
          <a:xfrm>
            <a:off x="8126626" y="3083605"/>
            <a:ext cx="9398970" cy="2554545"/>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Dựa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thông</a:t>
            </a:r>
            <a:r>
              <a:rPr lang="en-US" sz="4000" dirty="0" smtClean="0">
                <a:latin typeface="Arial" panose="020B0604020202020204" pitchFamily="34" charset="0"/>
                <a:cs typeface="Arial" panose="020B0604020202020204" pitchFamily="34" charset="0"/>
              </a:rPr>
              <a:t> tin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SGK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a:t>
            </a:r>
            <a:r>
              <a:rPr lang="en-US" sz="4000" dirty="0" smtClean="0">
                <a:latin typeface="Arial" panose="020B0604020202020204" pitchFamily="34" charset="0"/>
                <a:cs typeface="Arial" panose="020B0604020202020204" pitchFamily="34" charset="0"/>
              </a:rPr>
              <a:t> 5.5 </a:t>
            </a:r>
            <a:r>
              <a:rPr lang="en-US" sz="4000" dirty="0" err="1" smtClean="0">
                <a:latin typeface="Arial" panose="020B0604020202020204" pitchFamily="34" charset="0"/>
                <a:cs typeface="Arial" panose="020B0604020202020204" pitchFamily="34" charset="0"/>
              </a:rPr>
              <a:t>hoạt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theo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nhóm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bàn</a:t>
            </a:r>
            <a:r>
              <a:rPr lang="en-US" sz="4000" dirty="0" smtClean="0">
                <a:latin typeface="Arial" panose="020B0604020202020204" pitchFamily="34" charset="0"/>
                <a:cs typeface="Arial" panose="020B0604020202020204" pitchFamily="34" charset="0"/>
              </a:rPr>
              <a:t> 3-4 học </a:t>
            </a:r>
            <a:r>
              <a:rPr lang="en-US" sz="4000" dirty="0" err="1" smtClean="0">
                <a:latin typeface="Arial" panose="020B0604020202020204" pitchFamily="34" charset="0"/>
                <a:cs typeface="Arial" panose="020B0604020202020204" pitchFamily="34" charset="0"/>
              </a:rPr>
              <a:t>sinh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hỏi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p>
          <a:p>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phút</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546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5715571" y="5977865"/>
            <a:ext cx="2178471" cy="1889329"/>
          </a:xfrm>
          <a:custGeom>
            <a:avLst/>
            <a:gdLst/>
            <a:ahLst/>
            <a:cxnLst/>
            <a:rect l="l" t="t" r="r" b="b"/>
            <a:pathLst>
              <a:path w="2178471" h="1889329">
                <a:moveTo>
                  <a:pt x="0" y="0"/>
                </a:moveTo>
                <a:lnTo>
                  <a:pt x="2178471" y="0"/>
                </a:lnTo>
                <a:lnTo>
                  <a:pt x="2178471" y="1889328"/>
                </a:lnTo>
                <a:lnTo>
                  <a:pt x="0" y="1889328"/>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773400" y="7979241"/>
            <a:ext cx="2166589" cy="2178471"/>
          </a:xfrm>
          <a:custGeom>
            <a:avLst/>
            <a:gdLst/>
            <a:ahLst/>
            <a:cxnLst/>
            <a:rect l="l" t="t" r="r" b="b"/>
            <a:pathLst>
              <a:path w="2166589" h="2178471">
                <a:moveTo>
                  <a:pt x="0" y="0"/>
                </a:moveTo>
                <a:lnTo>
                  <a:pt x="2166589" y="0"/>
                </a:lnTo>
                <a:lnTo>
                  <a:pt x="2166589" y="2178471"/>
                </a:lnTo>
                <a:lnTo>
                  <a:pt x="0" y="217847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228600" y="-8155"/>
            <a:ext cx="1449674" cy="2178471"/>
          </a:xfrm>
          <a:custGeom>
            <a:avLst/>
            <a:gdLst/>
            <a:ahLst/>
            <a:cxnLst/>
            <a:rect l="l" t="t" r="r" b="b"/>
            <a:pathLst>
              <a:path w="1449674" h="2178471">
                <a:moveTo>
                  <a:pt x="0" y="0"/>
                </a:moveTo>
                <a:lnTo>
                  <a:pt x="1449673" y="0"/>
                </a:lnTo>
                <a:lnTo>
                  <a:pt x="1449673" y="2178471"/>
                </a:lnTo>
                <a:lnTo>
                  <a:pt x="0" y="217847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84652" y="8014845"/>
            <a:ext cx="2095293" cy="2178471"/>
          </a:xfrm>
          <a:custGeom>
            <a:avLst/>
            <a:gdLst/>
            <a:ahLst/>
            <a:cxnLst/>
            <a:rect l="l" t="t" r="r" b="b"/>
            <a:pathLst>
              <a:path w="2095293" h="2178471">
                <a:moveTo>
                  <a:pt x="0" y="0"/>
                </a:moveTo>
                <a:lnTo>
                  <a:pt x="2095294" y="0"/>
                </a:lnTo>
                <a:lnTo>
                  <a:pt x="2095294" y="2178471"/>
                </a:lnTo>
                <a:lnTo>
                  <a:pt x="0" y="217847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a:off x="15885708" y="3464430"/>
            <a:ext cx="2178471" cy="2146784"/>
          </a:xfrm>
          <a:custGeom>
            <a:avLst/>
            <a:gdLst/>
            <a:ahLst/>
            <a:cxnLst/>
            <a:rect l="l" t="t" r="r" b="b"/>
            <a:pathLst>
              <a:path w="2178471" h="2146784">
                <a:moveTo>
                  <a:pt x="0" y="0"/>
                </a:moveTo>
                <a:lnTo>
                  <a:pt x="2178471" y="0"/>
                </a:lnTo>
                <a:lnTo>
                  <a:pt x="2178471" y="2146784"/>
                </a:lnTo>
                <a:lnTo>
                  <a:pt x="0" y="2146784"/>
                </a:lnTo>
                <a:lnTo>
                  <a:pt x="0" y="0"/>
                </a:lnTo>
                <a:close/>
              </a:path>
            </a:pathLst>
          </a:custGeom>
          <a:blipFill>
            <a:blip r:embed="rId14">
              <a:extLst>
                <a:ext uri="{96DAC541-7B7A-43D3-8B79-37D633B846F1}">
                  <asvg:svgBlip xmlns="" xmlns:asvg="http://schemas.microsoft.com/office/drawing/2016/SVG/main" r:embed="rId19"/>
                </a:ext>
              </a:extLst>
            </a:blip>
            <a:stretch>
              <a:fillRect/>
            </a:stretch>
          </a:blipFill>
        </p:spPr>
      </p:sp>
      <p:sp>
        <p:nvSpPr>
          <p:cNvPr id="14" name="Freeform 14"/>
          <p:cNvSpPr/>
          <p:nvPr/>
        </p:nvSpPr>
        <p:spPr>
          <a:xfrm>
            <a:off x="79216" y="5500256"/>
            <a:ext cx="2020037" cy="2178471"/>
          </a:xfrm>
          <a:custGeom>
            <a:avLst/>
            <a:gdLst/>
            <a:ahLst/>
            <a:cxnLst/>
            <a:rect l="l" t="t" r="r" b="b"/>
            <a:pathLst>
              <a:path w="2020037" h="2178471">
                <a:moveTo>
                  <a:pt x="0" y="0"/>
                </a:moveTo>
                <a:lnTo>
                  <a:pt x="2020037" y="0"/>
                </a:lnTo>
                <a:lnTo>
                  <a:pt x="2020037" y="2178471"/>
                </a:lnTo>
                <a:lnTo>
                  <a:pt x="0" y="2178471"/>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5" name="Freeform 15"/>
          <p:cNvSpPr/>
          <p:nvPr/>
        </p:nvSpPr>
        <p:spPr>
          <a:xfrm>
            <a:off x="-79218" y="3092333"/>
            <a:ext cx="2178471" cy="1493243"/>
          </a:xfrm>
          <a:custGeom>
            <a:avLst/>
            <a:gdLst/>
            <a:ahLst/>
            <a:cxnLst/>
            <a:rect l="l" t="t" r="r" b="b"/>
            <a:pathLst>
              <a:path w="2178471" h="1493243">
                <a:moveTo>
                  <a:pt x="0" y="0"/>
                </a:moveTo>
                <a:lnTo>
                  <a:pt x="2178472" y="0"/>
                </a:lnTo>
                <a:lnTo>
                  <a:pt x="2178472" y="1493243"/>
                </a:lnTo>
                <a:lnTo>
                  <a:pt x="0" y="149324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9" name="Freeform 19"/>
          <p:cNvSpPr/>
          <p:nvPr/>
        </p:nvSpPr>
        <p:spPr>
          <a:xfrm>
            <a:off x="15715571" y="296582"/>
            <a:ext cx="2051724" cy="2178471"/>
          </a:xfrm>
          <a:custGeom>
            <a:avLst/>
            <a:gdLst/>
            <a:ahLst/>
            <a:cxnLst/>
            <a:rect l="l" t="t" r="r" b="b"/>
            <a:pathLst>
              <a:path w="2051724" h="2178471">
                <a:moveTo>
                  <a:pt x="0" y="0"/>
                </a:moveTo>
                <a:lnTo>
                  <a:pt x="2051724" y="0"/>
                </a:lnTo>
                <a:lnTo>
                  <a:pt x="2051724" y="2178471"/>
                </a:lnTo>
                <a:lnTo>
                  <a:pt x="0" y="2178471"/>
                </a:lnTo>
                <a:lnTo>
                  <a:pt x="0" y="0"/>
                </a:lnTo>
                <a:close/>
              </a:path>
            </a:pathLst>
          </a:custGeom>
          <a:blipFill>
            <a:blip r:embed="rId24">
              <a:extLst>
                <a:ext uri="{96DAC541-7B7A-43D3-8B79-37D633B846F1}">
                  <asvg:svgBlip xmlns="" xmlns:asvg="http://schemas.microsoft.com/office/drawing/2016/SVG/main" r:embed="rId31"/>
                </a:ext>
              </a:extLst>
            </a:blip>
            <a:stretch>
              <a:fillRect/>
            </a:stretch>
          </a:blipFill>
        </p:spPr>
      </p:sp>
      <p:sp>
        <p:nvSpPr>
          <p:cNvPr id="20" name="TextBox 19"/>
          <p:cNvSpPr txBox="1"/>
          <p:nvPr/>
        </p:nvSpPr>
        <p:spPr>
          <a:xfrm>
            <a:off x="2431660" y="1410064"/>
            <a:ext cx="12877800" cy="840230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742950" indent="-742950">
              <a:buFontTx/>
              <a:buAutoNum type="arabicPeriod"/>
            </a:pPr>
            <a:r>
              <a:rPr lang="en-US" sz="6000" dirty="0" err="1">
                <a:latin typeface="Arial" panose="020B0604020202020204" pitchFamily="34" charset="0"/>
                <a:cs typeface="Arial" panose="020B0604020202020204" pitchFamily="34" charset="0"/>
              </a:rPr>
              <a:t>Nguyên</a:t>
            </a:r>
            <a:r>
              <a:rPr lang="en-US" sz="6000" dirty="0">
                <a:latin typeface="Arial" panose="020B0604020202020204" pitchFamily="34" charset="0"/>
                <a:cs typeface="Arial" panose="020B0604020202020204" pitchFamily="34" charset="0"/>
              </a:rPr>
              <a:t> </a:t>
            </a:r>
            <a:r>
              <a:rPr lang="en-US" sz="6000" dirty="0" err="1">
                <a:latin typeface="Arial" panose="020B0604020202020204" pitchFamily="34" charset="0"/>
                <a:cs typeface="Arial" panose="020B0604020202020204" pitchFamily="34" charset="0"/>
              </a:rPr>
              <a:t>nhân</a:t>
            </a:r>
            <a:r>
              <a:rPr lang="en-US" sz="6000" dirty="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phân</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hóa</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người</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giàu</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người</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nghèo</a:t>
            </a:r>
            <a:r>
              <a:rPr lang="en-US" sz="6000" dirty="0" smtClean="0">
                <a:latin typeface="Arial" panose="020B0604020202020204" pitchFamily="34" charset="0"/>
                <a:cs typeface="Arial" panose="020B0604020202020204" pitchFamily="34" charset="0"/>
              </a:rPr>
              <a:t>?</a:t>
            </a:r>
          </a:p>
          <a:p>
            <a:pPr marL="742950" indent="-742950">
              <a:buAutoNum type="arabicPeriod"/>
            </a:pPr>
            <a:r>
              <a:rPr lang="en-US" sz="6000" dirty="0" err="1" smtClean="0">
                <a:latin typeface="Arial" panose="020B0604020202020204" pitchFamily="34" charset="0"/>
                <a:cs typeface="Arial" panose="020B0604020202020204" pitchFamily="34" charset="0"/>
              </a:rPr>
              <a:t>Quan</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hệ</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giữa</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người</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với</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người</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trong</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xã</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hội</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có</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giai</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cấp</a:t>
            </a:r>
            <a:r>
              <a:rPr lang="en-US" sz="6000" dirty="0" smtClean="0">
                <a:latin typeface="Arial" panose="020B0604020202020204" pitchFamily="34" charset="0"/>
                <a:cs typeface="Arial" panose="020B0604020202020204" pitchFamily="34" charset="0"/>
              </a:rPr>
              <a:t>?</a:t>
            </a:r>
          </a:p>
          <a:p>
            <a:pPr marL="742950" indent="-742950">
              <a:buAutoNum type="arabicPeriod"/>
            </a:pPr>
            <a:r>
              <a:rPr lang="en-US" sz="6000" dirty="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Sự</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phân</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hóa</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xã</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hội</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trên</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thế</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giới</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diễn</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ra</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như</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thế</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nào</a:t>
            </a:r>
            <a:r>
              <a:rPr lang="en-US" sz="6000" dirty="0" smtClean="0">
                <a:latin typeface="Arial" panose="020B0604020202020204" pitchFamily="34" charset="0"/>
                <a:cs typeface="Arial" panose="020B0604020202020204" pitchFamily="34" charset="0"/>
              </a:rPr>
              <a:t>?</a:t>
            </a:r>
          </a:p>
          <a:p>
            <a:pPr marL="742950" indent="-742950">
              <a:buAutoNum type="arabicPeriod"/>
            </a:pPr>
            <a:r>
              <a:rPr lang="en-US" sz="6000" dirty="0" err="1" smtClean="0">
                <a:latin typeface="Arial" panose="020B0604020202020204" pitchFamily="34" charset="0"/>
                <a:cs typeface="Arial" panose="020B0604020202020204" pitchFamily="34" charset="0"/>
              </a:rPr>
              <a:t>Vì</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sao</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xã</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hội</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nguyên</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thủy</a:t>
            </a:r>
            <a:r>
              <a:rPr lang="en-US" sz="6000" dirty="0" smtClean="0">
                <a:latin typeface="Arial" panose="020B0604020202020204" pitchFamily="34" charset="0"/>
                <a:cs typeface="Arial" panose="020B0604020202020204" pitchFamily="34" charset="0"/>
              </a:rPr>
              <a:t> ở </a:t>
            </a:r>
            <a:r>
              <a:rPr lang="en-US" sz="6000" dirty="0" err="1" smtClean="0">
                <a:latin typeface="Arial" panose="020B0604020202020204" pitchFamily="34" charset="0"/>
                <a:cs typeface="Arial" panose="020B0604020202020204" pitchFamily="34" charset="0"/>
              </a:rPr>
              <a:t>phương</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Đông</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phân</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hóa</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không</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triệt</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để</a:t>
            </a:r>
            <a:r>
              <a:rPr lang="en-US" sz="6000" dirty="0" smtClean="0">
                <a:latin typeface="Arial" panose="020B0604020202020204" pitchFamily="34" charset="0"/>
                <a:cs typeface="Arial" panose="020B0604020202020204" pitchFamily="34" charset="0"/>
              </a:rPr>
              <a:t>.</a:t>
            </a:r>
            <a:endParaRPr lang="en-US" sz="6000" dirty="0">
              <a:latin typeface="Arial" panose="020B0604020202020204" pitchFamily="34" charset="0"/>
              <a:cs typeface="Arial" panose="020B0604020202020204" pitchFamily="34" charset="0"/>
            </a:endParaRPr>
          </a:p>
        </p:txBody>
      </p:sp>
      <p:pic>
        <p:nvPicPr>
          <p:cNvPr id="11" name="Picture 10" descr="Digit 180"/>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13455116" y="151557"/>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46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83000"/>
                                  </p:stCondLst>
                                  <p:iterate type="lt">
                                    <p:tmPct val="5000"/>
                                  </p:iterate>
                                  <p:childTnLst>
                                    <p:anim calcmode="lin" valueType="num">
                                      <p:cBhvr>
                                        <p:cTn id="6" dur="1000"/>
                                        <p:tgtEl>
                                          <p:spTgt spid="11"/>
                                        </p:tgtEl>
                                        <p:attrNameLst>
                                          <p:attrName>ppt_w</p:attrName>
                                        </p:attrNameLst>
                                      </p:cBhvr>
                                      <p:tavLst>
                                        <p:tav tm="0">
                                          <p:val>
                                            <p:strVal val="ppt_w"/>
                                          </p:val>
                                        </p:tav>
                                        <p:tav tm="100000">
                                          <p:val>
                                            <p:fltVal val="0"/>
                                          </p:val>
                                        </p:tav>
                                      </p:tavLst>
                                    </p:anim>
                                    <p:anim calcmode="lin" valueType="num">
                                      <p:cBhvr>
                                        <p:cTn id="7" dur="1000"/>
                                        <p:tgtEl>
                                          <p:spTgt spid="11"/>
                                        </p:tgtEl>
                                        <p:attrNameLst>
                                          <p:attrName>ppt_h</p:attrName>
                                        </p:attrNameLst>
                                      </p:cBhvr>
                                      <p:tavLst>
                                        <p:tav tm="0">
                                          <p:val>
                                            <p:strVal val="ppt_h"/>
                                          </p:val>
                                        </p:tav>
                                        <p:tav tm="100000">
                                          <p:val>
                                            <p:fltVal val="0"/>
                                          </p:val>
                                        </p:tav>
                                      </p:tavLst>
                                    </p:anim>
                                    <p:anim calcmode="lin" valueType="num">
                                      <p:cBhvr>
                                        <p:cTn id="8" dur="1000"/>
                                        <p:tgtEl>
                                          <p:spTgt spid="11"/>
                                        </p:tgtEl>
                                        <p:attrNameLst>
                                          <p:attrName>style.rotation</p:attrName>
                                        </p:attrNameLst>
                                      </p:cBhvr>
                                      <p:tavLst>
                                        <p:tav tm="0">
                                          <p:val>
                                            <p:fltVal val="0"/>
                                          </p:val>
                                        </p:tav>
                                        <p:tav tm="100000">
                                          <p:val>
                                            <p:fltVal val="90"/>
                                          </p:val>
                                        </p:tav>
                                      </p:tavLst>
                                    </p:anim>
                                    <p:animEffect transition="out" filter="fade">
                                      <p:cBhvr>
                                        <p:cTn id="9" dur="1000"/>
                                        <p:tgtEl>
                                          <p:spTgt spid="11"/>
                                        </p:tgtEl>
                                      </p:cBhvr>
                                    </p:animEffect>
                                    <p:set>
                                      <p:cBhvr>
                                        <p:cTn id="1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sp>
      <p:grpSp>
        <p:nvGrpSpPr>
          <p:cNvPr id="3" name="Group 3"/>
          <p:cNvGrpSpPr/>
          <p:nvPr/>
        </p:nvGrpSpPr>
        <p:grpSpPr>
          <a:xfrm>
            <a:off x="866272" y="827478"/>
            <a:ext cx="16230600" cy="9459522"/>
            <a:chOff x="0" y="0"/>
            <a:chExt cx="812800" cy="473716"/>
          </a:xfrm>
        </p:grpSpPr>
        <p:sp>
          <p:nvSpPr>
            <p:cNvPr id="4" name="Freeform 4"/>
            <p:cNvSpPr/>
            <p:nvPr/>
          </p:nvSpPr>
          <p:spPr>
            <a:xfrm>
              <a:off x="0" y="0"/>
              <a:ext cx="812800" cy="473716"/>
            </a:xfrm>
            <a:custGeom>
              <a:avLst/>
              <a:gdLst/>
              <a:ahLst/>
              <a:cxnLst/>
              <a:rect l="l" t="t" r="r" b="b"/>
              <a:pathLst>
                <a:path w="812800" h="473716">
                  <a:moveTo>
                    <a:pt x="406400" y="0"/>
                  </a:moveTo>
                  <a:cubicBezTo>
                    <a:pt x="181951" y="0"/>
                    <a:pt x="0" y="106045"/>
                    <a:pt x="0" y="236858"/>
                  </a:cubicBezTo>
                  <a:cubicBezTo>
                    <a:pt x="0" y="367671"/>
                    <a:pt x="181951" y="473716"/>
                    <a:pt x="406400" y="473716"/>
                  </a:cubicBezTo>
                  <a:cubicBezTo>
                    <a:pt x="630849" y="473716"/>
                    <a:pt x="812800" y="367671"/>
                    <a:pt x="812800" y="236858"/>
                  </a:cubicBezTo>
                  <a:cubicBezTo>
                    <a:pt x="812800" y="106045"/>
                    <a:pt x="630849" y="0"/>
                    <a:pt x="406400" y="0"/>
                  </a:cubicBezTo>
                  <a:close/>
                </a:path>
              </a:pathLst>
            </a:custGeom>
            <a:solidFill>
              <a:srgbClr val="FFFFFF">
                <a:alpha val="67843"/>
              </a:srgbClr>
            </a:solidFill>
            <a:ln w="47625" cap="sq">
              <a:solidFill>
                <a:srgbClr val="FDFAAB">
                  <a:alpha val="67843"/>
                </a:srgbClr>
              </a:solidFill>
              <a:prstDash val="solid"/>
              <a:miter/>
            </a:ln>
          </p:spPr>
        </p:sp>
        <p:sp>
          <p:nvSpPr>
            <p:cNvPr id="5" name="TextBox 5"/>
            <p:cNvSpPr txBox="1"/>
            <p:nvPr/>
          </p:nvSpPr>
          <p:spPr>
            <a:xfrm>
              <a:off x="76200" y="6311"/>
              <a:ext cx="660400" cy="422994"/>
            </a:xfrm>
            <a:prstGeom prst="rect">
              <a:avLst/>
            </a:prstGeom>
          </p:spPr>
          <p:txBody>
            <a:bodyPr lIns="50800" tIns="50800" rIns="50800" bIns="50800" rtlCol="0" anchor="ctr"/>
            <a:lstStyle/>
            <a:p>
              <a:pPr algn="ctr">
                <a:lnSpc>
                  <a:spcPts val="2659"/>
                </a:lnSpc>
              </a:pPr>
              <a:endParaRPr/>
            </a:p>
            <a:p>
              <a:pPr algn="ctr">
                <a:lnSpc>
                  <a:spcPts val="2659"/>
                </a:lnSpc>
                <a:spcBef>
                  <a:spcPct val="0"/>
                </a:spcBef>
              </a:pPr>
              <a:endParaRPr/>
            </a:p>
          </p:txBody>
        </p:sp>
      </p:grpSp>
      <p:sp>
        <p:nvSpPr>
          <p:cNvPr id="7" name="Freeform 7"/>
          <p:cNvSpPr/>
          <p:nvPr/>
        </p:nvSpPr>
        <p:spPr>
          <a:xfrm>
            <a:off x="-2218798" y="4460218"/>
            <a:ext cx="21987732" cy="14511903"/>
          </a:xfrm>
          <a:custGeom>
            <a:avLst/>
            <a:gdLst/>
            <a:ahLst/>
            <a:cxnLst/>
            <a:rect l="l" t="t" r="r" b="b"/>
            <a:pathLst>
              <a:path w="21987732" h="14511903">
                <a:moveTo>
                  <a:pt x="0" y="0"/>
                </a:moveTo>
                <a:lnTo>
                  <a:pt x="21987732" y="0"/>
                </a:lnTo>
                <a:lnTo>
                  <a:pt x="21987732" y="14511902"/>
                </a:lnTo>
                <a:lnTo>
                  <a:pt x="0" y="14511902"/>
                </a:lnTo>
                <a:lnTo>
                  <a:pt x="0" y="0"/>
                </a:lnTo>
                <a:close/>
              </a:path>
            </a:pathLst>
          </a:custGeom>
          <a:blipFill>
            <a:blip r:embed="rId3"/>
            <a:stretch>
              <a:fillRect/>
            </a:stretch>
          </a:blipFill>
        </p:spPr>
      </p:sp>
      <p:sp>
        <p:nvSpPr>
          <p:cNvPr id="8" name="Freeform 8"/>
          <p:cNvSpPr/>
          <p:nvPr/>
        </p:nvSpPr>
        <p:spPr>
          <a:xfrm flipH="1">
            <a:off x="13997524" y="2057400"/>
            <a:ext cx="5422512" cy="8229600"/>
          </a:xfrm>
          <a:custGeom>
            <a:avLst/>
            <a:gdLst/>
            <a:ahLst/>
            <a:cxnLst/>
            <a:rect l="l" t="t" r="r" b="b"/>
            <a:pathLst>
              <a:path w="5422512" h="8229600">
                <a:moveTo>
                  <a:pt x="5422512" y="0"/>
                </a:moveTo>
                <a:lnTo>
                  <a:pt x="0" y="0"/>
                </a:lnTo>
                <a:lnTo>
                  <a:pt x="0" y="8229600"/>
                </a:lnTo>
                <a:lnTo>
                  <a:pt x="5422512" y="8229600"/>
                </a:lnTo>
                <a:lnTo>
                  <a:pt x="5422512" y="0"/>
                </a:lnTo>
                <a:close/>
              </a:path>
            </a:pathLst>
          </a:custGeom>
          <a:blipFill>
            <a:blip r:embed="rId4"/>
            <a:stretch>
              <a:fillRect/>
            </a:stretch>
          </a:blipFill>
        </p:spPr>
      </p:sp>
      <p:sp>
        <p:nvSpPr>
          <p:cNvPr id="9" name="Freeform 9"/>
          <p:cNvSpPr/>
          <p:nvPr/>
        </p:nvSpPr>
        <p:spPr>
          <a:xfrm flipH="1">
            <a:off x="13328410" y="6569029"/>
            <a:ext cx="5126267" cy="4330548"/>
          </a:xfrm>
          <a:custGeom>
            <a:avLst/>
            <a:gdLst/>
            <a:ahLst/>
            <a:cxnLst/>
            <a:rect l="l" t="t" r="r" b="b"/>
            <a:pathLst>
              <a:path w="5126267" h="4330548">
                <a:moveTo>
                  <a:pt x="5126267" y="0"/>
                </a:moveTo>
                <a:lnTo>
                  <a:pt x="0" y="0"/>
                </a:lnTo>
                <a:lnTo>
                  <a:pt x="0" y="4330548"/>
                </a:lnTo>
                <a:lnTo>
                  <a:pt x="5126267" y="4330548"/>
                </a:lnTo>
                <a:lnTo>
                  <a:pt x="5126267" y="0"/>
                </a:lnTo>
                <a:close/>
              </a:path>
            </a:pathLst>
          </a:custGeom>
          <a:blipFill>
            <a:blip r:embed="rId5"/>
            <a:stretch>
              <a:fillRect/>
            </a:stretch>
          </a:blipFill>
        </p:spPr>
      </p:sp>
      <p:sp>
        <p:nvSpPr>
          <p:cNvPr id="10" name="Freeform 10"/>
          <p:cNvSpPr/>
          <p:nvPr/>
        </p:nvSpPr>
        <p:spPr>
          <a:xfrm>
            <a:off x="-733970" y="7079037"/>
            <a:ext cx="3797412" cy="3207963"/>
          </a:xfrm>
          <a:custGeom>
            <a:avLst/>
            <a:gdLst/>
            <a:ahLst/>
            <a:cxnLst/>
            <a:rect l="l" t="t" r="r" b="b"/>
            <a:pathLst>
              <a:path w="3797412" h="3207963">
                <a:moveTo>
                  <a:pt x="0" y="0"/>
                </a:moveTo>
                <a:lnTo>
                  <a:pt x="3797411" y="0"/>
                </a:lnTo>
                <a:lnTo>
                  <a:pt x="3797411" y="3207963"/>
                </a:lnTo>
                <a:lnTo>
                  <a:pt x="0" y="3207963"/>
                </a:lnTo>
                <a:lnTo>
                  <a:pt x="0" y="0"/>
                </a:lnTo>
                <a:close/>
              </a:path>
            </a:pathLst>
          </a:custGeom>
          <a:blipFill>
            <a:blip r:embed="rId5"/>
            <a:stretch>
              <a:fillRect/>
            </a:stretch>
          </a:blipFill>
        </p:spPr>
      </p:sp>
      <p:sp>
        <p:nvSpPr>
          <p:cNvPr id="13" name="Google Shape;167;p13"/>
          <p:cNvSpPr txBox="1">
            <a:spLocks/>
          </p:cNvSpPr>
          <p:nvPr/>
        </p:nvSpPr>
        <p:spPr>
          <a:xfrm>
            <a:off x="1505747" y="2479455"/>
            <a:ext cx="15353384" cy="3373820"/>
          </a:xfrm>
          <a:prstGeom prst="rect">
            <a:avLst/>
          </a:prstGeom>
          <a:noFill/>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buSzPts val="3400"/>
            </a:pPr>
            <a:r>
              <a:rPr lang="vi-VN" sz="6800" dirty="0" smtClean="0">
                <a:latin typeface="Times New Roman"/>
                <a:ea typeface="Times New Roman"/>
                <a:cs typeface="Times New Roman"/>
                <a:sym typeface="Times New Roman"/>
              </a:rPr>
              <a:t>- Sản phẩm dư thừa được làm ra thường xuyên  dẫn đến phân hóa giàu nghèo, hình thành xã hội có giai cấp.</a:t>
            </a:r>
            <a:endParaRPr lang="vi-VN" sz="6800" dirty="0">
              <a:latin typeface="Times New Roman"/>
              <a:ea typeface="Times New Roman"/>
              <a:cs typeface="Times New Roman"/>
              <a:sym typeface="Times New Roman"/>
            </a:endParaRPr>
          </a:p>
        </p:txBody>
      </p:sp>
      <p:sp>
        <p:nvSpPr>
          <p:cNvPr id="14" name="Google Shape;168;p13"/>
          <p:cNvSpPr txBox="1"/>
          <p:nvPr/>
        </p:nvSpPr>
        <p:spPr>
          <a:xfrm>
            <a:off x="1505747" y="6405224"/>
            <a:ext cx="13975054" cy="4081906"/>
          </a:xfrm>
          <a:prstGeom prst="rect">
            <a:avLst/>
          </a:prstGeom>
          <a:noFill/>
          <a:ln>
            <a:noFill/>
          </a:ln>
        </p:spPr>
        <p:txBody>
          <a:bodyPr spcFirstLastPara="1" wrap="square" lIns="182850" tIns="182850" rIns="182850" bIns="182850" anchor="ctr" anchorCtr="0">
            <a:noAutofit/>
          </a:bodyPr>
          <a:lstStyle/>
          <a:p>
            <a:pPr algn="just">
              <a:buClr>
                <a:srgbClr val="000000"/>
              </a:buClr>
              <a:buSzPts val="3400"/>
            </a:pP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Quá</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trình</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phân</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hóa</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xã</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hội</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và</a:t>
            </a:r>
            <a:r>
              <a:rPr lang="en-US" sz="6800" dirty="0">
                <a:solidFill>
                  <a:srgbClr val="000000"/>
                </a:solidFill>
                <a:latin typeface="Times New Roman"/>
                <a:ea typeface="Times New Roman"/>
                <a:cs typeface="Times New Roman"/>
                <a:sym typeface="Times New Roman"/>
              </a:rPr>
              <a:t> tan </a:t>
            </a:r>
            <a:r>
              <a:rPr lang="en-US" sz="6800" dirty="0" err="1">
                <a:solidFill>
                  <a:srgbClr val="000000"/>
                </a:solidFill>
                <a:latin typeface="Times New Roman"/>
                <a:ea typeface="Times New Roman"/>
                <a:cs typeface="Times New Roman"/>
                <a:sym typeface="Times New Roman"/>
              </a:rPr>
              <a:t>rã</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của</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xã</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hội</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nguyên</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thủy</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trên</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thế</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giới</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không</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giống</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nhau</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và</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diễn</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ra</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không</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đồng</a:t>
            </a:r>
            <a:r>
              <a:rPr lang="en-US" sz="6800" dirty="0">
                <a:solidFill>
                  <a:srgbClr val="000000"/>
                </a:solidFill>
                <a:latin typeface="Times New Roman"/>
                <a:ea typeface="Times New Roman"/>
                <a:cs typeface="Times New Roman"/>
                <a:sym typeface="Times New Roman"/>
              </a:rPr>
              <a:t> </a:t>
            </a:r>
            <a:r>
              <a:rPr lang="en-US" sz="6800" dirty="0" err="1">
                <a:solidFill>
                  <a:srgbClr val="000000"/>
                </a:solidFill>
                <a:latin typeface="Times New Roman"/>
                <a:ea typeface="Times New Roman"/>
                <a:cs typeface="Times New Roman"/>
                <a:sym typeface="Times New Roman"/>
              </a:rPr>
              <a:t>đều</a:t>
            </a:r>
            <a:r>
              <a:rPr lang="en-US" sz="6800" dirty="0">
                <a:solidFill>
                  <a:srgbClr val="000000"/>
                </a:solidFill>
                <a:latin typeface="Times New Roman"/>
                <a:ea typeface="Times New Roman"/>
                <a:cs typeface="Times New Roman"/>
                <a:sym typeface="Times New Roman"/>
              </a:rPr>
              <a:t>.</a:t>
            </a:r>
            <a:endParaRPr sz="6800" dirty="0">
              <a:solidFill>
                <a:srgbClr val="000000"/>
              </a:solidFill>
              <a:latin typeface="Times New Roman"/>
              <a:ea typeface="Times New Roman"/>
              <a:cs typeface="Times New Roman"/>
              <a:sym typeface="Times New Roman"/>
            </a:endParaRPr>
          </a:p>
        </p:txBody>
      </p:sp>
      <p:sp>
        <p:nvSpPr>
          <p:cNvPr id="15" name="Google Shape;140;p9"/>
          <p:cNvSpPr txBox="1"/>
          <p:nvPr/>
        </p:nvSpPr>
        <p:spPr>
          <a:xfrm>
            <a:off x="218168" y="296011"/>
            <a:ext cx="17113800" cy="1231025"/>
          </a:xfrm>
          <a:prstGeom prst="rect">
            <a:avLst/>
          </a:prstGeom>
          <a:noFill/>
          <a:ln>
            <a:noFill/>
          </a:ln>
        </p:spPr>
        <p:txBody>
          <a:bodyPr spcFirstLastPara="1" wrap="square" lIns="182850" tIns="91400" rIns="182850" bIns="91400" anchor="t" anchorCtr="0">
            <a:spAutoFit/>
          </a:bodyPr>
          <a:lstStyle/>
          <a:p>
            <a:pPr>
              <a:buClr>
                <a:srgbClr val="FF0000"/>
              </a:buClr>
              <a:buSzPts val="3400"/>
            </a:pPr>
            <a:r>
              <a:rPr lang="en-US" sz="6800" b="1" dirty="0" smtClean="0">
                <a:solidFill>
                  <a:srgbClr val="FF0000"/>
                </a:solidFill>
                <a:latin typeface="Times New Roman"/>
                <a:ea typeface="Times New Roman"/>
                <a:cs typeface="Times New Roman"/>
                <a:sym typeface="Times New Roman"/>
              </a:rPr>
              <a:t>II. </a:t>
            </a:r>
            <a:r>
              <a:rPr lang="en-US" sz="6800" b="1" dirty="0" err="1">
                <a:solidFill>
                  <a:srgbClr val="FF0000"/>
                </a:solidFill>
                <a:latin typeface="Times New Roman"/>
                <a:ea typeface="Times New Roman"/>
                <a:cs typeface="Times New Roman"/>
                <a:sym typeface="Times New Roman"/>
              </a:rPr>
              <a:t>Sự</a:t>
            </a:r>
            <a:r>
              <a:rPr lang="en-US" sz="6800" b="1" dirty="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chuyển</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biến</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trong</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xã</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hội</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nguyên</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thủy</a:t>
            </a:r>
            <a:endParaRPr sz="6800"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6907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sp>
      <p:grpSp>
        <p:nvGrpSpPr>
          <p:cNvPr id="3" name="Group 3"/>
          <p:cNvGrpSpPr/>
          <p:nvPr/>
        </p:nvGrpSpPr>
        <p:grpSpPr>
          <a:xfrm>
            <a:off x="866272" y="827478"/>
            <a:ext cx="16230600" cy="9459522"/>
            <a:chOff x="0" y="0"/>
            <a:chExt cx="812800" cy="473716"/>
          </a:xfrm>
        </p:grpSpPr>
        <p:sp>
          <p:nvSpPr>
            <p:cNvPr id="4" name="Freeform 4"/>
            <p:cNvSpPr/>
            <p:nvPr/>
          </p:nvSpPr>
          <p:spPr>
            <a:xfrm>
              <a:off x="0" y="0"/>
              <a:ext cx="812800" cy="473716"/>
            </a:xfrm>
            <a:custGeom>
              <a:avLst/>
              <a:gdLst/>
              <a:ahLst/>
              <a:cxnLst/>
              <a:rect l="l" t="t" r="r" b="b"/>
              <a:pathLst>
                <a:path w="812800" h="473716">
                  <a:moveTo>
                    <a:pt x="406400" y="0"/>
                  </a:moveTo>
                  <a:cubicBezTo>
                    <a:pt x="181951" y="0"/>
                    <a:pt x="0" y="106045"/>
                    <a:pt x="0" y="236858"/>
                  </a:cubicBezTo>
                  <a:cubicBezTo>
                    <a:pt x="0" y="367671"/>
                    <a:pt x="181951" y="473716"/>
                    <a:pt x="406400" y="473716"/>
                  </a:cubicBezTo>
                  <a:cubicBezTo>
                    <a:pt x="630849" y="473716"/>
                    <a:pt x="812800" y="367671"/>
                    <a:pt x="812800" y="236858"/>
                  </a:cubicBezTo>
                  <a:cubicBezTo>
                    <a:pt x="812800" y="106045"/>
                    <a:pt x="630849" y="0"/>
                    <a:pt x="406400" y="0"/>
                  </a:cubicBezTo>
                  <a:close/>
                </a:path>
              </a:pathLst>
            </a:custGeom>
            <a:solidFill>
              <a:srgbClr val="FFFFFF">
                <a:alpha val="67843"/>
              </a:srgbClr>
            </a:solidFill>
            <a:ln w="47625" cap="sq">
              <a:solidFill>
                <a:srgbClr val="FDFAAB">
                  <a:alpha val="67843"/>
                </a:srgbClr>
              </a:solidFill>
              <a:prstDash val="solid"/>
              <a:miter/>
            </a:ln>
          </p:spPr>
        </p:sp>
        <p:sp>
          <p:nvSpPr>
            <p:cNvPr id="5" name="TextBox 5"/>
            <p:cNvSpPr txBox="1"/>
            <p:nvPr/>
          </p:nvSpPr>
          <p:spPr>
            <a:xfrm>
              <a:off x="76200" y="6311"/>
              <a:ext cx="660400" cy="422994"/>
            </a:xfrm>
            <a:prstGeom prst="rect">
              <a:avLst/>
            </a:prstGeom>
          </p:spPr>
          <p:txBody>
            <a:bodyPr lIns="50800" tIns="50800" rIns="50800" bIns="50800" rtlCol="0" anchor="ctr"/>
            <a:lstStyle/>
            <a:p>
              <a:pPr algn="ctr">
                <a:lnSpc>
                  <a:spcPts val="2659"/>
                </a:lnSpc>
              </a:pPr>
              <a:endParaRPr/>
            </a:p>
            <a:p>
              <a:pPr algn="ctr">
                <a:lnSpc>
                  <a:spcPts val="2659"/>
                </a:lnSpc>
                <a:spcBef>
                  <a:spcPct val="0"/>
                </a:spcBef>
              </a:pPr>
              <a:endParaRPr/>
            </a:p>
          </p:txBody>
        </p:sp>
      </p:grpSp>
      <p:sp>
        <p:nvSpPr>
          <p:cNvPr id="6" name="Freeform 6"/>
          <p:cNvSpPr/>
          <p:nvPr/>
        </p:nvSpPr>
        <p:spPr>
          <a:xfrm>
            <a:off x="-698658" y="-266700"/>
            <a:ext cx="8583677" cy="8229600"/>
          </a:xfrm>
          <a:custGeom>
            <a:avLst/>
            <a:gdLst/>
            <a:ahLst/>
            <a:cxnLst/>
            <a:rect l="l" t="t" r="r" b="b"/>
            <a:pathLst>
              <a:path w="8583677" h="8229600">
                <a:moveTo>
                  <a:pt x="0" y="0"/>
                </a:moveTo>
                <a:lnTo>
                  <a:pt x="8583676" y="0"/>
                </a:lnTo>
                <a:lnTo>
                  <a:pt x="8583676" y="8229600"/>
                </a:lnTo>
                <a:lnTo>
                  <a:pt x="0" y="8229600"/>
                </a:lnTo>
                <a:lnTo>
                  <a:pt x="0" y="0"/>
                </a:lnTo>
                <a:close/>
              </a:path>
            </a:pathLst>
          </a:custGeom>
          <a:blipFill>
            <a:blip r:embed="rId3"/>
            <a:stretch>
              <a:fillRect/>
            </a:stretch>
          </a:blipFill>
        </p:spPr>
      </p:sp>
      <p:sp>
        <p:nvSpPr>
          <p:cNvPr id="7" name="Freeform 7"/>
          <p:cNvSpPr/>
          <p:nvPr/>
        </p:nvSpPr>
        <p:spPr>
          <a:xfrm>
            <a:off x="-2218798" y="4460218"/>
            <a:ext cx="21987732" cy="14511903"/>
          </a:xfrm>
          <a:custGeom>
            <a:avLst/>
            <a:gdLst/>
            <a:ahLst/>
            <a:cxnLst/>
            <a:rect l="l" t="t" r="r" b="b"/>
            <a:pathLst>
              <a:path w="21987732" h="14511903">
                <a:moveTo>
                  <a:pt x="0" y="0"/>
                </a:moveTo>
                <a:lnTo>
                  <a:pt x="21987732" y="0"/>
                </a:lnTo>
                <a:lnTo>
                  <a:pt x="21987732" y="14511902"/>
                </a:lnTo>
                <a:lnTo>
                  <a:pt x="0" y="14511902"/>
                </a:lnTo>
                <a:lnTo>
                  <a:pt x="0" y="0"/>
                </a:lnTo>
                <a:close/>
              </a:path>
            </a:pathLst>
          </a:custGeom>
          <a:blipFill>
            <a:blip r:embed="rId4"/>
            <a:stretch>
              <a:fillRect/>
            </a:stretch>
          </a:blipFill>
        </p:spPr>
      </p:sp>
      <p:sp>
        <p:nvSpPr>
          <p:cNvPr id="8" name="Freeform 8"/>
          <p:cNvSpPr/>
          <p:nvPr/>
        </p:nvSpPr>
        <p:spPr>
          <a:xfrm flipH="1">
            <a:off x="13997524" y="2057400"/>
            <a:ext cx="5422512" cy="8229600"/>
          </a:xfrm>
          <a:custGeom>
            <a:avLst/>
            <a:gdLst/>
            <a:ahLst/>
            <a:cxnLst/>
            <a:rect l="l" t="t" r="r" b="b"/>
            <a:pathLst>
              <a:path w="5422512" h="8229600">
                <a:moveTo>
                  <a:pt x="5422512" y="0"/>
                </a:moveTo>
                <a:lnTo>
                  <a:pt x="0" y="0"/>
                </a:lnTo>
                <a:lnTo>
                  <a:pt x="0" y="8229600"/>
                </a:lnTo>
                <a:lnTo>
                  <a:pt x="5422512" y="8229600"/>
                </a:lnTo>
                <a:lnTo>
                  <a:pt x="5422512" y="0"/>
                </a:lnTo>
                <a:close/>
              </a:path>
            </a:pathLst>
          </a:custGeom>
          <a:blipFill>
            <a:blip r:embed="rId5"/>
            <a:stretch>
              <a:fillRect/>
            </a:stretch>
          </a:blipFill>
        </p:spPr>
      </p:sp>
      <p:sp>
        <p:nvSpPr>
          <p:cNvPr id="9" name="Freeform 9"/>
          <p:cNvSpPr/>
          <p:nvPr/>
        </p:nvSpPr>
        <p:spPr>
          <a:xfrm flipH="1">
            <a:off x="13328410" y="6569029"/>
            <a:ext cx="5126267" cy="4330548"/>
          </a:xfrm>
          <a:custGeom>
            <a:avLst/>
            <a:gdLst/>
            <a:ahLst/>
            <a:cxnLst/>
            <a:rect l="l" t="t" r="r" b="b"/>
            <a:pathLst>
              <a:path w="5126267" h="4330548">
                <a:moveTo>
                  <a:pt x="5126267" y="0"/>
                </a:moveTo>
                <a:lnTo>
                  <a:pt x="0" y="0"/>
                </a:lnTo>
                <a:lnTo>
                  <a:pt x="0" y="4330548"/>
                </a:lnTo>
                <a:lnTo>
                  <a:pt x="5126267" y="4330548"/>
                </a:lnTo>
                <a:lnTo>
                  <a:pt x="5126267" y="0"/>
                </a:lnTo>
                <a:close/>
              </a:path>
            </a:pathLst>
          </a:custGeom>
          <a:blipFill>
            <a:blip r:embed="rId6"/>
            <a:stretch>
              <a:fillRect/>
            </a:stretch>
          </a:blipFill>
        </p:spPr>
      </p:sp>
      <p:sp>
        <p:nvSpPr>
          <p:cNvPr id="10" name="Freeform 10"/>
          <p:cNvSpPr/>
          <p:nvPr/>
        </p:nvSpPr>
        <p:spPr>
          <a:xfrm>
            <a:off x="-733970" y="7079037"/>
            <a:ext cx="3797412" cy="3207963"/>
          </a:xfrm>
          <a:custGeom>
            <a:avLst/>
            <a:gdLst/>
            <a:ahLst/>
            <a:cxnLst/>
            <a:rect l="l" t="t" r="r" b="b"/>
            <a:pathLst>
              <a:path w="3797412" h="3207963">
                <a:moveTo>
                  <a:pt x="0" y="0"/>
                </a:moveTo>
                <a:lnTo>
                  <a:pt x="3797411" y="0"/>
                </a:lnTo>
                <a:lnTo>
                  <a:pt x="3797411" y="3207963"/>
                </a:lnTo>
                <a:lnTo>
                  <a:pt x="0" y="3207963"/>
                </a:lnTo>
                <a:lnTo>
                  <a:pt x="0" y="0"/>
                </a:lnTo>
                <a:close/>
              </a:path>
            </a:pathLst>
          </a:custGeom>
          <a:blipFill>
            <a:blip r:embed="rId6"/>
            <a:stretch>
              <a:fillRect/>
            </a:stretch>
          </a:blipFill>
        </p:spPr>
      </p:sp>
      <p:sp>
        <p:nvSpPr>
          <p:cNvPr id="14" name="Google Shape;168;p13"/>
          <p:cNvSpPr txBox="1"/>
          <p:nvPr/>
        </p:nvSpPr>
        <p:spPr>
          <a:xfrm>
            <a:off x="699595" y="-76972"/>
            <a:ext cx="13975054" cy="2477272"/>
          </a:xfrm>
          <a:prstGeom prst="rect">
            <a:avLst/>
          </a:prstGeom>
          <a:noFill/>
          <a:ln>
            <a:noFill/>
          </a:ln>
        </p:spPr>
        <p:txBody>
          <a:bodyPr spcFirstLastPara="1" wrap="square" lIns="182850" tIns="182850" rIns="182850" bIns="182850" anchor="ctr" anchorCtr="0">
            <a:noAutofit/>
          </a:bodyPr>
          <a:lstStyle/>
          <a:p>
            <a:pPr algn="just">
              <a:buClr>
                <a:srgbClr val="000000"/>
              </a:buClr>
              <a:buSzPts val="3400"/>
            </a:pPr>
            <a:r>
              <a:rPr lang="en-US" sz="6800" b="1" dirty="0" smtClean="0">
                <a:solidFill>
                  <a:srgbClr val="FF0000"/>
                </a:solidFill>
                <a:latin typeface="Times New Roman"/>
                <a:ea typeface="Times New Roman"/>
                <a:cs typeface="Times New Roman"/>
                <a:sym typeface="Times New Roman"/>
              </a:rPr>
              <a:t>III. </a:t>
            </a:r>
            <a:r>
              <a:rPr lang="en-US" sz="6800" b="1" dirty="0" err="1" smtClean="0">
                <a:solidFill>
                  <a:srgbClr val="FF0000"/>
                </a:solidFill>
                <a:latin typeface="Times New Roman"/>
                <a:ea typeface="Times New Roman"/>
                <a:cs typeface="Times New Roman"/>
                <a:sym typeface="Times New Roman"/>
              </a:rPr>
              <a:t>Việt</a:t>
            </a:r>
            <a:r>
              <a:rPr lang="en-US" sz="6800" b="1" dirty="0" smtClean="0">
                <a:solidFill>
                  <a:srgbClr val="FF0000"/>
                </a:solidFill>
                <a:latin typeface="Times New Roman"/>
                <a:ea typeface="Times New Roman"/>
                <a:cs typeface="Times New Roman"/>
                <a:sym typeface="Times New Roman"/>
              </a:rPr>
              <a:t> Nam </a:t>
            </a:r>
            <a:r>
              <a:rPr lang="en-US" sz="6800" b="1" dirty="0" err="1" smtClean="0">
                <a:solidFill>
                  <a:srgbClr val="FF0000"/>
                </a:solidFill>
                <a:latin typeface="Times New Roman"/>
                <a:ea typeface="Times New Roman"/>
                <a:cs typeface="Times New Roman"/>
                <a:sym typeface="Times New Roman"/>
              </a:rPr>
              <a:t>cuối</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thời</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kì</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nguyên</a:t>
            </a:r>
            <a:r>
              <a:rPr lang="en-US" sz="6800" b="1" dirty="0" smtClean="0">
                <a:solidFill>
                  <a:srgbClr val="FF0000"/>
                </a:solidFill>
                <a:latin typeface="Times New Roman"/>
                <a:ea typeface="Times New Roman"/>
                <a:cs typeface="Times New Roman"/>
                <a:sym typeface="Times New Roman"/>
              </a:rPr>
              <a:t> </a:t>
            </a:r>
            <a:r>
              <a:rPr lang="en-US" sz="6800" b="1" dirty="0" err="1" smtClean="0">
                <a:solidFill>
                  <a:srgbClr val="FF0000"/>
                </a:solidFill>
                <a:latin typeface="Times New Roman"/>
                <a:ea typeface="Times New Roman"/>
                <a:cs typeface="Times New Roman"/>
                <a:sym typeface="Times New Roman"/>
              </a:rPr>
              <a:t>thủy</a:t>
            </a:r>
            <a:endParaRPr sz="6800"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7662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2"/>
          <p:cNvPicPr preferRelativeResize="0"/>
          <p:nvPr/>
        </p:nvPicPr>
        <p:blipFill rotWithShape="1">
          <a:blip r:embed="rId3">
            <a:alphaModFix/>
          </a:blip>
          <a:srcRect/>
          <a:stretch/>
        </p:blipFill>
        <p:spPr>
          <a:xfrm>
            <a:off x="0" y="2"/>
            <a:ext cx="17993532" cy="10287000"/>
          </a:xfrm>
          <a:prstGeom prst="rect">
            <a:avLst/>
          </a:prstGeom>
          <a:noFill/>
          <a:ln>
            <a:noFill/>
          </a:ln>
        </p:spPr>
      </p:pic>
    </p:spTree>
    <p:extLst>
      <p:ext uri="{BB962C8B-B14F-4D97-AF65-F5344CB8AC3E}">
        <p14:creationId xmlns:p14="http://schemas.microsoft.com/office/powerpoint/2010/main" val="24546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8363"/>
            <a:ext cx="17678400" cy="1754326"/>
          </a:xfrm>
          <a:prstGeom prst="rect">
            <a:avLst/>
          </a:prstGeom>
          <a:noFill/>
        </p:spPr>
        <p:txBody>
          <a:bodyPr wrap="square" rtlCol="0">
            <a:spAutoFit/>
          </a:bodyPr>
          <a:lstStyle/>
          <a:p>
            <a:r>
              <a:rPr lang="en-US" sz="3600" dirty="0" err="1" smtClean="0">
                <a:latin typeface="Arial" panose="020B0604020202020204" pitchFamily="34" charset="0"/>
                <a:cs typeface="Arial" panose="020B0604020202020204" pitchFamily="34" charset="0"/>
              </a:rPr>
              <a:t>Hoạt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theo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bàn</a:t>
            </a:r>
            <a:r>
              <a:rPr lang="en-US" sz="3600" dirty="0" smtClean="0">
                <a:latin typeface="Arial" panose="020B0604020202020204" pitchFamily="34" charset="0"/>
                <a:cs typeface="Arial" panose="020B0604020202020204" pitchFamily="34" charset="0"/>
              </a:rPr>
              <a:t> 3 – 4 học </a:t>
            </a:r>
            <a:r>
              <a:rPr lang="en-US" sz="3600" dirty="0" err="1" smtClean="0">
                <a:latin typeface="Arial" panose="020B0604020202020204" pitchFamily="34" charset="0"/>
                <a:cs typeface="Arial" panose="020B0604020202020204" pitchFamily="34" charset="0"/>
              </a:rPr>
              <a:t>sinh</a:t>
            </a:r>
            <a:endParaRPr lang="en-US" sz="3600" dirty="0" smtClean="0">
              <a:latin typeface="Arial" panose="020B0604020202020204" pitchFamily="34" charset="0"/>
              <a:cs typeface="Arial" panose="020B0604020202020204" pitchFamily="34" charset="0"/>
            </a:endParaRPr>
          </a:p>
          <a:p>
            <a:r>
              <a:rPr lang="en-US" sz="3600" dirty="0" err="1" smtClean="0">
                <a:latin typeface="Arial" panose="020B0604020202020204" pitchFamily="34" charset="0"/>
                <a:cs typeface="Arial" panose="020B0604020202020204" pitchFamily="34" charset="0"/>
              </a:rPr>
              <a:t>Đọc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thông</a:t>
            </a:r>
            <a:r>
              <a:rPr lang="en-US" sz="3600" dirty="0" smtClean="0">
                <a:latin typeface="Arial" panose="020B0604020202020204" pitchFamily="34" charset="0"/>
                <a:cs typeface="Arial" panose="020B0604020202020204" pitchFamily="34" charset="0"/>
              </a:rPr>
              <a:t> tin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sách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giáo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khoa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quan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sát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5.6-5.9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hoàn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phiếu</a:t>
            </a:r>
            <a:r>
              <a:rPr lang="en-US" sz="3600" dirty="0" smtClean="0">
                <a:latin typeface="Arial" panose="020B0604020202020204" pitchFamily="34" charset="0"/>
                <a:cs typeface="Arial" panose="020B0604020202020204" pitchFamily="34" charset="0"/>
              </a:rPr>
              <a:t> học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sau</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210958379"/>
              </p:ext>
            </p:extLst>
          </p:nvPr>
        </p:nvGraphicFramePr>
        <p:xfrm>
          <a:off x="304800" y="1785921"/>
          <a:ext cx="17526000" cy="8289824"/>
        </p:xfrm>
        <a:graphic>
          <a:graphicData uri="http://schemas.openxmlformats.org/drawingml/2006/table">
            <a:tbl>
              <a:tblPr firstRow="1" bandRow="1">
                <a:tableStyleId>{5C22544A-7EE6-4342-B048-85BDC9FD1C3A}</a:tableStyleId>
              </a:tblPr>
              <a:tblGrid>
                <a:gridCol w="5630525">
                  <a:extLst>
                    <a:ext uri="{9D8B030D-6E8A-4147-A177-3AD203B41FA5}">
                      <a16:colId xmlns:a16="http://schemas.microsoft.com/office/drawing/2014/main" val="1549573087"/>
                    </a:ext>
                  </a:extLst>
                </a:gridCol>
                <a:gridCol w="11895475">
                  <a:extLst>
                    <a:ext uri="{9D8B030D-6E8A-4147-A177-3AD203B41FA5}">
                      <a16:colId xmlns:a16="http://schemas.microsoft.com/office/drawing/2014/main" val="2964275995"/>
                    </a:ext>
                  </a:extLst>
                </a:gridCol>
              </a:tblGrid>
              <a:tr h="1041995">
                <a:tc>
                  <a:txBody>
                    <a:bodyPr/>
                    <a:lstStyle/>
                    <a:p>
                      <a:pPr algn="ctr"/>
                      <a:r>
                        <a:rPr lang="en-US" sz="4000" dirty="0" err="1" smtClean="0">
                          <a:latin typeface="Arial" panose="020B0604020202020204" pitchFamily="34" charset="0"/>
                          <a:cs typeface="Arial" panose="020B0604020202020204" pitchFamily="34" charset="0"/>
                        </a:rPr>
                        <a:t>Tiêu</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chí</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err="1" smtClean="0">
                          <a:latin typeface="Arial" panose="020B0604020202020204" pitchFamily="34" charset="0"/>
                          <a:cs typeface="Arial" panose="020B0604020202020204" pitchFamily="34" charset="0"/>
                        </a:rPr>
                        <a:t>Nội</a:t>
                      </a:r>
                      <a:r>
                        <a:rPr lang="en-US" sz="4000" baseline="0" dirty="0" smtClean="0">
                          <a:latin typeface="Arial" panose="020B0604020202020204" pitchFamily="34" charset="0"/>
                          <a:cs typeface="Arial" panose="020B0604020202020204" pitchFamily="34" charset="0"/>
                        </a:rPr>
                        <a:t> dung</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92847939"/>
                  </a:ext>
                </a:extLst>
              </a:tr>
              <a:tr h="1096384">
                <a:tc>
                  <a:txBody>
                    <a:bodyPr/>
                    <a:lstStyle/>
                    <a:p>
                      <a:r>
                        <a:rPr lang="en-US" sz="3600" dirty="0" err="1" smtClean="0">
                          <a:latin typeface="Arial" panose="020B0604020202020204" pitchFamily="34" charset="0"/>
                          <a:cs typeface="Arial" panose="020B0604020202020204" pitchFamily="34" charset="0"/>
                        </a:rPr>
                        <a:t>Thời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gian</a:t>
                      </a:r>
                      <a:endParaRPr lang="en-US" sz="3600" dirty="0">
                        <a:latin typeface="Arial" panose="020B0604020202020204" pitchFamily="34" charset="0"/>
                        <a:cs typeface="Arial" panose="020B0604020202020204" pitchFamily="34" charset="0"/>
                      </a:endParaRPr>
                    </a:p>
                  </a:txBody>
                  <a:tcPr/>
                </a:tc>
                <a:tc>
                  <a:txBody>
                    <a:bodyPr/>
                    <a:lstStyle/>
                    <a:p>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54858472"/>
                  </a:ext>
                </a:extLst>
              </a:tr>
              <a:tr h="1177244">
                <a:tc>
                  <a:txBody>
                    <a:bodyPr/>
                    <a:lstStyle/>
                    <a:p>
                      <a:r>
                        <a:rPr lang="en-US" sz="3600" dirty="0" err="1" smtClean="0">
                          <a:latin typeface="Arial" panose="020B0604020202020204" pitchFamily="34" charset="0"/>
                          <a:cs typeface="Arial" panose="020B0604020202020204" pitchFamily="34" charset="0"/>
                        </a:rPr>
                        <a:t>Địa</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điểm</a:t>
                      </a:r>
                      <a:endParaRPr lang="en-US" sz="3600" dirty="0">
                        <a:latin typeface="Arial" panose="020B0604020202020204" pitchFamily="34" charset="0"/>
                        <a:cs typeface="Arial" panose="020B0604020202020204" pitchFamily="34" charset="0"/>
                      </a:endParaRPr>
                    </a:p>
                  </a:txBody>
                  <a:tcPr/>
                </a:tc>
                <a:tc>
                  <a:txBody>
                    <a:bodyPr/>
                    <a:lstStyle/>
                    <a:p>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92036605"/>
                  </a:ext>
                </a:extLst>
              </a:tr>
              <a:tr h="1658067">
                <a:tc>
                  <a:txBody>
                    <a:bodyPr/>
                    <a:lstStyle/>
                    <a:p>
                      <a:r>
                        <a:rPr lang="en-US" sz="3600" dirty="0" err="1" smtClean="0">
                          <a:latin typeface="Arial" panose="020B0604020202020204" pitchFamily="34" charset="0"/>
                          <a:cs typeface="Arial" panose="020B0604020202020204" pitchFamily="34" charset="0"/>
                        </a:rPr>
                        <a:t>Địa</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bàn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cư</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trú</a:t>
                      </a:r>
                      <a:endParaRPr lang="en-US" sz="3600" dirty="0">
                        <a:latin typeface="Arial" panose="020B0604020202020204" pitchFamily="34" charset="0"/>
                        <a:cs typeface="Arial" panose="020B0604020202020204" pitchFamily="34" charset="0"/>
                      </a:endParaRPr>
                    </a:p>
                  </a:txBody>
                  <a:tcPr/>
                </a:tc>
                <a:tc>
                  <a:txBody>
                    <a:bodyPr/>
                    <a:lstStyle/>
                    <a:p>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30610358"/>
                  </a:ext>
                </a:extLst>
              </a:tr>
              <a:tr h="1658067">
                <a:tc>
                  <a:txBody>
                    <a:bodyPr/>
                    <a:lstStyle/>
                    <a:p>
                      <a:r>
                        <a:rPr lang="en-US" sz="3600" dirty="0" err="1" smtClean="0">
                          <a:latin typeface="Arial" panose="020B0604020202020204" pitchFamily="34" charset="0"/>
                          <a:cs typeface="Arial" panose="020B0604020202020204" pitchFamily="34" charset="0"/>
                        </a:rPr>
                        <a:t>Công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cụ</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lao</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txBody>
                  <a:tcPr/>
                </a:tc>
                <a:tc>
                  <a:txBody>
                    <a:bodyPr/>
                    <a:lstStyle/>
                    <a:p>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8122697"/>
                  </a:ext>
                </a:extLst>
              </a:tr>
              <a:tr h="1658067">
                <a:tc>
                  <a:txBody>
                    <a:bodyPr/>
                    <a:lstStyle/>
                    <a:p>
                      <a:r>
                        <a:rPr lang="en-US" sz="3600" dirty="0" err="1" smtClean="0">
                          <a:latin typeface="Arial" panose="020B0604020202020204" pitchFamily="34" charset="0"/>
                          <a:cs typeface="Arial" panose="020B0604020202020204" pitchFamily="34" charset="0"/>
                        </a:rPr>
                        <a:t>Ngành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nghề</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sản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xuất</a:t>
                      </a:r>
                      <a:endParaRPr lang="en-US" sz="3600" dirty="0">
                        <a:latin typeface="Arial" panose="020B0604020202020204" pitchFamily="34" charset="0"/>
                        <a:cs typeface="Arial" panose="020B0604020202020204" pitchFamily="34" charset="0"/>
                      </a:endParaRPr>
                    </a:p>
                  </a:txBody>
                  <a:tcPr/>
                </a:tc>
                <a:tc>
                  <a:txBody>
                    <a:bodyPr/>
                    <a:lstStyle/>
                    <a:p>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10746281"/>
                  </a:ext>
                </a:extLst>
              </a:tr>
            </a:tbl>
          </a:graphicData>
        </a:graphic>
      </p:graphicFrame>
    </p:spTree>
    <p:extLst>
      <p:ext uri="{BB962C8B-B14F-4D97-AF65-F5344CB8AC3E}">
        <p14:creationId xmlns:p14="http://schemas.microsoft.com/office/powerpoint/2010/main" val="1798418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2900"/>
            <a:ext cx="17678400" cy="1015663"/>
          </a:xfrm>
          <a:prstGeom prst="rect">
            <a:avLst/>
          </a:prstGeom>
          <a:noFill/>
        </p:spPr>
        <p:txBody>
          <a:bodyPr wrap="square" rtlCol="0">
            <a:spAutoFit/>
          </a:bodyPr>
          <a:lstStyle/>
          <a:p>
            <a:pPr algn="ctr"/>
            <a:r>
              <a:rPr lang="en-US" sz="6000" b="1" dirty="0" smtClean="0">
                <a:latin typeface="Arial" panose="020B0604020202020204" pitchFamily="34" charset="0"/>
                <a:cs typeface="Arial" panose="020B0604020202020204" pitchFamily="34" charset="0"/>
              </a:rPr>
              <a:t>PHIẾU HỌC TẬP</a:t>
            </a:r>
            <a:endParaRPr lang="en-US" sz="60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303475665"/>
              </p:ext>
            </p:extLst>
          </p:nvPr>
        </p:nvGraphicFramePr>
        <p:xfrm>
          <a:off x="304800" y="1785921"/>
          <a:ext cx="17526000" cy="8289824"/>
        </p:xfrm>
        <a:graphic>
          <a:graphicData uri="http://schemas.openxmlformats.org/drawingml/2006/table">
            <a:tbl>
              <a:tblPr firstRow="1" bandRow="1">
                <a:tableStyleId>{5C22544A-7EE6-4342-B048-85BDC9FD1C3A}</a:tableStyleId>
              </a:tblPr>
              <a:tblGrid>
                <a:gridCol w="5630525">
                  <a:extLst>
                    <a:ext uri="{9D8B030D-6E8A-4147-A177-3AD203B41FA5}">
                      <a16:colId xmlns:a16="http://schemas.microsoft.com/office/drawing/2014/main" val="1549573087"/>
                    </a:ext>
                  </a:extLst>
                </a:gridCol>
                <a:gridCol w="11895475">
                  <a:extLst>
                    <a:ext uri="{9D8B030D-6E8A-4147-A177-3AD203B41FA5}">
                      <a16:colId xmlns:a16="http://schemas.microsoft.com/office/drawing/2014/main" val="2964275995"/>
                    </a:ext>
                  </a:extLst>
                </a:gridCol>
              </a:tblGrid>
              <a:tr h="1041995">
                <a:tc>
                  <a:txBody>
                    <a:bodyPr/>
                    <a:lstStyle/>
                    <a:p>
                      <a:pPr algn="ctr"/>
                      <a:r>
                        <a:rPr lang="en-US" sz="4000" dirty="0" err="1" smtClean="0">
                          <a:latin typeface="Arial" panose="020B0604020202020204" pitchFamily="34" charset="0"/>
                          <a:cs typeface="Arial" panose="020B0604020202020204" pitchFamily="34" charset="0"/>
                        </a:rPr>
                        <a:t>Tiêu</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chí</a:t>
                      </a:r>
                      <a:endParaRPr lang="en-US" sz="4000" dirty="0">
                        <a:latin typeface="Arial" panose="020B0604020202020204" pitchFamily="34" charset="0"/>
                        <a:cs typeface="Arial" panose="020B0604020202020204" pitchFamily="34" charset="0"/>
                      </a:endParaRPr>
                    </a:p>
                  </a:txBody>
                  <a:tcPr/>
                </a:tc>
                <a:tc>
                  <a:txBody>
                    <a:bodyPr/>
                    <a:lstStyle/>
                    <a:p>
                      <a:pPr algn="ctr"/>
                      <a:r>
                        <a:rPr lang="en-US" sz="4000" dirty="0" err="1" smtClean="0">
                          <a:latin typeface="Arial" panose="020B0604020202020204" pitchFamily="34" charset="0"/>
                          <a:cs typeface="Arial" panose="020B0604020202020204" pitchFamily="34" charset="0"/>
                        </a:rPr>
                        <a:t>Nội</a:t>
                      </a:r>
                      <a:r>
                        <a:rPr lang="en-US" sz="4000" baseline="0" dirty="0" smtClean="0">
                          <a:latin typeface="Arial" panose="020B0604020202020204" pitchFamily="34" charset="0"/>
                          <a:cs typeface="Arial" panose="020B0604020202020204" pitchFamily="34" charset="0"/>
                        </a:rPr>
                        <a:t> dung</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92847939"/>
                  </a:ext>
                </a:extLst>
              </a:tr>
              <a:tr h="1096384">
                <a:tc>
                  <a:txBody>
                    <a:bodyPr/>
                    <a:lstStyle/>
                    <a:p>
                      <a:r>
                        <a:rPr lang="en-US" sz="3600" dirty="0" err="1" smtClean="0">
                          <a:latin typeface="Arial" panose="020B0604020202020204" pitchFamily="34" charset="0"/>
                          <a:cs typeface="Arial" panose="020B0604020202020204" pitchFamily="34" charset="0"/>
                        </a:rPr>
                        <a:t>Thời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gian</a:t>
                      </a:r>
                      <a:endParaRPr lang="en-US" sz="3600" dirty="0">
                        <a:latin typeface="Arial" panose="020B0604020202020204" pitchFamily="34" charset="0"/>
                        <a:cs typeface="Arial" panose="020B0604020202020204" pitchFamily="34" charset="0"/>
                      </a:endParaRPr>
                    </a:p>
                  </a:txBody>
                  <a:tcPr anchor="ctr"/>
                </a:tc>
                <a:tc>
                  <a:txBody>
                    <a:bodyPr/>
                    <a:lstStyle/>
                    <a:p>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Cách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ngày</a:t>
                      </a:r>
                      <a:r>
                        <a:rPr lang="en-US" sz="3600" baseline="0" dirty="0" smtClean="0">
                          <a:latin typeface="Arial" panose="020B0604020202020204" pitchFamily="34" charset="0"/>
                          <a:cs typeface="Arial" panose="020B0604020202020204" pitchFamily="34" charset="0"/>
                        </a:rPr>
                        <a:t> nay </a:t>
                      </a:r>
                      <a:r>
                        <a:rPr lang="en-US" sz="3600" baseline="0" dirty="0" err="1" smtClean="0">
                          <a:latin typeface="Arial" panose="020B0604020202020204" pitchFamily="34" charset="0"/>
                          <a:cs typeface="Arial" panose="020B0604020202020204" pitchFamily="34" charset="0"/>
                        </a:rPr>
                        <a:t>hơn</a:t>
                      </a:r>
                      <a:r>
                        <a:rPr lang="en-US" sz="3600" baseline="0" dirty="0" smtClean="0">
                          <a:latin typeface="Arial" panose="020B0604020202020204" pitchFamily="34" charset="0"/>
                          <a:cs typeface="Arial" panose="020B0604020202020204" pitchFamily="34" charset="0"/>
                        </a:rPr>
                        <a:t> 4000 </a:t>
                      </a:r>
                      <a:r>
                        <a:rPr lang="en-US" sz="3600" baseline="0" dirty="0" err="1" smtClean="0">
                          <a:latin typeface="Arial" panose="020B0604020202020204" pitchFamily="34" charset="0"/>
                          <a:cs typeface="Arial" panose="020B0604020202020204" pitchFamily="34" charset="0"/>
                        </a:rPr>
                        <a:t>năm</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54858472"/>
                  </a:ext>
                </a:extLst>
              </a:tr>
              <a:tr h="1177244">
                <a:tc>
                  <a:txBody>
                    <a:bodyPr/>
                    <a:lstStyle/>
                    <a:p>
                      <a:r>
                        <a:rPr lang="en-US" sz="3600" dirty="0" err="1" smtClean="0">
                          <a:latin typeface="Arial" panose="020B0604020202020204" pitchFamily="34" charset="0"/>
                          <a:cs typeface="Arial" panose="020B0604020202020204" pitchFamily="34" charset="0"/>
                        </a:rPr>
                        <a:t>Địa</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điểm</a:t>
                      </a:r>
                      <a:endParaRPr lang="en-US" sz="3600" dirty="0">
                        <a:latin typeface="Arial" panose="020B0604020202020204" pitchFamily="34" charset="0"/>
                        <a:cs typeface="Arial" panose="020B0604020202020204" pitchFamily="34" charset="0"/>
                      </a:endParaRPr>
                    </a:p>
                  </a:txBody>
                  <a:tcPr anchor="ctr"/>
                </a:tc>
                <a:tc>
                  <a:txBody>
                    <a:bodyPr/>
                    <a:lstStyle/>
                    <a:p>
                      <a:r>
                        <a:rPr lang="en-US" sz="3600" dirty="0" smtClean="0">
                          <a:latin typeface="Arial" panose="020B0604020202020204" pitchFamily="34" charset="0"/>
                          <a:cs typeface="Arial" panose="020B0604020202020204" pitchFamily="34" charset="0"/>
                        </a:rPr>
                        <a:t> 3 </a:t>
                      </a:r>
                      <a:r>
                        <a:rPr lang="en-US" sz="3600" dirty="0" err="1" smtClean="0">
                          <a:latin typeface="Arial" panose="020B0604020202020204" pitchFamily="34" charset="0"/>
                          <a:cs typeface="Arial" panose="020B0604020202020204" pitchFamily="34" charset="0"/>
                        </a:rPr>
                        <a:t>nền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văn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hóa</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Phùng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Nguyên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Đồng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Đậu</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Gò</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Mun</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92036605"/>
                  </a:ext>
                </a:extLst>
              </a:tr>
              <a:tr h="1658067">
                <a:tc>
                  <a:txBody>
                    <a:bodyPr/>
                    <a:lstStyle/>
                    <a:p>
                      <a:r>
                        <a:rPr lang="en-US" sz="3600" dirty="0" err="1" smtClean="0">
                          <a:latin typeface="Arial" panose="020B0604020202020204" pitchFamily="34" charset="0"/>
                          <a:cs typeface="Arial" panose="020B0604020202020204" pitchFamily="34" charset="0"/>
                        </a:rPr>
                        <a:t>Địa</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bàn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cư</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trú</a:t>
                      </a:r>
                      <a:endParaRPr lang="en-US" sz="3600" dirty="0">
                        <a:latin typeface="Arial" panose="020B0604020202020204" pitchFamily="34" charset="0"/>
                        <a:cs typeface="Arial" panose="020B0604020202020204" pitchFamily="34" charset="0"/>
                      </a:endParaRPr>
                    </a:p>
                  </a:txBody>
                  <a:tcPr anchor="ctr"/>
                </a:tc>
                <a:tc>
                  <a:txBody>
                    <a:bodyPr/>
                    <a:lstStyle/>
                    <a:p>
                      <a:r>
                        <a:rPr lang="en-US" sz="3600" dirty="0" err="1" smtClean="0">
                          <a:latin typeface="Arial" panose="020B0604020202020204" pitchFamily="34" charset="0"/>
                          <a:cs typeface="Arial" panose="020B0604020202020204" pitchFamily="34" charset="0"/>
                        </a:rPr>
                        <a:t>Mở</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rộng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xuống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đồng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bằng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ven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các</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sông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lớn</a:t>
                      </a:r>
                      <a:r>
                        <a:rPr lang="en-US" sz="3600" baseline="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30610358"/>
                  </a:ext>
                </a:extLst>
              </a:tr>
              <a:tr h="1658067">
                <a:tc>
                  <a:txBody>
                    <a:bodyPr/>
                    <a:lstStyle/>
                    <a:p>
                      <a:r>
                        <a:rPr lang="en-US" sz="3600" dirty="0" err="1" smtClean="0">
                          <a:latin typeface="Arial" panose="020B0604020202020204" pitchFamily="34" charset="0"/>
                          <a:cs typeface="Arial" panose="020B0604020202020204" pitchFamily="34" charset="0"/>
                        </a:rPr>
                        <a:t>Công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cụ</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lao</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txBody>
                  <a:tcPr anchor="ctr"/>
                </a:tc>
                <a:tc>
                  <a:txBody>
                    <a:bodyPr/>
                    <a:lstStyle/>
                    <a:p>
                      <a:r>
                        <a:rPr lang="en-US" sz="3600" dirty="0" err="1" smtClean="0">
                          <a:latin typeface="Arial" panose="020B0604020202020204" pitchFamily="34" charset="0"/>
                          <a:cs typeface="Arial" panose="020B0604020202020204" pitchFamily="34" charset="0"/>
                        </a:rPr>
                        <a:t>Công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cụ</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mũi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nhọn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lưỡi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câu</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mũi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giáo</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mũi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tên</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18122697"/>
                  </a:ext>
                </a:extLst>
              </a:tr>
              <a:tr h="1658067">
                <a:tc>
                  <a:txBody>
                    <a:bodyPr/>
                    <a:lstStyle/>
                    <a:p>
                      <a:r>
                        <a:rPr lang="en-US" sz="3600" dirty="0" err="1" smtClean="0">
                          <a:latin typeface="Arial" panose="020B0604020202020204" pitchFamily="34" charset="0"/>
                          <a:cs typeface="Arial" panose="020B0604020202020204" pitchFamily="34" charset="0"/>
                        </a:rPr>
                        <a:t>Ngành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nghề</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sản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xuất</a:t>
                      </a:r>
                      <a:endParaRPr lang="en-US" sz="3600" dirty="0">
                        <a:latin typeface="Arial" panose="020B0604020202020204" pitchFamily="34" charset="0"/>
                        <a:cs typeface="Arial" panose="020B0604020202020204" pitchFamily="34" charset="0"/>
                      </a:endParaRPr>
                    </a:p>
                  </a:txBody>
                  <a:tcPr anchor="ctr"/>
                </a:tc>
                <a:tc>
                  <a:txBody>
                    <a:bodyPr/>
                    <a:lstStyle/>
                    <a:p>
                      <a:r>
                        <a:rPr lang="en-US" sz="3600" baseline="0" dirty="0" err="1" smtClean="0">
                          <a:latin typeface="Arial" panose="020B0604020202020204" pitchFamily="34" charset="0"/>
                          <a:cs typeface="Arial" panose="020B0604020202020204" pitchFamily="34" charset="0"/>
                        </a:rPr>
                        <a:t>Trồng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trọt</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chăn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nuôi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đúc</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đồng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làm</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gốm</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10746281"/>
                  </a:ext>
                </a:extLst>
              </a:tr>
            </a:tbl>
          </a:graphicData>
        </a:graphic>
      </p:graphicFrame>
    </p:spTree>
    <p:extLst>
      <p:ext uri="{BB962C8B-B14F-4D97-AF65-F5344CB8AC3E}">
        <p14:creationId xmlns:p14="http://schemas.microsoft.com/office/powerpoint/2010/main" val="4180743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DCF20D-200A-449C-AA54-29429FCA2121}"/>
              </a:ext>
            </a:extLst>
          </p:cNvPr>
          <p:cNvPicPr>
            <a:picLocks noChangeAspect="1"/>
          </p:cNvPicPr>
          <p:nvPr/>
        </p:nvPicPr>
        <p:blipFill rotWithShape="1">
          <a:blip r:embed="rId3"/>
          <a:srcRect t="3263" b="3263"/>
          <a:stretch/>
        </p:blipFill>
        <p:spPr>
          <a:xfrm>
            <a:off x="304800" y="57934"/>
            <a:ext cx="8805332" cy="10229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9448800" y="9579114"/>
            <a:ext cx="6781800"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Lược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di </a:t>
            </a:r>
            <a:r>
              <a:rPr lang="en-US" sz="4000" dirty="0" err="1" smtClean="0">
                <a:latin typeface="Arial" panose="020B0604020202020204" pitchFamily="34" charset="0"/>
                <a:cs typeface="Arial" panose="020B0604020202020204" pitchFamily="34" charset="0"/>
              </a:rPr>
              <a:t>chỉ</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đồng</a:t>
            </a:r>
            <a:endParaRPr lang="en-US" sz="4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9145444" y="77449"/>
            <a:ext cx="7925487" cy="9528874"/>
          </a:xfrm>
          <a:prstGeom prst="rect">
            <a:avLst/>
          </a:prstGeom>
        </p:spPr>
      </p:pic>
      <p:sp>
        <p:nvSpPr>
          <p:cNvPr id="10" name="Rounded Rectangular Callout 9"/>
          <p:cNvSpPr/>
          <p:nvPr/>
        </p:nvSpPr>
        <p:spPr>
          <a:xfrm>
            <a:off x="0" y="1943100"/>
            <a:ext cx="2122449" cy="838200"/>
          </a:xfrm>
          <a:prstGeom prst="wedgeRoundRectCallout">
            <a:avLst>
              <a:gd name="adj1" fmla="val 76006"/>
              <a:gd name="adj2" fmla="val -1458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Arial" panose="020B0604020202020204" pitchFamily="34" charset="0"/>
                <a:cs typeface="Arial" panose="020B0604020202020204" pitchFamily="34" charset="0"/>
              </a:rPr>
              <a:t>Phùng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Nguyên</a:t>
            </a:r>
            <a:endParaRPr lang="en-US" sz="2400" dirty="0">
              <a:latin typeface="Arial" panose="020B0604020202020204" pitchFamily="34" charset="0"/>
              <a:cs typeface="Arial" panose="020B0604020202020204" pitchFamily="34" charset="0"/>
            </a:endParaRPr>
          </a:p>
        </p:txBody>
      </p:sp>
      <p:sp>
        <p:nvSpPr>
          <p:cNvPr id="11" name="Rounded Rectangular Callout 10"/>
          <p:cNvSpPr/>
          <p:nvPr/>
        </p:nvSpPr>
        <p:spPr>
          <a:xfrm>
            <a:off x="3124200" y="2248829"/>
            <a:ext cx="2122449" cy="838200"/>
          </a:xfrm>
          <a:prstGeom prst="wedgeRoundRectCallout">
            <a:avLst>
              <a:gd name="adj1" fmla="val -57444"/>
              <a:gd name="adj2" fmla="val -1617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Arial" panose="020B0604020202020204" pitchFamily="34" charset="0"/>
                <a:cs typeface="Arial" panose="020B0604020202020204" pitchFamily="34" charset="0"/>
              </a:rPr>
              <a:t>Đồng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Đậu</a:t>
            </a:r>
            <a:endParaRPr lang="en-US" sz="2400" dirty="0">
              <a:latin typeface="Arial" panose="020B0604020202020204" pitchFamily="34" charset="0"/>
              <a:cs typeface="Arial" panose="020B0604020202020204" pitchFamily="34" charset="0"/>
            </a:endParaRPr>
          </a:p>
        </p:txBody>
      </p:sp>
      <p:sp>
        <p:nvSpPr>
          <p:cNvPr id="12" name="Rounded Rectangular Callout 11"/>
          <p:cNvSpPr/>
          <p:nvPr/>
        </p:nvSpPr>
        <p:spPr>
          <a:xfrm>
            <a:off x="4185424" y="1163444"/>
            <a:ext cx="2122449" cy="838200"/>
          </a:xfrm>
          <a:prstGeom prst="wedgeRoundRectCallout">
            <a:avLst>
              <a:gd name="adj1" fmla="val -115237"/>
              <a:gd name="adj2" fmla="val -420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Arial" panose="020B0604020202020204" pitchFamily="34" charset="0"/>
                <a:cs typeface="Arial" panose="020B0604020202020204" pitchFamily="34" charset="0"/>
              </a:rPr>
              <a:t>Gò</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Mun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55297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1866" y="406402"/>
            <a:ext cx="17068800" cy="9477868"/>
          </a:xfrm>
          <a:prstGeom prst="rect">
            <a:avLst/>
          </a:prstGeom>
        </p:spPr>
      </p:pic>
    </p:spTree>
    <p:extLst>
      <p:ext uri="{BB962C8B-B14F-4D97-AF65-F5344CB8AC3E}">
        <p14:creationId xmlns:p14="http://schemas.microsoft.com/office/powerpoint/2010/main" val="22151994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8221" y="535001"/>
            <a:ext cx="17176090" cy="9105710"/>
          </a:xfrm>
          <a:prstGeom prst="rect">
            <a:avLst/>
          </a:prstGeom>
        </p:spPr>
      </p:pic>
    </p:spTree>
    <p:extLst>
      <p:ext uri="{BB962C8B-B14F-4D97-AF65-F5344CB8AC3E}">
        <p14:creationId xmlns:p14="http://schemas.microsoft.com/office/powerpoint/2010/main" val="370426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04888" y="179917"/>
            <a:ext cx="5738660" cy="8489950"/>
          </a:xfrm>
          <a:prstGeom prst="rect">
            <a:avLst/>
          </a:prstGeom>
        </p:spPr>
      </p:pic>
      <p:pic>
        <p:nvPicPr>
          <p:cNvPr id="3" name="Picture 2"/>
          <p:cNvPicPr>
            <a:picLocks noChangeAspect="1"/>
          </p:cNvPicPr>
          <p:nvPr/>
        </p:nvPicPr>
        <p:blipFill>
          <a:blip r:embed="rId3"/>
          <a:stretch>
            <a:fillRect/>
          </a:stretch>
        </p:blipFill>
        <p:spPr>
          <a:xfrm>
            <a:off x="180271" y="179917"/>
            <a:ext cx="6006042" cy="8489950"/>
          </a:xfrm>
          <a:prstGeom prst="rect">
            <a:avLst/>
          </a:prstGeom>
        </p:spPr>
      </p:pic>
      <p:pic>
        <p:nvPicPr>
          <p:cNvPr id="4" name="Picture 3"/>
          <p:cNvPicPr>
            <a:picLocks noChangeAspect="1"/>
          </p:cNvPicPr>
          <p:nvPr/>
        </p:nvPicPr>
        <p:blipFill>
          <a:blip r:embed="rId4"/>
          <a:stretch>
            <a:fillRect/>
          </a:stretch>
        </p:blipFill>
        <p:spPr>
          <a:xfrm>
            <a:off x="6697440" y="337958"/>
            <a:ext cx="5607448" cy="8331908"/>
          </a:xfrm>
          <a:prstGeom prst="rect">
            <a:avLst/>
          </a:prstGeom>
        </p:spPr>
      </p:pic>
      <p:sp>
        <p:nvSpPr>
          <p:cNvPr id="5" name="TextBox 4"/>
          <p:cNvSpPr txBox="1"/>
          <p:nvPr/>
        </p:nvSpPr>
        <p:spPr>
          <a:xfrm>
            <a:off x="3183291" y="9076267"/>
            <a:ext cx="11085866" cy="1200329"/>
          </a:xfrm>
          <a:prstGeom prst="rect">
            <a:avLst/>
          </a:prstGeom>
          <a:noFill/>
        </p:spPr>
        <p:txBody>
          <a:bodyPr wrap="square" rtlCol="0">
            <a:spAutoFit/>
          </a:bodyPr>
          <a:lstStyle/>
          <a:p>
            <a:pPr algn="ctr"/>
            <a:r>
              <a:rPr lang="en-US" sz="7200" dirty="0" err="1"/>
              <a:t>Làm</a:t>
            </a:r>
            <a:r>
              <a:rPr lang="en-US" sz="7200" dirty="0"/>
              <a:t> </a:t>
            </a:r>
            <a:r>
              <a:rPr lang="en-US" sz="7200" dirty="0" err="1"/>
              <a:t>gốm</a:t>
            </a:r>
            <a:endParaRPr lang="en-US" sz="7200" dirty="0"/>
          </a:p>
        </p:txBody>
      </p:sp>
    </p:spTree>
    <p:extLst>
      <p:ext uri="{BB962C8B-B14F-4D97-AF65-F5344CB8AC3E}">
        <p14:creationId xmlns:p14="http://schemas.microsoft.com/office/powerpoint/2010/main" val="10592490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418" y="451557"/>
            <a:ext cx="6661856" cy="79840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7512" y="640645"/>
            <a:ext cx="8090372" cy="7216422"/>
          </a:xfrm>
          <a:prstGeom prst="rect">
            <a:avLst/>
          </a:prstGeom>
        </p:spPr>
      </p:pic>
      <p:sp>
        <p:nvSpPr>
          <p:cNvPr id="5" name="TextBox 4"/>
          <p:cNvSpPr txBox="1"/>
          <p:nvPr/>
        </p:nvSpPr>
        <p:spPr>
          <a:xfrm>
            <a:off x="745066" y="8255675"/>
            <a:ext cx="7291208" cy="1323439"/>
          </a:xfrm>
          <a:prstGeom prst="rect">
            <a:avLst/>
          </a:prstGeom>
          <a:noFill/>
        </p:spPr>
        <p:txBody>
          <a:bodyPr wrap="square" rtlCol="0">
            <a:spAutoFit/>
          </a:bodyPr>
          <a:lstStyle/>
          <a:p>
            <a:pPr algn="ctr"/>
            <a:r>
              <a:rPr lang="en-US" sz="4000" dirty="0" err="1"/>
              <a:t>Dọi</a:t>
            </a:r>
            <a:r>
              <a:rPr lang="en-US" sz="4000" dirty="0"/>
              <a:t> se </a:t>
            </a:r>
            <a:r>
              <a:rPr lang="en-US" sz="4000" dirty="0" err="1"/>
              <a:t>sợi</a:t>
            </a:r>
            <a:r>
              <a:rPr lang="en-US" sz="4000" dirty="0"/>
              <a:t> </a:t>
            </a:r>
            <a:r>
              <a:rPr lang="en-US" sz="4000" dirty="0" err="1"/>
              <a:t>gốm</a:t>
            </a:r>
            <a:r>
              <a:rPr lang="en-US" sz="4000" dirty="0"/>
              <a:t>, </a:t>
            </a:r>
            <a:r>
              <a:rPr lang="en-US" sz="4000" dirty="0" err="1"/>
              <a:t>văn</a:t>
            </a:r>
            <a:r>
              <a:rPr lang="en-US" sz="4000" dirty="0"/>
              <a:t> </a:t>
            </a:r>
            <a:r>
              <a:rPr lang="en-US" sz="4000" dirty="0" err="1"/>
              <a:t>hóa</a:t>
            </a:r>
            <a:r>
              <a:rPr lang="en-US" sz="4000" dirty="0"/>
              <a:t> </a:t>
            </a:r>
            <a:r>
              <a:rPr lang="en-US" sz="4000" dirty="0" err="1"/>
              <a:t>Phùng</a:t>
            </a:r>
            <a:r>
              <a:rPr lang="en-US" sz="4000" dirty="0"/>
              <a:t> </a:t>
            </a:r>
            <a:r>
              <a:rPr lang="en-US" sz="4000" dirty="0" err="1"/>
              <a:t>Nguyên</a:t>
            </a:r>
            <a:r>
              <a:rPr lang="en-US" sz="4000" dirty="0"/>
              <a:t> (</a:t>
            </a:r>
            <a:r>
              <a:rPr lang="en-US" sz="4000" dirty="0" err="1"/>
              <a:t>cách</a:t>
            </a:r>
            <a:r>
              <a:rPr lang="en-US" sz="4000" dirty="0"/>
              <a:t> </a:t>
            </a:r>
            <a:r>
              <a:rPr lang="en-US" sz="4000" dirty="0" err="1"/>
              <a:t>ngày</a:t>
            </a:r>
            <a:r>
              <a:rPr lang="en-US" sz="4000" dirty="0"/>
              <a:t> nay 3500 </a:t>
            </a:r>
            <a:r>
              <a:rPr lang="en-US" sz="4000" dirty="0" err="1"/>
              <a:t>năm</a:t>
            </a:r>
            <a:r>
              <a:rPr lang="en-US" sz="4000" dirty="0"/>
              <a:t>)</a:t>
            </a:r>
          </a:p>
        </p:txBody>
      </p:sp>
      <p:sp>
        <p:nvSpPr>
          <p:cNvPr id="6" name="TextBox 5"/>
          <p:cNvSpPr txBox="1"/>
          <p:nvPr/>
        </p:nvSpPr>
        <p:spPr>
          <a:xfrm>
            <a:off x="9753601" y="8240887"/>
            <a:ext cx="8365066" cy="1323439"/>
          </a:xfrm>
          <a:prstGeom prst="rect">
            <a:avLst/>
          </a:prstGeom>
          <a:noFill/>
        </p:spPr>
        <p:txBody>
          <a:bodyPr wrap="square" rtlCol="0">
            <a:spAutoFit/>
          </a:bodyPr>
          <a:lstStyle/>
          <a:p>
            <a:r>
              <a:rPr lang="en-US" sz="4000" dirty="0" err="1"/>
              <a:t>Tượng</a:t>
            </a:r>
            <a:r>
              <a:rPr lang="en-US" sz="4000" dirty="0"/>
              <a:t> </a:t>
            </a:r>
            <a:r>
              <a:rPr lang="en-US" sz="4000" dirty="0" err="1"/>
              <a:t>bò</a:t>
            </a:r>
            <a:r>
              <a:rPr lang="en-US" sz="4000" dirty="0"/>
              <a:t>, </a:t>
            </a:r>
            <a:r>
              <a:rPr lang="en-US" sz="4000" dirty="0" err="1"/>
              <a:t>gà</a:t>
            </a:r>
            <a:r>
              <a:rPr lang="en-US" sz="4000" dirty="0"/>
              <a:t>, </a:t>
            </a:r>
            <a:r>
              <a:rPr lang="en-US" sz="4000" dirty="0" err="1"/>
              <a:t>văn</a:t>
            </a:r>
            <a:r>
              <a:rPr lang="en-US" sz="4000" dirty="0"/>
              <a:t> </a:t>
            </a:r>
            <a:r>
              <a:rPr lang="en-US" sz="4000" dirty="0" err="1"/>
              <a:t>hóa</a:t>
            </a:r>
            <a:r>
              <a:rPr lang="en-US" sz="4000" dirty="0"/>
              <a:t> </a:t>
            </a:r>
            <a:r>
              <a:rPr lang="en-US" sz="4000" dirty="0" err="1"/>
              <a:t>Đồng</a:t>
            </a:r>
            <a:r>
              <a:rPr lang="en-US" sz="4000" dirty="0"/>
              <a:t> </a:t>
            </a:r>
            <a:r>
              <a:rPr lang="en-US" sz="4000" dirty="0" err="1"/>
              <a:t>Đậu</a:t>
            </a:r>
            <a:r>
              <a:rPr lang="en-US" sz="4000" dirty="0"/>
              <a:t> (</a:t>
            </a:r>
            <a:r>
              <a:rPr lang="en-US" sz="4000" dirty="0" err="1"/>
              <a:t>cách</a:t>
            </a:r>
            <a:r>
              <a:rPr lang="en-US" sz="4000" dirty="0"/>
              <a:t> </a:t>
            </a:r>
            <a:r>
              <a:rPr lang="en-US" sz="4000" dirty="0" err="1"/>
              <a:t>ngày</a:t>
            </a:r>
            <a:r>
              <a:rPr lang="en-US" sz="4000" dirty="0"/>
              <a:t> nay 3500 </a:t>
            </a:r>
            <a:r>
              <a:rPr lang="en-US" sz="4000" dirty="0" err="1"/>
              <a:t>năm</a:t>
            </a:r>
            <a:r>
              <a:rPr lang="en-US" sz="4000" dirty="0"/>
              <a:t>)</a:t>
            </a:r>
          </a:p>
        </p:txBody>
      </p:sp>
    </p:spTree>
    <p:extLst>
      <p:ext uri="{BB962C8B-B14F-4D97-AF65-F5344CB8AC3E}">
        <p14:creationId xmlns:p14="http://schemas.microsoft.com/office/powerpoint/2010/main" val="13026552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070" y="496713"/>
            <a:ext cx="7856740" cy="7758962"/>
          </a:xfrm>
          <a:prstGeom prst="rect">
            <a:avLst/>
          </a:prstGeom>
        </p:spPr>
      </p:pic>
      <p:sp>
        <p:nvSpPr>
          <p:cNvPr id="5" name="TextBox 4"/>
          <p:cNvSpPr txBox="1"/>
          <p:nvPr/>
        </p:nvSpPr>
        <p:spPr>
          <a:xfrm>
            <a:off x="291069" y="8255675"/>
            <a:ext cx="8040130" cy="1323439"/>
          </a:xfrm>
          <a:prstGeom prst="rect">
            <a:avLst/>
          </a:prstGeom>
          <a:noFill/>
        </p:spPr>
        <p:txBody>
          <a:bodyPr wrap="square" rtlCol="0">
            <a:spAutoFit/>
          </a:bodyPr>
          <a:lstStyle/>
          <a:p>
            <a:r>
              <a:rPr lang="en-US" sz="4000" dirty="0" err="1"/>
              <a:t>Mảnh</a:t>
            </a:r>
            <a:r>
              <a:rPr lang="en-US" sz="4000" dirty="0"/>
              <a:t> </a:t>
            </a:r>
            <a:r>
              <a:rPr lang="en-US" sz="4000" dirty="0" err="1"/>
              <a:t>gốm</a:t>
            </a:r>
            <a:r>
              <a:rPr lang="en-US" sz="4000" dirty="0"/>
              <a:t>, </a:t>
            </a:r>
            <a:r>
              <a:rPr lang="en-US" sz="4000" dirty="0" err="1"/>
              <a:t>văn</a:t>
            </a:r>
            <a:r>
              <a:rPr lang="en-US" sz="4000" dirty="0"/>
              <a:t> </a:t>
            </a:r>
            <a:r>
              <a:rPr lang="en-US" sz="4000" dirty="0" err="1"/>
              <a:t>hóa</a:t>
            </a:r>
            <a:r>
              <a:rPr lang="en-US" sz="4000" dirty="0"/>
              <a:t> </a:t>
            </a:r>
            <a:r>
              <a:rPr lang="en-US" sz="4000" dirty="0" err="1"/>
              <a:t>Gò</a:t>
            </a:r>
            <a:r>
              <a:rPr lang="en-US" sz="4000" dirty="0"/>
              <a:t> </a:t>
            </a:r>
            <a:r>
              <a:rPr lang="en-US" sz="4000" dirty="0" err="1"/>
              <a:t>Mun</a:t>
            </a:r>
            <a:r>
              <a:rPr lang="en-US" sz="4000" dirty="0"/>
              <a:t> (</a:t>
            </a:r>
            <a:r>
              <a:rPr lang="en-US" sz="4000" dirty="0" err="1"/>
              <a:t>cách</a:t>
            </a:r>
            <a:r>
              <a:rPr lang="en-US" sz="4000" dirty="0"/>
              <a:t> </a:t>
            </a:r>
            <a:r>
              <a:rPr lang="en-US" sz="4000" dirty="0" err="1"/>
              <a:t>ngày</a:t>
            </a:r>
            <a:r>
              <a:rPr lang="en-US" sz="4000" dirty="0"/>
              <a:t> nay 3000 </a:t>
            </a:r>
            <a:r>
              <a:rPr lang="en-US" sz="4000" dirty="0" err="1"/>
              <a:t>năm</a:t>
            </a:r>
            <a:r>
              <a:rPr lang="en-US" sz="4000" dirty="0"/>
              <a:t>)</a:t>
            </a:r>
          </a:p>
        </p:txBody>
      </p:sp>
      <p:sp>
        <p:nvSpPr>
          <p:cNvPr id="6" name="TextBox 5"/>
          <p:cNvSpPr txBox="1"/>
          <p:nvPr/>
        </p:nvSpPr>
        <p:spPr>
          <a:xfrm>
            <a:off x="9877779" y="8255675"/>
            <a:ext cx="8410222" cy="1323439"/>
          </a:xfrm>
          <a:prstGeom prst="rect">
            <a:avLst/>
          </a:prstGeom>
          <a:noFill/>
        </p:spPr>
        <p:txBody>
          <a:bodyPr wrap="square" rtlCol="0">
            <a:spAutoFit/>
          </a:bodyPr>
          <a:lstStyle/>
          <a:p>
            <a:r>
              <a:rPr lang="en-US" sz="4000" dirty="0" err="1"/>
              <a:t>Chì</a:t>
            </a:r>
            <a:r>
              <a:rPr lang="en-US" sz="4000" dirty="0"/>
              <a:t> </a:t>
            </a:r>
            <a:r>
              <a:rPr lang="en-US" sz="4000" dirty="0" err="1"/>
              <a:t>lưới</a:t>
            </a:r>
            <a:r>
              <a:rPr lang="en-US" sz="4000" dirty="0"/>
              <a:t> </a:t>
            </a:r>
            <a:r>
              <a:rPr lang="en-US" sz="4000" dirty="0" err="1"/>
              <a:t>gốm</a:t>
            </a:r>
            <a:r>
              <a:rPr lang="en-US" sz="4000" dirty="0"/>
              <a:t>, </a:t>
            </a:r>
            <a:r>
              <a:rPr lang="en-US" sz="4000" dirty="0" err="1"/>
              <a:t>văn</a:t>
            </a:r>
            <a:r>
              <a:rPr lang="en-US" sz="4000" dirty="0"/>
              <a:t> </a:t>
            </a:r>
            <a:r>
              <a:rPr lang="en-US" sz="4000" dirty="0" err="1"/>
              <a:t>hóa</a:t>
            </a:r>
            <a:r>
              <a:rPr lang="en-US" sz="4000" dirty="0"/>
              <a:t> </a:t>
            </a:r>
            <a:r>
              <a:rPr lang="en-US" sz="4000" dirty="0" err="1"/>
              <a:t>Gò</a:t>
            </a:r>
            <a:r>
              <a:rPr lang="en-US" sz="4000" dirty="0"/>
              <a:t> </a:t>
            </a:r>
            <a:r>
              <a:rPr lang="en-US" sz="4000" dirty="0" err="1"/>
              <a:t>Mun</a:t>
            </a:r>
            <a:r>
              <a:rPr lang="en-US" sz="4000" dirty="0"/>
              <a:t> (</a:t>
            </a:r>
            <a:r>
              <a:rPr lang="en-US" sz="4000" dirty="0" err="1"/>
              <a:t>cách</a:t>
            </a:r>
            <a:r>
              <a:rPr lang="en-US" sz="4000" dirty="0"/>
              <a:t> </a:t>
            </a:r>
            <a:r>
              <a:rPr lang="en-US" sz="4000" dirty="0" err="1"/>
              <a:t>ngày</a:t>
            </a:r>
            <a:r>
              <a:rPr lang="en-US" sz="4000" dirty="0"/>
              <a:t> nay 3000 </a:t>
            </a:r>
            <a:r>
              <a:rPr lang="en-US" sz="4000" dirty="0" err="1"/>
              <a:t>năm</a:t>
            </a:r>
            <a:r>
              <a:rPr lang="en-US" sz="4000" dirty="0"/>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8244" y="206022"/>
            <a:ext cx="8763000" cy="8049652"/>
          </a:xfrm>
          <a:prstGeom prst="rect">
            <a:avLst/>
          </a:prstGeom>
        </p:spPr>
      </p:pic>
    </p:spTree>
    <p:extLst>
      <p:ext uri="{BB962C8B-B14F-4D97-AF65-F5344CB8AC3E}">
        <p14:creationId xmlns:p14="http://schemas.microsoft.com/office/powerpoint/2010/main" val="15509571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877" y="266700"/>
            <a:ext cx="17500447" cy="9677400"/>
          </a:xfrm>
          <a:prstGeom prst="rect">
            <a:avLst/>
          </a:prstGeom>
        </p:spPr>
      </p:pic>
    </p:spTree>
    <p:extLst>
      <p:ext uri="{BB962C8B-B14F-4D97-AF65-F5344CB8AC3E}">
        <p14:creationId xmlns:p14="http://schemas.microsoft.com/office/powerpoint/2010/main" val="12941334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5268" y="0"/>
            <a:ext cx="11338560" cy="1682496"/>
          </a:xfrm>
        </p:spPr>
        <p:txBody>
          <a:bodyPr/>
          <a:lstStyle/>
          <a:p>
            <a:pPr>
              <a:lnSpc>
                <a:spcPts val="4800"/>
              </a:lnSpc>
            </a:pPr>
            <a:r>
              <a:rPr lang="en-US" dirty="0"/>
              <a:t>Hình ảnh một số con sông lớn người </a:t>
            </a:r>
            <a:br>
              <a:rPr lang="en-US" dirty="0"/>
            </a:br>
            <a:r>
              <a:rPr lang="en-US" dirty="0"/>
              <a:t>nguyên thủy tại Việt nam đã định cư</a:t>
            </a:r>
          </a:p>
        </p:txBody>
      </p:sp>
      <p:pic>
        <p:nvPicPr>
          <p:cNvPr id="4" name="Picture 3"/>
          <p:cNvPicPr>
            <a:picLocks noChangeAspect="1"/>
          </p:cNvPicPr>
          <p:nvPr/>
        </p:nvPicPr>
        <p:blipFill>
          <a:blip r:embed="rId2"/>
          <a:stretch>
            <a:fillRect/>
          </a:stretch>
        </p:blipFill>
        <p:spPr>
          <a:xfrm>
            <a:off x="5954578" y="1682497"/>
            <a:ext cx="5939940" cy="7476134"/>
          </a:xfrm>
          <a:prstGeom prst="rect">
            <a:avLst/>
          </a:prstGeom>
        </p:spPr>
      </p:pic>
      <p:pic>
        <p:nvPicPr>
          <p:cNvPr id="5" name="Picture 4"/>
          <p:cNvPicPr>
            <a:picLocks noChangeAspect="1"/>
          </p:cNvPicPr>
          <p:nvPr/>
        </p:nvPicPr>
        <p:blipFill>
          <a:blip r:embed="rId3"/>
          <a:stretch>
            <a:fillRect/>
          </a:stretch>
        </p:blipFill>
        <p:spPr>
          <a:xfrm>
            <a:off x="109843" y="1682497"/>
            <a:ext cx="5625274" cy="7476134"/>
          </a:xfrm>
          <a:prstGeom prst="rect">
            <a:avLst/>
          </a:prstGeom>
        </p:spPr>
      </p:pic>
      <p:pic>
        <p:nvPicPr>
          <p:cNvPr id="6" name="Picture 5"/>
          <p:cNvPicPr>
            <a:picLocks noChangeAspect="1"/>
          </p:cNvPicPr>
          <p:nvPr/>
        </p:nvPicPr>
        <p:blipFill>
          <a:blip r:embed="rId4"/>
          <a:stretch>
            <a:fillRect/>
          </a:stretch>
        </p:blipFill>
        <p:spPr>
          <a:xfrm>
            <a:off x="12113980" y="1682497"/>
            <a:ext cx="5852152" cy="7476134"/>
          </a:xfrm>
          <a:prstGeom prst="rect">
            <a:avLst/>
          </a:prstGeom>
        </p:spPr>
      </p:pic>
      <p:sp>
        <p:nvSpPr>
          <p:cNvPr id="7" name="Rectangle 6"/>
          <p:cNvSpPr/>
          <p:nvPr/>
        </p:nvSpPr>
        <p:spPr>
          <a:xfrm>
            <a:off x="5954581" y="9349433"/>
            <a:ext cx="5939938" cy="584775"/>
          </a:xfrm>
          <a:prstGeom prst="rect">
            <a:avLst/>
          </a:prstGeom>
        </p:spPr>
        <p:txBody>
          <a:bodyPr wrap="square">
            <a:spAutoFit/>
          </a:bodyPr>
          <a:lstStyle/>
          <a:p>
            <a:pPr algn="ctr"/>
            <a:r>
              <a:rPr lang="en-US" sz="3200" b="1" dirty="0">
                <a:latin typeface="+mj-lt"/>
              </a:rPr>
              <a:t>Sông Đồng Nai</a:t>
            </a:r>
          </a:p>
        </p:txBody>
      </p:sp>
      <p:sp>
        <p:nvSpPr>
          <p:cNvPr id="10" name="Rectangle 9"/>
          <p:cNvSpPr/>
          <p:nvPr/>
        </p:nvSpPr>
        <p:spPr>
          <a:xfrm>
            <a:off x="109843" y="9349433"/>
            <a:ext cx="5625274" cy="584775"/>
          </a:xfrm>
          <a:prstGeom prst="rect">
            <a:avLst/>
          </a:prstGeom>
        </p:spPr>
        <p:txBody>
          <a:bodyPr wrap="square">
            <a:spAutoFit/>
          </a:bodyPr>
          <a:lstStyle/>
          <a:p>
            <a:pPr algn="ctr"/>
            <a:r>
              <a:rPr lang="en-US" sz="3200" b="1" dirty="0">
                <a:latin typeface="+mj-lt"/>
              </a:rPr>
              <a:t>Sông Hồng</a:t>
            </a:r>
          </a:p>
        </p:txBody>
      </p:sp>
      <p:sp>
        <p:nvSpPr>
          <p:cNvPr id="11" name="Rectangle 10"/>
          <p:cNvSpPr/>
          <p:nvPr/>
        </p:nvSpPr>
        <p:spPr>
          <a:xfrm>
            <a:off x="12143250" y="9349433"/>
            <a:ext cx="5852152" cy="584775"/>
          </a:xfrm>
          <a:prstGeom prst="rect">
            <a:avLst/>
          </a:prstGeom>
        </p:spPr>
        <p:txBody>
          <a:bodyPr wrap="square">
            <a:spAutoFit/>
          </a:bodyPr>
          <a:lstStyle/>
          <a:p>
            <a:pPr algn="ctr"/>
            <a:r>
              <a:rPr lang="en-US" sz="3200" b="1" dirty="0">
                <a:latin typeface="+mj-lt"/>
              </a:rPr>
              <a:t>Sông Mã</a:t>
            </a:r>
          </a:p>
        </p:txBody>
      </p:sp>
    </p:spTree>
    <p:extLst>
      <p:ext uri="{BB962C8B-B14F-4D97-AF65-F5344CB8AC3E}">
        <p14:creationId xmlns:p14="http://schemas.microsoft.com/office/powerpoint/2010/main" val="173249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80">
                                          <p:stCondLst>
                                            <p:cond delay="0"/>
                                          </p:stCondLst>
                                        </p:cTn>
                                        <p:tgtEl>
                                          <p:spTgt spid="4"/>
                                        </p:tgtEl>
                                      </p:cBhvr>
                                    </p:animEffect>
                                    <p:anim calcmode="lin" valueType="num">
                                      <p:cBhvr>
                                        <p:cTn id="5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6" dur="26">
                                          <p:stCondLst>
                                            <p:cond delay="650"/>
                                          </p:stCondLst>
                                        </p:cTn>
                                        <p:tgtEl>
                                          <p:spTgt spid="4"/>
                                        </p:tgtEl>
                                      </p:cBhvr>
                                      <p:to x="100000" y="60000"/>
                                    </p:animScale>
                                    <p:animScale>
                                      <p:cBhvr>
                                        <p:cTn id="57" dur="166" decel="50000">
                                          <p:stCondLst>
                                            <p:cond delay="676"/>
                                          </p:stCondLst>
                                        </p:cTn>
                                        <p:tgtEl>
                                          <p:spTgt spid="4"/>
                                        </p:tgtEl>
                                      </p:cBhvr>
                                      <p:to x="100000" y="100000"/>
                                    </p:animScale>
                                    <p:animScale>
                                      <p:cBhvr>
                                        <p:cTn id="58" dur="26">
                                          <p:stCondLst>
                                            <p:cond delay="1312"/>
                                          </p:stCondLst>
                                        </p:cTn>
                                        <p:tgtEl>
                                          <p:spTgt spid="4"/>
                                        </p:tgtEl>
                                      </p:cBhvr>
                                      <p:to x="100000" y="80000"/>
                                    </p:animScale>
                                    <p:animScale>
                                      <p:cBhvr>
                                        <p:cTn id="59" dur="166" decel="50000">
                                          <p:stCondLst>
                                            <p:cond delay="1338"/>
                                          </p:stCondLst>
                                        </p:cTn>
                                        <p:tgtEl>
                                          <p:spTgt spid="4"/>
                                        </p:tgtEl>
                                      </p:cBhvr>
                                      <p:to x="100000" y="100000"/>
                                    </p:animScale>
                                    <p:animScale>
                                      <p:cBhvr>
                                        <p:cTn id="60" dur="26">
                                          <p:stCondLst>
                                            <p:cond delay="1642"/>
                                          </p:stCondLst>
                                        </p:cTn>
                                        <p:tgtEl>
                                          <p:spTgt spid="4"/>
                                        </p:tgtEl>
                                      </p:cBhvr>
                                      <p:to x="100000" y="90000"/>
                                    </p:animScale>
                                    <p:animScale>
                                      <p:cBhvr>
                                        <p:cTn id="61" dur="166" decel="50000">
                                          <p:stCondLst>
                                            <p:cond delay="1668"/>
                                          </p:stCondLst>
                                        </p:cTn>
                                        <p:tgtEl>
                                          <p:spTgt spid="4"/>
                                        </p:tgtEl>
                                      </p:cBhvr>
                                      <p:to x="100000" y="100000"/>
                                    </p:animScale>
                                    <p:animScale>
                                      <p:cBhvr>
                                        <p:cTn id="62" dur="26">
                                          <p:stCondLst>
                                            <p:cond delay="1808"/>
                                          </p:stCondLst>
                                        </p:cTn>
                                        <p:tgtEl>
                                          <p:spTgt spid="4"/>
                                        </p:tgtEl>
                                      </p:cBhvr>
                                      <p:to x="100000" y="95000"/>
                                    </p:animScale>
                                    <p:animScale>
                                      <p:cBhvr>
                                        <p:cTn id="63" dur="166" decel="50000">
                                          <p:stCondLst>
                                            <p:cond delay="1834"/>
                                          </p:stCondLst>
                                        </p:cTn>
                                        <p:tgtEl>
                                          <p:spTgt spid="4"/>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down)">
                                      <p:cBhvr>
                                        <p:cTn id="75" dur="580">
                                          <p:stCondLst>
                                            <p:cond delay="0"/>
                                          </p:stCondLst>
                                        </p:cTn>
                                        <p:tgtEl>
                                          <p:spTgt spid="6"/>
                                        </p:tgtEl>
                                      </p:cBhvr>
                                    </p:animEffect>
                                    <p:anim calcmode="lin" valueType="num">
                                      <p:cBhvr>
                                        <p:cTn id="7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1" dur="26">
                                          <p:stCondLst>
                                            <p:cond delay="650"/>
                                          </p:stCondLst>
                                        </p:cTn>
                                        <p:tgtEl>
                                          <p:spTgt spid="6"/>
                                        </p:tgtEl>
                                      </p:cBhvr>
                                      <p:to x="100000" y="60000"/>
                                    </p:animScale>
                                    <p:animScale>
                                      <p:cBhvr>
                                        <p:cTn id="82" dur="166" decel="50000">
                                          <p:stCondLst>
                                            <p:cond delay="676"/>
                                          </p:stCondLst>
                                        </p:cTn>
                                        <p:tgtEl>
                                          <p:spTgt spid="6"/>
                                        </p:tgtEl>
                                      </p:cBhvr>
                                      <p:to x="100000" y="100000"/>
                                    </p:animScale>
                                    <p:animScale>
                                      <p:cBhvr>
                                        <p:cTn id="83" dur="26">
                                          <p:stCondLst>
                                            <p:cond delay="1312"/>
                                          </p:stCondLst>
                                        </p:cTn>
                                        <p:tgtEl>
                                          <p:spTgt spid="6"/>
                                        </p:tgtEl>
                                      </p:cBhvr>
                                      <p:to x="100000" y="80000"/>
                                    </p:animScale>
                                    <p:animScale>
                                      <p:cBhvr>
                                        <p:cTn id="84" dur="166" decel="50000">
                                          <p:stCondLst>
                                            <p:cond delay="1338"/>
                                          </p:stCondLst>
                                        </p:cTn>
                                        <p:tgtEl>
                                          <p:spTgt spid="6"/>
                                        </p:tgtEl>
                                      </p:cBhvr>
                                      <p:to x="100000" y="100000"/>
                                    </p:animScale>
                                    <p:animScale>
                                      <p:cBhvr>
                                        <p:cTn id="85" dur="26">
                                          <p:stCondLst>
                                            <p:cond delay="1642"/>
                                          </p:stCondLst>
                                        </p:cTn>
                                        <p:tgtEl>
                                          <p:spTgt spid="6"/>
                                        </p:tgtEl>
                                      </p:cBhvr>
                                      <p:to x="100000" y="90000"/>
                                    </p:animScale>
                                    <p:animScale>
                                      <p:cBhvr>
                                        <p:cTn id="86" dur="166" decel="50000">
                                          <p:stCondLst>
                                            <p:cond delay="1668"/>
                                          </p:stCondLst>
                                        </p:cTn>
                                        <p:tgtEl>
                                          <p:spTgt spid="6"/>
                                        </p:tgtEl>
                                      </p:cBhvr>
                                      <p:to x="100000" y="100000"/>
                                    </p:animScale>
                                    <p:animScale>
                                      <p:cBhvr>
                                        <p:cTn id="87" dur="26">
                                          <p:stCondLst>
                                            <p:cond delay="1808"/>
                                          </p:stCondLst>
                                        </p:cTn>
                                        <p:tgtEl>
                                          <p:spTgt spid="6"/>
                                        </p:tgtEl>
                                      </p:cBhvr>
                                      <p:to x="100000" y="95000"/>
                                    </p:animScale>
                                    <p:animScale>
                                      <p:cBhvr>
                                        <p:cTn id="88" dur="166" decel="50000">
                                          <p:stCondLst>
                                            <p:cond delay="1834"/>
                                          </p:stCondLst>
                                        </p:cTn>
                                        <p:tgtEl>
                                          <p:spTgt spid="6"/>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cxnSp>
        <p:nvCxnSpPr>
          <p:cNvPr id="64" name="Google Shape;64;p3"/>
          <p:cNvCxnSpPr/>
          <p:nvPr/>
        </p:nvCxnSpPr>
        <p:spPr>
          <a:xfrm>
            <a:off x="12901" y="2857500"/>
            <a:ext cx="4794598" cy="0"/>
          </a:xfrm>
          <a:prstGeom prst="straightConnector1">
            <a:avLst/>
          </a:prstGeom>
          <a:noFill/>
          <a:ln w="9525" cap="flat" cmpd="sng">
            <a:solidFill>
              <a:srgbClr val="CCCCCC"/>
            </a:solidFill>
            <a:prstDash val="solid"/>
            <a:round/>
            <a:headEnd type="none" w="sm" len="sm"/>
            <a:tailEnd type="none" w="sm" len="sm"/>
          </a:ln>
        </p:spPr>
      </p:cxnSp>
      <p:cxnSp>
        <p:nvCxnSpPr>
          <p:cNvPr id="65" name="Google Shape;65;p3"/>
          <p:cNvCxnSpPr/>
          <p:nvPr/>
        </p:nvCxnSpPr>
        <p:spPr>
          <a:xfrm>
            <a:off x="9476800" y="2857500"/>
            <a:ext cx="8811000" cy="0"/>
          </a:xfrm>
          <a:prstGeom prst="straightConnector1">
            <a:avLst/>
          </a:prstGeom>
          <a:noFill/>
          <a:ln w="9525" cap="flat" cmpd="sng">
            <a:solidFill>
              <a:srgbClr val="CCCCCC"/>
            </a:solidFill>
            <a:prstDash val="solid"/>
            <a:round/>
            <a:headEnd type="none" w="sm" len="sm"/>
            <a:tailEnd type="none" w="sm" len="sm"/>
          </a:ln>
        </p:spPr>
      </p:cxnSp>
      <p:pic>
        <p:nvPicPr>
          <p:cNvPr id="66" name="Google Shape;66;p3" descr="C:\Users\HP\OneDrive\Desktop\Screenshot_7.png"/>
          <p:cNvPicPr preferRelativeResize="0"/>
          <p:nvPr/>
        </p:nvPicPr>
        <p:blipFill rotWithShape="1">
          <a:blip r:embed="rId3">
            <a:alphaModFix/>
          </a:blip>
          <a:srcRect/>
          <a:stretch/>
        </p:blipFill>
        <p:spPr>
          <a:xfrm>
            <a:off x="430171" y="338667"/>
            <a:ext cx="3785306" cy="9474218"/>
          </a:xfrm>
          <a:prstGeom prst="rect">
            <a:avLst/>
          </a:prstGeom>
          <a:noFill/>
          <a:ln>
            <a:noFill/>
          </a:ln>
        </p:spPr>
      </p:pic>
      <p:sp>
        <p:nvSpPr>
          <p:cNvPr id="67" name="Google Shape;67;p3"/>
          <p:cNvSpPr/>
          <p:nvPr/>
        </p:nvSpPr>
        <p:spPr>
          <a:xfrm>
            <a:off x="4632747" y="639604"/>
            <a:ext cx="13282678" cy="10756069"/>
          </a:xfrm>
          <a:prstGeom prst="rect">
            <a:avLst/>
          </a:prstGeom>
          <a:noFill/>
          <a:ln>
            <a:noFill/>
          </a:ln>
        </p:spPr>
        <p:txBody>
          <a:bodyPr spcFirstLastPara="1" wrap="square" lIns="182850" tIns="91400" rIns="182850" bIns="91400" anchor="t" anchorCtr="0">
            <a:spAutoFit/>
          </a:bodyPr>
          <a:lstStyle/>
          <a:p>
            <a:pPr algn="ctr">
              <a:lnSpc>
                <a:spcPct val="75000"/>
              </a:lnSpc>
              <a:buClr>
                <a:srgbClr val="FFC000"/>
              </a:buClr>
              <a:buSzPts val="2400"/>
            </a:pPr>
            <a:r>
              <a:rPr lang="en-US" sz="4800" b="1">
                <a:solidFill>
                  <a:srgbClr val="FFC000"/>
                </a:solidFill>
                <a:latin typeface="Arial"/>
                <a:ea typeface="Arial"/>
                <a:cs typeface="Arial"/>
                <a:sym typeface="Arial"/>
              </a:rPr>
              <a:t>Câu chuyện người băng</a:t>
            </a:r>
            <a:endParaRPr sz="4800" b="1">
              <a:solidFill>
                <a:srgbClr val="FFC000"/>
              </a:solidFill>
              <a:latin typeface="Arial"/>
              <a:ea typeface="Arial"/>
              <a:cs typeface="Arial"/>
              <a:sym typeface="Arial"/>
            </a:endParaRPr>
          </a:p>
          <a:p>
            <a:pPr marL="571500" indent="-571500" algn="just">
              <a:lnSpc>
                <a:spcPct val="83333"/>
              </a:lnSpc>
              <a:spcBef>
                <a:spcPts val="3200"/>
              </a:spcBef>
              <a:buClr>
                <a:srgbClr val="4B191A"/>
              </a:buClr>
              <a:buSzPts val="2400"/>
              <a:buFont typeface="Arial"/>
              <a:buChar char="•"/>
            </a:pPr>
            <a:r>
              <a:rPr lang="en-US" sz="4800">
                <a:solidFill>
                  <a:srgbClr val="4B191A"/>
                </a:solidFill>
                <a:latin typeface="Arial"/>
                <a:ea typeface="Arial"/>
                <a:cs typeface="Arial"/>
                <a:sym typeface="Arial"/>
              </a:rPr>
              <a:t>“Vào năm 1991, hai nhà leo núi người Đức phát hiện một người đàn vào khoảng 3200 năm TCN. Trên người ông có một vết thương do tên bắn ở vai bên trái mà mũi tên đã được rút ra. </a:t>
            </a:r>
            <a:endParaRPr sz="3600"/>
          </a:p>
          <a:p>
            <a:pPr marL="571500" indent="-571500" algn="just">
              <a:lnSpc>
                <a:spcPct val="83333"/>
              </a:lnSpc>
              <a:spcBef>
                <a:spcPts val="3200"/>
              </a:spcBef>
              <a:buClr>
                <a:srgbClr val="4B191A"/>
              </a:buClr>
              <a:buSzPts val="2400"/>
              <a:buFont typeface="Arial"/>
              <a:buChar char="•"/>
            </a:pPr>
            <a:r>
              <a:rPr lang="en-US" sz="4800">
                <a:solidFill>
                  <a:srgbClr val="4B191A"/>
                </a:solidFill>
                <a:latin typeface="Arial"/>
                <a:ea typeface="Arial"/>
                <a:cs typeface="Arial"/>
                <a:sym typeface="Arial"/>
              </a:rPr>
              <a:t>Người đàn ông Otzi mang theo rất nhiều dụng cụ như rìu đồng có tra cán bằng gỗ, con dao bằng đá, một túi đựng mũi tên bằng da chứa các mũi tên đồng, một cung tên đang làm dở, quặng sun phít sắt và bùi nhùi tạo lửa; bột mì xay nhuyễn từ lúa mì thu hoạch vào cuối mùa hè trong canh tác nông nghiệp châu Âu, hạt mận gai thường được thu hoạch vào mùa thu, phấn hoa ngũ cốc của loài cây thiết mộc mọc vào mùa xuân. </a:t>
            </a:r>
            <a:endParaRPr sz="4800">
              <a:solidFill>
                <a:srgbClr val="4B191A"/>
              </a:solidFill>
              <a:latin typeface="Arial"/>
              <a:ea typeface="Arial"/>
              <a:cs typeface="Arial"/>
              <a:sym typeface="Arial"/>
            </a:endParaRPr>
          </a:p>
        </p:txBody>
      </p:sp>
    </p:spTree>
    <p:extLst>
      <p:ext uri="{BB962C8B-B14F-4D97-AF65-F5344CB8AC3E}">
        <p14:creationId xmlns:p14="http://schemas.microsoft.com/office/powerpoint/2010/main" val="336903520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animEffect transition="in" filter="fade">
                                      <p:cBhvr>
                                        <p:cTn id="7" dur="500"/>
                                        <p:tgtEl>
                                          <p:spTgt spid="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xEl>
                                              <p:pRg st="1" end="1"/>
                                            </p:txEl>
                                          </p:spTgt>
                                        </p:tgtEl>
                                        <p:attrNameLst>
                                          <p:attrName>style.visibility</p:attrName>
                                        </p:attrNameLst>
                                      </p:cBhvr>
                                      <p:to>
                                        <p:strVal val="visible"/>
                                      </p:to>
                                    </p:set>
                                    <p:animEffect transition="in" filter="fade">
                                      <p:cBhvr>
                                        <p:cTn id="12" dur="500"/>
                                        <p:tgtEl>
                                          <p:spTgt spid="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xEl>
                                              <p:pRg st="2" end="2"/>
                                            </p:txEl>
                                          </p:spTgt>
                                        </p:tgtEl>
                                        <p:attrNameLst>
                                          <p:attrName>style.visibility</p:attrName>
                                        </p:attrNameLst>
                                      </p:cBhvr>
                                      <p:to>
                                        <p:strVal val="visible"/>
                                      </p:to>
                                    </p:set>
                                    <p:animEffect transition="in" filter="fade">
                                      <p:cBhvr>
                                        <p:cTn id="17" dur="500"/>
                                        <p:tgtEl>
                                          <p:spTgt spid="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85424" y="4163323"/>
            <a:ext cx="2641996" cy="5369698"/>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zh-CN" altLang="en-US" sz="36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324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371600">
                <a:defRPr/>
              </a:pPr>
              <a:endParaRPr lang="en-US" altLang="zh-CN" sz="36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3793510" y="5039994"/>
            <a:ext cx="2510508" cy="4642912"/>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zh-CN" altLang="en-US" sz="36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324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371600">
                <a:defRPr/>
              </a:pPr>
              <a:endParaRPr lang="en-US" altLang="zh-CN" sz="36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2311923" y="6141582"/>
            <a:ext cx="2379226" cy="4145420"/>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zh-CN" altLang="en-US" sz="36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defRPr/>
              </a:pPr>
              <a:endParaRPr lang="zh-CN" altLang="en-US" sz="36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324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371600">
                <a:defRPr/>
              </a:pPr>
              <a:endParaRPr lang="en-US" altLang="zh-CN" sz="36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defRPr/>
              </a:pPr>
              <a:endParaRPr lang="zh-CN" altLang="en-US" sz="36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5271705" y="6701867"/>
            <a:ext cx="2149594" cy="335415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zh-CN" altLang="en-US" sz="36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324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371600">
                <a:defRPr/>
              </a:pPr>
              <a:endParaRPr lang="en-US" altLang="zh-CN" sz="36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65759" y="3039200"/>
            <a:ext cx="1652258" cy="1550356"/>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5866805" y="8141683"/>
            <a:ext cx="807650" cy="792798"/>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panose="020F0502020204030204"/>
                <a:ea typeface="等线" panose="02010600030101010101" pitchFamily="2" charset="-122"/>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panose="020F0502020204030204"/>
                  <a:ea typeface="等线" panose="02010600030101010101" pitchFamily="2" charset="-122"/>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panose="020F0502020204030204"/>
                  <a:ea typeface="等线" panose="02010600030101010101" pitchFamily="2" charset="-122"/>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panose="020F0502020204030204"/>
                  <a:ea typeface="等线" panose="02010600030101010101" pitchFamily="2" charset="-122"/>
                </a:endParaRPr>
              </a:p>
            </p:txBody>
          </p:sp>
        </p:grpSp>
      </p:grpSp>
      <p:cxnSp>
        <p:nvCxnSpPr>
          <p:cNvPr id="26" name="直接连接符 25"/>
          <p:cNvCxnSpPr/>
          <p:nvPr/>
        </p:nvCxnSpPr>
        <p:spPr>
          <a:xfrm>
            <a:off x="10764181" y="4713788"/>
            <a:ext cx="612501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599745" y="8815908"/>
            <a:ext cx="612501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11201684" y="2491546"/>
            <a:ext cx="4963096" cy="199454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4800">
              <a:solidFill>
                <a:srgbClr val="A5A5A5"/>
              </a:solidFill>
              <a:latin typeface="华康方圆体W7(P)" pitchFamily="82" charset="-122"/>
              <a:ea typeface="华康方圆体W7(P)" pitchFamily="82" charset="-122"/>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6753448" y="924"/>
            <a:ext cx="1525248" cy="4454528"/>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13445543" y="8740479"/>
            <a:ext cx="4842454" cy="143247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654851" y="256608"/>
            <a:ext cx="6946978" cy="171228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8476" y="7437548"/>
            <a:ext cx="1525248" cy="2849452"/>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10049628" y="5637796"/>
            <a:ext cx="7554119" cy="1661993"/>
          </a:xfrm>
          <a:prstGeom prst="rect">
            <a:avLst/>
          </a:prstGeom>
          <a:noFill/>
        </p:spPr>
        <p:txBody>
          <a:bodyPr wrap="none" lIns="137160" tIns="68580" rIns="137160" bIns="68580">
            <a:spAutoFit/>
          </a:bodyPr>
          <a:lstStyle/>
          <a:p>
            <a:pPr algn="ctr" defTabSz="685800">
              <a:defRPr/>
            </a:pPr>
            <a:r>
              <a:rPr lang="en-US" sz="99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78216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D7447D81-F820-3241-86A8-FB9DCFDA1198}"/>
              </a:ext>
            </a:extLst>
          </p:cNvPr>
          <p:cNvSpPr/>
          <p:nvPr/>
        </p:nvSpPr>
        <p:spPr>
          <a:xfrm>
            <a:off x="9925052" y="5367339"/>
            <a:ext cx="4121944" cy="12382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Calibri" panose="020F0502020204030204"/>
            </a:endParaRPr>
          </a:p>
        </p:txBody>
      </p:sp>
      <p:sp>
        <p:nvSpPr>
          <p:cNvPr id="4" name="Rectangle 3">
            <a:extLst>
              <a:ext uri="{FF2B5EF4-FFF2-40B4-BE49-F238E27FC236}">
                <a16:creationId xmlns:a16="http://schemas.microsoft.com/office/drawing/2014/main" id="{F8F3473C-C5F7-9E4F-8BA6-57F3ADB0CAE7}"/>
              </a:ext>
            </a:extLst>
          </p:cNvPr>
          <p:cNvSpPr/>
          <p:nvPr/>
        </p:nvSpPr>
        <p:spPr>
          <a:xfrm>
            <a:off x="8521220" y="436172"/>
            <a:ext cx="6929452" cy="3615688"/>
          </a:xfrm>
          <a:prstGeom prst="rect">
            <a:avLst/>
          </a:prstGeom>
          <a:noFill/>
        </p:spPr>
        <p:txBody>
          <a:bodyPr wrap="none">
            <a:prstTxWarp prst="textDeflate">
              <a:avLst/>
            </a:prstTxWarp>
            <a:spAutoFit/>
          </a:bodyPr>
          <a:lstStyle/>
          <a:p>
            <a:pPr algn="ctr" defTabSz="1371600">
              <a:defRPr/>
            </a:pPr>
            <a:r>
              <a:rPr lang="en-US"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defTabSz="1371600">
              <a:defRPr/>
            </a:pPr>
            <a:r>
              <a:rPr lang="en-US"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81924" name="Picture 40">
            <a:extLst>
              <a:ext uri="{FF2B5EF4-FFF2-40B4-BE49-F238E27FC236}">
                <a16:creationId xmlns:a16="http://schemas.microsoft.com/office/drawing/2014/main" id="{1378067E-06C7-A54A-87F9-F34210B44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050" y="3267074"/>
            <a:ext cx="2436020" cy="200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2">
            <a:hlinkClick r:id="rId3" action="ppaction://hlinksldjump"/>
            <a:extLst>
              <a:ext uri="{FF2B5EF4-FFF2-40B4-BE49-F238E27FC236}">
                <a16:creationId xmlns:a16="http://schemas.microsoft.com/office/drawing/2014/main" id="{18FC3B08-7F5C-6C4B-8279-744501406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8846" y="7541420"/>
            <a:ext cx="1631156" cy="132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43">
            <a:extLst>
              <a:ext uri="{FF2B5EF4-FFF2-40B4-BE49-F238E27FC236}">
                <a16:creationId xmlns:a16="http://schemas.microsoft.com/office/drawing/2014/main" id="{EC53257C-1078-9C47-85EE-8267188C0278}"/>
              </a:ext>
            </a:extLst>
          </p:cNvPr>
          <p:cNvSpPr>
            <a:spLocks noChangeArrowheads="1"/>
          </p:cNvSpPr>
          <p:nvPr/>
        </p:nvSpPr>
        <p:spPr bwMode="auto">
          <a:xfrm>
            <a:off x="10152151" y="5405439"/>
            <a:ext cx="35605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1371600" fontAlgn="base">
              <a:spcBef>
                <a:spcPct val="0"/>
              </a:spcBef>
              <a:spcAft>
                <a:spcPct val="0"/>
              </a:spcAft>
              <a:defRPr/>
            </a:pPr>
            <a:r>
              <a:rPr lang="en-US" altLang="en-VN" sz="7200" b="1">
                <a:solidFill>
                  <a:srgbClr val="00B0F0"/>
                </a:solidFill>
                <a:latin typeface="Calibri" panose="020F0502020204030204" pitchFamily="34" charset="0"/>
              </a:rPr>
              <a:t>BẮT ĐẦU</a:t>
            </a:r>
          </a:p>
        </p:txBody>
      </p:sp>
      <p:pic>
        <p:nvPicPr>
          <p:cNvPr id="46" name="Crystal">
            <a:hlinkClick r:id="" action="ppaction://media"/>
            <a:extLst>
              <a:ext uri="{FF2B5EF4-FFF2-40B4-BE49-F238E27FC236}">
                <a16:creationId xmlns:a16="http://schemas.microsoft.com/office/drawing/2014/main" id="{D3EAAD40-A0A5-AD49-8E4E-F7D31793B5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0" y="1090850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41">
            <a:extLst>
              <a:ext uri="{FF2B5EF4-FFF2-40B4-BE49-F238E27FC236}">
                <a16:creationId xmlns:a16="http://schemas.microsoft.com/office/drawing/2014/main" id="{FA50D98C-C167-6348-8858-6FBE38BF55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7964" y="4595814"/>
            <a:ext cx="4510088" cy="483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E990E6D8-0A02-B143-A19F-27C18F80A8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8858" y="809627"/>
            <a:ext cx="5448300" cy="44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50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444" y="1415655"/>
            <a:ext cx="1137872" cy="1220962"/>
          </a:xfrm>
          <a:prstGeom prst="rect">
            <a:avLst/>
          </a:prstGeom>
        </p:spPr>
      </p:pic>
      <p:cxnSp>
        <p:nvCxnSpPr>
          <p:cNvPr id="106" name="Straight Connector 105"/>
          <p:cNvCxnSpPr>
            <a:cxnSpLocks/>
          </p:cNvCxnSpPr>
          <p:nvPr/>
        </p:nvCxnSpPr>
        <p:spPr>
          <a:xfrm flipH="1">
            <a:off x="3710825" y="2057781"/>
            <a:ext cx="5154206" cy="392822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8722" y="5234467"/>
            <a:ext cx="1975276" cy="1627774"/>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0"/>
          <a:stretch>
            <a:fillRect/>
          </a:stretch>
        </p:blipFill>
        <p:spPr>
          <a:xfrm>
            <a:off x="15273514" y="10808248"/>
            <a:ext cx="914400" cy="9144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8526262" y="7314822"/>
            <a:ext cx="914400" cy="9144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5584915" y="2110861"/>
            <a:ext cx="3293854" cy="611836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45635" y="7620000"/>
            <a:ext cx="1478562" cy="1218444"/>
          </a:xfrm>
          <a:prstGeom prst="rect">
            <a:avLst/>
          </a:prstGeom>
        </p:spPr>
      </p:pic>
      <p:sp>
        <p:nvSpPr>
          <p:cNvPr id="8" name="TextBox 7">
            <a:hlinkClick r:id="rId8" action="ppaction://hlinksldjump"/>
            <a:extLst>
              <a:ext uri="{FF2B5EF4-FFF2-40B4-BE49-F238E27FC236}">
                <a16:creationId xmlns:a16="http://schemas.microsoft.com/office/drawing/2014/main" id="{6D2C7ADA-0FBF-400B-B751-9386D656BDA7}"/>
              </a:ext>
            </a:extLst>
          </p:cNvPr>
          <p:cNvSpPr txBox="1"/>
          <p:nvPr/>
        </p:nvSpPr>
        <p:spPr>
          <a:xfrm>
            <a:off x="2453779" y="4060637"/>
            <a:ext cx="2064989" cy="1015663"/>
          </a:xfrm>
          <a:prstGeom prst="rect">
            <a:avLst/>
          </a:prstGeom>
          <a:noFill/>
        </p:spPr>
        <p:txBody>
          <a:bodyPr wrap="none" rtlCol="0">
            <a:spAutoFit/>
          </a:bodyPr>
          <a:lstStyle/>
          <a:p>
            <a:pPr defTabSz="1371600">
              <a:defRPr/>
            </a:pPr>
            <a:r>
              <a:rPr lang="en-US" sz="6000" b="1" dirty="0">
                <a:solidFill>
                  <a:srgbClr val="FFFF00"/>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9964261" y="1652369"/>
            <a:ext cx="2064989" cy="1015663"/>
          </a:xfrm>
          <a:prstGeom prst="rect">
            <a:avLst/>
          </a:prstGeom>
          <a:noFill/>
        </p:spPr>
        <p:txBody>
          <a:bodyPr wrap="none" rtlCol="0">
            <a:spAutoFit/>
          </a:bodyPr>
          <a:lstStyle/>
          <a:p>
            <a:pPr defTabSz="1371600">
              <a:defRPr/>
            </a:pPr>
            <a:r>
              <a:rPr lang="en-US" sz="6000" b="1">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4305840" y="6720393"/>
            <a:ext cx="1596912" cy="1015663"/>
          </a:xfrm>
          <a:prstGeom prst="rect">
            <a:avLst/>
          </a:prstGeom>
          <a:noFill/>
        </p:spPr>
        <p:txBody>
          <a:bodyPr wrap="none" rtlCol="0">
            <a:spAutoFit/>
          </a:bodyPr>
          <a:lstStyle/>
          <a:p>
            <a:pPr defTabSz="1371600">
              <a:defRPr/>
            </a:pPr>
            <a:r>
              <a:rPr lang="en-US" sz="6000" b="1" dirty="0">
                <a:solidFill>
                  <a:srgbClr val="FFFF00"/>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10464404" y="1652369"/>
            <a:ext cx="1596912" cy="1015663"/>
          </a:xfrm>
          <a:prstGeom prst="rect">
            <a:avLst/>
          </a:prstGeom>
          <a:noFill/>
        </p:spPr>
        <p:txBody>
          <a:bodyPr wrap="none" rtlCol="0">
            <a:spAutoFit/>
          </a:bodyPr>
          <a:lstStyle/>
          <a:p>
            <a:pPr defTabSz="1371600">
              <a:defRPr/>
            </a:pPr>
            <a:r>
              <a:rPr lang="en-US" sz="6000" b="1">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8865030" y="2110869"/>
            <a:ext cx="1219916" cy="5598550"/>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9631065" y="7370770"/>
            <a:ext cx="973822" cy="802500"/>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8311875" y="6647583"/>
            <a:ext cx="1595309" cy="1015663"/>
          </a:xfrm>
          <a:prstGeom prst="rect">
            <a:avLst/>
          </a:prstGeom>
          <a:noFill/>
        </p:spPr>
        <p:txBody>
          <a:bodyPr wrap="none" rtlCol="0">
            <a:spAutoFit/>
          </a:bodyPr>
          <a:lstStyle/>
          <a:p>
            <a:pPr defTabSz="1371600">
              <a:defRPr/>
            </a:pPr>
            <a:r>
              <a:rPr lang="en-US" sz="6000" b="1" dirty="0" smtClean="0">
                <a:solidFill>
                  <a:srgbClr val="FFFF00"/>
                </a:solidFill>
                <a:latin typeface="Britannic Bold" panose="020B0903060703020204" pitchFamily="34" charset="0"/>
                <a:cs typeface="Champion Script" panose="020B0506030404030204" pitchFamily="34" charset="0"/>
              </a:rPr>
              <a:t>20$</a:t>
            </a:r>
            <a:endParaRPr lang="en-US" sz="6000" b="1" dirty="0">
              <a:solidFill>
                <a:srgbClr val="FFFF00"/>
              </a:solidFill>
              <a:latin typeface="Britannic Bold" panose="020B0903060703020204" pitchFamily="34" charset="0"/>
              <a:cs typeface="Champion Script" panose="020B0506030404030204" pitchFamily="34" charset="0"/>
            </a:endParaRPr>
          </a:p>
        </p:txBody>
      </p:sp>
      <p:sp>
        <p:nvSpPr>
          <p:cNvPr id="69" name="TextBox 68">
            <a:extLst>
              <a:ext uri="{FF2B5EF4-FFF2-40B4-BE49-F238E27FC236}">
                <a16:creationId xmlns:a16="http://schemas.microsoft.com/office/drawing/2014/main" id="{1C63A7B9-6E42-4E40-998E-F0A37D212CB1}"/>
              </a:ext>
            </a:extLst>
          </p:cNvPr>
          <p:cNvSpPr txBox="1"/>
          <p:nvPr/>
        </p:nvSpPr>
        <p:spPr>
          <a:xfrm>
            <a:off x="10464405" y="1652369"/>
            <a:ext cx="1595309" cy="1015663"/>
          </a:xfrm>
          <a:prstGeom prst="rect">
            <a:avLst/>
          </a:prstGeom>
          <a:noFill/>
        </p:spPr>
        <p:txBody>
          <a:bodyPr wrap="none" rtlCol="0">
            <a:spAutoFit/>
          </a:bodyPr>
          <a:lstStyle/>
          <a:p>
            <a:pPr defTabSz="1371600">
              <a:defRPr/>
            </a:pPr>
            <a:r>
              <a:rPr lang="en-US" sz="600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8850291" y="2075586"/>
            <a:ext cx="4792354" cy="6153636"/>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51551">
            <a:off x="12572260" y="7347148"/>
            <a:ext cx="2140764" cy="1764148"/>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9995523" y="1652369"/>
            <a:ext cx="1595309" cy="1015663"/>
          </a:xfrm>
          <a:prstGeom prst="rect">
            <a:avLst/>
          </a:prstGeom>
          <a:noFill/>
        </p:spPr>
        <p:txBody>
          <a:bodyPr wrap="none" rtlCol="0" anchor="t">
            <a:spAutoFit/>
          </a:bodyPr>
          <a:lstStyle/>
          <a:p>
            <a:pPr defTabSz="1371600">
              <a:defRPr/>
            </a:pPr>
            <a:r>
              <a:rPr lang="en-US" sz="6000" b="1" dirty="0">
                <a:solidFill>
                  <a:srgbClr val="FFFF00"/>
                </a:solidFill>
                <a:latin typeface="Britannic Bold"/>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8965162" y="2075593"/>
            <a:ext cx="5645920" cy="333018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14144198" y="5102122"/>
            <a:ext cx="1113328" cy="917464"/>
          </a:xfrm>
          <a:prstGeom prst="rect">
            <a:avLst/>
          </a:prstGeom>
        </p:spPr>
      </p:pic>
      <p:sp>
        <p:nvSpPr>
          <p:cNvPr id="100" name="TextBox 99">
            <a:hlinkClick r:id="rId15" action="ppaction://hlinksldjump"/>
            <a:extLst>
              <a:ext uri="{FF2B5EF4-FFF2-40B4-BE49-F238E27FC236}">
                <a16:creationId xmlns:a16="http://schemas.microsoft.com/office/drawing/2014/main" id="{D1DF82DC-BEFB-41A7-AD35-7C5CE4B44277}"/>
              </a:ext>
            </a:extLst>
          </p:cNvPr>
          <p:cNvSpPr txBox="1"/>
          <p:nvPr/>
        </p:nvSpPr>
        <p:spPr>
          <a:xfrm>
            <a:off x="13894628" y="3998858"/>
            <a:ext cx="1864660" cy="1015663"/>
          </a:xfrm>
          <a:prstGeom prst="rect">
            <a:avLst/>
          </a:prstGeom>
          <a:noFill/>
        </p:spPr>
        <p:txBody>
          <a:bodyPr wrap="square" rtlCol="0">
            <a:spAutoFit/>
          </a:bodyPr>
          <a:lstStyle/>
          <a:p>
            <a:pPr defTabSz="1371600">
              <a:defRPr/>
            </a:pPr>
            <a:r>
              <a:rPr lang="en-US" sz="6000" b="1" dirty="0">
                <a:solidFill>
                  <a:srgbClr val="FFFF00"/>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10466805" y="1652369"/>
            <a:ext cx="184731" cy="1015663"/>
          </a:xfrm>
          <a:prstGeom prst="rect">
            <a:avLst/>
          </a:prstGeom>
          <a:noFill/>
        </p:spPr>
        <p:txBody>
          <a:bodyPr wrap="none" rtlCol="0" anchor="t">
            <a:spAutoFit/>
          </a:bodyPr>
          <a:lstStyle/>
          <a:p>
            <a:pPr defTabSz="1371600">
              <a:defRPr/>
            </a:pPr>
            <a:endParaRPr lang="en-US" sz="6000" b="1" dirty="0">
              <a:solidFill>
                <a:srgbClr val="FFFF00"/>
              </a:solidFill>
              <a:latin typeface="Britannic Bold"/>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5377005" y="609031"/>
            <a:ext cx="1760122" cy="1868286"/>
          </a:xfrm>
          <a:prstGeom prst="rect">
            <a:avLst/>
          </a:prstGeom>
        </p:spPr>
      </p:pic>
      <p:pic>
        <p:nvPicPr>
          <p:cNvPr id="17" name="Picture 16">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143461" y="1652377"/>
            <a:ext cx="1213450" cy="984242"/>
          </a:xfrm>
          <a:prstGeom prst="rect">
            <a:avLst/>
          </a:prstGeom>
        </p:spPr>
      </p:pic>
      <p:sp>
        <p:nvSpPr>
          <p:cNvPr id="72" name="TextBox 71">
            <a:hlinkClick r:id="rId19" action="ppaction://hlinksldjump"/>
            <a:extLst>
              <a:ext uri="{FF2B5EF4-FFF2-40B4-BE49-F238E27FC236}">
                <a16:creationId xmlns:a16="http://schemas.microsoft.com/office/drawing/2014/main" id="{9AEB9DB1-3DBE-4B42-B829-AE6DA8A6C03E}"/>
              </a:ext>
            </a:extLst>
          </p:cNvPr>
          <p:cNvSpPr txBox="1"/>
          <p:nvPr/>
        </p:nvSpPr>
        <p:spPr>
          <a:xfrm>
            <a:off x="12778361" y="6287469"/>
            <a:ext cx="2066591" cy="1015663"/>
          </a:xfrm>
          <a:prstGeom prst="rect">
            <a:avLst/>
          </a:prstGeom>
          <a:noFill/>
        </p:spPr>
        <p:txBody>
          <a:bodyPr wrap="none" rtlCol="0">
            <a:spAutoFit/>
          </a:bodyPr>
          <a:lstStyle/>
          <a:p>
            <a:pPr defTabSz="1371600">
              <a:defRPr/>
            </a:pPr>
            <a:r>
              <a:rPr lang="en-US" sz="6000" b="1" dirty="0">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217578" y="442132"/>
            <a:ext cx="1375600" cy="1112484"/>
          </a:xfrm>
          <a:prstGeom prst="rect">
            <a:avLst/>
          </a:prstGeom>
        </p:spPr>
      </p:pic>
      <p:pic>
        <p:nvPicPr>
          <p:cNvPr id="2" name="Picture 1">
            <a:extLst>
              <a:ext uri="{FF2B5EF4-FFF2-40B4-BE49-F238E27FC236}">
                <a16:creationId xmlns:a16="http://schemas.microsoft.com/office/drawing/2014/main" id="{F4C844C5-7A7C-FB96-C0A4-D45584176FE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717568" y="8893745"/>
            <a:ext cx="1643292" cy="1657582"/>
          </a:xfrm>
          <a:prstGeom prst="rect">
            <a:avLst/>
          </a:prstGeom>
        </p:spPr>
      </p:pic>
    </p:spTree>
    <p:extLst>
      <p:ext uri="{BB962C8B-B14F-4D97-AF65-F5344CB8AC3E}">
        <p14:creationId xmlns:p14="http://schemas.microsoft.com/office/powerpoint/2010/main" val="313880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01907030051">
            <a:extLst>
              <a:ext uri="{FF2B5EF4-FFF2-40B4-BE49-F238E27FC236}">
                <a16:creationId xmlns:a16="http://schemas.microsoft.com/office/drawing/2014/main" id="{F09131B1-2658-4A33-8451-78910F8CFA87}"/>
              </a:ext>
            </a:extLst>
          </p:cNvPr>
          <p:cNvPicPr>
            <a:picLocks noChangeAspect="1"/>
          </p:cNvPicPr>
          <p:nvPr/>
        </p:nvPicPr>
        <p:blipFill>
          <a:blip r:embed="rId3"/>
          <a:stretch>
            <a:fillRect/>
          </a:stretch>
        </p:blipFill>
        <p:spPr>
          <a:xfrm rot="5400000">
            <a:off x="3936684" y="-4003356"/>
            <a:ext cx="10402252" cy="18296572"/>
          </a:xfrm>
          <a:prstGeom prst="rect">
            <a:avLst/>
          </a:prstGeom>
        </p:spPr>
      </p:pic>
      <p:sp>
        <p:nvSpPr>
          <p:cNvPr id="15" name="矩形 14">
            <a:extLst>
              <a:ext uri="{FF2B5EF4-FFF2-40B4-BE49-F238E27FC236}">
                <a16:creationId xmlns:a16="http://schemas.microsoft.com/office/drawing/2014/main" id="{1D7AABE2-7393-43BC-86BC-C56281B43DD5}"/>
              </a:ext>
            </a:extLst>
          </p:cNvPr>
          <p:cNvSpPr/>
          <p:nvPr/>
        </p:nvSpPr>
        <p:spPr>
          <a:xfrm>
            <a:off x="438976" y="307521"/>
            <a:ext cx="17397664" cy="9674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pic>
        <p:nvPicPr>
          <p:cNvPr id="4" name="图片 3">
            <a:extLst>
              <a:ext uri="{FF2B5EF4-FFF2-40B4-BE49-F238E27FC236}">
                <a16:creationId xmlns:a16="http://schemas.microsoft.com/office/drawing/2014/main" id="{42A68FA9-0BE1-4C3B-A355-7FA106599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363" y="505327"/>
            <a:ext cx="2217062" cy="1347538"/>
          </a:xfrm>
          <a:prstGeom prst="rect">
            <a:avLst/>
          </a:prstGeom>
        </p:spPr>
      </p:pic>
      <p:pic>
        <p:nvPicPr>
          <p:cNvPr id="5" name="图片 4">
            <a:extLst>
              <a:ext uri="{FF2B5EF4-FFF2-40B4-BE49-F238E27FC236}">
                <a16:creationId xmlns:a16="http://schemas.microsoft.com/office/drawing/2014/main" id="{84FA95AD-2525-4F40-9424-3A02DB8C9E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 y="4136573"/>
            <a:ext cx="7383412" cy="4487658"/>
          </a:xfrm>
          <a:prstGeom prst="rect">
            <a:avLst/>
          </a:prstGeom>
        </p:spPr>
      </p:pic>
      <p:sp>
        <p:nvSpPr>
          <p:cNvPr id="9" name="矩形 8">
            <a:extLst>
              <a:ext uri="{FF2B5EF4-FFF2-40B4-BE49-F238E27FC236}">
                <a16:creationId xmlns:a16="http://schemas.microsoft.com/office/drawing/2014/main" id="{0E39B2A0-6E14-4F59-BA4D-04D046ED7BBA}"/>
              </a:ext>
            </a:extLst>
          </p:cNvPr>
          <p:cNvSpPr/>
          <p:nvPr/>
        </p:nvSpPr>
        <p:spPr>
          <a:xfrm>
            <a:off x="6923317" y="2503716"/>
            <a:ext cx="10331662" cy="6792684"/>
          </a:xfrm>
          <a:prstGeom prst="rect">
            <a:avLst/>
          </a:prstGeom>
          <a:solidFill>
            <a:srgbClr val="F9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7" name="TextBox 1210">
            <a:extLst>
              <a:ext uri="{FF2B5EF4-FFF2-40B4-BE49-F238E27FC236}">
                <a16:creationId xmlns:a16="http://schemas.microsoft.com/office/drawing/2014/main" id="{8344116D-EBC8-4587-AC1A-08E15205956A}"/>
              </a:ext>
            </a:extLst>
          </p:cNvPr>
          <p:cNvSpPr/>
          <p:nvPr/>
        </p:nvSpPr>
        <p:spPr>
          <a:xfrm>
            <a:off x="2443695" y="543962"/>
            <a:ext cx="15617674" cy="738664"/>
          </a:xfrm>
          <a:prstGeom prst="rect">
            <a:avLst/>
          </a:prstGeom>
          <a:noFill/>
          <a:ln w="9525">
            <a:noFill/>
            <a:miter/>
          </a:ln>
        </p:spPr>
        <p:txBody>
          <a:bodyPr wrap="square">
            <a:spAutoFit/>
          </a:bodyPr>
          <a:lstStyle/>
          <a:p>
            <a:r>
              <a:rPr lang="en-US" altLang="zh-CN" sz="4200" b="1"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3. </a:t>
            </a:r>
            <a:r>
              <a:rPr lang="en-US" altLang="zh-CN" sz="4200" b="1"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Luyện</a:t>
            </a:r>
            <a:r>
              <a:rPr lang="en-US" altLang="zh-CN" sz="4200" b="1"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4200" b="1"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tập</a:t>
            </a:r>
            <a:r>
              <a:rPr lang="en-US" altLang="zh-CN" sz="4200" b="1"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4200" b="1"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và</a:t>
            </a:r>
            <a:r>
              <a:rPr lang="en-US" altLang="zh-CN" sz="4200" b="1"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4200" b="1"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vận</a:t>
            </a:r>
            <a:r>
              <a:rPr lang="en-US" altLang="zh-CN" sz="4200" b="1"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4200" b="1"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dụng</a:t>
            </a:r>
            <a:endParaRPr lang="zh-CN" altLang="en-US" sz="4200" b="1"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endParaRPr>
          </a:p>
        </p:txBody>
      </p:sp>
      <p:sp>
        <p:nvSpPr>
          <p:cNvPr id="2" name="TextBox 1">
            <a:extLst>
              <a:ext uri="{FF2B5EF4-FFF2-40B4-BE49-F238E27FC236}">
                <a16:creationId xmlns:a16="http://schemas.microsoft.com/office/drawing/2014/main" id="{E876D529-2BB0-4A38-9ABD-E260136D776A}"/>
              </a:ext>
            </a:extLst>
          </p:cNvPr>
          <p:cNvSpPr txBox="1"/>
          <p:nvPr/>
        </p:nvSpPr>
        <p:spPr>
          <a:xfrm>
            <a:off x="10252533" y="1278438"/>
            <a:ext cx="3788230" cy="923330"/>
          </a:xfrm>
          <a:prstGeom prst="rect">
            <a:avLst/>
          </a:prstGeom>
          <a:noFill/>
        </p:spPr>
        <p:txBody>
          <a:bodyPr wrap="square" rtlCol="0">
            <a:spAutoFit/>
          </a:bodyPr>
          <a:lstStyle/>
          <a:p>
            <a:r>
              <a:rPr lang="en-US" sz="5400" b="1" dirty="0" err="1">
                <a:latin typeface="#9Slide05 SVNBlenda Script" panose="02000804000000020003" pitchFamily="2" charset="0"/>
                <a:cs typeface="#9Slide03 Arima Madurai ExtraBo" panose="00000900000000000000" pitchFamily="2" charset="0"/>
              </a:rPr>
              <a:t>Vận</a:t>
            </a:r>
            <a:r>
              <a:rPr lang="en-US" sz="5400" b="1" dirty="0">
                <a:latin typeface="#9Slide05 SVNBlenda Script" panose="02000804000000020003" pitchFamily="2" charset="0"/>
                <a:cs typeface="#9Slide03 Arima Madurai ExtraBo" panose="00000900000000000000" pitchFamily="2" charset="0"/>
              </a:rPr>
              <a:t> </a:t>
            </a:r>
            <a:r>
              <a:rPr lang="en-US" sz="5400" b="1" dirty="0" err="1">
                <a:latin typeface="#9Slide05 SVNBlenda Script" panose="02000804000000020003" pitchFamily="2" charset="0"/>
                <a:cs typeface="#9Slide03 Arima Madurai ExtraBo" panose="00000900000000000000" pitchFamily="2" charset="0"/>
              </a:rPr>
              <a:t>dụng</a:t>
            </a:r>
            <a:endParaRPr lang="en-US" sz="5400" b="1" dirty="0">
              <a:latin typeface="#9Slide05 SVNBlenda Script" panose="02000804000000020003" pitchFamily="2" charset="0"/>
              <a:cs typeface="#9Slide03 Arima Madurai ExtraBo" panose="00000900000000000000" pitchFamily="2" charset="0"/>
            </a:endParaRPr>
          </a:p>
        </p:txBody>
      </p:sp>
      <p:sp>
        <p:nvSpPr>
          <p:cNvPr id="3" name="TextBox 2">
            <a:extLst>
              <a:ext uri="{FF2B5EF4-FFF2-40B4-BE49-F238E27FC236}">
                <a16:creationId xmlns:a16="http://schemas.microsoft.com/office/drawing/2014/main" id="{AAE24857-07BF-42BE-BE41-46DE6B10FFF2}"/>
              </a:ext>
            </a:extLst>
          </p:cNvPr>
          <p:cNvSpPr txBox="1"/>
          <p:nvPr/>
        </p:nvSpPr>
        <p:spPr>
          <a:xfrm>
            <a:off x="7243710" y="2724657"/>
            <a:ext cx="9846860" cy="5909310"/>
          </a:xfrm>
          <a:prstGeom prst="rect">
            <a:avLst/>
          </a:prstGeom>
          <a:noFill/>
        </p:spPr>
        <p:txBody>
          <a:bodyPr wrap="square" rtlCol="0">
            <a:spAutoFit/>
          </a:bodyPr>
          <a:lstStyle/>
          <a:p>
            <a:pPr algn="just">
              <a:lnSpc>
                <a:spcPct val="150000"/>
              </a:lnSpc>
            </a:pP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Vào</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vai</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một</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nhà</a:t>
            </a:r>
            <a:r>
              <a:rPr lang="en-US" sz="3600" dirty="0">
                <a:latin typeface="#9Slide03 Arima Madurai Bold" panose="00000800000000000000" pitchFamily="2" charset="0"/>
                <a:cs typeface="#9Slide03 Arima Madurai Bold" panose="00000800000000000000" pitchFamily="2" charset="0"/>
              </a:rPr>
              <a:t> khoa </a:t>
            </a:r>
            <a:r>
              <a:rPr lang="en-US" sz="3600" dirty="0" err="1">
                <a:latin typeface="#9Slide03 Arima Madurai Bold" panose="00000800000000000000" pitchFamily="2" charset="0"/>
                <a:cs typeface="#9Slide03 Arima Madurai Bold" panose="00000800000000000000" pitchFamily="2" charset="0"/>
              </a:rPr>
              <a:t>học</a:t>
            </a:r>
            <a:r>
              <a:rPr lang="en-US" sz="3600" dirty="0">
                <a:latin typeface="#9Slide03 Arima Madurai Bold" panose="00000800000000000000" pitchFamily="2" charset="0"/>
                <a:cs typeface="#9Slide03 Arima Madurai Bold" panose="00000800000000000000" pitchFamily="2" charset="0"/>
              </a:rPr>
              <a:t>, e </a:t>
            </a:r>
            <a:r>
              <a:rPr lang="en-US" sz="3600" dirty="0" err="1">
                <a:latin typeface="#9Slide03 Arima Madurai Bold" panose="00000800000000000000" pitchFamily="2" charset="0"/>
                <a:cs typeface="#9Slide03 Arima Madurai Bold" panose="00000800000000000000" pitchFamily="2" charset="0"/>
              </a:rPr>
              <a:t>hãy</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tìm</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hiểu</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thêm</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trên</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sách</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báo</a:t>
            </a:r>
            <a:r>
              <a:rPr lang="en-US" sz="3600" dirty="0">
                <a:latin typeface="#9Slide03 Arima Madurai Bold" panose="00000800000000000000" pitchFamily="2" charset="0"/>
                <a:cs typeface="#9Slide03 Arima Madurai Bold" panose="00000800000000000000" pitchFamily="2" charset="0"/>
              </a:rPr>
              <a:t>, internet </a:t>
            </a:r>
            <a:r>
              <a:rPr lang="en-US" sz="3600" dirty="0" err="1">
                <a:latin typeface="#9Slide03 Arima Madurai Bold" panose="00000800000000000000" pitchFamily="2" charset="0"/>
                <a:cs typeface="#9Slide03 Arima Madurai Bold" panose="00000800000000000000" pitchFamily="2" charset="0"/>
              </a:rPr>
              <a:t>và</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thực</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hiện</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một</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bài</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nghiên</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cứu</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với</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nội</a:t>
            </a:r>
            <a:r>
              <a:rPr lang="en-US" sz="3600" dirty="0">
                <a:latin typeface="#9Slide03 Arima Madurai Bold" panose="00000800000000000000" pitchFamily="2" charset="0"/>
                <a:cs typeface="#9Slide03 Arima Madurai Bold" panose="00000800000000000000" pitchFamily="2" charset="0"/>
              </a:rPr>
              <a:t> dung </a:t>
            </a:r>
            <a:r>
              <a:rPr lang="en-US" sz="3600" dirty="0" err="1">
                <a:latin typeface="#9Slide03 Arima Madurai Bold" panose="00000800000000000000" pitchFamily="2" charset="0"/>
                <a:cs typeface="#9Slide03 Arima Madurai Bold" panose="00000800000000000000" pitchFamily="2" charset="0"/>
              </a:rPr>
              <a:t>như</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sau</a:t>
            </a:r>
            <a:r>
              <a:rPr lang="en-US" sz="3600" dirty="0">
                <a:latin typeface="#9Slide03 Arima Madurai Bold" panose="00000800000000000000" pitchFamily="2" charset="0"/>
                <a:cs typeface="#9Slide03 Arima Madurai Bold" panose="00000800000000000000" pitchFamily="2" charset="0"/>
              </a:rPr>
              <a:t>:</a:t>
            </a:r>
          </a:p>
          <a:p>
            <a:pPr algn="just">
              <a:lnSpc>
                <a:spcPct val="150000"/>
              </a:lnSpc>
            </a:pP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Nguyên</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liệu</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đồng</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hiện</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nay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còn</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được</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sử</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dụng</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vào</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những</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việc</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gì</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Tại</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sao</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các</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loại</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công</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cụ</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và</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vũ</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khí</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bằng</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đồng</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ngày</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càng</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ít</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được</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sử</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dụng</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trong</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đời</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3600" dirty="0" err="1">
                <a:solidFill>
                  <a:schemeClr val="accent1">
                    <a:lumMod val="50000"/>
                  </a:schemeClr>
                </a:solidFill>
                <a:latin typeface="#9Slide03 Arima Madurai Bold" panose="00000800000000000000" pitchFamily="2" charset="0"/>
                <a:cs typeface="#9Slide03 Arima Madurai Bold" panose="00000800000000000000" pitchFamily="2" charset="0"/>
              </a:rPr>
              <a:t>sống</a:t>
            </a:r>
            <a:r>
              <a:rPr lang="en-US" sz="3600" dirty="0">
                <a:solidFill>
                  <a:schemeClr val="accent1">
                    <a:lumMod val="50000"/>
                  </a:schemeClr>
                </a:solidFill>
                <a:latin typeface="#9Slide03 Arima Madurai Bold" panose="00000800000000000000" pitchFamily="2" charset="0"/>
                <a:cs typeface="#9Slide03 Arima Madurai Bold" panose="00000800000000000000" pitchFamily="2" charset="0"/>
              </a:rPr>
              <a:t>?</a:t>
            </a:r>
          </a:p>
        </p:txBody>
      </p:sp>
    </p:spTree>
    <p:extLst>
      <p:ext uri="{BB962C8B-B14F-4D97-AF65-F5344CB8AC3E}">
        <p14:creationId xmlns:p14="http://schemas.microsoft.com/office/powerpoint/2010/main" val="215529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31870" y="245228"/>
            <a:ext cx="2369626" cy="2369626"/>
          </a:xfrm>
          <a:custGeom>
            <a:avLst/>
            <a:gdLst/>
            <a:ahLst/>
            <a:cxnLst/>
            <a:rect l="l" t="t" r="r" b="b"/>
            <a:pathLst>
              <a:path w="2369626" h="2369626">
                <a:moveTo>
                  <a:pt x="0" y="0"/>
                </a:moveTo>
                <a:lnTo>
                  <a:pt x="2369626" y="0"/>
                </a:lnTo>
                <a:lnTo>
                  <a:pt x="2369626" y="2369626"/>
                </a:lnTo>
                <a:lnTo>
                  <a:pt x="0" y="236962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AutoShape 3"/>
          <p:cNvSpPr/>
          <p:nvPr/>
        </p:nvSpPr>
        <p:spPr>
          <a:xfrm>
            <a:off x="159718" y="7718953"/>
            <a:ext cx="18288000" cy="2742533"/>
          </a:xfrm>
          <a:prstGeom prst="rect">
            <a:avLst/>
          </a:prstGeom>
          <a:solidFill>
            <a:srgbClr val="EDECED"/>
          </a:solidFill>
        </p:spPr>
      </p:sp>
      <p:sp>
        <p:nvSpPr>
          <p:cNvPr id="4" name="Freeform 4"/>
          <p:cNvSpPr/>
          <p:nvPr/>
        </p:nvSpPr>
        <p:spPr>
          <a:xfrm>
            <a:off x="-533400" y="0"/>
            <a:ext cx="4880039" cy="4998178"/>
          </a:xfrm>
          <a:custGeom>
            <a:avLst/>
            <a:gdLst/>
            <a:ahLst/>
            <a:cxnLst/>
            <a:rect l="l" t="t" r="r" b="b"/>
            <a:pathLst>
              <a:path w="4880039" h="4998178">
                <a:moveTo>
                  <a:pt x="0" y="0"/>
                </a:moveTo>
                <a:lnTo>
                  <a:pt x="4880039" y="0"/>
                </a:lnTo>
                <a:lnTo>
                  <a:pt x="4880039" y="4998178"/>
                </a:lnTo>
                <a:lnTo>
                  <a:pt x="0" y="49981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4767668" y="5027597"/>
            <a:ext cx="3498030" cy="4833961"/>
          </a:xfrm>
          <a:custGeom>
            <a:avLst/>
            <a:gdLst/>
            <a:ahLst/>
            <a:cxnLst/>
            <a:rect l="l" t="t" r="r" b="b"/>
            <a:pathLst>
              <a:path w="3498030" h="4833961">
                <a:moveTo>
                  <a:pt x="0" y="0"/>
                </a:moveTo>
                <a:lnTo>
                  <a:pt x="3498030" y="0"/>
                </a:lnTo>
                <a:lnTo>
                  <a:pt x="3498030" y="4833961"/>
                </a:lnTo>
                <a:lnTo>
                  <a:pt x="0" y="483396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5576" y="6065070"/>
            <a:ext cx="5241674" cy="4221930"/>
          </a:xfrm>
          <a:custGeom>
            <a:avLst/>
            <a:gdLst/>
            <a:ahLst/>
            <a:cxnLst/>
            <a:rect l="l" t="t" r="r" b="b"/>
            <a:pathLst>
              <a:path w="5241674" h="4221930">
                <a:moveTo>
                  <a:pt x="0" y="0"/>
                </a:moveTo>
                <a:lnTo>
                  <a:pt x="5241674" y="0"/>
                </a:lnTo>
                <a:lnTo>
                  <a:pt x="5241674" y="4221930"/>
                </a:lnTo>
                <a:lnTo>
                  <a:pt x="0" y="422193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Title 1"/>
          <p:cNvSpPr txBox="1">
            <a:spLocks/>
          </p:cNvSpPr>
          <p:nvPr/>
        </p:nvSpPr>
        <p:spPr>
          <a:xfrm>
            <a:off x="4346639" y="245228"/>
            <a:ext cx="7756798" cy="87119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smtClean="0">
                <a:solidFill>
                  <a:schemeClr val="accent6">
                    <a:lumMod val="75000"/>
                  </a:schemeClr>
                </a:solidFill>
                <a:latin typeface="Arial" panose="020B0604020202020204" pitchFamily="34" charset="0"/>
                <a:cs typeface="Arial" panose="020B0604020202020204" pitchFamily="34" charset="0"/>
              </a:rPr>
              <a:t>Hướng dẫn về nhà</a:t>
            </a:r>
            <a:endParaRPr lang="en-US" sz="6000" dirty="0">
              <a:solidFill>
                <a:schemeClr val="accent6">
                  <a:lumMod val="75000"/>
                </a:schemeClr>
              </a:solidFill>
              <a:latin typeface="Arial" panose="020B0604020202020204" pitchFamily="34" charset="0"/>
              <a:cs typeface="Arial" panose="020B0604020202020204" pitchFamily="34" charset="0"/>
            </a:endParaRPr>
          </a:p>
        </p:txBody>
      </p:sp>
      <p:sp>
        <p:nvSpPr>
          <p:cNvPr id="11" name="Google Shape;637;p58"/>
          <p:cNvSpPr txBox="1"/>
          <p:nvPr/>
        </p:nvSpPr>
        <p:spPr>
          <a:xfrm rot="684">
            <a:off x="4800905" y="1809934"/>
            <a:ext cx="9966770" cy="960441"/>
          </a:xfrm>
          <a:prstGeom prst="rect">
            <a:avLst/>
          </a:prstGeom>
          <a:noFill/>
          <a:ln>
            <a:noFill/>
          </a:ln>
        </p:spPr>
        <p:txBody>
          <a:bodyPr spcFirstLastPara="1" wrap="square" lIns="182850" tIns="182850" rIns="182850" bIns="182850" anchor="t" anchorCtr="0">
            <a:noAutofit/>
          </a:bodyPr>
          <a:lstStyle/>
          <a:p>
            <a:pPr algn="ctr"/>
            <a:r>
              <a:rPr lang="en-US" sz="5000" b="1" dirty="0" smtClean="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5000" b="1" dirty="0" err="1" smtClean="0">
                <a:solidFill>
                  <a:schemeClr val="accent6">
                    <a:lumMod val="50000"/>
                  </a:schemeClr>
                </a:solidFill>
                <a:latin typeface="Arial" panose="020B0604020202020204" pitchFamily="34" charset="0"/>
                <a:ea typeface="Muli"/>
                <a:cs typeface="Arial" panose="020B0604020202020204" pitchFamily="34" charset="0"/>
                <a:sym typeface="Muli"/>
              </a:rPr>
              <a:t>Trả</a:t>
            </a:r>
            <a:r>
              <a:rPr lang="en-US" sz="5000" b="1" dirty="0" smtClean="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5000" b="1" dirty="0">
                <a:solidFill>
                  <a:schemeClr val="accent6">
                    <a:lumMod val="50000"/>
                  </a:schemeClr>
                </a:solidFill>
                <a:latin typeface="Arial" panose="020B0604020202020204" pitchFamily="34" charset="0"/>
                <a:ea typeface="Muli"/>
                <a:cs typeface="Arial" panose="020B0604020202020204" pitchFamily="34" charset="0"/>
                <a:sym typeface="Muli"/>
              </a:rPr>
              <a:t>lời các </a:t>
            </a:r>
            <a:r>
              <a:rPr lang="en-US" sz="5000" b="1" dirty="0" err="1">
                <a:solidFill>
                  <a:schemeClr val="accent6">
                    <a:lumMod val="50000"/>
                  </a:schemeClr>
                </a:solidFill>
                <a:latin typeface="Arial" panose="020B0604020202020204" pitchFamily="34" charset="0"/>
                <a:ea typeface="Muli"/>
                <a:cs typeface="Arial" panose="020B0604020202020204" pitchFamily="34" charset="0"/>
                <a:sym typeface="Muli"/>
              </a:rPr>
              <a:t>câu</a:t>
            </a:r>
            <a:r>
              <a:rPr lang="en-US" sz="5000" b="1"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5000" b="1" dirty="0" err="1" smtClean="0">
                <a:solidFill>
                  <a:schemeClr val="accent6">
                    <a:lumMod val="50000"/>
                  </a:schemeClr>
                </a:solidFill>
                <a:latin typeface="Arial" panose="020B0604020202020204" pitchFamily="34" charset="0"/>
                <a:ea typeface="Muli"/>
                <a:cs typeface="Arial" panose="020B0604020202020204" pitchFamily="34" charset="0"/>
                <a:sym typeface="Muli"/>
              </a:rPr>
              <a:t>hỏi</a:t>
            </a:r>
            <a:r>
              <a:rPr lang="en-US" sz="5000" b="1" dirty="0" smtClean="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5000" b="1" dirty="0" err="1" smtClean="0">
                <a:solidFill>
                  <a:schemeClr val="accent6">
                    <a:lumMod val="50000"/>
                  </a:schemeClr>
                </a:solidFill>
                <a:latin typeface="Arial" panose="020B0604020202020204" pitchFamily="34" charset="0"/>
                <a:ea typeface="Muli"/>
                <a:cs typeface="Arial" panose="020B0604020202020204" pitchFamily="34" charset="0"/>
                <a:sym typeface="Muli"/>
              </a:rPr>
              <a:t>trong</a:t>
            </a:r>
            <a:r>
              <a:rPr lang="en-US" sz="5000" b="1" dirty="0" smtClean="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5000" b="1" dirty="0">
                <a:solidFill>
                  <a:schemeClr val="accent6">
                    <a:lumMod val="50000"/>
                  </a:schemeClr>
                </a:solidFill>
                <a:latin typeface="Arial" panose="020B0604020202020204" pitchFamily="34" charset="0"/>
                <a:ea typeface="Muli"/>
                <a:cs typeface="Arial" panose="020B0604020202020204" pitchFamily="34" charset="0"/>
                <a:sym typeface="Muli"/>
              </a:rPr>
              <a:t>SGK </a:t>
            </a:r>
            <a:r>
              <a:rPr lang="en-US" sz="5000" b="1" dirty="0" err="1">
                <a:solidFill>
                  <a:schemeClr val="accent6">
                    <a:lumMod val="50000"/>
                  </a:schemeClr>
                </a:solidFill>
                <a:latin typeface="Arial" panose="020B0604020202020204" pitchFamily="34" charset="0"/>
                <a:ea typeface="Muli"/>
                <a:cs typeface="Arial" panose="020B0604020202020204" pitchFamily="34" charset="0"/>
                <a:sym typeface="Muli"/>
              </a:rPr>
              <a:t>trang</a:t>
            </a:r>
            <a:r>
              <a:rPr lang="en-US" sz="5000" b="1"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5000" b="1" dirty="0" smtClean="0">
                <a:solidFill>
                  <a:schemeClr val="accent6">
                    <a:lumMod val="50000"/>
                  </a:schemeClr>
                </a:solidFill>
                <a:latin typeface="Arial" panose="020B0604020202020204" pitchFamily="34" charset="0"/>
                <a:ea typeface="Muli"/>
                <a:cs typeface="Arial" panose="020B0604020202020204" pitchFamily="34" charset="0"/>
                <a:sym typeface="Muli"/>
              </a:rPr>
              <a:t>30.</a:t>
            </a:r>
            <a:endParaRPr lang="en" sz="5000" b="1" dirty="0">
              <a:solidFill>
                <a:schemeClr val="accent6">
                  <a:lumMod val="50000"/>
                </a:schemeClr>
              </a:solidFill>
              <a:latin typeface="Arial" panose="020B0604020202020204" pitchFamily="34" charset="0"/>
              <a:ea typeface="Muli"/>
              <a:cs typeface="Arial" panose="020B0604020202020204" pitchFamily="34" charset="0"/>
              <a:sym typeface="Muli"/>
            </a:endParaRPr>
          </a:p>
        </p:txBody>
      </p:sp>
      <p:sp>
        <p:nvSpPr>
          <p:cNvPr id="12" name="Google Shape;638;p58"/>
          <p:cNvSpPr txBox="1"/>
          <p:nvPr/>
        </p:nvSpPr>
        <p:spPr>
          <a:xfrm rot="1297">
            <a:off x="4601017" y="3809762"/>
            <a:ext cx="10491345" cy="1447304"/>
          </a:xfrm>
          <a:prstGeom prst="rect">
            <a:avLst/>
          </a:prstGeom>
          <a:noFill/>
          <a:ln>
            <a:noFill/>
          </a:ln>
        </p:spPr>
        <p:txBody>
          <a:bodyPr spcFirstLastPara="1" wrap="square" lIns="182850" tIns="182850" rIns="182850" bIns="182850" anchor="t" anchorCtr="0">
            <a:noAutofit/>
          </a:bodyPr>
          <a:lstStyle/>
          <a:p>
            <a:pPr algn="just"/>
            <a:r>
              <a:rPr lang="en" sz="4800" b="1" dirty="0" smtClean="0">
                <a:solidFill>
                  <a:schemeClr val="accent6">
                    <a:lumMod val="50000"/>
                  </a:schemeClr>
                </a:solidFill>
                <a:latin typeface="Arial" panose="020B0604020202020204" pitchFamily="34" charset="0"/>
                <a:ea typeface="Muli"/>
                <a:cs typeface="Arial" panose="020B0604020202020204" pitchFamily="34" charset="0"/>
                <a:sym typeface="Muli"/>
              </a:rPr>
              <a:t>- Tìm hiểu điều kiện tự nhiên tác động đến sự hình thành nhà nước Ai </a:t>
            </a:r>
            <a:r>
              <a:rPr lang="en" sz="4800" b="1" dirty="0">
                <a:solidFill>
                  <a:schemeClr val="accent6">
                    <a:lumMod val="50000"/>
                  </a:schemeClr>
                </a:solidFill>
                <a:latin typeface="Arial" panose="020B0604020202020204" pitchFamily="34" charset="0"/>
                <a:ea typeface="Muli"/>
                <a:cs typeface="Arial" panose="020B0604020202020204" pitchFamily="34" charset="0"/>
                <a:sym typeface="Muli"/>
              </a:rPr>
              <a:t>Cập cổ </a:t>
            </a:r>
            <a:r>
              <a:rPr lang="en" sz="4800" b="1" dirty="0" smtClean="0">
                <a:solidFill>
                  <a:schemeClr val="accent6">
                    <a:lumMod val="50000"/>
                  </a:schemeClr>
                </a:solidFill>
                <a:latin typeface="Arial" panose="020B0604020202020204" pitchFamily="34" charset="0"/>
                <a:ea typeface="Muli"/>
                <a:cs typeface="Arial" panose="020B0604020202020204" pitchFamily="34" charset="0"/>
                <a:sym typeface="Muli"/>
              </a:rPr>
              <a:t>đại.</a:t>
            </a:r>
          </a:p>
          <a:p>
            <a:pPr algn="just"/>
            <a:r>
              <a:rPr lang="en" sz="4800" b="1" dirty="0" smtClean="0">
                <a:solidFill>
                  <a:schemeClr val="accent6">
                    <a:lumMod val="50000"/>
                  </a:schemeClr>
                </a:solidFill>
                <a:latin typeface="Arial" panose="020B0604020202020204" pitchFamily="34" charset="0"/>
                <a:ea typeface="Muli"/>
                <a:cs typeface="Arial" panose="020B0604020202020204" pitchFamily="34" charset="0"/>
                <a:sym typeface="Muli"/>
              </a:rPr>
              <a:t>- Quá trình hình thành nhà nước Ai Cập cổ đại.</a:t>
            </a:r>
            <a:endParaRPr sz="4800" b="1" dirty="0">
              <a:solidFill>
                <a:schemeClr val="accent6">
                  <a:lumMod val="50000"/>
                </a:schemeClr>
              </a:solidFill>
              <a:latin typeface="Arial" panose="020B0604020202020204" pitchFamily="34" charset="0"/>
              <a:ea typeface="Muli"/>
              <a:cs typeface="Arial" panose="020B0604020202020204" pitchFamily="34" charset="0"/>
              <a:sym typeface="Muli"/>
            </a:endParaRPr>
          </a:p>
        </p:txBody>
      </p:sp>
    </p:spTree>
    <p:extLst>
      <p:ext uri="{BB962C8B-B14F-4D97-AF65-F5344CB8AC3E}">
        <p14:creationId xmlns:p14="http://schemas.microsoft.com/office/powerpoint/2010/main" val="269250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31870" y="245228"/>
            <a:ext cx="2369626" cy="2369626"/>
          </a:xfrm>
          <a:custGeom>
            <a:avLst/>
            <a:gdLst/>
            <a:ahLst/>
            <a:cxnLst/>
            <a:rect l="l" t="t" r="r" b="b"/>
            <a:pathLst>
              <a:path w="2369626" h="2369626">
                <a:moveTo>
                  <a:pt x="0" y="0"/>
                </a:moveTo>
                <a:lnTo>
                  <a:pt x="2369626" y="0"/>
                </a:lnTo>
                <a:lnTo>
                  <a:pt x="2369626" y="2369626"/>
                </a:lnTo>
                <a:lnTo>
                  <a:pt x="0" y="236962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AutoShape 3"/>
          <p:cNvSpPr/>
          <p:nvPr/>
        </p:nvSpPr>
        <p:spPr>
          <a:xfrm>
            <a:off x="159718" y="7718953"/>
            <a:ext cx="18288000" cy="2742533"/>
          </a:xfrm>
          <a:prstGeom prst="rect">
            <a:avLst/>
          </a:prstGeom>
          <a:solidFill>
            <a:srgbClr val="EDECED"/>
          </a:solidFill>
        </p:spPr>
      </p:sp>
      <p:sp>
        <p:nvSpPr>
          <p:cNvPr id="4" name="Freeform 4"/>
          <p:cNvSpPr/>
          <p:nvPr/>
        </p:nvSpPr>
        <p:spPr>
          <a:xfrm>
            <a:off x="-533400" y="0"/>
            <a:ext cx="4880039" cy="4998178"/>
          </a:xfrm>
          <a:custGeom>
            <a:avLst/>
            <a:gdLst/>
            <a:ahLst/>
            <a:cxnLst/>
            <a:rect l="l" t="t" r="r" b="b"/>
            <a:pathLst>
              <a:path w="4880039" h="4998178">
                <a:moveTo>
                  <a:pt x="0" y="0"/>
                </a:moveTo>
                <a:lnTo>
                  <a:pt x="4880039" y="0"/>
                </a:lnTo>
                <a:lnTo>
                  <a:pt x="4880039" y="4998178"/>
                </a:lnTo>
                <a:lnTo>
                  <a:pt x="0" y="49981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a:off x="5027469" y="2468140"/>
            <a:ext cx="8552497" cy="5539978"/>
          </a:xfrm>
          <a:prstGeom prst="rect">
            <a:avLst/>
          </a:prstGeom>
        </p:spPr>
        <p:txBody>
          <a:bodyPr wrap="square" lIns="0" tIns="0" rIns="0" bIns="0" rtlCol="0" anchor="t">
            <a:spAutoFit/>
          </a:bodyPr>
          <a:lstStyle/>
          <a:p>
            <a:pPr algn="ctr">
              <a:lnSpc>
                <a:spcPts val="10800"/>
              </a:lnSpc>
            </a:pPr>
            <a:r>
              <a:rPr lang="en-US" sz="10000" dirty="0" smtClean="0">
                <a:solidFill>
                  <a:srgbClr val="1D4E89"/>
                </a:solidFill>
                <a:latin typeface="Arial" panose="020B0604020202020204" pitchFamily="34" charset="0"/>
                <a:ea typeface="Bernoru"/>
                <a:cs typeface="Arial" panose="020B0604020202020204" pitchFamily="34" charset="0"/>
                <a:sym typeface="Bernoru"/>
              </a:rPr>
              <a:t>CẢM ƠN </a:t>
            </a:r>
            <a:r>
              <a:rPr lang="en-US" sz="10000" dirty="0" smtClean="0">
                <a:solidFill>
                  <a:srgbClr val="1D4E89"/>
                </a:solidFill>
                <a:latin typeface="Arial" panose="020B0604020202020204" pitchFamily="34" charset="0"/>
                <a:ea typeface="Bernoru"/>
                <a:cs typeface="Arial" panose="020B0604020202020204" pitchFamily="34" charset="0"/>
                <a:sym typeface="Bernoru"/>
              </a:rPr>
              <a:t>CÁC </a:t>
            </a:r>
            <a:r>
              <a:rPr lang="en-US" sz="10000" dirty="0" smtClean="0">
                <a:solidFill>
                  <a:srgbClr val="1D4E89"/>
                </a:solidFill>
                <a:latin typeface="Arial" panose="020B0604020202020204" pitchFamily="34" charset="0"/>
                <a:ea typeface="Bernoru"/>
                <a:cs typeface="Arial" panose="020B0604020202020204" pitchFamily="34" charset="0"/>
                <a:sym typeface="Bernoru"/>
              </a:rPr>
              <a:t>EM HỌC SINH ĐÃ THEO DÕI TIẾT HỌC</a:t>
            </a:r>
            <a:endParaRPr lang="en-US" sz="10000" dirty="0">
              <a:solidFill>
                <a:srgbClr val="1D4E89"/>
              </a:solidFill>
              <a:latin typeface="Arial" panose="020B0604020202020204" pitchFamily="34" charset="0"/>
              <a:ea typeface="Bernoru"/>
              <a:cs typeface="Arial" panose="020B0604020202020204" pitchFamily="34" charset="0"/>
              <a:sym typeface="Bernoru"/>
            </a:endParaRPr>
          </a:p>
        </p:txBody>
      </p:sp>
      <p:sp>
        <p:nvSpPr>
          <p:cNvPr id="8" name="Freeform 8"/>
          <p:cNvSpPr/>
          <p:nvPr/>
        </p:nvSpPr>
        <p:spPr>
          <a:xfrm>
            <a:off x="14767668" y="5027597"/>
            <a:ext cx="3498030" cy="4833961"/>
          </a:xfrm>
          <a:custGeom>
            <a:avLst/>
            <a:gdLst/>
            <a:ahLst/>
            <a:cxnLst/>
            <a:rect l="l" t="t" r="r" b="b"/>
            <a:pathLst>
              <a:path w="3498030" h="4833961">
                <a:moveTo>
                  <a:pt x="0" y="0"/>
                </a:moveTo>
                <a:lnTo>
                  <a:pt x="3498030" y="0"/>
                </a:lnTo>
                <a:lnTo>
                  <a:pt x="3498030" y="4833961"/>
                </a:lnTo>
                <a:lnTo>
                  <a:pt x="0" y="483396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5576" y="6065070"/>
            <a:ext cx="5241674" cy="4221930"/>
          </a:xfrm>
          <a:custGeom>
            <a:avLst/>
            <a:gdLst/>
            <a:ahLst/>
            <a:cxnLst/>
            <a:rect l="l" t="t" r="r" b="b"/>
            <a:pathLst>
              <a:path w="5241674" h="4221930">
                <a:moveTo>
                  <a:pt x="0" y="0"/>
                </a:moveTo>
                <a:lnTo>
                  <a:pt x="5241674" y="0"/>
                </a:lnTo>
                <a:lnTo>
                  <a:pt x="5241674" y="4221930"/>
                </a:lnTo>
                <a:lnTo>
                  <a:pt x="0" y="422193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3404388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2" action="ppaction://hlinksldjump"/>
            <a:extLst>
              <a:ext uri="{FF2B5EF4-FFF2-40B4-BE49-F238E27FC236}">
                <a16:creationId xmlns:a16="http://schemas.microsoft.com/office/drawing/2014/main" id="{F8469B65-151B-AE4A-B014-E2020F949C26}"/>
              </a:ext>
            </a:extLst>
          </p:cNvPr>
          <p:cNvSpPr/>
          <p:nvPr/>
        </p:nvSpPr>
        <p:spPr>
          <a:xfrm>
            <a:off x="2545558" y="973933"/>
            <a:ext cx="13244512" cy="3083718"/>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algn="just"/>
            <a:r>
              <a:rPr lang="vi-VN" sz="8000" b="1" dirty="0">
                <a:solidFill>
                  <a:schemeClr val="bg1"/>
                </a:solidFill>
                <a:latin typeface="+mj-lt"/>
              </a:rPr>
              <a:t>Câu 1:</a:t>
            </a:r>
            <a:r>
              <a:rPr lang="vi-VN" sz="8000" dirty="0">
                <a:solidFill>
                  <a:schemeClr val="bg1"/>
                </a:solidFill>
                <a:latin typeface="+mj-lt"/>
              </a:rPr>
              <a:t> Kim loại đầu tiên mà con người biết đến là</a:t>
            </a:r>
          </a:p>
        </p:txBody>
      </p:sp>
      <p:pic>
        <p:nvPicPr>
          <p:cNvPr id="2" name="Picture 8">
            <a:hlinkClick r:id="" action="ppaction://noaction"/>
            <a:extLst>
              <a:ext uri="{FF2B5EF4-FFF2-40B4-BE49-F238E27FC236}">
                <a16:creationId xmlns:a16="http://schemas.microsoft.com/office/drawing/2014/main" id="{3ED59F3E-5C09-235F-D8E7-8BFF4B20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94" t="35899" b="25880"/>
          <a:stretch>
            <a:fillRect/>
          </a:stretch>
        </p:blipFill>
        <p:spPr bwMode="auto">
          <a:xfrm flipH="1">
            <a:off x="-604837" y="4983958"/>
            <a:ext cx="6303170" cy="538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893295059"/>
              </p:ext>
            </p:extLst>
          </p:nvPr>
        </p:nvGraphicFramePr>
        <p:xfrm>
          <a:off x="4305433" y="4705432"/>
          <a:ext cx="6683022" cy="140208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1402080">
                <a:tc>
                  <a:txBody>
                    <a:bodyPr/>
                    <a:lstStyle/>
                    <a:p>
                      <a:r>
                        <a:rPr lang="en-US" sz="8000" dirty="0" smtClean="0">
                          <a:solidFill>
                            <a:srgbClr val="002060"/>
                          </a:solidFill>
                          <a:latin typeface="Arial" panose="020B0604020202020204" pitchFamily="34" charset="0"/>
                          <a:cs typeface="Arial" panose="020B0604020202020204" pitchFamily="34" charset="0"/>
                        </a:rPr>
                        <a:t>A. </a:t>
                      </a:r>
                      <a:r>
                        <a:rPr lang="en-US" sz="8000" dirty="0" err="1" smtClean="0">
                          <a:solidFill>
                            <a:srgbClr val="002060"/>
                          </a:solidFill>
                          <a:latin typeface="Arial" panose="020B0604020202020204" pitchFamily="34" charset="0"/>
                          <a:cs typeface="Arial" panose="020B0604020202020204" pitchFamily="34" charset="0"/>
                        </a:rPr>
                        <a:t>Đồng</a:t>
                      </a:r>
                      <a:r>
                        <a:rPr lang="en-US" sz="8000" baseline="0" dirty="0" smtClean="0">
                          <a:solidFill>
                            <a:srgbClr val="002060"/>
                          </a:solidFill>
                          <a:latin typeface="Arial" panose="020B0604020202020204" pitchFamily="34" charset="0"/>
                          <a:cs typeface="Arial" panose="020B0604020202020204" pitchFamily="34" charset="0"/>
                        </a:rPr>
                        <a:t> </a:t>
                      </a:r>
                      <a:r>
                        <a:rPr lang="en-US" sz="8000" baseline="0" dirty="0" err="1" smtClean="0">
                          <a:solidFill>
                            <a:srgbClr val="002060"/>
                          </a:solidFill>
                          <a:latin typeface="Arial" panose="020B0604020202020204" pitchFamily="34" charset="0"/>
                          <a:cs typeface="Arial" panose="020B0604020202020204" pitchFamily="34" charset="0"/>
                        </a:rPr>
                        <a:t>thau</a:t>
                      </a:r>
                      <a:endParaRPr lang="en-US" sz="8000" dirty="0">
                        <a:solidFill>
                          <a:srgbClr val="002060"/>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087873981"/>
              </p:ext>
            </p:extLst>
          </p:nvPr>
        </p:nvGraphicFramePr>
        <p:xfrm>
          <a:off x="11266313" y="4705432"/>
          <a:ext cx="6683022" cy="140208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1402080">
                <a:tc>
                  <a:txBody>
                    <a:bodyPr/>
                    <a:lstStyle/>
                    <a:p>
                      <a:r>
                        <a:rPr lang="en-US" sz="8000" dirty="0" smtClean="0">
                          <a:solidFill>
                            <a:schemeClr val="accent6">
                              <a:lumMod val="50000"/>
                            </a:schemeClr>
                          </a:solidFill>
                          <a:latin typeface="Arial" panose="020B0604020202020204" pitchFamily="34" charset="0"/>
                          <a:cs typeface="Arial" panose="020B0604020202020204" pitchFamily="34" charset="0"/>
                        </a:rPr>
                        <a:t>B.</a:t>
                      </a:r>
                      <a:r>
                        <a:rPr lang="en-US" sz="8000" baseline="0" dirty="0" smtClean="0">
                          <a:solidFill>
                            <a:schemeClr val="accent6">
                              <a:lumMod val="50000"/>
                            </a:schemeClr>
                          </a:solidFill>
                          <a:latin typeface="Arial" panose="020B0604020202020204" pitchFamily="34" charset="0"/>
                          <a:cs typeface="Arial" panose="020B0604020202020204" pitchFamily="34" charset="0"/>
                        </a:rPr>
                        <a:t> </a:t>
                      </a:r>
                      <a:r>
                        <a:rPr lang="en-US" sz="8000" baseline="0" dirty="0" err="1" smtClean="0">
                          <a:solidFill>
                            <a:schemeClr val="accent6">
                              <a:lumMod val="50000"/>
                            </a:schemeClr>
                          </a:solidFill>
                          <a:latin typeface="Arial" panose="020B0604020202020204" pitchFamily="34" charset="0"/>
                          <a:cs typeface="Arial" panose="020B0604020202020204" pitchFamily="34" charset="0"/>
                        </a:rPr>
                        <a:t>Đồng</a:t>
                      </a:r>
                      <a:r>
                        <a:rPr lang="en-US" sz="8000" baseline="0" dirty="0" smtClean="0">
                          <a:solidFill>
                            <a:schemeClr val="accent6">
                              <a:lumMod val="50000"/>
                            </a:schemeClr>
                          </a:solidFill>
                          <a:latin typeface="Arial" panose="020B0604020202020204" pitchFamily="34" charset="0"/>
                          <a:cs typeface="Arial" panose="020B0604020202020204" pitchFamily="34" charset="0"/>
                        </a:rPr>
                        <a:t> </a:t>
                      </a:r>
                      <a:r>
                        <a:rPr lang="en-US" sz="8000" baseline="0" dirty="0" err="1" smtClean="0">
                          <a:solidFill>
                            <a:schemeClr val="accent6">
                              <a:lumMod val="50000"/>
                            </a:schemeClr>
                          </a:solidFill>
                          <a:latin typeface="Arial" panose="020B0604020202020204" pitchFamily="34" charset="0"/>
                          <a:cs typeface="Arial" panose="020B0604020202020204" pitchFamily="34" charset="0"/>
                        </a:rPr>
                        <a:t>đỏ</a:t>
                      </a:r>
                      <a:endParaRPr lang="en-US" sz="8000" dirty="0">
                        <a:solidFill>
                          <a:schemeClr val="accent6">
                            <a:lumMod val="50000"/>
                          </a:schemeClr>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91614526"/>
              </p:ext>
            </p:extLst>
          </p:nvPr>
        </p:nvGraphicFramePr>
        <p:xfrm>
          <a:off x="11266311" y="6570666"/>
          <a:ext cx="6683022" cy="140208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1402080">
                <a:tc>
                  <a:txBody>
                    <a:bodyPr/>
                    <a:lstStyle/>
                    <a:p>
                      <a:r>
                        <a:rPr lang="en-US" sz="8000" dirty="0" smtClean="0">
                          <a:solidFill>
                            <a:srgbClr val="00B050"/>
                          </a:solidFill>
                          <a:latin typeface="Arial" panose="020B0604020202020204" pitchFamily="34" charset="0"/>
                          <a:cs typeface="Arial" panose="020B0604020202020204" pitchFamily="34" charset="0"/>
                        </a:rPr>
                        <a:t>D. </a:t>
                      </a:r>
                      <a:r>
                        <a:rPr lang="en-US" sz="8000" dirty="0" err="1" smtClean="0">
                          <a:solidFill>
                            <a:srgbClr val="00B050"/>
                          </a:solidFill>
                          <a:latin typeface="Arial" panose="020B0604020202020204" pitchFamily="34" charset="0"/>
                          <a:cs typeface="Arial" panose="020B0604020202020204" pitchFamily="34" charset="0"/>
                        </a:rPr>
                        <a:t>Thiếc</a:t>
                      </a:r>
                      <a:endParaRPr lang="en-US" sz="8000" dirty="0">
                        <a:solidFill>
                          <a:srgbClr val="00B050"/>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436152575"/>
              </p:ext>
            </p:extLst>
          </p:nvPr>
        </p:nvGraphicFramePr>
        <p:xfrm>
          <a:off x="4305433" y="6570666"/>
          <a:ext cx="6683022" cy="140208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1402080">
                <a:tc>
                  <a:txBody>
                    <a:bodyPr/>
                    <a:lstStyle/>
                    <a:p>
                      <a:r>
                        <a:rPr lang="en-US" sz="8000" dirty="0" smtClean="0">
                          <a:solidFill>
                            <a:srgbClr val="C00000"/>
                          </a:solidFill>
                          <a:latin typeface="Arial" panose="020B0604020202020204" pitchFamily="34" charset="0"/>
                          <a:cs typeface="Arial" panose="020B0604020202020204" pitchFamily="34" charset="0"/>
                        </a:rPr>
                        <a:t>C.</a:t>
                      </a:r>
                      <a:r>
                        <a:rPr lang="en-US" sz="8000" baseline="0" dirty="0" smtClean="0">
                          <a:solidFill>
                            <a:srgbClr val="C00000"/>
                          </a:solidFill>
                          <a:latin typeface="Arial" panose="020B0604020202020204" pitchFamily="34" charset="0"/>
                          <a:cs typeface="Arial" panose="020B0604020202020204" pitchFamily="34" charset="0"/>
                        </a:rPr>
                        <a:t> </a:t>
                      </a:r>
                      <a:r>
                        <a:rPr lang="en-US" sz="8000" baseline="0" dirty="0" err="1" smtClean="0">
                          <a:solidFill>
                            <a:srgbClr val="C00000"/>
                          </a:solidFill>
                          <a:latin typeface="Arial" panose="020B0604020202020204" pitchFamily="34" charset="0"/>
                          <a:cs typeface="Arial" panose="020B0604020202020204" pitchFamily="34" charset="0"/>
                        </a:rPr>
                        <a:t>Sắt</a:t>
                      </a:r>
                      <a:endParaRPr lang="en-US" sz="8000" dirty="0">
                        <a:solidFill>
                          <a:srgbClr val="C00000"/>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spTree>
    <p:extLst>
      <p:ext uri="{BB962C8B-B14F-4D97-AF65-F5344CB8AC3E}">
        <p14:creationId xmlns:p14="http://schemas.microsoft.com/office/powerpoint/2010/main" val="373470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2" action="ppaction://hlinksldjump"/>
            <a:extLst>
              <a:ext uri="{FF2B5EF4-FFF2-40B4-BE49-F238E27FC236}">
                <a16:creationId xmlns:a16="http://schemas.microsoft.com/office/drawing/2014/main" id="{F8469B65-151B-AE4A-B014-E2020F949C26}"/>
              </a:ext>
            </a:extLst>
          </p:cNvPr>
          <p:cNvSpPr/>
          <p:nvPr/>
        </p:nvSpPr>
        <p:spPr>
          <a:xfrm>
            <a:off x="2563475" y="0"/>
            <a:ext cx="15403774" cy="4057650"/>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algn="just"/>
            <a:r>
              <a:rPr lang="en-US" sz="8000" b="1" dirty="0" err="1">
                <a:solidFill>
                  <a:schemeClr val="bg1"/>
                </a:solidFill>
                <a:latin typeface="Times New Roman" panose="02020603050405020304" pitchFamily="18" charset="0"/>
                <a:cs typeface="Times New Roman" panose="02020603050405020304" pitchFamily="18" charset="0"/>
              </a:rPr>
              <a:t>Câu</a:t>
            </a:r>
            <a:r>
              <a:rPr lang="en-US" sz="8000" b="1" dirty="0">
                <a:solidFill>
                  <a:schemeClr val="bg1"/>
                </a:solidFill>
                <a:latin typeface="Times New Roman" panose="02020603050405020304" pitchFamily="18" charset="0"/>
                <a:cs typeface="Times New Roman" panose="02020603050405020304" pitchFamily="18" charset="0"/>
              </a:rPr>
              <a:t> 2:</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Các</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nền</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văn</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hoá</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gắn</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với</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thời</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kì</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chuyển</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biến</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của</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xã</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hội</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nguyên</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thuỷ</a:t>
            </a:r>
            <a:r>
              <a:rPr lang="en-US" sz="8000" dirty="0">
                <a:solidFill>
                  <a:schemeClr val="bg1"/>
                </a:solidFill>
                <a:latin typeface="Times New Roman" panose="02020603050405020304" pitchFamily="18" charset="0"/>
                <a:cs typeface="Times New Roman" panose="02020603050405020304" pitchFamily="18" charset="0"/>
              </a:rPr>
              <a:t> ở </a:t>
            </a:r>
            <a:r>
              <a:rPr lang="en-US" sz="8000" dirty="0" err="1">
                <a:solidFill>
                  <a:schemeClr val="bg1"/>
                </a:solidFill>
                <a:latin typeface="Times New Roman" panose="02020603050405020304" pitchFamily="18" charset="0"/>
                <a:cs typeface="Times New Roman" panose="02020603050405020304" pitchFamily="18" charset="0"/>
              </a:rPr>
              <a:t>Việt</a:t>
            </a:r>
            <a:r>
              <a:rPr lang="en-US" sz="8000" dirty="0">
                <a:solidFill>
                  <a:schemeClr val="bg1"/>
                </a:solidFill>
                <a:latin typeface="Times New Roman" panose="02020603050405020304" pitchFamily="18" charset="0"/>
                <a:cs typeface="Times New Roman" panose="02020603050405020304" pitchFamily="18" charset="0"/>
              </a:rPr>
              <a:t> Nam </a:t>
            </a:r>
            <a:r>
              <a:rPr lang="en-US" sz="8000" dirty="0" err="1">
                <a:solidFill>
                  <a:schemeClr val="bg1"/>
                </a:solidFill>
                <a:latin typeface="Times New Roman" panose="02020603050405020304" pitchFamily="18" charset="0"/>
                <a:cs typeface="Times New Roman" panose="02020603050405020304" pitchFamily="18" charset="0"/>
              </a:rPr>
              <a:t>là</a:t>
            </a:r>
            <a:endParaRPr lang="vi-VN" sz="8000" dirty="0">
              <a:solidFill>
                <a:schemeClr val="bg1"/>
              </a:solidFill>
              <a:latin typeface="Times New Roman" panose="02020603050405020304" pitchFamily="18" charset="0"/>
              <a:cs typeface="Times New Roman" panose="02020603050405020304" pitchFamily="18" charset="0"/>
            </a:endParaRPr>
          </a:p>
        </p:txBody>
      </p:sp>
      <p:pic>
        <p:nvPicPr>
          <p:cNvPr id="2" name="Picture 8">
            <a:hlinkClick r:id="" action="ppaction://noaction"/>
            <a:extLst>
              <a:ext uri="{FF2B5EF4-FFF2-40B4-BE49-F238E27FC236}">
                <a16:creationId xmlns:a16="http://schemas.microsoft.com/office/drawing/2014/main" id="{3ED59F3E-5C09-235F-D8E7-8BFF4B20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94" t="35899" b="25880"/>
          <a:stretch>
            <a:fillRect/>
          </a:stretch>
        </p:blipFill>
        <p:spPr bwMode="auto">
          <a:xfrm flipH="1">
            <a:off x="-604837" y="4983958"/>
            <a:ext cx="6303170" cy="538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570500640"/>
              </p:ext>
            </p:extLst>
          </p:nvPr>
        </p:nvGraphicFramePr>
        <p:xfrm>
          <a:off x="4305433" y="4705432"/>
          <a:ext cx="6683022" cy="188976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1889760">
                <a:tc>
                  <a:txBody>
                    <a:bodyPr/>
                    <a:lstStyle/>
                    <a:p>
                      <a:r>
                        <a:rPr lang="en-US" sz="5600" b="0" i="0" u="none" strike="noStrike" cap="none" dirty="0" smtClean="0">
                          <a:solidFill>
                            <a:schemeClr val="tx1"/>
                          </a:solidFill>
                          <a:effectLst/>
                          <a:latin typeface="Arial" panose="020B0604020202020204" pitchFamily="34" charset="0"/>
                          <a:ea typeface="+mn-ea"/>
                          <a:cs typeface="Arial" panose="020B0604020202020204" pitchFamily="34" charset="0"/>
                          <a:sym typeface="Arial"/>
                          <a:rtl val="0"/>
                        </a:rPr>
                        <a:t>A. </a:t>
                      </a:r>
                      <a:r>
                        <a:rPr lang="en-US" sz="5600" b="0" i="0" u="none" strike="noStrike" cap="none" dirty="0" err="1" smtClean="0">
                          <a:solidFill>
                            <a:schemeClr val="tx1"/>
                          </a:solidFill>
                          <a:effectLst/>
                          <a:latin typeface="Arial" panose="020B0604020202020204" pitchFamily="34" charset="0"/>
                          <a:ea typeface="+mn-ea"/>
                          <a:cs typeface="Arial" panose="020B0604020202020204" pitchFamily="34" charset="0"/>
                          <a:sym typeface="Arial"/>
                          <a:rtl val="0"/>
                        </a:rPr>
                        <a:t>Phùng</a:t>
                      </a:r>
                      <a:r>
                        <a:rPr lang="en-US" sz="5600" b="0" i="0" u="none" strike="noStrike" cap="none" dirty="0" smtClean="0">
                          <a:solidFill>
                            <a:schemeClr val="tx1"/>
                          </a:solidFill>
                          <a:effectLst/>
                          <a:latin typeface="Arial" panose="020B0604020202020204" pitchFamily="34" charset="0"/>
                          <a:ea typeface="+mn-ea"/>
                          <a:cs typeface="Arial" panose="020B0604020202020204" pitchFamily="34" charset="0"/>
                          <a:sym typeface="Arial"/>
                          <a:rtl val="0"/>
                        </a:rPr>
                        <a:t> </a:t>
                      </a:r>
                      <a:r>
                        <a:rPr lang="en-US" sz="5600" b="0" i="0" u="none" strike="noStrike" cap="none" dirty="0" err="1" smtClean="0">
                          <a:solidFill>
                            <a:schemeClr val="tx1"/>
                          </a:solidFill>
                          <a:effectLst/>
                          <a:latin typeface="Arial" panose="020B0604020202020204" pitchFamily="34" charset="0"/>
                          <a:ea typeface="+mn-ea"/>
                          <a:cs typeface="Arial" panose="020B0604020202020204" pitchFamily="34" charset="0"/>
                          <a:sym typeface="Arial"/>
                          <a:rtl val="0"/>
                        </a:rPr>
                        <a:t>Nguyên</a:t>
                      </a:r>
                      <a:r>
                        <a:rPr lang="en-US" sz="5600" b="0" i="0" u="none" strike="noStrike" cap="none" dirty="0" smtClean="0">
                          <a:solidFill>
                            <a:schemeClr val="tx1"/>
                          </a:solidFill>
                          <a:effectLst/>
                          <a:latin typeface="Arial" panose="020B0604020202020204" pitchFamily="34" charset="0"/>
                          <a:ea typeface="+mn-ea"/>
                          <a:cs typeface="Arial" panose="020B0604020202020204" pitchFamily="34" charset="0"/>
                          <a:sym typeface="Arial"/>
                          <a:rtl val="0"/>
                        </a:rPr>
                        <a:t>, </a:t>
                      </a:r>
                      <a:r>
                        <a:rPr lang="en-US" sz="5600" b="0" i="0" u="none" strike="noStrike" cap="none" dirty="0" err="1" smtClean="0">
                          <a:solidFill>
                            <a:schemeClr val="tx1"/>
                          </a:solidFill>
                          <a:effectLst/>
                          <a:latin typeface="Arial" panose="020B0604020202020204" pitchFamily="34" charset="0"/>
                          <a:ea typeface="+mn-ea"/>
                          <a:cs typeface="Arial" panose="020B0604020202020204" pitchFamily="34" charset="0"/>
                          <a:sym typeface="Arial"/>
                          <a:rtl val="0"/>
                        </a:rPr>
                        <a:t>Đồng</a:t>
                      </a:r>
                      <a:r>
                        <a:rPr lang="en-US" sz="5600" b="0" i="0" u="none" strike="noStrike" cap="none" dirty="0" smtClean="0">
                          <a:solidFill>
                            <a:schemeClr val="tx1"/>
                          </a:solidFill>
                          <a:effectLst/>
                          <a:latin typeface="Arial" panose="020B0604020202020204" pitchFamily="34" charset="0"/>
                          <a:ea typeface="+mn-ea"/>
                          <a:cs typeface="Arial" panose="020B0604020202020204" pitchFamily="34" charset="0"/>
                          <a:sym typeface="Arial"/>
                          <a:rtl val="0"/>
                        </a:rPr>
                        <a:t> </a:t>
                      </a:r>
                      <a:r>
                        <a:rPr lang="en-US" sz="5600" b="0" i="0" u="none" strike="noStrike" cap="none" dirty="0" err="1" smtClean="0">
                          <a:solidFill>
                            <a:schemeClr val="tx1"/>
                          </a:solidFill>
                          <a:effectLst/>
                          <a:latin typeface="Arial" panose="020B0604020202020204" pitchFamily="34" charset="0"/>
                          <a:ea typeface="+mn-ea"/>
                          <a:cs typeface="Arial" panose="020B0604020202020204" pitchFamily="34" charset="0"/>
                          <a:sym typeface="Arial"/>
                          <a:rtl val="0"/>
                        </a:rPr>
                        <a:t>Đậu</a:t>
                      </a:r>
                      <a:r>
                        <a:rPr lang="en-US" sz="5600" b="0" i="0" u="none" strike="noStrike" cap="none" dirty="0" smtClean="0">
                          <a:solidFill>
                            <a:schemeClr val="tx1"/>
                          </a:solidFill>
                          <a:effectLst/>
                          <a:latin typeface="Arial" panose="020B0604020202020204" pitchFamily="34" charset="0"/>
                          <a:ea typeface="+mn-ea"/>
                          <a:cs typeface="Arial" panose="020B0604020202020204" pitchFamily="34" charset="0"/>
                          <a:sym typeface="Arial"/>
                          <a:rtl val="0"/>
                        </a:rPr>
                        <a:t>, </a:t>
                      </a:r>
                      <a:r>
                        <a:rPr lang="en-US" sz="5600" b="0" i="0" u="none" strike="noStrike" cap="none" dirty="0" err="1" smtClean="0">
                          <a:solidFill>
                            <a:schemeClr val="tx1"/>
                          </a:solidFill>
                          <a:effectLst/>
                          <a:latin typeface="Arial" panose="020B0604020202020204" pitchFamily="34" charset="0"/>
                          <a:ea typeface="+mn-ea"/>
                          <a:cs typeface="Arial" panose="020B0604020202020204" pitchFamily="34" charset="0"/>
                          <a:sym typeface="Arial"/>
                          <a:rtl val="0"/>
                        </a:rPr>
                        <a:t>Gò</a:t>
                      </a:r>
                      <a:r>
                        <a:rPr lang="en-US" sz="5600" b="0" i="0" u="none" strike="noStrike" cap="none" dirty="0" smtClean="0">
                          <a:solidFill>
                            <a:schemeClr val="tx1"/>
                          </a:solidFill>
                          <a:effectLst/>
                          <a:latin typeface="Arial" panose="020B0604020202020204" pitchFamily="34" charset="0"/>
                          <a:ea typeface="+mn-ea"/>
                          <a:cs typeface="Arial" panose="020B0604020202020204" pitchFamily="34" charset="0"/>
                          <a:sym typeface="Arial"/>
                          <a:rtl val="0"/>
                        </a:rPr>
                        <a:t> </a:t>
                      </a:r>
                      <a:r>
                        <a:rPr lang="en-US" sz="5600" b="0" i="0" u="none" strike="noStrike" cap="none" dirty="0" err="1" smtClean="0">
                          <a:solidFill>
                            <a:schemeClr val="tx1"/>
                          </a:solidFill>
                          <a:effectLst/>
                          <a:latin typeface="Arial" panose="020B0604020202020204" pitchFamily="34" charset="0"/>
                          <a:ea typeface="+mn-ea"/>
                          <a:cs typeface="Arial" panose="020B0604020202020204" pitchFamily="34" charset="0"/>
                          <a:sym typeface="Arial"/>
                          <a:rtl val="0"/>
                        </a:rPr>
                        <a:t>Mun</a:t>
                      </a:r>
                      <a:endParaRPr lang="en-US" sz="5600" dirty="0">
                        <a:solidFill>
                          <a:srgbClr val="002060"/>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16958397"/>
              </p:ext>
            </p:extLst>
          </p:nvPr>
        </p:nvGraphicFramePr>
        <p:xfrm>
          <a:off x="11266313" y="4705432"/>
          <a:ext cx="6683022" cy="188976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1889760">
                <a:tc>
                  <a:txBody>
                    <a:bodyPr/>
                    <a:lstStyle/>
                    <a:p>
                      <a:r>
                        <a:rPr lang="en-US" sz="5600" b="0" i="0" dirty="0" smtClean="0">
                          <a:solidFill>
                            <a:srgbClr val="000000"/>
                          </a:solidFill>
                          <a:effectLst/>
                          <a:latin typeface="Arial" panose="020B0604020202020204" pitchFamily="34" charset="0"/>
                          <a:cs typeface="Arial" panose="020B0604020202020204" pitchFamily="34" charset="0"/>
                        </a:rPr>
                        <a:t>B. </a:t>
                      </a:r>
                      <a:r>
                        <a:rPr lang="en-US" sz="5600" b="0" i="0" dirty="0" err="1" smtClean="0">
                          <a:solidFill>
                            <a:srgbClr val="000000"/>
                          </a:solidFill>
                          <a:effectLst/>
                          <a:latin typeface="Arial" panose="020B0604020202020204" pitchFamily="34" charset="0"/>
                          <a:cs typeface="Arial" panose="020B0604020202020204" pitchFamily="34" charset="0"/>
                        </a:rPr>
                        <a:t>Phùng</a:t>
                      </a:r>
                      <a:r>
                        <a:rPr lang="en-US" sz="5600" b="0" i="0" dirty="0" smtClean="0">
                          <a:solidFill>
                            <a:srgbClr val="000000"/>
                          </a:solidFill>
                          <a:effectLst/>
                          <a:latin typeface="Arial" panose="020B0604020202020204" pitchFamily="34" charset="0"/>
                          <a:cs typeface="Arial" panose="020B0604020202020204" pitchFamily="34" charset="0"/>
                        </a:rPr>
                        <a:t> </a:t>
                      </a:r>
                      <a:r>
                        <a:rPr lang="en-US" sz="5600" b="0" i="0" dirty="0" err="1" smtClean="0">
                          <a:solidFill>
                            <a:srgbClr val="000000"/>
                          </a:solidFill>
                          <a:effectLst/>
                          <a:latin typeface="Arial" panose="020B0604020202020204" pitchFamily="34" charset="0"/>
                          <a:cs typeface="Arial" panose="020B0604020202020204" pitchFamily="34" charset="0"/>
                        </a:rPr>
                        <a:t>Nguyên</a:t>
                      </a:r>
                      <a:r>
                        <a:rPr lang="en-US" sz="5600" b="0" i="0" dirty="0" smtClean="0">
                          <a:solidFill>
                            <a:srgbClr val="000000"/>
                          </a:solidFill>
                          <a:effectLst/>
                          <a:latin typeface="Arial" panose="020B0604020202020204" pitchFamily="34" charset="0"/>
                          <a:cs typeface="Arial" panose="020B0604020202020204" pitchFamily="34" charset="0"/>
                        </a:rPr>
                        <a:t>, </a:t>
                      </a:r>
                      <a:r>
                        <a:rPr lang="en-US" sz="5600" b="0" i="0" dirty="0" err="1" smtClean="0">
                          <a:solidFill>
                            <a:srgbClr val="000000"/>
                          </a:solidFill>
                          <a:effectLst/>
                          <a:latin typeface="Arial" panose="020B0604020202020204" pitchFamily="34" charset="0"/>
                          <a:cs typeface="Arial" panose="020B0604020202020204" pitchFamily="34" charset="0"/>
                        </a:rPr>
                        <a:t>Đồng</a:t>
                      </a:r>
                      <a:r>
                        <a:rPr lang="en-US" sz="5600" b="0" i="0" dirty="0" smtClean="0">
                          <a:solidFill>
                            <a:srgbClr val="000000"/>
                          </a:solidFill>
                          <a:effectLst/>
                          <a:latin typeface="Arial" panose="020B0604020202020204" pitchFamily="34" charset="0"/>
                          <a:cs typeface="Arial" panose="020B0604020202020204" pitchFamily="34" charset="0"/>
                        </a:rPr>
                        <a:t> </a:t>
                      </a:r>
                      <a:r>
                        <a:rPr lang="en-US" sz="5600" b="0" i="0" dirty="0" err="1" smtClean="0">
                          <a:solidFill>
                            <a:srgbClr val="000000"/>
                          </a:solidFill>
                          <a:effectLst/>
                          <a:latin typeface="Arial" panose="020B0604020202020204" pitchFamily="34" charset="0"/>
                          <a:cs typeface="Arial" panose="020B0604020202020204" pitchFamily="34" charset="0"/>
                        </a:rPr>
                        <a:t>Đậu</a:t>
                      </a:r>
                      <a:r>
                        <a:rPr lang="en-US" sz="5600" b="0" i="0" dirty="0" smtClean="0">
                          <a:solidFill>
                            <a:srgbClr val="000000"/>
                          </a:solidFill>
                          <a:effectLst/>
                          <a:latin typeface="Arial" panose="020B0604020202020204" pitchFamily="34" charset="0"/>
                          <a:cs typeface="Arial" panose="020B0604020202020204" pitchFamily="34" charset="0"/>
                        </a:rPr>
                        <a:t>, </a:t>
                      </a:r>
                      <a:r>
                        <a:rPr lang="en-US" sz="5600" b="0" i="0" dirty="0" err="1" smtClean="0">
                          <a:solidFill>
                            <a:srgbClr val="000000"/>
                          </a:solidFill>
                          <a:effectLst/>
                          <a:latin typeface="Arial" panose="020B0604020202020204" pitchFamily="34" charset="0"/>
                          <a:cs typeface="Arial" panose="020B0604020202020204" pitchFamily="34" charset="0"/>
                        </a:rPr>
                        <a:t>Óc</a:t>
                      </a:r>
                      <a:r>
                        <a:rPr lang="en-US" sz="5600" b="0" i="0" dirty="0" smtClean="0">
                          <a:solidFill>
                            <a:srgbClr val="000000"/>
                          </a:solidFill>
                          <a:effectLst/>
                          <a:latin typeface="Arial" panose="020B0604020202020204" pitchFamily="34" charset="0"/>
                          <a:cs typeface="Arial" panose="020B0604020202020204" pitchFamily="34" charset="0"/>
                        </a:rPr>
                        <a:t> </a:t>
                      </a:r>
                      <a:r>
                        <a:rPr lang="en-US" sz="5600" b="0" i="0" dirty="0" err="1" smtClean="0">
                          <a:solidFill>
                            <a:srgbClr val="000000"/>
                          </a:solidFill>
                          <a:effectLst/>
                          <a:latin typeface="Arial" panose="020B0604020202020204" pitchFamily="34" charset="0"/>
                          <a:cs typeface="Arial" panose="020B0604020202020204" pitchFamily="34" charset="0"/>
                        </a:rPr>
                        <a:t>Eo</a:t>
                      </a:r>
                      <a:r>
                        <a:rPr lang="en-US" sz="5600" b="0" i="0" dirty="0" smtClean="0">
                          <a:solidFill>
                            <a:srgbClr val="000000"/>
                          </a:solidFill>
                          <a:effectLst/>
                          <a:latin typeface="Arial" panose="020B0604020202020204" pitchFamily="34" charset="0"/>
                          <a:cs typeface="Arial" panose="020B0604020202020204" pitchFamily="34" charset="0"/>
                        </a:rPr>
                        <a:t>.</a:t>
                      </a:r>
                      <a:endParaRPr lang="en-US" sz="5600" dirty="0">
                        <a:solidFill>
                          <a:schemeClr val="accent6">
                            <a:lumMod val="50000"/>
                          </a:schemeClr>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073386009"/>
              </p:ext>
            </p:extLst>
          </p:nvPr>
        </p:nvGraphicFramePr>
        <p:xfrm>
          <a:off x="11266313" y="7242974"/>
          <a:ext cx="6683022" cy="217196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2171960">
                <a:tc>
                  <a:txBody>
                    <a:bodyPr/>
                    <a:lstStyle/>
                    <a:p>
                      <a:r>
                        <a:rPr lang="en-US" sz="5600" b="0" i="0" dirty="0" smtClean="0">
                          <a:solidFill>
                            <a:srgbClr val="000000"/>
                          </a:solidFill>
                          <a:effectLst/>
                          <a:latin typeface="Arial" panose="020B0604020202020204" pitchFamily="34" charset="0"/>
                          <a:cs typeface="Arial" panose="020B0604020202020204" pitchFamily="34" charset="0"/>
                        </a:rPr>
                        <a:t>D. </a:t>
                      </a:r>
                      <a:r>
                        <a:rPr lang="en-US" sz="5600" b="0" i="0" dirty="0" err="1" smtClean="0">
                          <a:solidFill>
                            <a:srgbClr val="000000"/>
                          </a:solidFill>
                          <a:effectLst/>
                          <a:latin typeface="Arial" panose="020B0604020202020204" pitchFamily="34" charset="0"/>
                          <a:cs typeface="Arial" panose="020B0604020202020204" pitchFamily="34" charset="0"/>
                        </a:rPr>
                        <a:t>Hoa</a:t>
                      </a:r>
                      <a:r>
                        <a:rPr lang="en-US" sz="5600" b="0" i="0" dirty="0" smtClean="0">
                          <a:solidFill>
                            <a:srgbClr val="000000"/>
                          </a:solidFill>
                          <a:effectLst/>
                          <a:latin typeface="Arial" panose="020B0604020202020204" pitchFamily="34" charset="0"/>
                          <a:cs typeface="Arial" panose="020B0604020202020204" pitchFamily="34" charset="0"/>
                        </a:rPr>
                        <a:t> </a:t>
                      </a:r>
                      <a:r>
                        <a:rPr lang="en-US" sz="5600" b="0" i="0" dirty="0" err="1" smtClean="0">
                          <a:solidFill>
                            <a:srgbClr val="000000"/>
                          </a:solidFill>
                          <a:effectLst/>
                          <a:latin typeface="Arial" panose="020B0604020202020204" pitchFamily="34" charset="0"/>
                          <a:cs typeface="Arial" panose="020B0604020202020204" pitchFamily="34" charset="0"/>
                        </a:rPr>
                        <a:t>Lộc</a:t>
                      </a:r>
                      <a:r>
                        <a:rPr lang="en-US" sz="5600" b="0" i="0" dirty="0" smtClean="0">
                          <a:solidFill>
                            <a:srgbClr val="000000"/>
                          </a:solidFill>
                          <a:effectLst/>
                          <a:latin typeface="Arial" panose="020B0604020202020204" pitchFamily="34" charset="0"/>
                          <a:cs typeface="Arial" panose="020B0604020202020204" pitchFamily="34" charset="0"/>
                        </a:rPr>
                        <a:t>, </a:t>
                      </a:r>
                      <a:r>
                        <a:rPr lang="en-US" sz="5600" b="0" i="0" dirty="0" err="1" smtClean="0">
                          <a:solidFill>
                            <a:srgbClr val="000000"/>
                          </a:solidFill>
                          <a:effectLst/>
                          <a:latin typeface="Arial" panose="020B0604020202020204" pitchFamily="34" charset="0"/>
                          <a:cs typeface="Arial" panose="020B0604020202020204" pitchFamily="34" charset="0"/>
                        </a:rPr>
                        <a:t>Đồng</a:t>
                      </a:r>
                      <a:r>
                        <a:rPr lang="en-US" sz="5600" b="0" i="0" dirty="0" smtClean="0">
                          <a:solidFill>
                            <a:srgbClr val="000000"/>
                          </a:solidFill>
                          <a:effectLst/>
                          <a:latin typeface="Arial" panose="020B0604020202020204" pitchFamily="34" charset="0"/>
                          <a:cs typeface="Arial" panose="020B0604020202020204" pitchFamily="34" charset="0"/>
                        </a:rPr>
                        <a:t> </a:t>
                      </a:r>
                      <a:r>
                        <a:rPr lang="en-US" sz="5600" b="0" i="0" dirty="0" err="1" smtClean="0">
                          <a:solidFill>
                            <a:srgbClr val="000000"/>
                          </a:solidFill>
                          <a:effectLst/>
                          <a:latin typeface="Arial" panose="020B0604020202020204" pitchFamily="34" charset="0"/>
                          <a:cs typeface="Arial" panose="020B0604020202020204" pitchFamily="34" charset="0"/>
                        </a:rPr>
                        <a:t>Đậu</a:t>
                      </a:r>
                      <a:r>
                        <a:rPr lang="en-US" sz="5600" b="0" i="0" dirty="0" smtClean="0">
                          <a:solidFill>
                            <a:srgbClr val="000000"/>
                          </a:solidFill>
                          <a:effectLst/>
                          <a:latin typeface="Arial" panose="020B0604020202020204" pitchFamily="34" charset="0"/>
                          <a:cs typeface="Arial" panose="020B0604020202020204" pitchFamily="34" charset="0"/>
                        </a:rPr>
                        <a:t>, </a:t>
                      </a:r>
                      <a:r>
                        <a:rPr lang="en-US" sz="5600" b="0" i="0" dirty="0" err="1" smtClean="0">
                          <a:solidFill>
                            <a:srgbClr val="000000"/>
                          </a:solidFill>
                          <a:effectLst/>
                          <a:latin typeface="Arial" panose="020B0604020202020204" pitchFamily="34" charset="0"/>
                          <a:cs typeface="Arial" panose="020B0604020202020204" pitchFamily="34" charset="0"/>
                        </a:rPr>
                        <a:t>Tràng</a:t>
                      </a:r>
                      <a:r>
                        <a:rPr lang="en-US" sz="5600" b="0" i="0" dirty="0" smtClean="0">
                          <a:solidFill>
                            <a:srgbClr val="000000"/>
                          </a:solidFill>
                          <a:effectLst/>
                          <a:latin typeface="Arial" panose="020B0604020202020204" pitchFamily="34" charset="0"/>
                          <a:cs typeface="Arial" panose="020B0604020202020204" pitchFamily="34" charset="0"/>
                        </a:rPr>
                        <a:t> An.</a:t>
                      </a:r>
                      <a:endParaRPr lang="en-US" sz="5600" dirty="0">
                        <a:solidFill>
                          <a:srgbClr val="00B050"/>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9" name="Table 8"/>
          <p:cNvGraphicFramePr>
            <a:graphicFrameLocks noGrp="1"/>
          </p:cNvGraphicFramePr>
          <p:nvPr>
            <p:extLst/>
          </p:nvPr>
        </p:nvGraphicFramePr>
        <p:xfrm>
          <a:off x="4305433" y="7242974"/>
          <a:ext cx="6683022" cy="217196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2171960">
                <a:tc>
                  <a:txBody>
                    <a:bodyPr/>
                    <a:lstStyle/>
                    <a:p>
                      <a:endParaRPr lang="en-US" sz="8000" dirty="0">
                        <a:solidFill>
                          <a:srgbClr val="C00000"/>
                        </a:solidFill>
                      </a:endParaRPr>
                    </a:p>
                  </a:txBody>
                  <a:tcPr marL="182880" marR="182880" marT="91440" marB="91440"/>
                </a:tc>
                <a:extLst>
                  <a:ext uri="{0D108BD9-81ED-4DB2-BD59-A6C34878D82A}">
                    <a16:rowId xmlns:a16="http://schemas.microsoft.com/office/drawing/2014/main" val="1921877469"/>
                  </a:ext>
                </a:extLst>
              </a:tr>
            </a:tbl>
          </a:graphicData>
        </a:graphic>
      </p:graphicFrame>
      <p:sp>
        <p:nvSpPr>
          <p:cNvPr id="5" name="Rectangle 4"/>
          <p:cNvSpPr/>
          <p:nvPr/>
        </p:nvSpPr>
        <p:spPr>
          <a:xfrm>
            <a:off x="4362660" y="7242974"/>
            <a:ext cx="6050054" cy="1815882"/>
          </a:xfrm>
          <a:prstGeom prst="rect">
            <a:avLst/>
          </a:prstGeom>
        </p:spPr>
        <p:txBody>
          <a:bodyPr wrap="none">
            <a:spAutoFit/>
          </a:bodyPr>
          <a:lstStyle/>
          <a:p>
            <a:r>
              <a:rPr lang="en-US" sz="5600" dirty="0">
                <a:latin typeface="Arial" panose="020B0604020202020204" pitchFamily="34" charset="0"/>
                <a:cs typeface="Arial" panose="020B0604020202020204" pitchFamily="34" charset="0"/>
              </a:rPr>
              <a:t>C. </a:t>
            </a:r>
            <a:r>
              <a:rPr lang="en-US" sz="5600" dirty="0" err="1">
                <a:latin typeface="Arial" panose="020B0604020202020204" pitchFamily="34" charset="0"/>
                <a:cs typeface="Arial" panose="020B0604020202020204" pitchFamily="34" charset="0"/>
              </a:rPr>
              <a:t>Phùng</a:t>
            </a:r>
            <a:r>
              <a:rPr lang="en-US" sz="5600" dirty="0">
                <a:latin typeface="Arial" panose="020B0604020202020204" pitchFamily="34" charset="0"/>
                <a:cs typeface="Arial" panose="020B0604020202020204" pitchFamily="34" charset="0"/>
              </a:rPr>
              <a:t> </a:t>
            </a:r>
            <a:r>
              <a:rPr lang="en-US" sz="5600" dirty="0" err="1">
                <a:latin typeface="Arial" panose="020B0604020202020204" pitchFamily="34" charset="0"/>
                <a:cs typeface="Arial" panose="020B0604020202020204" pitchFamily="34" charset="0"/>
              </a:rPr>
              <a:t>Nguyên</a:t>
            </a:r>
            <a:r>
              <a:rPr lang="en-US" sz="5600" dirty="0">
                <a:latin typeface="Arial" panose="020B0604020202020204" pitchFamily="34" charset="0"/>
                <a:cs typeface="Arial" panose="020B0604020202020204" pitchFamily="34" charset="0"/>
              </a:rPr>
              <a:t>,</a:t>
            </a:r>
          </a:p>
          <a:p>
            <a:r>
              <a:rPr lang="en-US" sz="5600" dirty="0">
                <a:latin typeface="Arial" panose="020B0604020202020204" pitchFamily="34" charset="0"/>
                <a:cs typeface="Arial" panose="020B0604020202020204" pitchFamily="34" charset="0"/>
              </a:rPr>
              <a:t> </a:t>
            </a:r>
            <a:r>
              <a:rPr lang="en-US" sz="5600" dirty="0" err="1">
                <a:latin typeface="Arial" panose="020B0604020202020204" pitchFamily="34" charset="0"/>
                <a:cs typeface="Arial" panose="020B0604020202020204" pitchFamily="34" charset="0"/>
              </a:rPr>
              <a:t>Núi</a:t>
            </a:r>
            <a:r>
              <a:rPr lang="en-US" sz="5600" dirty="0">
                <a:latin typeface="Arial" panose="020B0604020202020204" pitchFamily="34" charset="0"/>
                <a:cs typeface="Arial" panose="020B0604020202020204" pitchFamily="34" charset="0"/>
              </a:rPr>
              <a:t> </a:t>
            </a:r>
            <a:r>
              <a:rPr lang="en-US" sz="5600" dirty="0" err="1">
                <a:latin typeface="Arial" panose="020B0604020202020204" pitchFamily="34" charset="0"/>
                <a:cs typeface="Arial" panose="020B0604020202020204" pitchFamily="34" charset="0"/>
              </a:rPr>
              <a:t>Đọ</a:t>
            </a:r>
            <a:r>
              <a:rPr lang="en-US" sz="5600" dirty="0">
                <a:latin typeface="Arial" panose="020B0604020202020204" pitchFamily="34" charset="0"/>
                <a:cs typeface="Arial" panose="020B0604020202020204" pitchFamily="34" charset="0"/>
              </a:rPr>
              <a:t>, </a:t>
            </a:r>
            <a:r>
              <a:rPr lang="en-US" sz="5600" dirty="0" err="1">
                <a:latin typeface="Arial" panose="020B0604020202020204" pitchFamily="34" charset="0"/>
                <a:cs typeface="Arial" panose="020B0604020202020204" pitchFamily="34" charset="0"/>
              </a:rPr>
              <a:t>Đa</a:t>
            </a:r>
            <a:r>
              <a:rPr lang="en-US" sz="5600" dirty="0">
                <a:latin typeface="Arial" panose="020B0604020202020204" pitchFamily="34" charset="0"/>
                <a:cs typeface="Arial" panose="020B0604020202020204" pitchFamily="34" charset="0"/>
              </a:rPr>
              <a:t> </a:t>
            </a:r>
            <a:r>
              <a:rPr lang="en-US" sz="5600" dirty="0" err="1">
                <a:latin typeface="Arial" panose="020B0604020202020204" pitchFamily="34" charset="0"/>
                <a:cs typeface="Arial" panose="020B0604020202020204" pitchFamily="34" charset="0"/>
              </a:rPr>
              <a:t>Bút</a:t>
            </a:r>
            <a:r>
              <a:rPr lang="en-US" sz="5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99601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2" action="ppaction://hlinksldjump"/>
            <a:extLst>
              <a:ext uri="{FF2B5EF4-FFF2-40B4-BE49-F238E27FC236}">
                <a16:creationId xmlns:a16="http://schemas.microsoft.com/office/drawing/2014/main" id="{F8469B65-151B-AE4A-B014-E2020F949C26}"/>
              </a:ext>
            </a:extLst>
          </p:cNvPr>
          <p:cNvSpPr/>
          <p:nvPr/>
        </p:nvSpPr>
        <p:spPr>
          <a:xfrm>
            <a:off x="1981114" y="523682"/>
            <a:ext cx="15697288" cy="2569476"/>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algn="just"/>
            <a:r>
              <a:rPr lang="vi-VN" sz="6400" b="1" dirty="0">
                <a:solidFill>
                  <a:schemeClr val="bg1"/>
                </a:solidFill>
                <a:latin typeface="+mj-lt"/>
              </a:rPr>
              <a:t>Câu 3: </a:t>
            </a:r>
            <a:r>
              <a:rPr lang="en-US" sz="6400" dirty="0">
                <a:solidFill>
                  <a:schemeClr val="bg1"/>
                </a:solidFill>
                <a:latin typeface="Times New Roman" panose="02020603050405020304" pitchFamily="18" charset="0"/>
                <a:cs typeface="Times New Roman" panose="02020603050405020304" pitchFamily="18" charset="0"/>
              </a:rPr>
              <a:t>S</a:t>
            </a:r>
            <a:r>
              <a:rPr lang="vi-VN" sz="6400" dirty="0">
                <a:solidFill>
                  <a:schemeClr val="bg1"/>
                </a:solidFill>
                <a:latin typeface="Times New Roman" panose="02020603050405020304" pitchFamily="18" charset="0"/>
                <a:cs typeface="Times New Roman" panose="02020603050405020304" pitchFamily="18" charset="0"/>
              </a:rPr>
              <a:t>ản phẩm dư thừa thường xuyên</a:t>
            </a:r>
            <a:r>
              <a:rPr lang="en-US" sz="6400" dirty="0">
                <a:solidFill>
                  <a:schemeClr val="bg1"/>
                </a:solidFill>
                <a:latin typeface="Times New Roman" panose="02020603050405020304" pitchFamily="18" charset="0"/>
                <a:cs typeface="Times New Roman" panose="02020603050405020304" pitchFamily="18" charset="0"/>
              </a:rPr>
              <a:t> </a:t>
            </a:r>
            <a:r>
              <a:rPr lang="en-US" sz="6400" dirty="0" err="1">
                <a:solidFill>
                  <a:schemeClr val="bg1"/>
                </a:solidFill>
                <a:latin typeface="Times New Roman" panose="02020603050405020304" pitchFamily="18" charset="0"/>
                <a:cs typeface="Times New Roman" panose="02020603050405020304" pitchFamily="18" charset="0"/>
              </a:rPr>
              <a:t>thuộc</a:t>
            </a:r>
            <a:r>
              <a:rPr lang="en-US" sz="6400" dirty="0">
                <a:solidFill>
                  <a:schemeClr val="bg1"/>
                </a:solidFill>
                <a:latin typeface="Times New Roman" panose="02020603050405020304" pitchFamily="18" charset="0"/>
                <a:cs typeface="Times New Roman" panose="02020603050405020304" pitchFamily="18" charset="0"/>
              </a:rPr>
              <a:t> </a:t>
            </a:r>
            <a:r>
              <a:rPr lang="en-US" sz="6400" dirty="0" err="1">
                <a:solidFill>
                  <a:schemeClr val="bg1"/>
                </a:solidFill>
                <a:latin typeface="Times New Roman" panose="02020603050405020304" pitchFamily="18" charset="0"/>
                <a:cs typeface="Times New Roman" panose="02020603050405020304" pitchFamily="18" charset="0"/>
              </a:rPr>
              <a:t>về</a:t>
            </a:r>
            <a:r>
              <a:rPr lang="en-US" sz="6400" dirty="0">
                <a:solidFill>
                  <a:schemeClr val="bg1"/>
                </a:solidFill>
                <a:latin typeface="Times New Roman" panose="02020603050405020304" pitchFamily="18" charset="0"/>
                <a:cs typeface="Times New Roman" panose="02020603050405020304" pitchFamily="18" charset="0"/>
              </a:rPr>
              <a:t> </a:t>
            </a:r>
            <a:r>
              <a:rPr lang="en-US" sz="6400" dirty="0" err="1">
                <a:solidFill>
                  <a:schemeClr val="bg1"/>
                </a:solidFill>
                <a:latin typeface="Times New Roman" panose="02020603050405020304" pitchFamily="18" charset="0"/>
                <a:cs typeface="Times New Roman" panose="02020603050405020304" pitchFamily="18" charset="0"/>
              </a:rPr>
              <a:t>ai</a:t>
            </a:r>
            <a:r>
              <a:rPr lang="en-US" sz="6400" dirty="0">
                <a:solidFill>
                  <a:schemeClr val="bg1"/>
                </a:solidFill>
                <a:latin typeface="Times New Roman" panose="02020603050405020304" pitchFamily="18" charset="0"/>
                <a:cs typeface="Times New Roman" panose="02020603050405020304" pitchFamily="18" charset="0"/>
              </a:rPr>
              <a:t>?	</a:t>
            </a:r>
            <a:endParaRPr lang="vi-VN" sz="6400" dirty="0">
              <a:solidFill>
                <a:schemeClr val="bg1"/>
              </a:solidFill>
              <a:latin typeface="Times New Roman" panose="02020603050405020304" pitchFamily="18" charset="0"/>
              <a:cs typeface="Times New Roman" panose="02020603050405020304" pitchFamily="18" charset="0"/>
            </a:endParaRPr>
          </a:p>
        </p:txBody>
      </p:sp>
      <p:pic>
        <p:nvPicPr>
          <p:cNvPr id="2" name="Picture 8">
            <a:hlinkClick r:id="" action="ppaction://noaction"/>
            <a:extLst>
              <a:ext uri="{FF2B5EF4-FFF2-40B4-BE49-F238E27FC236}">
                <a16:creationId xmlns:a16="http://schemas.microsoft.com/office/drawing/2014/main" id="{3ED59F3E-5C09-235F-D8E7-8BFF4B20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94" t="35899" b="25880"/>
          <a:stretch>
            <a:fillRect/>
          </a:stretch>
        </p:blipFill>
        <p:spPr bwMode="auto">
          <a:xfrm flipH="1">
            <a:off x="-604837" y="4983958"/>
            <a:ext cx="6303170" cy="538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556500001"/>
              </p:ext>
            </p:extLst>
          </p:nvPr>
        </p:nvGraphicFramePr>
        <p:xfrm>
          <a:off x="4321086" y="4339672"/>
          <a:ext cx="6667368" cy="2133600"/>
        </p:xfrm>
        <a:graphic>
          <a:graphicData uri="http://schemas.openxmlformats.org/drawingml/2006/table">
            <a:tbl>
              <a:tblPr firstRow="1" bandRow="1"/>
              <a:tblGrid>
                <a:gridCol w="6667368">
                  <a:extLst>
                    <a:ext uri="{9D8B030D-6E8A-4147-A177-3AD203B41FA5}">
                      <a16:colId xmlns:a16="http://schemas.microsoft.com/office/drawing/2014/main" val="619358372"/>
                    </a:ext>
                  </a:extLst>
                </a:gridCol>
              </a:tblGrid>
              <a:tr h="2133600">
                <a:tc>
                  <a:txBody>
                    <a:bodyPr/>
                    <a:lstStyle/>
                    <a:p>
                      <a:r>
                        <a:rPr lang="en-US" sz="6400" dirty="0" smtClean="0">
                          <a:solidFill>
                            <a:srgbClr val="002060"/>
                          </a:solidFill>
                          <a:latin typeface="Arial" panose="020B0604020202020204" pitchFamily="34" charset="0"/>
                          <a:cs typeface="Arial" panose="020B0604020202020204" pitchFamily="34" charset="0"/>
                        </a:rPr>
                        <a:t>A. </a:t>
                      </a:r>
                      <a:r>
                        <a:rPr lang="en-US" sz="6400" dirty="0" err="1" smtClean="0">
                          <a:solidFill>
                            <a:srgbClr val="002060"/>
                          </a:solidFill>
                          <a:latin typeface="Arial" panose="020B0604020202020204" pitchFamily="34" charset="0"/>
                          <a:cs typeface="Arial" panose="020B0604020202020204" pitchFamily="34" charset="0"/>
                        </a:rPr>
                        <a:t>Thành</a:t>
                      </a:r>
                      <a:r>
                        <a:rPr lang="en-US" sz="6400" baseline="0" dirty="0" smtClean="0">
                          <a:solidFill>
                            <a:srgbClr val="002060"/>
                          </a:solidFill>
                          <a:latin typeface="Arial" panose="020B0604020202020204" pitchFamily="34" charset="0"/>
                          <a:cs typeface="Arial" panose="020B0604020202020204" pitchFamily="34" charset="0"/>
                        </a:rPr>
                        <a:t> </a:t>
                      </a:r>
                      <a:r>
                        <a:rPr lang="en-US" sz="6400" baseline="0" dirty="0" err="1" smtClean="0">
                          <a:solidFill>
                            <a:srgbClr val="002060"/>
                          </a:solidFill>
                          <a:latin typeface="Arial" panose="020B0604020202020204" pitchFamily="34" charset="0"/>
                          <a:cs typeface="Arial" panose="020B0604020202020204" pitchFamily="34" charset="0"/>
                        </a:rPr>
                        <a:t>viên</a:t>
                      </a:r>
                      <a:r>
                        <a:rPr lang="en-US" sz="6400" baseline="0" dirty="0" smtClean="0">
                          <a:solidFill>
                            <a:srgbClr val="002060"/>
                          </a:solidFill>
                          <a:latin typeface="Arial" panose="020B0604020202020204" pitchFamily="34" charset="0"/>
                          <a:cs typeface="Arial" panose="020B0604020202020204" pitchFamily="34" charset="0"/>
                        </a:rPr>
                        <a:t> </a:t>
                      </a:r>
                      <a:r>
                        <a:rPr lang="en-US" sz="6400" baseline="0" dirty="0" err="1" smtClean="0">
                          <a:solidFill>
                            <a:srgbClr val="002060"/>
                          </a:solidFill>
                          <a:latin typeface="Arial" panose="020B0604020202020204" pitchFamily="34" charset="0"/>
                          <a:cs typeface="Arial" panose="020B0604020202020204" pitchFamily="34" charset="0"/>
                        </a:rPr>
                        <a:t>thị</a:t>
                      </a:r>
                      <a:r>
                        <a:rPr lang="en-US" sz="6400" baseline="0" dirty="0" smtClean="0">
                          <a:solidFill>
                            <a:srgbClr val="002060"/>
                          </a:solidFill>
                          <a:latin typeface="Arial" panose="020B0604020202020204" pitchFamily="34" charset="0"/>
                          <a:cs typeface="Arial" panose="020B0604020202020204" pitchFamily="34" charset="0"/>
                        </a:rPr>
                        <a:t> </a:t>
                      </a:r>
                      <a:r>
                        <a:rPr lang="en-US" sz="6400" baseline="0" dirty="0" err="1" smtClean="0">
                          <a:solidFill>
                            <a:srgbClr val="002060"/>
                          </a:solidFill>
                          <a:latin typeface="Arial" panose="020B0604020202020204" pitchFamily="34" charset="0"/>
                          <a:cs typeface="Arial" panose="020B0604020202020204" pitchFamily="34" charset="0"/>
                        </a:rPr>
                        <a:t>tộc</a:t>
                      </a:r>
                      <a:endParaRPr lang="en-US" sz="6400" dirty="0">
                        <a:solidFill>
                          <a:srgbClr val="002060"/>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2654878"/>
              </p:ext>
            </p:extLst>
          </p:nvPr>
        </p:nvGraphicFramePr>
        <p:xfrm>
          <a:off x="11266311" y="4339672"/>
          <a:ext cx="6683022" cy="115824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1158240">
                <a:tc>
                  <a:txBody>
                    <a:bodyPr/>
                    <a:lstStyle/>
                    <a:p>
                      <a:r>
                        <a:rPr lang="en-US" sz="6400" dirty="0" smtClean="0">
                          <a:solidFill>
                            <a:schemeClr val="accent6">
                              <a:lumMod val="50000"/>
                            </a:schemeClr>
                          </a:solidFill>
                          <a:latin typeface="Arial" panose="020B0604020202020204" pitchFamily="34" charset="0"/>
                          <a:cs typeface="Arial" panose="020B0604020202020204" pitchFamily="34" charset="0"/>
                        </a:rPr>
                        <a:t>B.</a:t>
                      </a:r>
                      <a:r>
                        <a:rPr lang="en-US" sz="6400" baseline="0" dirty="0" smtClean="0">
                          <a:solidFill>
                            <a:schemeClr val="accent6">
                              <a:lumMod val="50000"/>
                            </a:schemeClr>
                          </a:solidFill>
                          <a:latin typeface="Arial" panose="020B0604020202020204" pitchFamily="34" charset="0"/>
                          <a:cs typeface="Arial" panose="020B0604020202020204" pitchFamily="34" charset="0"/>
                        </a:rPr>
                        <a:t> </a:t>
                      </a:r>
                      <a:r>
                        <a:rPr lang="en-US" sz="6400" baseline="0" dirty="0" err="1" smtClean="0">
                          <a:solidFill>
                            <a:schemeClr val="accent6">
                              <a:lumMod val="50000"/>
                            </a:schemeClr>
                          </a:solidFill>
                          <a:latin typeface="Arial" panose="020B0604020202020204" pitchFamily="34" charset="0"/>
                          <a:cs typeface="Arial" panose="020B0604020202020204" pitchFamily="34" charset="0"/>
                        </a:rPr>
                        <a:t>Trẻ</a:t>
                      </a:r>
                      <a:r>
                        <a:rPr lang="en-US" sz="6400" baseline="0" dirty="0" smtClean="0">
                          <a:solidFill>
                            <a:schemeClr val="accent6">
                              <a:lumMod val="50000"/>
                            </a:schemeClr>
                          </a:solidFill>
                          <a:latin typeface="Arial" panose="020B0604020202020204" pitchFamily="34" charset="0"/>
                          <a:cs typeface="Arial" panose="020B0604020202020204" pitchFamily="34" charset="0"/>
                        </a:rPr>
                        <a:t> </a:t>
                      </a:r>
                      <a:r>
                        <a:rPr lang="en-US" sz="6400" baseline="0" dirty="0" err="1" smtClean="0">
                          <a:solidFill>
                            <a:schemeClr val="accent6">
                              <a:lumMod val="50000"/>
                            </a:schemeClr>
                          </a:solidFill>
                          <a:latin typeface="Arial" panose="020B0604020202020204" pitchFamily="34" charset="0"/>
                          <a:cs typeface="Arial" panose="020B0604020202020204" pitchFamily="34" charset="0"/>
                        </a:rPr>
                        <a:t>em</a:t>
                      </a:r>
                      <a:endParaRPr lang="en-US" sz="6400" dirty="0">
                        <a:solidFill>
                          <a:schemeClr val="accent6">
                            <a:lumMod val="50000"/>
                          </a:schemeClr>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765113159"/>
              </p:ext>
            </p:extLst>
          </p:nvPr>
        </p:nvGraphicFramePr>
        <p:xfrm>
          <a:off x="11266311" y="6570666"/>
          <a:ext cx="6683022" cy="115824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1158240">
                <a:tc>
                  <a:txBody>
                    <a:bodyPr/>
                    <a:lstStyle/>
                    <a:p>
                      <a:r>
                        <a:rPr lang="en-US" sz="6400" dirty="0" smtClean="0">
                          <a:solidFill>
                            <a:srgbClr val="00B050"/>
                          </a:solidFill>
                          <a:latin typeface="Arial" panose="020B0604020202020204" pitchFamily="34" charset="0"/>
                          <a:cs typeface="Arial" panose="020B0604020202020204" pitchFamily="34" charset="0"/>
                        </a:rPr>
                        <a:t>D. </a:t>
                      </a:r>
                      <a:r>
                        <a:rPr lang="en-US" sz="6400" dirty="0" err="1" smtClean="0">
                          <a:solidFill>
                            <a:srgbClr val="00B050"/>
                          </a:solidFill>
                          <a:latin typeface="Arial" panose="020B0604020202020204" pitchFamily="34" charset="0"/>
                          <a:cs typeface="Arial" panose="020B0604020202020204" pitchFamily="34" charset="0"/>
                        </a:rPr>
                        <a:t>Phụ</a:t>
                      </a:r>
                      <a:r>
                        <a:rPr lang="en-US" sz="6400" baseline="0" dirty="0" smtClean="0">
                          <a:solidFill>
                            <a:srgbClr val="00B050"/>
                          </a:solidFill>
                          <a:latin typeface="Arial" panose="020B0604020202020204" pitchFamily="34" charset="0"/>
                          <a:cs typeface="Arial" panose="020B0604020202020204" pitchFamily="34" charset="0"/>
                        </a:rPr>
                        <a:t> </a:t>
                      </a:r>
                      <a:r>
                        <a:rPr lang="en-US" sz="6400" baseline="0" dirty="0" err="1" smtClean="0">
                          <a:solidFill>
                            <a:srgbClr val="00B050"/>
                          </a:solidFill>
                          <a:latin typeface="Arial" panose="020B0604020202020204" pitchFamily="34" charset="0"/>
                          <a:cs typeface="Arial" panose="020B0604020202020204" pitchFamily="34" charset="0"/>
                        </a:rPr>
                        <a:t>nữ</a:t>
                      </a:r>
                      <a:endParaRPr lang="en-US" sz="6400" dirty="0">
                        <a:solidFill>
                          <a:srgbClr val="00B050"/>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7794066"/>
              </p:ext>
            </p:extLst>
          </p:nvPr>
        </p:nvGraphicFramePr>
        <p:xfrm>
          <a:off x="4305433" y="6570666"/>
          <a:ext cx="6683022" cy="213360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2133600">
                <a:tc>
                  <a:txBody>
                    <a:bodyPr/>
                    <a:lstStyle/>
                    <a:p>
                      <a:r>
                        <a:rPr lang="en-US" sz="6400" dirty="0" smtClean="0">
                          <a:solidFill>
                            <a:srgbClr val="C00000"/>
                          </a:solidFill>
                          <a:latin typeface="Arial" panose="020B0604020202020204" pitchFamily="34" charset="0"/>
                          <a:cs typeface="Arial" panose="020B0604020202020204" pitchFamily="34" charset="0"/>
                        </a:rPr>
                        <a:t>C.</a:t>
                      </a:r>
                      <a:r>
                        <a:rPr lang="en-US" sz="6400" baseline="0" dirty="0" smtClean="0">
                          <a:solidFill>
                            <a:srgbClr val="C00000"/>
                          </a:solidFill>
                          <a:latin typeface="Arial" panose="020B0604020202020204" pitchFamily="34" charset="0"/>
                          <a:cs typeface="Arial" panose="020B0604020202020204" pitchFamily="34" charset="0"/>
                        </a:rPr>
                        <a:t> </a:t>
                      </a:r>
                      <a:r>
                        <a:rPr lang="en-US" sz="6400" baseline="0" dirty="0" err="1" smtClean="0">
                          <a:solidFill>
                            <a:srgbClr val="C00000"/>
                          </a:solidFill>
                          <a:latin typeface="Arial" panose="020B0604020202020204" pitchFamily="34" charset="0"/>
                          <a:cs typeface="Arial" panose="020B0604020202020204" pitchFamily="34" charset="0"/>
                        </a:rPr>
                        <a:t>Người</a:t>
                      </a:r>
                      <a:r>
                        <a:rPr lang="en-US" sz="6400" baseline="0" dirty="0" smtClean="0">
                          <a:solidFill>
                            <a:srgbClr val="C00000"/>
                          </a:solidFill>
                          <a:latin typeface="Arial" panose="020B0604020202020204" pitchFamily="34" charset="0"/>
                          <a:cs typeface="Arial" panose="020B0604020202020204" pitchFamily="34" charset="0"/>
                        </a:rPr>
                        <a:t> </a:t>
                      </a:r>
                      <a:r>
                        <a:rPr lang="en-US" sz="6400" baseline="0" dirty="0" err="1" smtClean="0">
                          <a:solidFill>
                            <a:srgbClr val="C00000"/>
                          </a:solidFill>
                          <a:latin typeface="Arial" panose="020B0604020202020204" pitchFamily="34" charset="0"/>
                          <a:cs typeface="Arial" panose="020B0604020202020204" pitchFamily="34" charset="0"/>
                        </a:rPr>
                        <a:t>đứng</a:t>
                      </a:r>
                      <a:r>
                        <a:rPr lang="en-US" sz="6400" baseline="0" dirty="0" smtClean="0">
                          <a:solidFill>
                            <a:srgbClr val="C00000"/>
                          </a:solidFill>
                          <a:latin typeface="Arial" panose="020B0604020202020204" pitchFamily="34" charset="0"/>
                          <a:cs typeface="Arial" panose="020B0604020202020204" pitchFamily="34" charset="0"/>
                        </a:rPr>
                        <a:t> </a:t>
                      </a:r>
                      <a:r>
                        <a:rPr lang="en-US" sz="6400" baseline="0" dirty="0" err="1" smtClean="0">
                          <a:solidFill>
                            <a:srgbClr val="C00000"/>
                          </a:solidFill>
                          <a:latin typeface="Arial" panose="020B0604020202020204" pitchFamily="34" charset="0"/>
                          <a:cs typeface="Arial" panose="020B0604020202020204" pitchFamily="34" charset="0"/>
                        </a:rPr>
                        <a:t>đầu</a:t>
                      </a:r>
                      <a:r>
                        <a:rPr lang="en-US" sz="6400" baseline="0" dirty="0" smtClean="0">
                          <a:solidFill>
                            <a:srgbClr val="C00000"/>
                          </a:solidFill>
                          <a:latin typeface="Arial" panose="020B0604020202020204" pitchFamily="34" charset="0"/>
                          <a:cs typeface="Arial" panose="020B0604020202020204" pitchFamily="34" charset="0"/>
                        </a:rPr>
                        <a:t> </a:t>
                      </a:r>
                      <a:r>
                        <a:rPr lang="en-US" sz="6400" baseline="0" dirty="0" err="1" smtClean="0">
                          <a:solidFill>
                            <a:srgbClr val="C00000"/>
                          </a:solidFill>
                          <a:latin typeface="Arial" panose="020B0604020202020204" pitchFamily="34" charset="0"/>
                          <a:cs typeface="Arial" panose="020B0604020202020204" pitchFamily="34" charset="0"/>
                        </a:rPr>
                        <a:t>thị</a:t>
                      </a:r>
                      <a:r>
                        <a:rPr lang="en-US" sz="6400" baseline="0" dirty="0" smtClean="0">
                          <a:solidFill>
                            <a:srgbClr val="C00000"/>
                          </a:solidFill>
                          <a:latin typeface="Arial" panose="020B0604020202020204" pitchFamily="34" charset="0"/>
                          <a:cs typeface="Arial" panose="020B0604020202020204" pitchFamily="34" charset="0"/>
                        </a:rPr>
                        <a:t> </a:t>
                      </a:r>
                      <a:r>
                        <a:rPr lang="en-US" sz="6400" baseline="0" dirty="0" err="1" smtClean="0">
                          <a:solidFill>
                            <a:srgbClr val="C00000"/>
                          </a:solidFill>
                          <a:latin typeface="Arial" panose="020B0604020202020204" pitchFamily="34" charset="0"/>
                          <a:cs typeface="Arial" panose="020B0604020202020204" pitchFamily="34" charset="0"/>
                        </a:rPr>
                        <a:t>tộc</a:t>
                      </a:r>
                      <a:endParaRPr lang="en-US" sz="6400" dirty="0">
                        <a:solidFill>
                          <a:srgbClr val="C00000"/>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spTree>
    <p:extLst>
      <p:ext uri="{BB962C8B-B14F-4D97-AF65-F5344CB8AC3E}">
        <p14:creationId xmlns:p14="http://schemas.microsoft.com/office/powerpoint/2010/main" val="1818508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2" action="ppaction://hlinksldjump"/>
            <a:extLst>
              <a:ext uri="{FF2B5EF4-FFF2-40B4-BE49-F238E27FC236}">
                <a16:creationId xmlns:a16="http://schemas.microsoft.com/office/drawing/2014/main" id="{F8469B65-151B-AE4A-B014-E2020F949C26}"/>
              </a:ext>
            </a:extLst>
          </p:cNvPr>
          <p:cNvSpPr/>
          <p:nvPr/>
        </p:nvSpPr>
        <p:spPr>
          <a:xfrm>
            <a:off x="1981200" y="342900"/>
            <a:ext cx="15742442" cy="2615934"/>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algn="just"/>
            <a:r>
              <a:rPr lang="en-US" sz="6400" b="1" dirty="0" err="1">
                <a:solidFill>
                  <a:schemeClr val="bg1"/>
                </a:solidFill>
                <a:latin typeface="Arial" panose="020B0604020202020204" pitchFamily="34" charset="0"/>
                <a:cs typeface="Arial" panose="020B0604020202020204" pitchFamily="34" charset="0"/>
              </a:rPr>
              <a:t>Câu</a:t>
            </a:r>
            <a:r>
              <a:rPr lang="en-US" sz="6400" b="1" dirty="0">
                <a:solidFill>
                  <a:schemeClr val="bg1"/>
                </a:solidFill>
                <a:latin typeface="Arial" panose="020B0604020202020204" pitchFamily="34" charset="0"/>
                <a:cs typeface="Arial" panose="020B0604020202020204" pitchFamily="34" charset="0"/>
              </a:rPr>
              <a:t> 4:</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Nguyên</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nhân</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sâu</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xa</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nào</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dẫn</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tới</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sự</a:t>
            </a:r>
            <a:r>
              <a:rPr lang="en-US" sz="6400" dirty="0">
                <a:solidFill>
                  <a:schemeClr val="bg1"/>
                </a:solidFill>
                <a:latin typeface="Arial" panose="020B0604020202020204" pitchFamily="34" charset="0"/>
                <a:cs typeface="Arial" panose="020B0604020202020204" pitchFamily="34" charset="0"/>
              </a:rPr>
              <a:t> tan </a:t>
            </a:r>
            <a:r>
              <a:rPr lang="en-US" sz="6400" dirty="0" err="1">
                <a:solidFill>
                  <a:schemeClr val="bg1"/>
                </a:solidFill>
                <a:latin typeface="Arial" panose="020B0604020202020204" pitchFamily="34" charset="0"/>
                <a:cs typeface="Arial" panose="020B0604020202020204" pitchFamily="34" charset="0"/>
              </a:rPr>
              <a:t>rã</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của</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xã</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hội</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nguyên</a:t>
            </a:r>
            <a:r>
              <a:rPr lang="en-US" sz="6400" dirty="0">
                <a:solidFill>
                  <a:schemeClr val="bg1"/>
                </a:solidFill>
                <a:latin typeface="Arial" panose="020B0604020202020204" pitchFamily="34" charset="0"/>
                <a:cs typeface="Arial" panose="020B0604020202020204" pitchFamily="34" charset="0"/>
              </a:rPr>
              <a:t> </a:t>
            </a:r>
            <a:r>
              <a:rPr lang="en-US" sz="6400" dirty="0" err="1">
                <a:solidFill>
                  <a:schemeClr val="bg1"/>
                </a:solidFill>
                <a:latin typeface="Arial" panose="020B0604020202020204" pitchFamily="34" charset="0"/>
                <a:cs typeface="Arial" panose="020B0604020202020204" pitchFamily="34" charset="0"/>
              </a:rPr>
              <a:t>thủy</a:t>
            </a:r>
            <a:r>
              <a:rPr lang="en-US" sz="6400" dirty="0">
                <a:solidFill>
                  <a:schemeClr val="bg1"/>
                </a:solidFill>
                <a:latin typeface="Arial" panose="020B0604020202020204" pitchFamily="34" charset="0"/>
                <a:cs typeface="Arial" panose="020B0604020202020204" pitchFamily="34" charset="0"/>
              </a:rPr>
              <a:t>?</a:t>
            </a:r>
            <a:endParaRPr lang="vi-VN" sz="6400" dirty="0">
              <a:solidFill>
                <a:schemeClr val="bg1"/>
              </a:solidFill>
              <a:latin typeface="Arial" panose="020B0604020202020204" pitchFamily="34" charset="0"/>
              <a:cs typeface="Arial" panose="020B0604020202020204" pitchFamily="34" charset="0"/>
            </a:endParaRPr>
          </a:p>
        </p:txBody>
      </p:sp>
      <p:pic>
        <p:nvPicPr>
          <p:cNvPr id="2" name="Picture 8">
            <a:hlinkClick r:id="" action="ppaction://noaction"/>
            <a:extLst>
              <a:ext uri="{FF2B5EF4-FFF2-40B4-BE49-F238E27FC236}">
                <a16:creationId xmlns:a16="http://schemas.microsoft.com/office/drawing/2014/main" id="{3ED59F3E-5C09-235F-D8E7-8BFF4B20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94" t="35899" b="25880"/>
          <a:stretch>
            <a:fillRect/>
          </a:stretch>
        </p:blipFill>
        <p:spPr bwMode="auto">
          <a:xfrm flipH="1">
            <a:off x="-604837" y="4983958"/>
            <a:ext cx="6303170" cy="538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828877705"/>
              </p:ext>
            </p:extLst>
          </p:nvPr>
        </p:nvGraphicFramePr>
        <p:xfrm>
          <a:off x="4321086" y="4339672"/>
          <a:ext cx="6667368" cy="2133600"/>
        </p:xfrm>
        <a:graphic>
          <a:graphicData uri="http://schemas.openxmlformats.org/drawingml/2006/table">
            <a:tbl>
              <a:tblPr firstRow="1" bandRow="1"/>
              <a:tblGrid>
                <a:gridCol w="6667368">
                  <a:extLst>
                    <a:ext uri="{9D8B030D-6E8A-4147-A177-3AD203B41FA5}">
                      <a16:colId xmlns:a16="http://schemas.microsoft.com/office/drawing/2014/main" val="619358372"/>
                    </a:ext>
                  </a:extLst>
                </a:gridCol>
              </a:tblGrid>
              <a:tr h="2133600">
                <a:tc>
                  <a:txBody>
                    <a:bodyPr/>
                    <a:lstStyle/>
                    <a:p>
                      <a:r>
                        <a:rPr lang="en-US" sz="6400" b="0" i="0" dirty="0" smtClean="0">
                          <a:solidFill>
                            <a:srgbClr val="000000"/>
                          </a:solidFill>
                          <a:effectLst/>
                          <a:latin typeface="Arial" panose="020B0604020202020204" pitchFamily="34" charset="0"/>
                          <a:cs typeface="Arial" panose="020B0604020202020204" pitchFamily="34" charset="0"/>
                        </a:rPr>
                        <a:t>A. </a:t>
                      </a:r>
                      <a:r>
                        <a:rPr lang="en-US" sz="6400" b="0" i="0" dirty="0" err="1" smtClean="0">
                          <a:solidFill>
                            <a:srgbClr val="000000"/>
                          </a:solidFill>
                          <a:effectLst/>
                          <a:latin typeface="Arial" panose="020B0604020202020204" pitchFamily="34" charset="0"/>
                          <a:cs typeface="Arial" panose="020B0604020202020204" pitchFamily="34" charset="0"/>
                        </a:rPr>
                        <a:t>đời</a:t>
                      </a:r>
                      <a:r>
                        <a:rPr lang="en-US" sz="6400" b="0" i="0" dirty="0" smtClean="0">
                          <a:solidFill>
                            <a:srgbClr val="000000"/>
                          </a:solidFill>
                          <a:effectLst/>
                          <a:latin typeface="Arial" panose="020B0604020202020204" pitchFamily="34" charset="0"/>
                          <a:cs typeface="Arial" panose="020B0604020202020204" pitchFamily="34" charset="0"/>
                        </a:rPr>
                        <a:t> </a:t>
                      </a:r>
                      <a:r>
                        <a:rPr lang="en-US" sz="6400" b="0" i="0" dirty="0" err="1" smtClean="0">
                          <a:solidFill>
                            <a:srgbClr val="000000"/>
                          </a:solidFill>
                          <a:effectLst/>
                          <a:latin typeface="Arial" panose="020B0604020202020204" pitchFamily="34" charset="0"/>
                          <a:cs typeface="Arial" panose="020B0604020202020204" pitchFamily="34" charset="0"/>
                        </a:rPr>
                        <a:t>sống</a:t>
                      </a:r>
                      <a:r>
                        <a:rPr lang="en-US" sz="6400" b="0" i="0" dirty="0" smtClean="0">
                          <a:solidFill>
                            <a:srgbClr val="000000"/>
                          </a:solidFill>
                          <a:effectLst/>
                          <a:latin typeface="Arial" panose="020B0604020202020204" pitchFamily="34" charset="0"/>
                          <a:cs typeface="Arial" panose="020B0604020202020204" pitchFamily="34" charset="0"/>
                        </a:rPr>
                        <a:t> </a:t>
                      </a:r>
                      <a:r>
                        <a:rPr lang="en-US" sz="6400" b="0" i="0" dirty="0" err="1" smtClean="0">
                          <a:solidFill>
                            <a:srgbClr val="000000"/>
                          </a:solidFill>
                          <a:effectLst/>
                          <a:latin typeface="Arial" panose="020B0604020202020204" pitchFamily="34" charset="0"/>
                          <a:cs typeface="Arial" panose="020B0604020202020204" pitchFamily="34" charset="0"/>
                        </a:rPr>
                        <a:t>tinh</a:t>
                      </a:r>
                      <a:r>
                        <a:rPr lang="en-US" sz="6400" b="0" i="0" dirty="0" smtClean="0">
                          <a:solidFill>
                            <a:srgbClr val="000000"/>
                          </a:solidFill>
                          <a:effectLst/>
                          <a:latin typeface="Arial" panose="020B0604020202020204" pitchFamily="34" charset="0"/>
                          <a:cs typeface="Arial" panose="020B0604020202020204" pitchFamily="34" charset="0"/>
                        </a:rPr>
                        <a:t> </a:t>
                      </a:r>
                      <a:r>
                        <a:rPr lang="en-US" sz="6400" b="0" i="0" dirty="0" err="1" smtClean="0">
                          <a:solidFill>
                            <a:srgbClr val="000000"/>
                          </a:solidFill>
                          <a:effectLst/>
                          <a:latin typeface="Arial" panose="020B0604020202020204" pitchFamily="34" charset="0"/>
                          <a:cs typeface="Arial" panose="020B0604020202020204" pitchFamily="34" charset="0"/>
                        </a:rPr>
                        <a:t>thần</a:t>
                      </a:r>
                      <a:r>
                        <a:rPr lang="en-US" sz="6400" b="0" i="0" dirty="0" smtClean="0">
                          <a:solidFill>
                            <a:srgbClr val="000000"/>
                          </a:solidFill>
                          <a:effectLst/>
                          <a:latin typeface="Arial" panose="020B0604020202020204" pitchFamily="34" charset="0"/>
                          <a:cs typeface="Arial" panose="020B0604020202020204" pitchFamily="34" charset="0"/>
                        </a:rPr>
                        <a:t> </a:t>
                      </a:r>
                      <a:r>
                        <a:rPr lang="en-US" sz="6400" b="0" i="0" dirty="0" err="1" smtClean="0">
                          <a:solidFill>
                            <a:srgbClr val="000000"/>
                          </a:solidFill>
                          <a:effectLst/>
                          <a:latin typeface="Arial" panose="020B0604020202020204" pitchFamily="34" charset="0"/>
                          <a:cs typeface="Arial" panose="020B0604020202020204" pitchFamily="34" charset="0"/>
                        </a:rPr>
                        <a:t>phát</a:t>
                      </a:r>
                      <a:r>
                        <a:rPr lang="en-US" sz="6400" b="0" i="0" baseline="0" dirty="0" smtClean="0">
                          <a:solidFill>
                            <a:srgbClr val="000000"/>
                          </a:solidFill>
                          <a:effectLst/>
                          <a:latin typeface="Arial" panose="020B0604020202020204" pitchFamily="34" charset="0"/>
                          <a:cs typeface="Arial" panose="020B0604020202020204" pitchFamily="34" charset="0"/>
                        </a:rPr>
                        <a:t> </a:t>
                      </a:r>
                      <a:r>
                        <a:rPr lang="en-US" sz="6400" b="0" i="0" baseline="0" dirty="0" err="1" smtClean="0">
                          <a:solidFill>
                            <a:srgbClr val="000000"/>
                          </a:solidFill>
                          <a:effectLst/>
                          <a:latin typeface="Arial" panose="020B0604020202020204" pitchFamily="34" charset="0"/>
                          <a:cs typeface="Arial" panose="020B0604020202020204" pitchFamily="34" charset="0"/>
                        </a:rPr>
                        <a:t>triển</a:t>
                      </a:r>
                      <a:endParaRPr lang="en-US" sz="6400" dirty="0">
                        <a:solidFill>
                          <a:srgbClr val="002060"/>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215271725"/>
              </p:ext>
            </p:extLst>
          </p:nvPr>
        </p:nvGraphicFramePr>
        <p:xfrm>
          <a:off x="11266311" y="4339672"/>
          <a:ext cx="6683022" cy="213360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2133600">
                <a:tc>
                  <a:txBody>
                    <a:bodyPr/>
                    <a:lstStyle/>
                    <a:p>
                      <a:r>
                        <a:rPr lang="en-US" sz="6400" b="0" i="0" dirty="0" smtClean="0">
                          <a:solidFill>
                            <a:srgbClr val="000000"/>
                          </a:solidFill>
                          <a:effectLst/>
                          <a:latin typeface="+mj-lt"/>
                        </a:rPr>
                        <a:t> </a:t>
                      </a:r>
                      <a:r>
                        <a:rPr lang="en-US" sz="6400" b="0" i="0" dirty="0" smtClean="0">
                          <a:solidFill>
                            <a:srgbClr val="000000"/>
                          </a:solidFill>
                          <a:effectLst/>
                          <a:latin typeface="Arial" panose="020B0604020202020204" pitchFamily="34" charset="0"/>
                          <a:cs typeface="Arial" panose="020B0604020202020204" pitchFamily="34" charset="0"/>
                        </a:rPr>
                        <a:t>B. </a:t>
                      </a:r>
                      <a:r>
                        <a:rPr lang="en-US" sz="6400" b="0" i="0" dirty="0" err="1" smtClean="0">
                          <a:solidFill>
                            <a:srgbClr val="000000"/>
                          </a:solidFill>
                          <a:effectLst/>
                          <a:latin typeface="Arial" panose="020B0604020202020204" pitchFamily="34" charset="0"/>
                          <a:cs typeface="Arial" panose="020B0604020202020204" pitchFamily="34" charset="0"/>
                        </a:rPr>
                        <a:t>Công</a:t>
                      </a:r>
                      <a:r>
                        <a:rPr lang="en-US" sz="6400" b="0" i="0" dirty="0" smtClean="0">
                          <a:solidFill>
                            <a:srgbClr val="000000"/>
                          </a:solidFill>
                          <a:effectLst/>
                          <a:latin typeface="Arial" panose="020B0604020202020204" pitchFamily="34" charset="0"/>
                          <a:cs typeface="Arial" panose="020B0604020202020204" pitchFamily="34" charset="0"/>
                        </a:rPr>
                        <a:t> </a:t>
                      </a:r>
                      <a:r>
                        <a:rPr lang="en-US" sz="6400" b="0" i="0" dirty="0" err="1" smtClean="0">
                          <a:solidFill>
                            <a:srgbClr val="000000"/>
                          </a:solidFill>
                          <a:effectLst/>
                          <a:latin typeface="Arial" panose="020B0604020202020204" pitchFamily="34" charset="0"/>
                          <a:cs typeface="Arial" panose="020B0604020202020204" pitchFamily="34" charset="0"/>
                        </a:rPr>
                        <a:t>cụ</a:t>
                      </a:r>
                      <a:r>
                        <a:rPr lang="en-US" sz="6400" b="0" i="0" dirty="0" smtClean="0">
                          <a:solidFill>
                            <a:srgbClr val="000000"/>
                          </a:solidFill>
                          <a:effectLst/>
                          <a:latin typeface="Arial" panose="020B0604020202020204" pitchFamily="34" charset="0"/>
                          <a:cs typeface="Arial" panose="020B0604020202020204" pitchFamily="34" charset="0"/>
                        </a:rPr>
                        <a:t> </a:t>
                      </a:r>
                      <a:r>
                        <a:rPr lang="en-US" sz="6400" b="0" i="0" dirty="0" err="1" smtClean="0">
                          <a:solidFill>
                            <a:srgbClr val="000000"/>
                          </a:solidFill>
                          <a:effectLst/>
                          <a:latin typeface="Arial" panose="020B0604020202020204" pitchFamily="34" charset="0"/>
                          <a:cs typeface="Arial" panose="020B0604020202020204" pitchFamily="34" charset="0"/>
                        </a:rPr>
                        <a:t>đồ</a:t>
                      </a:r>
                      <a:r>
                        <a:rPr lang="en-US" sz="6400" b="0" i="0" dirty="0" smtClean="0">
                          <a:solidFill>
                            <a:srgbClr val="000000"/>
                          </a:solidFill>
                          <a:effectLst/>
                          <a:latin typeface="Arial" panose="020B0604020202020204" pitchFamily="34" charset="0"/>
                          <a:cs typeface="Arial" panose="020B0604020202020204" pitchFamily="34" charset="0"/>
                        </a:rPr>
                        <a:t> </a:t>
                      </a:r>
                      <a:r>
                        <a:rPr lang="en-US" sz="6400" b="0" i="0" dirty="0" err="1" smtClean="0">
                          <a:solidFill>
                            <a:srgbClr val="000000"/>
                          </a:solidFill>
                          <a:effectLst/>
                          <a:latin typeface="Arial" panose="020B0604020202020204" pitchFamily="34" charset="0"/>
                          <a:cs typeface="Arial" panose="020B0604020202020204" pitchFamily="34" charset="0"/>
                        </a:rPr>
                        <a:t>đá</a:t>
                      </a:r>
                      <a:r>
                        <a:rPr lang="en-US" sz="6400" b="0" i="0" dirty="0" smtClean="0">
                          <a:solidFill>
                            <a:srgbClr val="000000"/>
                          </a:solidFill>
                          <a:effectLst/>
                          <a:latin typeface="Arial" panose="020B0604020202020204" pitchFamily="34" charset="0"/>
                          <a:cs typeface="Arial" panose="020B0604020202020204" pitchFamily="34" charset="0"/>
                        </a:rPr>
                        <a:t> </a:t>
                      </a:r>
                      <a:r>
                        <a:rPr lang="en-US" sz="6400" b="0" i="0" dirty="0" err="1" smtClean="0">
                          <a:solidFill>
                            <a:srgbClr val="000000"/>
                          </a:solidFill>
                          <a:effectLst/>
                          <a:latin typeface="Arial" panose="020B0604020202020204" pitchFamily="34" charset="0"/>
                          <a:cs typeface="Arial" panose="020B0604020202020204" pitchFamily="34" charset="0"/>
                        </a:rPr>
                        <a:t>phát</a:t>
                      </a:r>
                      <a:r>
                        <a:rPr lang="en-US" sz="6400" b="0" i="0" dirty="0" smtClean="0">
                          <a:solidFill>
                            <a:srgbClr val="000000"/>
                          </a:solidFill>
                          <a:effectLst/>
                          <a:latin typeface="Arial" panose="020B0604020202020204" pitchFamily="34" charset="0"/>
                          <a:cs typeface="Arial" panose="020B0604020202020204" pitchFamily="34" charset="0"/>
                        </a:rPr>
                        <a:t> </a:t>
                      </a:r>
                      <a:r>
                        <a:rPr lang="en-US" sz="6400" b="0" i="0" dirty="0" err="1" smtClean="0">
                          <a:solidFill>
                            <a:srgbClr val="000000"/>
                          </a:solidFill>
                          <a:effectLst/>
                          <a:latin typeface="Arial" panose="020B0604020202020204" pitchFamily="34" charset="0"/>
                          <a:cs typeface="Arial" panose="020B0604020202020204" pitchFamily="34" charset="0"/>
                        </a:rPr>
                        <a:t>triển</a:t>
                      </a:r>
                      <a:endParaRPr lang="en-US" sz="6400" dirty="0">
                        <a:solidFill>
                          <a:schemeClr val="accent6">
                            <a:lumMod val="50000"/>
                          </a:schemeClr>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790933498"/>
              </p:ext>
            </p:extLst>
          </p:nvPr>
        </p:nvGraphicFramePr>
        <p:xfrm>
          <a:off x="11266311" y="6570666"/>
          <a:ext cx="6683022" cy="213360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2133600">
                <a:tc>
                  <a:txBody>
                    <a:bodyPr/>
                    <a:lstStyle/>
                    <a:p>
                      <a:r>
                        <a:rPr lang="en-US" sz="6400" b="0" i="0" dirty="0" smtClean="0">
                          <a:solidFill>
                            <a:srgbClr val="000000"/>
                          </a:solidFill>
                          <a:effectLst/>
                          <a:latin typeface="+mj-lt"/>
                        </a:rPr>
                        <a:t>D.</a:t>
                      </a:r>
                      <a:r>
                        <a:rPr lang="en-US" sz="6400" b="0" i="0" baseline="0" dirty="0" smtClean="0">
                          <a:solidFill>
                            <a:srgbClr val="000000"/>
                          </a:solidFill>
                          <a:effectLst/>
                          <a:latin typeface="+mj-lt"/>
                        </a:rPr>
                        <a:t> K</a:t>
                      </a:r>
                      <a:r>
                        <a:rPr lang="vi-VN" sz="6400" b="0" i="0" dirty="0" smtClean="0">
                          <a:solidFill>
                            <a:srgbClr val="000000"/>
                          </a:solidFill>
                          <a:effectLst/>
                          <a:latin typeface="+mn-lt"/>
                        </a:rPr>
                        <a:t>im loại được phát hiện</a:t>
                      </a:r>
                      <a:endParaRPr lang="en-US" sz="6400" b="0" dirty="0">
                        <a:solidFill>
                          <a:srgbClr val="00B050"/>
                        </a:solidFill>
                        <a:latin typeface="+mn-lt"/>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38147486"/>
              </p:ext>
            </p:extLst>
          </p:nvPr>
        </p:nvGraphicFramePr>
        <p:xfrm>
          <a:off x="4305433" y="6570666"/>
          <a:ext cx="6683022" cy="213360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2133600">
                <a:tc>
                  <a:txBody>
                    <a:bodyPr/>
                    <a:lstStyle/>
                    <a:p>
                      <a:r>
                        <a:rPr lang="en-US" sz="6400" b="0" i="0" dirty="0" smtClean="0">
                          <a:solidFill>
                            <a:srgbClr val="000000"/>
                          </a:solidFill>
                          <a:effectLst/>
                          <a:latin typeface="Arial" panose="020B0604020202020204" pitchFamily="34" charset="0"/>
                          <a:cs typeface="Arial" panose="020B0604020202020204" pitchFamily="34" charset="0"/>
                        </a:rPr>
                        <a:t>C. </a:t>
                      </a:r>
                      <a:r>
                        <a:rPr lang="en-US" sz="6400" b="0" i="0" dirty="0" err="1" smtClean="0">
                          <a:solidFill>
                            <a:srgbClr val="000000"/>
                          </a:solidFill>
                          <a:effectLst/>
                          <a:latin typeface="Arial" panose="020B0604020202020204" pitchFamily="34" charset="0"/>
                          <a:cs typeface="Arial" panose="020B0604020202020204" pitchFamily="34" charset="0"/>
                        </a:rPr>
                        <a:t>Phát</a:t>
                      </a:r>
                      <a:r>
                        <a:rPr lang="en-US" sz="6400" b="0" i="0" dirty="0" smtClean="0">
                          <a:solidFill>
                            <a:srgbClr val="000000"/>
                          </a:solidFill>
                          <a:effectLst/>
                          <a:latin typeface="Arial" panose="020B0604020202020204" pitchFamily="34" charset="0"/>
                          <a:cs typeface="Arial" panose="020B0604020202020204" pitchFamily="34" charset="0"/>
                        </a:rPr>
                        <a:t> minh </a:t>
                      </a:r>
                      <a:r>
                        <a:rPr lang="en-US" sz="6400" b="0" i="0" dirty="0" err="1" smtClean="0">
                          <a:solidFill>
                            <a:srgbClr val="000000"/>
                          </a:solidFill>
                          <a:effectLst/>
                          <a:latin typeface="Arial" panose="020B0604020202020204" pitchFamily="34" charset="0"/>
                          <a:cs typeface="Arial" panose="020B0604020202020204" pitchFamily="34" charset="0"/>
                        </a:rPr>
                        <a:t>ra</a:t>
                      </a:r>
                      <a:r>
                        <a:rPr lang="en-US" sz="6400" b="0" i="0" dirty="0" smtClean="0">
                          <a:solidFill>
                            <a:srgbClr val="000000"/>
                          </a:solidFill>
                          <a:effectLst/>
                          <a:latin typeface="Arial" panose="020B0604020202020204" pitchFamily="34" charset="0"/>
                          <a:cs typeface="Arial" panose="020B0604020202020204" pitchFamily="34" charset="0"/>
                        </a:rPr>
                        <a:t> </a:t>
                      </a:r>
                      <a:r>
                        <a:rPr lang="en-US" sz="6400" b="0" i="0" dirty="0" err="1" smtClean="0">
                          <a:solidFill>
                            <a:srgbClr val="000000"/>
                          </a:solidFill>
                          <a:effectLst/>
                          <a:latin typeface="Arial" panose="020B0604020202020204" pitchFamily="34" charset="0"/>
                          <a:cs typeface="Arial" panose="020B0604020202020204" pitchFamily="34" charset="0"/>
                        </a:rPr>
                        <a:t>lửa</a:t>
                      </a:r>
                      <a:r>
                        <a:rPr lang="en-US" sz="6400" b="0" i="0" dirty="0" smtClean="0">
                          <a:solidFill>
                            <a:srgbClr val="000000"/>
                          </a:solidFill>
                          <a:effectLst/>
                          <a:latin typeface="Arial" panose="020B0604020202020204" pitchFamily="34" charset="0"/>
                          <a:cs typeface="Arial" panose="020B0604020202020204" pitchFamily="34" charset="0"/>
                        </a:rPr>
                        <a:t> </a:t>
                      </a:r>
                      <a:endParaRPr lang="en-US" sz="6400" dirty="0">
                        <a:solidFill>
                          <a:srgbClr val="C00000"/>
                        </a:solidFill>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21877469"/>
                  </a:ext>
                </a:extLst>
              </a:tr>
            </a:tbl>
          </a:graphicData>
        </a:graphic>
      </p:graphicFrame>
    </p:spTree>
    <p:extLst>
      <p:ext uri="{BB962C8B-B14F-4D97-AF65-F5344CB8AC3E}">
        <p14:creationId xmlns:p14="http://schemas.microsoft.com/office/powerpoint/2010/main" val="279635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sp>
      <p:grpSp>
        <p:nvGrpSpPr>
          <p:cNvPr id="3" name="Group 3"/>
          <p:cNvGrpSpPr/>
          <p:nvPr/>
        </p:nvGrpSpPr>
        <p:grpSpPr>
          <a:xfrm>
            <a:off x="866272" y="827479"/>
            <a:ext cx="16230600" cy="9459522"/>
            <a:chOff x="0" y="0"/>
            <a:chExt cx="812800" cy="473716"/>
          </a:xfrm>
        </p:grpSpPr>
        <p:sp>
          <p:nvSpPr>
            <p:cNvPr id="4" name="Freeform 4"/>
            <p:cNvSpPr/>
            <p:nvPr/>
          </p:nvSpPr>
          <p:spPr>
            <a:xfrm>
              <a:off x="0" y="0"/>
              <a:ext cx="812800" cy="473716"/>
            </a:xfrm>
            <a:custGeom>
              <a:avLst/>
              <a:gdLst/>
              <a:ahLst/>
              <a:cxnLst/>
              <a:rect l="l" t="t" r="r" b="b"/>
              <a:pathLst>
                <a:path w="812800" h="473716">
                  <a:moveTo>
                    <a:pt x="406400" y="0"/>
                  </a:moveTo>
                  <a:cubicBezTo>
                    <a:pt x="181951" y="0"/>
                    <a:pt x="0" y="106045"/>
                    <a:pt x="0" y="236858"/>
                  </a:cubicBezTo>
                  <a:cubicBezTo>
                    <a:pt x="0" y="367671"/>
                    <a:pt x="181951" y="473716"/>
                    <a:pt x="406400" y="473716"/>
                  </a:cubicBezTo>
                  <a:cubicBezTo>
                    <a:pt x="630849" y="473716"/>
                    <a:pt x="812800" y="367671"/>
                    <a:pt x="812800" y="236858"/>
                  </a:cubicBezTo>
                  <a:cubicBezTo>
                    <a:pt x="812800" y="106045"/>
                    <a:pt x="630849" y="0"/>
                    <a:pt x="406400" y="0"/>
                  </a:cubicBezTo>
                  <a:close/>
                </a:path>
              </a:pathLst>
            </a:custGeom>
            <a:solidFill>
              <a:srgbClr val="FFFFFF">
                <a:alpha val="67843"/>
              </a:srgbClr>
            </a:solidFill>
            <a:ln w="47625" cap="sq">
              <a:solidFill>
                <a:srgbClr val="FDFAAB">
                  <a:alpha val="67843"/>
                </a:srgbClr>
              </a:solidFill>
              <a:prstDash val="solid"/>
              <a:miter/>
            </a:ln>
          </p:spPr>
        </p:sp>
        <p:sp>
          <p:nvSpPr>
            <p:cNvPr id="5" name="TextBox 5"/>
            <p:cNvSpPr txBox="1"/>
            <p:nvPr/>
          </p:nvSpPr>
          <p:spPr>
            <a:xfrm>
              <a:off x="76200" y="6311"/>
              <a:ext cx="660400" cy="422994"/>
            </a:xfrm>
            <a:prstGeom prst="rect">
              <a:avLst/>
            </a:prstGeom>
          </p:spPr>
          <p:txBody>
            <a:bodyPr lIns="50800" tIns="50800" rIns="50800" bIns="50800" rtlCol="0" anchor="ctr"/>
            <a:lstStyle/>
            <a:p>
              <a:pPr algn="ctr">
                <a:lnSpc>
                  <a:spcPts val="2660"/>
                </a:lnSpc>
              </a:pPr>
              <a:endParaRPr sz="1400"/>
            </a:p>
            <a:p>
              <a:pPr algn="ctr">
                <a:lnSpc>
                  <a:spcPts val="2660"/>
                </a:lnSpc>
                <a:spcBef>
                  <a:spcPct val="0"/>
                </a:spcBef>
              </a:pPr>
              <a:endParaRPr sz="1400"/>
            </a:p>
          </p:txBody>
        </p:sp>
      </p:grpSp>
      <p:sp>
        <p:nvSpPr>
          <p:cNvPr id="6" name="Freeform 6"/>
          <p:cNvSpPr/>
          <p:nvPr/>
        </p:nvSpPr>
        <p:spPr>
          <a:xfrm>
            <a:off x="-733969" y="-197296"/>
            <a:ext cx="8583678" cy="8229600"/>
          </a:xfrm>
          <a:custGeom>
            <a:avLst/>
            <a:gdLst/>
            <a:ahLst/>
            <a:cxnLst/>
            <a:rect l="l" t="t" r="r" b="b"/>
            <a:pathLst>
              <a:path w="8583677" h="8229600">
                <a:moveTo>
                  <a:pt x="0" y="0"/>
                </a:moveTo>
                <a:lnTo>
                  <a:pt x="8583676" y="0"/>
                </a:lnTo>
                <a:lnTo>
                  <a:pt x="8583676" y="8229600"/>
                </a:lnTo>
                <a:lnTo>
                  <a:pt x="0" y="8229600"/>
                </a:lnTo>
                <a:lnTo>
                  <a:pt x="0" y="0"/>
                </a:lnTo>
                <a:close/>
              </a:path>
            </a:pathLst>
          </a:custGeom>
          <a:blipFill>
            <a:blip r:embed="rId3"/>
            <a:stretch>
              <a:fillRect/>
            </a:stretch>
          </a:blipFill>
        </p:spPr>
      </p:sp>
      <p:sp>
        <p:nvSpPr>
          <p:cNvPr id="7" name="Freeform 7"/>
          <p:cNvSpPr/>
          <p:nvPr/>
        </p:nvSpPr>
        <p:spPr>
          <a:xfrm>
            <a:off x="-2218798" y="4460218"/>
            <a:ext cx="21987732" cy="14511904"/>
          </a:xfrm>
          <a:custGeom>
            <a:avLst/>
            <a:gdLst/>
            <a:ahLst/>
            <a:cxnLst/>
            <a:rect l="l" t="t" r="r" b="b"/>
            <a:pathLst>
              <a:path w="21987732" h="14511903">
                <a:moveTo>
                  <a:pt x="0" y="0"/>
                </a:moveTo>
                <a:lnTo>
                  <a:pt x="21987732" y="0"/>
                </a:lnTo>
                <a:lnTo>
                  <a:pt x="21987732" y="14511902"/>
                </a:lnTo>
                <a:lnTo>
                  <a:pt x="0" y="14511902"/>
                </a:lnTo>
                <a:lnTo>
                  <a:pt x="0" y="0"/>
                </a:lnTo>
                <a:close/>
              </a:path>
            </a:pathLst>
          </a:custGeom>
          <a:blipFill>
            <a:blip r:embed="rId4"/>
            <a:stretch>
              <a:fillRect/>
            </a:stretch>
          </a:blipFill>
        </p:spPr>
      </p:sp>
      <p:sp>
        <p:nvSpPr>
          <p:cNvPr id="8" name="Freeform 8"/>
          <p:cNvSpPr/>
          <p:nvPr/>
        </p:nvSpPr>
        <p:spPr>
          <a:xfrm flipH="1">
            <a:off x="13997524" y="2057400"/>
            <a:ext cx="5422512" cy="8229600"/>
          </a:xfrm>
          <a:custGeom>
            <a:avLst/>
            <a:gdLst/>
            <a:ahLst/>
            <a:cxnLst/>
            <a:rect l="l" t="t" r="r" b="b"/>
            <a:pathLst>
              <a:path w="5422512" h="8229600">
                <a:moveTo>
                  <a:pt x="5422512" y="0"/>
                </a:moveTo>
                <a:lnTo>
                  <a:pt x="0" y="0"/>
                </a:lnTo>
                <a:lnTo>
                  <a:pt x="0" y="8229600"/>
                </a:lnTo>
                <a:lnTo>
                  <a:pt x="5422512" y="8229600"/>
                </a:lnTo>
                <a:lnTo>
                  <a:pt x="5422512" y="0"/>
                </a:lnTo>
                <a:close/>
              </a:path>
            </a:pathLst>
          </a:custGeom>
          <a:blipFill>
            <a:blip r:embed="rId5"/>
            <a:stretch>
              <a:fillRect/>
            </a:stretch>
          </a:blipFill>
        </p:spPr>
      </p:sp>
      <p:sp>
        <p:nvSpPr>
          <p:cNvPr id="9" name="Freeform 9"/>
          <p:cNvSpPr/>
          <p:nvPr/>
        </p:nvSpPr>
        <p:spPr>
          <a:xfrm flipH="1">
            <a:off x="13328410" y="6569030"/>
            <a:ext cx="5126268" cy="4330548"/>
          </a:xfrm>
          <a:custGeom>
            <a:avLst/>
            <a:gdLst/>
            <a:ahLst/>
            <a:cxnLst/>
            <a:rect l="l" t="t" r="r" b="b"/>
            <a:pathLst>
              <a:path w="5126267" h="4330548">
                <a:moveTo>
                  <a:pt x="5126267" y="0"/>
                </a:moveTo>
                <a:lnTo>
                  <a:pt x="0" y="0"/>
                </a:lnTo>
                <a:lnTo>
                  <a:pt x="0" y="4330548"/>
                </a:lnTo>
                <a:lnTo>
                  <a:pt x="5126267" y="4330548"/>
                </a:lnTo>
                <a:lnTo>
                  <a:pt x="5126267" y="0"/>
                </a:lnTo>
                <a:close/>
              </a:path>
            </a:pathLst>
          </a:custGeom>
          <a:blipFill>
            <a:blip r:embed="rId6"/>
            <a:stretch>
              <a:fillRect/>
            </a:stretch>
          </a:blipFill>
        </p:spPr>
      </p:sp>
      <p:sp>
        <p:nvSpPr>
          <p:cNvPr id="10" name="Freeform 10"/>
          <p:cNvSpPr/>
          <p:nvPr/>
        </p:nvSpPr>
        <p:spPr>
          <a:xfrm>
            <a:off x="-733970" y="7079038"/>
            <a:ext cx="3797412" cy="3207964"/>
          </a:xfrm>
          <a:custGeom>
            <a:avLst/>
            <a:gdLst/>
            <a:ahLst/>
            <a:cxnLst/>
            <a:rect l="l" t="t" r="r" b="b"/>
            <a:pathLst>
              <a:path w="3797412" h="3207963">
                <a:moveTo>
                  <a:pt x="0" y="0"/>
                </a:moveTo>
                <a:lnTo>
                  <a:pt x="3797411" y="0"/>
                </a:lnTo>
                <a:lnTo>
                  <a:pt x="3797411" y="3207963"/>
                </a:lnTo>
                <a:lnTo>
                  <a:pt x="0" y="3207963"/>
                </a:lnTo>
                <a:lnTo>
                  <a:pt x="0" y="0"/>
                </a:lnTo>
                <a:close/>
              </a:path>
            </a:pathLst>
          </a:custGeom>
          <a:blipFill>
            <a:blip r:embed="rId6"/>
            <a:stretch>
              <a:fillRect/>
            </a:stretch>
          </a:blipFill>
        </p:spPr>
      </p:sp>
      <p:sp>
        <p:nvSpPr>
          <p:cNvPr id="11" name="TextBox 11"/>
          <p:cNvSpPr txBox="1"/>
          <p:nvPr/>
        </p:nvSpPr>
        <p:spPr>
          <a:xfrm>
            <a:off x="5612410" y="1734253"/>
            <a:ext cx="6697456" cy="1256754"/>
          </a:xfrm>
          <a:prstGeom prst="rect">
            <a:avLst/>
          </a:prstGeom>
        </p:spPr>
        <p:txBody>
          <a:bodyPr wrap="square" lIns="0" tIns="0" rIns="0" bIns="0" rtlCol="0" anchor="t">
            <a:spAutoFit/>
          </a:bodyPr>
          <a:lstStyle/>
          <a:p>
            <a:pPr algn="ctr">
              <a:lnSpc>
                <a:spcPts val="9800"/>
              </a:lnSpc>
            </a:pPr>
            <a:r>
              <a:rPr lang="en-US" sz="6000" b="1" spc="1224" dirty="0" err="1">
                <a:solidFill>
                  <a:srgbClr val="00B050"/>
                </a:solidFill>
                <a:latin typeface="Arial" panose="020B0604020202020204" pitchFamily="34" charset="0"/>
                <a:ea typeface="Rokkitt Bold"/>
                <a:cs typeface="Arial" panose="020B0604020202020204" pitchFamily="34" charset="0"/>
                <a:sym typeface="Rokkitt Bold"/>
              </a:rPr>
              <a:t>Tiết</a:t>
            </a:r>
            <a:r>
              <a:rPr lang="en-US" sz="6000" b="1" spc="1224" dirty="0">
                <a:solidFill>
                  <a:srgbClr val="00B050"/>
                </a:solidFill>
                <a:latin typeface="Arial" panose="020B0604020202020204" pitchFamily="34" charset="0"/>
                <a:ea typeface="Rokkitt Bold"/>
                <a:cs typeface="Arial" panose="020B0604020202020204" pitchFamily="34" charset="0"/>
                <a:sym typeface="Rokkitt Bold"/>
              </a:rPr>
              <a:t> 11,bài 5</a:t>
            </a:r>
          </a:p>
        </p:txBody>
      </p:sp>
      <p:sp>
        <p:nvSpPr>
          <p:cNvPr id="12" name="TextBox 12"/>
          <p:cNvSpPr txBox="1"/>
          <p:nvPr/>
        </p:nvSpPr>
        <p:spPr>
          <a:xfrm>
            <a:off x="1924357" y="3199873"/>
            <a:ext cx="14439290" cy="3770263"/>
          </a:xfrm>
          <a:prstGeom prst="rect">
            <a:avLst/>
          </a:prstGeom>
        </p:spPr>
        <p:txBody>
          <a:bodyPr lIns="0" tIns="0" rIns="0" bIns="0" rtlCol="0" anchor="t">
            <a:spAutoFit/>
          </a:bodyPr>
          <a:lstStyle/>
          <a:p>
            <a:pPr algn="ctr">
              <a:lnSpc>
                <a:spcPts val="9800"/>
              </a:lnSpc>
            </a:pPr>
            <a:r>
              <a:rPr lang="en-US" sz="6998" b="1" dirty="0">
                <a:solidFill>
                  <a:srgbClr val="C00000"/>
                </a:solidFill>
                <a:latin typeface="Arial" panose="020B0604020202020204" pitchFamily="34" charset="0"/>
                <a:ea typeface="Rokkitt Bold"/>
                <a:cs typeface="Arial" panose="020B0604020202020204" pitchFamily="34" charset="0"/>
                <a:sym typeface="Rokkitt Bold"/>
              </a:rPr>
              <a:t>SỰ CHUYỂN BIẾN TỪ XÃ HỘI NGUYÊN THỦY SANG XÃ HỘI CÓ GIAI CẤP</a:t>
            </a:r>
          </a:p>
        </p:txBody>
      </p:sp>
    </p:spTree>
    <p:extLst>
      <p:ext uri="{BB962C8B-B14F-4D97-AF65-F5344CB8AC3E}">
        <p14:creationId xmlns:p14="http://schemas.microsoft.com/office/powerpoint/2010/main" val="27116992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2" action="ppaction://hlinksldjump"/>
            <a:extLst>
              <a:ext uri="{FF2B5EF4-FFF2-40B4-BE49-F238E27FC236}">
                <a16:creationId xmlns:a16="http://schemas.microsoft.com/office/drawing/2014/main" id="{F8469B65-151B-AE4A-B014-E2020F949C26}"/>
              </a:ext>
            </a:extLst>
          </p:cNvPr>
          <p:cNvSpPr/>
          <p:nvPr/>
        </p:nvSpPr>
        <p:spPr>
          <a:xfrm>
            <a:off x="1981112" y="523681"/>
            <a:ext cx="15787600" cy="2659786"/>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algn="just"/>
            <a:r>
              <a:rPr lang="vi-VN" sz="6400" b="1" dirty="0">
                <a:solidFill>
                  <a:schemeClr val="bg1"/>
                </a:solidFill>
              </a:rPr>
              <a:t>Câu </a:t>
            </a:r>
            <a:r>
              <a:rPr lang="en-US" sz="6400" b="1" dirty="0">
                <a:solidFill>
                  <a:schemeClr val="bg1"/>
                </a:solidFill>
              </a:rPr>
              <a:t>5</a:t>
            </a:r>
            <a:r>
              <a:rPr lang="vi-VN" sz="6400" b="1" dirty="0">
                <a:solidFill>
                  <a:schemeClr val="bg1"/>
                </a:solidFill>
              </a:rPr>
              <a:t>:</a:t>
            </a:r>
            <a:r>
              <a:rPr lang="vi-VN" sz="6400" dirty="0">
                <a:solidFill>
                  <a:schemeClr val="bg1"/>
                </a:solidFill>
              </a:rPr>
              <a:t> Xã hội nguyên thuỷ ở phương Đông không phân hoá triệt để, </a:t>
            </a:r>
            <a:r>
              <a:rPr lang="vi-VN" sz="6400" dirty="0" smtClean="0">
                <a:solidFill>
                  <a:schemeClr val="bg1"/>
                </a:solidFill>
              </a:rPr>
              <a:t>v</a:t>
            </a:r>
            <a:r>
              <a:rPr lang="en-US" sz="6400" dirty="0" smtClean="0">
                <a:solidFill>
                  <a:schemeClr val="bg1"/>
                </a:solidFill>
              </a:rPr>
              <a:t>ì:</a:t>
            </a:r>
            <a:endParaRPr lang="vi-VN" sz="6400" dirty="0">
              <a:solidFill>
                <a:schemeClr val="bg1"/>
              </a:solidFill>
              <a:cs typeface="Times New Roman" panose="02020603050405020304" pitchFamily="18" charset="0"/>
            </a:endParaRPr>
          </a:p>
        </p:txBody>
      </p:sp>
      <p:pic>
        <p:nvPicPr>
          <p:cNvPr id="2" name="Picture 8">
            <a:hlinkClick r:id="" action="ppaction://noaction"/>
            <a:extLst>
              <a:ext uri="{FF2B5EF4-FFF2-40B4-BE49-F238E27FC236}">
                <a16:creationId xmlns:a16="http://schemas.microsoft.com/office/drawing/2014/main" id="{3ED59F3E-5C09-235F-D8E7-8BFF4B20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94" t="35899" b="25880"/>
          <a:stretch>
            <a:fillRect/>
          </a:stretch>
        </p:blipFill>
        <p:spPr bwMode="auto">
          <a:xfrm flipH="1">
            <a:off x="-604837" y="4983958"/>
            <a:ext cx="6303170" cy="538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638886290"/>
              </p:ext>
            </p:extLst>
          </p:nvPr>
        </p:nvGraphicFramePr>
        <p:xfrm>
          <a:off x="4321086" y="4339672"/>
          <a:ext cx="6667368" cy="2133600"/>
        </p:xfrm>
        <a:graphic>
          <a:graphicData uri="http://schemas.openxmlformats.org/drawingml/2006/table">
            <a:tbl>
              <a:tblPr firstRow="1" bandRow="1"/>
              <a:tblGrid>
                <a:gridCol w="6667368">
                  <a:extLst>
                    <a:ext uri="{9D8B030D-6E8A-4147-A177-3AD203B41FA5}">
                      <a16:colId xmlns:a16="http://schemas.microsoft.com/office/drawing/2014/main" val="619358372"/>
                    </a:ext>
                  </a:extLst>
                </a:gridCol>
              </a:tblGrid>
              <a:tr h="2133600">
                <a:tc>
                  <a:txBody>
                    <a:bodyPr/>
                    <a:lstStyle/>
                    <a:p>
                      <a:r>
                        <a:rPr lang="vi-VN" sz="6400" b="0" i="0" dirty="0" smtClean="0">
                          <a:solidFill>
                            <a:srgbClr val="000000"/>
                          </a:solidFill>
                          <a:effectLst/>
                          <a:latin typeface="+mj-lt"/>
                        </a:rPr>
                        <a:t> </a:t>
                      </a:r>
                      <a:r>
                        <a:rPr lang="en-US" sz="6400" b="0" i="0" dirty="0" smtClean="0">
                          <a:solidFill>
                            <a:srgbClr val="000000"/>
                          </a:solidFill>
                          <a:effectLst/>
                          <a:latin typeface="+mj-lt"/>
                        </a:rPr>
                        <a:t>A. </a:t>
                      </a:r>
                      <a:r>
                        <a:rPr lang="vi-VN" sz="6400" b="0" i="0" dirty="0" smtClean="0">
                          <a:solidFill>
                            <a:srgbClr val="000000"/>
                          </a:solidFill>
                          <a:effectLst/>
                          <a:latin typeface="+mj-lt"/>
                        </a:rPr>
                        <a:t>lãnh thổ quá rộng lớn.</a:t>
                      </a:r>
                      <a:endParaRPr lang="en-US" sz="6400" dirty="0">
                        <a:solidFill>
                          <a:srgbClr val="002060"/>
                        </a:solidFill>
                        <a:latin typeface="+mj-lt"/>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05180675"/>
              </p:ext>
            </p:extLst>
          </p:nvPr>
        </p:nvGraphicFramePr>
        <p:xfrm>
          <a:off x="11266311" y="4339672"/>
          <a:ext cx="6683022" cy="213360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2133600">
                <a:tc>
                  <a:txBody>
                    <a:bodyPr/>
                    <a:lstStyle/>
                    <a:p>
                      <a:r>
                        <a:rPr lang="en-US" sz="6400" b="0" i="0" dirty="0" smtClean="0">
                          <a:solidFill>
                            <a:srgbClr val="000000"/>
                          </a:solidFill>
                          <a:effectLst/>
                          <a:latin typeface="+mj-lt"/>
                        </a:rPr>
                        <a:t> B. </a:t>
                      </a:r>
                      <a:r>
                        <a:rPr lang="en-US" sz="6400" b="0" i="0" dirty="0" err="1" smtClean="0">
                          <a:solidFill>
                            <a:srgbClr val="000000"/>
                          </a:solidFill>
                          <a:effectLst/>
                          <a:latin typeface="+mj-lt"/>
                        </a:rPr>
                        <a:t>dân</a:t>
                      </a:r>
                      <a:r>
                        <a:rPr lang="en-US" sz="6400" b="0" i="0" baseline="0" dirty="0" smtClean="0">
                          <a:solidFill>
                            <a:srgbClr val="000000"/>
                          </a:solidFill>
                          <a:effectLst/>
                          <a:latin typeface="+mj-lt"/>
                        </a:rPr>
                        <a:t> </a:t>
                      </a:r>
                      <a:r>
                        <a:rPr lang="en-US" sz="6400" b="0" i="0" baseline="0" dirty="0" err="1" smtClean="0">
                          <a:solidFill>
                            <a:srgbClr val="000000"/>
                          </a:solidFill>
                          <a:effectLst/>
                          <a:latin typeface="+mj-lt"/>
                        </a:rPr>
                        <a:t>số</a:t>
                      </a:r>
                      <a:r>
                        <a:rPr lang="en-US" sz="6400" b="0" i="0" baseline="0" dirty="0" smtClean="0">
                          <a:solidFill>
                            <a:srgbClr val="000000"/>
                          </a:solidFill>
                          <a:effectLst/>
                          <a:latin typeface="+mj-lt"/>
                        </a:rPr>
                        <a:t> </a:t>
                      </a:r>
                      <a:r>
                        <a:rPr lang="en-US" sz="6400" b="0" i="0" baseline="0" dirty="0" err="1" smtClean="0">
                          <a:solidFill>
                            <a:srgbClr val="000000"/>
                          </a:solidFill>
                          <a:effectLst/>
                          <a:latin typeface="+mj-lt"/>
                        </a:rPr>
                        <a:t>quá</a:t>
                      </a:r>
                      <a:r>
                        <a:rPr lang="en-US" sz="6400" b="0" i="0" baseline="0" dirty="0" smtClean="0">
                          <a:solidFill>
                            <a:srgbClr val="000000"/>
                          </a:solidFill>
                          <a:effectLst/>
                          <a:latin typeface="+mj-lt"/>
                        </a:rPr>
                        <a:t> </a:t>
                      </a:r>
                      <a:r>
                        <a:rPr lang="en-US" sz="6400" b="0" i="0" baseline="0" dirty="0" err="1" smtClean="0">
                          <a:solidFill>
                            <a:srgbClr val="000000"/>
                          </a:solidFill>
                          <a:effectLst/>
                          <a:latin typeface="Times New Roman" panose="02020603050405020304" pitchFamily="18" charset="0"/>
                          <a:cs typeface="Times New Roman" panose="02020603050405020304" pitchFamily="18" charset="0"/>
                        </a:rPr>
                        <a:t>nhiều</a:t>
                      </a:r>
                      <a:r>
                        <a:rPr lang="en-US" sz="6400" b="0" i="0" baseline="0" dirty="0" smtClean="0">
                          <a:solidFill>
                            <a:srgbClr val="000000"/>
                          </a:solidFill>
                          <a:effectLst/>
                          <a:latin typeface="Times New Roman" panose="02020603050405020304" pitchFamily="18" charset="0"/>
                          <a:cs typeface="Times New Roman" panose="02020603050405020304" pitchFamily="18" charset="0"/>
                        </a:rPr>
                        <a:t>.</a:t>
                      </a:r>
                      <a:endParaRPr lang="en-US" sz="6400" dirty="0">
                        <a:solidFill>
                          <a:schemeClr val="accent6">
                            <a:lumMod val="50000"/>
                          </a:schemeClr>
                        </a:solidFill>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82861320"/>
              </p:ext>
            </p:extLst>
          </p:nvPr>
        </p:nvGraphicFramePr>
        <p:xfrm>
          <a:off x="11266311" y="6570666"/>
          <a:ext cx="6683022" cy="359664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3596640">
                <a:tc>
                  <a:txBody>
                    <a:bodyPr/>
                    <a:lstStyle/>
                    <a:p>
                      <a:r>
                        <a:rPr lang="en-US" sz="5600" b="0" i="0" dirty="0" smtClean="0">
                          <a:solidFill>
                            <a:srgbClr val="000000"/>
                          </a:solidFill>
                          <a:effectLst/>
                          <a:latin typeface="Times New Roman" panose="02020603050405020304" pitchFamily="18" charset="0"/>
                          <a:cs typeface="Times New Roman" panose="02020603050405020304" pitchFamily="18" charset="0"/>
                        </a:rPr>
                        <a:t>D.</a:t>
                      </a:r>
                      <a:r>
                        <a:rPr lang="en-US" sz="5600" b="0" i="0" baseline="0" dirty="0" smtClean="0">
                          <a:solidFill>
                            <a:srgbClr val="000000"/>
                          </a:solidFill>
                          <a:effectLst/>
                          <a:latin typeface="Times New Roman" panose="02020603050405020304" pitchFamily="18" charset="0"/>
                          <a:cs typeface="Times New Roman" panose="02020603050405020304" pitchFamily="18" charset="0"/>
                        </a:rPr>
                        <a:t> con </a:t>
                      </a:r>
                      <a:r>
                        <a:rPr lang="en-US" sz="5600" b="0" i="0" baseline="0" dirty="0" err="1" smtClean="0">
                          <a:solidFill>
                            <a:srgbClr val="000000"/>
                          </a:solidFill>
                          <a:effectLst/>
                          <a:latin typeface="Times New Roman" panose="02020603050405020304" pitchFamily="18" charset="0"/>
                          <a:cs typeface="Times New Roman" panose="02020603050405020304" pitchFamily="18" charset="0"/>
                        </a:rPr>
                        <a:t>người</a:t>
                      </a:r>
                      <a:r>
                        <a:rPr lang="en-US" sz="56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5600" b="0" i="0" baseline="0" dirty="0" err="1" smtClean="0">
                          <a:solidFill>
                            <a:srgbClr val="000000"/>
                          </a:solidFill>
                          <a:effectLst/>
                          <a:latin typeface="Times New Roman" panose="02020603050405020304" pitchFamily="18" charset="0"/>
                          <a:cs typeface="Times New Roman" panose="02020603050405020304" pitchFamily="18" charset="0"/>
                        </a:rPr>
                        <a:t>cùng</a:t>
                      </a:r>
                      <a:r>
                        <a:rPr lang="en-US" sz="56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5600" b="0" i="0" baseline="0" dirty="0" err="1" smtClean="0">
                          <a:solidFill>
                            <a:srgbClr val="000000"/>
                          </a:solidFill>
                          <a:effectLst/>
                          <a:latin typeface="Times New Roman" panose="02020603050405020304" pitchFamily="18" charset="0"/>
                          <a:cs typeface="Times New Roman" panose="02020603050405020304" pitchFamily="18" charset="0"/>
                        </a:rPr>
                        <a:t>sản</a:t>
                      </a:r>
                      <a:r>
                        <a:rPr lang="en-US" sz="56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5600" b="0" i="0" baseline="0" dirty="0" err="1" smtClean="0">
                          <a:solidFill>
                            <a:srgbClr val="000000"/>
                          </a:solidFill>
                          <a:effectLst/>
                          <a:latin typeface="Times New Roman" panose="02020603050405020304" pitchFamily="18" charset="0"/>
                          <a:cs typeface="Times New Roman" panose="02020603050405020304" pitchFamily="18" charset="0"/>
                        </a:rPr>
                        <a:t>xuất</a:t>
                      </a:r>
                      <a:r>
                        <a:rPr lang="en-US" sz="56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5600" b="0" i="0" baseline="0" dirty="0" err="1" smtClean="0">
                          <a:solidFill>
                            <a:srgbClr val="000000"/>
                          </a:solidFill>
                          <a:effectLst/>
                          <a:latin typeface="Times New Roman" panose="02020603050405020304" pitchFamily="18" charset="0"/>
                          <a:cs typeface="Times New Roman" panose="02020603050405020304" pitchFamily="18" charset="0"/>
                        </a:rPr>
                        <a:t>nông</a:t>
                      </a:r>
                      <a:r>
                        <a:rPr lang="en-US" sz="56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5600" b="0" i="0" baseline="0" dirty="0" err="1" smtClean="0">
                          <a:solidFill>
                            <a:srgbClr val="000000"/>
                          </a:solidFill>
                          <a:effectLst/>
                          <a:latin typeface="Times New Roman" panose="02020603050405020304" pitchFamily="18" charset="0"/>
                          <a:cs typeface="Times New Roman" panose="02020603050405020304" pitchFamily="18" charset="0"/>
                        </a:rPr>
                        <a:t>nghiệp</a:t>
                      </a:r>
                      <a:r>
                        <a:rPr lang="en-US" sz="56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5600" b="0" i="0" baseline="0" dirty="0" err="1" smtClean="0">
                          <a:solidFill>
                            <a:srgbClr val="000000"/>
                          </a:solidFill>
                          <a:effectLst/>
                          <a:latin typeface="Times New Roman" panose="02020603050405020304" pitchFamily="18" charset="0"/>
                          <a:cs typeface="Times New Roman" panose="02020603050405020304" pitchFamily="18" charset="0"/>
                        </a:rPr>
                        <a:t>đắp</a:t>
                      </a:r>
                      <a:r>
                        <a:rPr lang="en-US" sz="56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5600" b="0" i="0" baseline="0" dirty="0" err="1" smtClean="0">
                          <a:solidFill>
                            <a:srgbClr val="000000"/>
                          </a:solidFill>
                          <a:effectLst/>
                          <a:latin typeface="Times New Roman" panose="02020603050405020304" pitchFamily="18" charset="0"/>
                          <a:cs typeface="Times New Roman" panose="02020603050405020304" pitchFamily="18" charset="0"/>
                        </a:rPr>
                        <a:t>đê</a:t>
                      </a:r>
                      <a:r>
                        <a:rPr lang="en-US" sz="56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5600" b="0" i="0" baseline="0" dirty="0" err="1" smtClean="0">
                          <a:solidFill>
                            <a:srgbClr val="000000"/>
                          </a:solidFill>
                          <a:effectLst/>
                          <a:latin typeface="Times New Roman" panose="02020603050405020304" pitchFamily="18" charset="0"/>
                          <a:cs typeface="Times New Roman" panose="02020603050405020304" pitchFamily="18" charset="0"/>
                        </a:rPr>
                        <a:t>chống</a:t>
                      </a:r>
                      <a:r>
                        <a:rPr lang="en-US" sz="56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5600" b="0" i="0" baseline="0" dirty="0" err="1" smtClean="0">
                          <a:solidFill>
                            <a:srgbClr val="000000"/>
                          </a:solidFill>
                          <a:effectLst/>
                          <a:latin typeface="Times New Roman" panose="02020603050405020304" pitchFamily="18" charset="0"/>
                          <a:cs typeface="Times New Roman" panose="02020603050405020304" pitchFamily="18" charset="0"/>
                        </a:rPr>
                        <a:t>ngoại</a:t>
                      </a:r>
                      <a:r>
                        <a:rPr lang="en-US" sz="56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5600" b="0" i="0" baseline="0" dirty="0" err="1" smtClean="0">
                          <a:solidFill>
                            <a:srgbClr val="000000"/>
                          </a:solidFill>
                          <a:effectLst/>
                          <a:latin typeface="Times New Roman" panose="02020603050405020304" pitchFamily="18" charset="0"/>
                          <a:cs typeface="Times New Roman" panose="02020603050405020304" pitchFamily="18" charset="0"/>
                        </a:rPr>
                        <a:t>xâm</a:t>
                      </a:r>
                      <a:r>
                        <a:rPr lang="en-US" sz="5600" b="0" i="0" baseline="0" dirty="0" smtClean="0">
                          <a:solidFill>
                            <a:srgbClr val="000000"/>
                          </a:solidFill>
                          <a:effectLst/>
                          <a:latin typeface="Times New Roman" panose="02020603050405020304" pitchFamily="18" charset="0"/>
                          <a:cs typeface="Times New Roman" panose="02020603050405020304" pitchFamily="18" charset="0"/>
                        </a:rPr>
                        <a:t>.</a:t>
                      </a:r>
                      <a:endParaRPr lang="en-US" sz="5600" dirty="0">
                        <a:solidFill>
                          <a:srgbClr val="00B050"/>
                        </a:solidFill>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1921877469"/>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951238317"/>
              </p:ext>
            </p:extLst>
          </p:nvPr>
        </p:nvGraphicFramePr>
        <p:xfrm>
          <a:off x="4305433" y="7734299"/>
          <a:ext cx="6683022" cy="2133600"/>
        </p:xfrm>
        <a:graphic>
          <a:graphicData uri="http://schemas.openxmlformats.org/drawingml/2006/table">
            <a:tbl>
              <a:tblPr firstRow="1" bandRow="1"/>
              <a:tblGrid>
                <a:gridCol w="6683022">
                  <a:extLst>
                    <a:ext uri="{9D8B030D-6E8A-4147-A177-3AD203B41FA5}">
                      <a16:colId xmlns:a16="http://schemas.microsoft.com/office/drawing/2014/main" val="619358372"/>
                    </a:ext>
                  </a:extLst>
                </a:gridCol>
              </a:tblGrid>
              <a:tr h="969966">
                <a:tc>
                  <a:txBody>
                    <a:bodyPr/>
                    <a:lstStyle/>
                    <a:p>
                      <a:r>
                        <a:rPr lang="en-US" sz="6400" b="0" i="0" dirty="0" smtClean="0">
                          <a:solidFill>
                            <a:srgbClr val="000000"/>
                          </a:solidFill>
                          <a:effectLst/>
                          <a:latin typeface="Times New Roman" panose="02020603050405020304" pitchFamily="18" charset="0"/>
                          <a:cs typeface="Times New Roman" panose="02020603050405020304" pitchFamily="18" charset="0"/>
                        </a:rPr>
                        <a:t>C. </a:t>
                      </a:r>
                      <a:r>
                        <a:rPr lang="en-US" sz="6400" b="0" i="0" dirty="0" err="1" smtClean="0">
                          <a:solidFill>
                            <a:srgbClr val="000000"/>
                          </a:solidFill>
                          <a:effectLst/>
                          <a:latin typeface="Times New Roman" panose="02020603050405020304" pitchFamily="18" charset="0"/>
                          <a:cs typeface="Times New Roman" panose="02020603050405020304" pitchFamily="18" charset="0"/>
                        </a:rPr>
                        <a:t>công</a:t>
                      </a:r>
                      <a:r>
                        <a:rPr lang="en-US" sz="64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6400" b="0" i="0" baseline="0" dirty="0" err="1" smtClean="0">
                          <a:solidFill>
                            <a:srgbClr val="000000"/>
                          </a:solidFill>
                          <a:effectLst/>
                          <a:latin typeface="Times New Roman" panose="02020603050405020304" pitchFamily="18" charset="0"/>
                          <a:cs typeface="Times New Roman" panose="02020603050405020304" pitchFamily="18" charset="0"/>
                        </a:rPr>
                        <a:t>cụ</a:t>
                      </a:r>
                      <a:r>
                        <a:rPr lang="en-US" sz="64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6400" b="0" i="0" baseline="0" dirty="0" err="1" smtClean="0">
                          <a:solidFill>
                            <a:srgbClr val="000000"/>
                          </a:solidFill>
                          <a:effectLst/>
                          <a:latin typeface="Times New Roman" panose="02020603050405020304" pitchFamily="18" charset="0"/>
                          <a:cs typeface="Times New Roman" panose="02020603050405020304" pitchFamily="18" charset="0"/>
                        </a:rPr>
                        <a:t>kim</a:t>
                      </a:r>
                      <a:r>
                        <a:rPr lang="en-US" sz="64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6400" b="0" i="0" baseline="0" dirty="0" err="1" smtClean="0">
                          <a:solidFill>
                            <a:srgbClr val="000000"/>
                          </a:solidFill>
                          <a:effectLst/>
                          <a:latin typeface="Times New Roman" panose="02020603050405020304" pitchFamily="18" charset="0"/>
                          <a:cs typeface="Times New Roman" panose="02020603050405020304" pitchFamily="18" charset="0"/>
                        </a:rPr>
                        <a:t>loại</a:t>
                      </a:r>
                      <a:r>
                        <a:rPr lang="en-US" sz="64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6400" b="0" i="0" baseline="0" dirty="0" err="1" smtClean="0">
                          <a:solidFill>
                            <a:srgbClr val="000000"/>
                          </a:solidFill>
                          <a:effectLst/>
                          <a:latin typeface="Times New Roman" panose="02020603050405020304" pitchFamily="18" charset="0"/>
                          <a:cs typeface="Times New Roman" panose="02020603050405020304" pitchFamily="18" charset="0"/>
                        </a:rPr>
                        <a:t>chưa</a:t>
                      </a:r>
                      <a:r>
                        <a:rPr lang="en-US" sz="64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6400" b="0" i="0" baseline="0" dirty="0" err="1" smtClean="0">
                          <a:solidFill>
                            <a:srgbClr val="000000"/>
                          </a:solidFill>
                          <a:effectLst/>
                          <a:latin typeface="Times New Roman" panose="02020603050405020304" pitchFamily="18" charset="0"/>
                          <a:cs typeface="Times New Roman" panose="02020603050405020304" pitchFamily="18" charset="0"/>
                        </a:rPr>
                        <a:t>phổ</a:t>
                      </a:r>
                      <a:r>
                        <a:rPr lang="en-US" sz="6400" b="0" i="0" baseline="0" dirty="0" smtClean="0">
                          <a:solidFill>
                            <a:srgbClr val="000000"/>
                          </a:solidFill>
                          <a:effectLst/>
                          <a:latin typeface="Times New Roman" panose="02020603050405020304" pitchFamily="18" charset="0"/>
                          <a:cs typeface="Times New Roman" panose="02020603050405020304" pitchFamily="18" charset="0"/>
                        </a:rPr>
                        <a:t> </a:t>
                      </a:r>
                      <a:r>
                        <a:rPr lang="en-US" sz="6400" b="0" i="0" baseline="0" dirty="0" err="1" smtClean="0">
                          <a:solidFill>
                            <a:srgbClr val="000000"/>
                          </a:solidFill>
                          <a:effectLst/>
                          <a:latin typeface="Times New Roman" panose="02020603050405020304" pitchFamily="18" charset="0"/>
                          <a:cs typeface="Times New Roman" panose="02020603050405020304" pitchFamily="18" charset="0"/>
                        </a:rPr>
                        <a:t>biến</a:t>
                      </a:r>
                      <a:r>
                        <a:rPr lang="en-US" sz="6400" b="0" i="0" baseline="0" dirty="0" smtClean="0">
                          <a:solidFill>
                            <a:srgbClr val="000000"/>
                          </a:solidFill>
                          <a:effectLst/>
                          <a:latin typeface="Times New Roman" panose="02020603050405020304" pitchFamily="18" charset="0"/>
                          <a:cs typeface="Times New Roman" panose="02020603050405020304" pitchFamily="18" charset="0"/>
                        </a:rPr>
                        <a:t>.</a:t>
                      </a:r>
                      <a:endParaRPr lang="en-US" sz="6400" dirty="0">
                        <a:solidFill>
                          <a:srgbClr val="C00000"/>
                        </a:solidFill>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1921877469"/>
                  </a:ext>
                </a:extLst>
              </a:tr>
            </a:tbl>
          </a:graphicData>
        </a:graphic>
      </p:graphicFrame>
    </p:spTree>
    <p:extLst>
      <p:ext uri="{BB962C8B-B14F-4D97-AF65-F5344CB8AC3E}">
        <p14:creationId xmlns:p14="http://schemas.microsoft.com/office/powerpoint/2010/main" val="3693099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sp>
      <p:grpSp>
        <p:nvGrpSpPr>
          <p:cNvPr id="3" name="Group 3"/>
          <p:cNvGrpSpPr/>
          <p:nvPr/>
        </p:nvGrpSpPr>
        <p:grpSpPr>
          <a:xfrm>
            <a:off x="1028700" y="1028701"/>
            <a:ext cx="16230600" cy="9459522"/>
            <a:chOff x="0" y="0"/>
            <a:chExt cx="812800" cy="473716"/>
          </a:xfrm>
        </p:grpSpPr>
        <p:sp>
          <p:nvSpPr>
            <p:cNvPr id="4" name="Freeform 4"/>
            <p:cNvSpPr/>
            <p:nvPr/>
          </p:nvSpPr>
          <p:spPr>
            <a:xfrm>
              <a:off x="0" y="0"/>
              <a:ext cx="812800" cy="473716"/>
            </a:xfrm>
            <a:custGeom>
              <a:avLst/>
              <a:gdLst/>
              <a:ahLst/>
              <a:cxnLst/>
              <a:rect l="l" t="t" r="r" b="b"/>
              <a:pathLst>
                <a:path w="812800" h="473716">
                  <a:moveTo>
                    <a:pt x="406400" y="0"/>
                  </a:moveTo>
                  <a:cubicBezTo>
                    <a:pt x="181951" y="0"/>
                    <a:pt x="0" y="106045"/>
                    <a:pt x="0" y="236858"/>
                  </a:cubicBezTo>
                  <a:cubicBezTo>
                    <a:pt x="0" y="367671"/>
                    <a:pt x="181951" y="473716"/>
                    <a:pt x="406400" y="473716"/>
                  </a:cubicBezTo>
                  <a:cubicBezTo>
                    <a:pt x="630849" y="473716"/>
                    <a:pt x="812800" y="367671"/>
                    <a:pt x="812800" y="236858"/>
                  </a:cubicBezTo>
                  <a:cubicBezTo>
                    <a:pt x="812800" y="106045"/>
                    <a:pt x="630849" y="0"/>
                    <a:pt x="406400" y="0"/>
                  </a:cubicBezTo>
                  <a:close/>
                </a:path>
              </a:pathLst>
            </a:custGeom>
            <a:solidFill>
              <a:srgbClr val="FFFFFF">
                <a:alpha val="67843"/>
              </a:srgbClr>
            </a:solidFill>
            <a:ln w="47625" cap="sq">
              <a:solidFill>
                <a:srgbClr val="FDFAAB">
                  <a:alpha val="67843"/>
                </a:srgbClr>
              </a:solidFill>
              <a:prstDash val="solid"/>
              <a:miter/>
            </a:ln>
          </p:spPr>
        </p:sp>
        <p:sp>
          <p:nvSpPr>
            <p:cNvPr id="5" name="TextBox 5"/>
            <p:cNvSpPr txBox="1"/>
            <p:nvPr/>
          </p:nvSpPr>
          <p:spPr>
            <a:xfrm>
              <a:off x="76200" y="6311"/>
              <a:ext cx="660400" cy="422994"/>
            </a:xfrm>
            <a:prstGeom prst="rect">
              <a:avLst/>
            </a:prstGeom>
          </p:spPr>
          <p:txBody>
            <a:bodyPr lIns="50800" tIns="50800" rIns="50800" bIns="50800" rtlCol="0" anchor="ctr"/>
            <a:lstStyle/>
            <a:p>
              <a:pPr algn="ctr">
                <a:lnSpc>
                  <a:spcPts val="2660"/>
                </a:lnSpc>
              </a:pPr>
              <a:endParaRPr sz="1400"/>
            </a:p>
            <a:p>
              <a:pPr algn="ctr">
                <a:lnSpc>
                  <a:spcPts val="2660"/>
                </a:lnSpc>
                <a:spcBef>
                  <a:spcPct val="0"/>
                </a:spcBef>
              </a:pPr>
              <a:endParaRPr sz="1400"/>
            </a:p>
          </p:txBody>
        </p:sp>
      </p:grpSp>
      <p:sp>
        <p:nvSpPr>
          <p:cNvPr id="6" name="Freeform 6"/>
          <p:cNvSpPr/>
          <p:nvPr/>
        </p:nvSpPr>
        <p:spPr>
          <a:xfrm>
            <a:off x="-727001" y="-469454"/>
            <a:ext cx="8583678" cy="8229600"/>
          </a:xfrm>
          <a:custGeom>
            <a:avLst/>
            <a:gdLst/>
            <a:ahLst/>
            <a:cxnLst/>
            <a:rect l="l" t="t" r="r" b="b"/>
            <a:pathLst>
              <a:path w="8583677" h="8229600">
                <a:moveTo>
                  <a:pt x="0" y="0"/>
                </a:moveTo>
                <a:lnTo>
                  <a:pt x="8583677" y="0"/>
                </a:lnTo>
                <a:lnTo>
                  <a:pt x="8583677" y="8229600"/>
                </a:lnTo>
                <a:lnTo>
                  <a:pt x="0" y="8229600"/>
                </a:lnTo>
                <a:lnTo>
                  <a:pt x="0" y="0"/>
                </a:lnTo>
                <a:close/>
              </a:path>
            </a:pathLst>
          </a:custGeom>
          <a:blipFill>
            <a:blip r:embed="rId3"/>
            <a:stretch>
              <a:fillRect/>
            </a:stretch>
          </a:blipFill>
        </p:spPr>
      </p:sp>
      <p:sp>
        <p:nvSpPr>
          <p:cNvPr id="7" name="Freeform 7"/>
          <p:cNvSpPr/>
          <p:nvPr/>
        </p:nvSpPr>
        <p:spPr>
          <a:xfrm>
            <a:off x="-2209800" y="4385092"/>
            <a:ext cx="21987732" cy="14511904"/>
          </a:xfrm>
          <a:custGeom>
            <a:avLst/>
            <a:gdLst/>
            <a:ahLst/>
            <a:cxnLst/>
            <a:rect l="l" t="t" r="r" b="b"/>
            <a:pathLst>
              <a:path w="21987732" h="14511903">
                <a:moveTo>
                  <a:pt x="0" y="0"/>
                </a:moveTo>
                <a:lnTo>
                  <a:pt x="21987732" y="0"/>
                </a:lnTo>
                <a:lnTo>
                  <a:pt x="21987732" y="14511902"/>
                </a:lnTo>
                <a:lnTo>
                  <a:pt x="0" y="14511902"/>
                </a:lnTo>
                <a:lnTo>
                  <a:pt x="0" y="0"/>
                </a:lnTo>
                <a:close/>
              </a:path>
            </a:pathLst>
          </a:custGeom>
          <a:blipFill>
            <a:blip r:embed="rId4"/>
            <a:stretch>
              <a:fillRect/>
            </a:stretch>
          </a:blipFill>
        </p:spPr>
      </p:sp>
      <p:sp>
        <p:nvSpPr>
          <p:cNvPr id="8" name="Freeform 8"/>
          <p:cNvSpPr/>
          <p:nvPr/>
        </p:nvSpPr>
        <p:spPr>
          <a:xfrm flipH="1">
            <a:off x="13997524" y="2057400"/>
            <a:ext cx="5422512" cy="8229600"/>
          </a:xfrm>
          <a:custGeom>
            <a:avLst/>
            <a:gdLst/>
            <a:ahLst/>
            <a:cxnLst/>
            <a:rect l="l" t="t" r="r" b="b"/>
            <a:pathLst>
              <a:path w="5422512" h="8229600">
                <a:moveTo>
                  <a:pt x="5422512" y="0"/>
                </a:moveTo>
                <a:lnTo>
                  <a:pt x="0" y="0"/>
                </a:lnTo>
                <a:lnTo>
                  <a:pt x="0" y="8229600"/>
                </a:lnTo>
                <a:lnTo>
                  <a:pt x="5422512" y="8229600"/>
                </a:lnTo>
                <a:lnTo>
                  <a:pt x="5422512" y="0"/>
                </a:lnTo>
                <a:close/>
              </a:path>
            </a:pathLst>
          </a:custGeom>
          <a:blipFill>
            <a:blip r:embed="rId5"/>
            <a:stretch>
              <a:fillRect/>
            </a:stretch>
          </a:blipFill>
        </p:spPr>
      </p:sp>
      <p:sp>
        <p:nvSpPr>
          <p:cNvPr id="9" name="Freeform 9"/>
          <p:cNvSpPr/>
          <p:nvPr/>
        </p:nvSpPr>
        <p:spPr>
          <a:xfrm flipH="1">
            <a:off x="14490588" y="7654320"/>
            <a:ext cx="3797412" cy="3207964"/>
          </a:xfrm>
          <a:custGeom>
            <a:avLst/>
            <a:gdLst/>
            <a:ahLst/>
            <a:cxnLst/>
            <a:rect l="l" t="t" r="r" b="b"/>
            <a:pathLst>
              <a:path w="3797412" h="3207963">
                <a:moveTo>
                  <a:pt x="3797412" y="0"/>
                </a:moveTo>
                <a:lnTo>
                  <a:pt x="0" y="0"/>
                </a:lnTo>
                <a:lnTo>
                  <a:pt x="0" y="3207962"/>
                </a:lnTo>
                <a:lnTo>
                  <a:pt x="3797412" y="3207962"/>
                </a:lnTo>
                <a:lnTo>
                  <a:pt x="3797412" y="0"/>
                </a:lnTo>
                <a:close/>
              </a:path>
            </a:pathLst>
          </a:custGeom>
          <a:blipFill>
            <a:blip r:embed="rId6"/>
            <a:stretch>
              <a:fillRect/>
            </a:stretch>
          </a:blipFill>
        </p:spPr>
      </p:sp>
      <p:sp>
        <p:nvSpPr>
          <p:cNvPr id="10" name="Freeform 10"/>
          <p:cNvSpPr/>
          <p:nvPr/>
        </p:nvSpPr>
        <p:spPr>
          <a:xfrm>
            <a:off x="-733970" y="7079038"/>
            <a:ext cx="3797412" cy="3207964"/>
          </a:xfrm>
          <a:custGeom>
            <a:avLst/>
            <a:gdLst/>
            <a:ahLst/>
            <a:cxnLst/>
            <a:rect l="l" t="t" r="r" b="b"/>
            <a:pathLst>
              <a:path w="3797412" h="3207963">
                <a:moveTo>
                  <a:pt x="0" y="0"/>
                </a:moveTo>
                <a:lnTo>
                  <a:pt x="3797411" y="0"/>
                </a:lnTo>
                <a:lnTo>
                  <a:pt x="3797411" y="3207963"/>
                </a:lnTo>
                <a:lnTo>
                  <a:pt x="0" y="3207963"/>
                </a:lnTo>
                <a:lnTo>
                  <a:pt x="0" y="0"/>
                </a:lnTo>
                <a:close/>
              </a:path>
            </a:pathLst>
          </a:custGeom>
          <a:blipFill>
            <a:blip r:embed="rId6"/>
            <a:stretch>
              <a:fillRect/>
            </a:stretch>
          </a:blipFill>
        </p:spPr>
      </p:sp>
      <p:sp>
        <p:nvSpPr>
          <p:cNvPr id="11" name="TextBox 11"/>
          <p:cNvSpPr txBox="1"/>
          <p:nvPr/>
        </p:nvSpPr>
        <p:spPr>
          <a:xfrm>
            <a:off x="3096472" y="951445"/>
            <a:ext cx="11577808" cy="1795363"/>
          </a:xfrm>
          <a:prstGeom prst="rect">
            <a:avLst/>
          </a:prstGeom>
        </p:spPr>
        <p:txBody>
          <a:bodyPr lIns="0" tIns="0" rIns="0" bIns="0" rtlCol="0" anchor="t">
            <a:spAutoFit/>
          </a:bodyPr>
          <a:lstStyle/>
          <a:p>
            <a:pPr algn="ctr">
              <a:lnSpc>
                <a:spcPts val="14048"/>
              </a:lnSpc>
            </a:pPr>
            <a:r>
              <a:rPr lang="en-US" sz="10034" b="1" dirty="0" err="1">
                <a:latin typeface="Arial" panose="020B0604020202020204" pitchFamily="34" charset="0"/>
                <a:ea typeface="Rokkitt Bold"/>
                <a:cs typeface="Arial" panose="020B0604020202020204" pitchFamily="34" charset="0"/>
                <a:sym typeface="Rokkitt Bold"/>
              </a:rPr>
              <a:t>Nội</a:t>
            </a:r>
            <a:r>
              <a:rPr lang="en-US" sz="10034" b="1" dirty="0">
                <a:latin typeface="Arial" panose="020B0604020202020204" pitchFamily="34" charset="0"/>
                <a:ea typeface="Rokkitt Bold"/>
                <a:cs typeface="Arial" panose="020B0604020202020204" pitchFamily="34" charset="0"/>
                <a:sym typeface="Rokkitt Bold"/>
              </a:rPr>
              <a:t> dung</a:t>
            </a:r>
            <a:endParaRPr lang="en-US" sz="10034" b="1" dirty="0">
              <a:latin typeface="Arial" panose="020B0604020202020204" pitchFamily="34" charset="0"/>
              <a:ea typeface="Rokkitt Bold"/>
              <a:cs typeface="Arial" panose="020B0604020202020204" pitchFamily="34" charset="0"/>
              <a:sym typeface="Rokkitt Bold"/>
            </a:endParaRPr>
          </a:p>
        </p:txBody>
      </p:sp>
      <p:sp>
        <p:nvSpPr>
          <p:cNvPr id="12" name="TextBox 12"/>
          <p:cNvSpPr txBox="1"/>
          <p:nvPr/>
        </p:nvSpPr>
        <p:spPr>
          <a:xfrm>
            <a:off x="1521620" y="2949011"/>
            <a:ext cx="13351540" cy="2769989"/>
          </a:xfrm>
          <a:prstGeom prst="rect">
            <a:avLst/>
          </a:prstGeom>
        </p:spPr>
        <p:txBody>
          <a:bodyPr wrap="square" lIns="0" tIns="0" rIns="0" bIns="0" rtlCol="0" anchor="t">
            <a:spAutoFit/>
          </a:bodyPr>
          <a:lstStyle/>
          <a:p>
            <a:pPr algn="ctr"/>
            <a:r>
              <a:rPr lang="en-US" sz="6000" b="1" dirty="0">
                <a:solidFill>
                  <a:srgbClr val="002060"/>
                </a:solidFill>
                <a:latin typeface="Arial" panose="020B0604020202020204" pitchFamily="34" charset="0"/>
                <a:ea typeface="Lora"/>
                <a:cs typeface="Arial" panose="020B0604020202020204" pitchFamily="34" charset="0"/>
                <a:sym typeface="Lora"/>
              </a:rPr>
              <a:t>I. </a:t>
            </a:r>
            <a:r>
              <a:rPr lang="en-US" sz="6000" b="1" dirty="0" err="1">
                <a:solidFill>
                  <a:srgbClr val="002060"/>
                </a:solidFill>
                <a:latin typeface="Arial" panose="020B0604020202020204" pitchFamily="34" charset="0"/>
                <a:ea typeface="Lora"/>
                <a:cs typeface="Arial" panose="020B0604020202020204" pitchFamily="34" charset="0"/>
                <a:sym typeface="Lora"/>
              </a:rPr>
              <a:t>Sự</a:t>
            </a:r>
            <a:r>
              <a:rPr lang="en-US" sz="6000" b="1" dirty="0">
                <a:solidFill>
                  <a:srgbClr val="002060"/>
                </a:solidFill>
                <a:latin typeface="Arial" panose="020B0604020202020204" pitchFamily="34" charset="0"/>
                <a:ea typeface="Lora"/>
                <a:cs typeface="Arial" panose="020B0604020202020204" pitchFamily="34" charset="0"/>
                <a:sym typeface="Lora"/>
              </a:rPr>
              <a:t> </a:t>
            </a:r>
            <a:r>
              <a:rPr lang="en-US" sz="6000" b="1" dirty="0" err="1">
                <a:solidFill>
                  <a:srgbClr val="002060"/>
                </a:solidFill>
                <a:latin typeface="Arial" panose="020B0604020202020204" pitchFamily="34" charset="0"/>
                <a:ea typeface="Lora"/>
                <a:cs typeface="Arial" panose="020B0604020202020204" pitchFamily="34" charset="0"/>
                <a:sym typeface="Lora"/>
              </a:rPr>
              <a:t>xuất</a:t>
            </a:r>
            <a:r>
              <a:rPr lang="en-US" sz="6000" b="1" dirty="0">
                <a:solidFill>
                  <a:srgbClr val="002060"/>
                </a:solidFill>
                <a:latin typeface="Arial" panose="020B0604020202020204" pitchFamily="34" charset="0"/>
                <a:ea typeface="Lora"/>
                <a:cs typeface="Arial" panose="020B0604020202020204" pitchFamily="34" charset="0"/>
                <a:sym typeface="Lora"/>
              </a:rPr>
              <a:t> </a:t>
            </a:r>
            <a:r>
              <a:rPr lang="en-US" sz="6000" b="1" dirty="0" err="1">
                <a:solidFill>
                  <a:srgbClr val="002060"/>
                </a:solidFill>
                <a:latin typeface="Arial" panose="020B0604020202020204" pitchFamily="34" charset="0"/>
                <a:ea typeface="Lora"/>
                <a:cs typeface="Arial" panose="020B0604020202020204" pitchFamily="34" charset="0"/>
                <a:sym typeface="Lora"/>
              </a:rPr>
              <a:t>hiện</a:t>
            </a:r>
            <a:r>
              <a:rPr lang="en-US" sz="6000" b="1" dirty="0">
                <a:solidFill>
                  <a:srgbClr val="002060"/>
                </a:solidFill>
                <a:latin typeface="Arial" panose="020B0604020202020204" pitchFamily="34" charset="0"/>
                <a:ea typeface="Lora"/>
                <a:cs typeface="Arial" panose="020B0604020202020204" pitchFamily="34" charset="0"/>
                <a:sym typeface="Lora"/>
              </a:rPr>
              <a:t> </a:t>
            </a:r>
            <a:r>
              <a:rPr lang="en-US" sz="6000" b="1" dirty="0" err="1">
                <a:solidFill>
                  <a:srgbClr val="002060"/>
                </a:solidFill>
                <a:latin typeface="Arial" panose="020B0604020202020204" pitchFamily="34" charset="0"/>
                <a:ea typeface="Lora"/>
                <a:cs typeface="Arial" panose="020B0604020202020204" pitchFamily="34" charset="0"/>
                <a:sym typeface="Lora"/>
              </a:rPr>
              <a:t>của</a:t>
            </a:r>
            <a:r>
              <a:rPr lang="en-US" sz="6000" b="1" dirty="0">
                <a:solidFill>
                  <a:srgbClr val="002060"/>
                </a:solidFill>
                <a:latin typeface="Arial" panose="020B0604020202020204" pitchFamily="34" charset="0"/>
                <a:ea typeface="Lora"/>
                <a:cs typeface="Arial" panose="020B0604020202020204" pitchFamily="34" charset="0"/>
                <a:sym typeface="Lora"/>
              </a:rPr>
              <a:t> </a:t>
            </a:r>
            <a:r>
              <a:rPr lang="en-US" sz="6000" b="1" dirty="0" err="1">
                <a:solidFill>
                  <a:srgbClr val="002060"/>
                </a:solidFill>
                <a:latin typeface="Arial" panose="020B0604020202020204" pitchFamily="34" charset="0"/>
                <a:ea typeface="Lora"/>
                <a:cs typeface="Arial" panose="020B0604020202020204" pitchFamily="34" charset="0"/>
                <a:sym typeface="Lora"/>
              </a:rPr>
              <a:t>công</a:t>
            </a:r>
            <a:r>
              <a:rPr lang="en-US" sz="6000" b="1" dirty="0">
                <a:solidFill>
                  <a:srgbClr val="002060"/>
                </a:solidFill>
                <a:latin typeface="Arial" panose="020B0604020202020204" pitchFamily="34" charset="0"/>
                <a:ea typeface="Lora"/>
                <a:cs typeface="Arial" panose="020B0604020202020204" pitchFamily="34" charset="0"/>
                <a:sym typeface="Lora"/>
              </a:rPr>
              <a:t> </a:t>
            </a:r>
            <a:r>
              <a:rPr lang="en-US" sz="6000" b="1" dirty="0" err="1">
                <a:solidFill>
                  <a:srgbClr val="002060"/>
                </a:solidFill>
                <a:latin typeface="Arial" panose="020B0604020202020204" pitchFamily="34" charset="0"/>
                <a:ea typeface="Lora"/>
                <a:cs typeface="Arial" panose="020B0604020202020204" pitchFamily="34" charset="0"/>
                <a:sym typeface="Lora"/>
              </a:rPr>
              <a:t>cụ</a:t>
            </a:r>
            <a:r>
              <a:rPr lang="en-US" sz="6000" b="1" dirty="0">
                <a:solidFill>
                  <a:srgbClr val="002060"/>
                </a:solidFill>
                <a:latin typeface="Arial" panose="020B0604020202020204" pitchFamily="34" charset="0"/>
                <a:ea typeface="Lora"/>
                <a:cs typeface="Arial" panose="020B0604020202020204" pitchFamily="34" charset="0"/>
                <a:sym typeface="Lora"/>
              </a:rPr>
              <a:t> </a:t>
            </a:r>
            <a:r>
              <a:rPr lang="en-US" sz="6000" b="1" dirty="0" err="1">
                <a:solidFill>
                  <a:srgbClr val="002060"/>
                </a:solidFill>
                <a:latin typeface="Arial" panose="020B0604020202020204" pitchFamily="34" charset="0"/>
                <a:ea typeface="Lora"/>
                <a:cs typeface="Arial" panose="020B0604020202020204" pitchFamily="34" charset="0"/>
                <a:sym typeface="Lora"/>
              </a:rPr>
              <a:t>bằng</a:t>
            </a:r>
            <a:r>
              <a:rPr lang="en-US" sz="6000" b="1" dirty="0">
                <a:solidFill>
                  <a:srgbClr val="002060"/>
                </a:solidFill>
                <a:latin typeface="Arial" panose="020B0604020202020204" pitchFamily="34" charset="0"/>
                <a:ea typeface="Lora"/>
                <a:cs typeface="Arial" panose="020B0604020202020204" pitchFamily="34" charset="0"/>
                <a:sym typeface="Lora"/>
              </a:rPr>
              <a:t> </a:t>
            </a:r>
            <a:r>
              <a:rPr lang="en-US" sz="6000" b="1" dirty="0" err="1">
                <a:solidFill>
                  <a:srgbClr val="002060"/>
                </a:solidFill>
                <a:latin typeface="Arial" panose="020B0604020202020204" pitchFamily="34" charset="0"/>
                <a:ea typeface="Lora"/>
                <a:cs typeface="Arial" panose="020B0604020202020204" pitchFamily="34" charset="0"/>
                <a:sym typeface="Lora"/>
              </a:rPr>
              <a:t>kim</a:t>
            </a:r>
            <a:r>
              <a:rPr lang="en-US" sz="6000" b="1" dirty="0">
                <a:solidFill>
                  <a:srgbClr val="002060"/>
                </a:solidFill>
                <a:latin typeface="Arial" panose="020B0604020202020204" pitchFamily="34" charset="0"/>
                <a:ea typeface="Lora"/>
                <a:cs typeface="Arial" panose="020B0604020202020204" pitchFamily="34" charset="0"/>
                <a:sym typeface="Lora"/>
              </a:rPr>
              <a:t> </a:t>
            </a:r>
            <a:r>
              <a:rPr lang="en-US" sz="6000" b="1" dirty="0" err="1">
                <a:solidFill>
                  <a:srgbClr val="002060"/>
                </a:solidFill>
                <a:latin typeface="Arial" panose="020B0604020202020204" pitchFamily="34" charset="0"/>
                <a:ea typeface="Lora"/>
                <a:cs typeface="Arial" panose="020B0604020202020204" pitchFamily="34" charset="0"/>
                <a:sym typeface="Lora"/>
              </a:rPr>
              <a:t>loại</a:t>
            </a:r>
            <a:endParaRPr lang="en" sz="6000" b="1" dirty="0">
              <a:ea typeface="Lora"/>
              <a:cs typeface="Lora"/>
              <a:sym typeface="Lora"/>
            </a:endParaRPr>
          </a:p>
          <a:p>
            <a:pPr lvl="0" algn="ctr"/>
            <a:endParaRPr lang="en" sz="6000" b="1" dirty="0">
              <a:solidFill>
                <a:srgbClr val="002060"/>
              </a:solidFill>
              <a:latin typeface="Arial" panose="020B0604020202020204" pitchFamily="34" charset="0"/>
              <a:ea typeface="Lora"/>
              <a:cs typeface="Arial" panose="020B0604020202020204" pitchFamily="34" charset="0"/>
              <a:sym typeface="Lora"/>
            </a:endParaRPr>
          </a:p>
        </p:txBody>
      </p:sp>
      <p:sp>
        <p:nvSpPr>
          <p:cNvPr id="13" name="TextBox 12"/>
          <p:cNvSpPr txBox="1"/>
          <p:nvPr/>
        </p:nvSpPr>
        <p:spPr>
          <a:xfrm>
            <a:off x="1521619" y="5052057"/>
            <a:ext cx="13351542" cy="923330"/>
          </a:xfrm>
          <a:prstGeom prst="rect">
            <a:avLst/>
          </a:prstGeom>
        </p:spPr>
        <p:txBody>
          <a:bodyPr wrap="square" lIns="0" tIns="0" rIns="0" bIns="0" rtlCol="0" anchor="t">
            <a:spAutoFit/>
          </a:bodyPr>
          <a:lstStyle/>
          <a:p>
            <a:pPr lvl="0" algn="ctr"/>
            <a:r>
              <a:rPr lang="en" sz="6000" b="1" dirty="0">
                <a:solidFill>
                  <a:srgbClr val="00B050"/>
                </a:solidFill>
                <a:ea typeface="Lora"/>
                <a:cs typeface="Lora"/>
                <a:sym typeface="Lora"/>
                <a:rtl val="0"/>
              </a:rPr>
              <a:t>II. Sự chuyển biến của xã hội nguyên thủy</a:t>
            </a:r>
          </a:p>
        </p:txBody>
      </p:sp>
      <p:sp>
        <p:nvSpPr>
          <p:cNvPr id="14" name="TextBox 13"/>
          <p:cNvSpPr txBox="1"/>
          <p:nvPr/>
        </p:nvSpPr>
        <p:spPr>
          <a:xfrm>
            <a:off x="3096472" y="7096319"/>
            <a:ext cx="11776688" cy="1846659"/>
          </a:xfrm>
          <a:prstGeom prst="rect">
            <a:avLst/>
          </a:prstGeom>
        </p:spPr>
        <p:txBody>
          <a:bodyPr wrap="square" lIns="0" tIns="0" rIns="0" bIns="0" rtlCol="0" anchor="t">
            <a:spAutoFit/>
          </a:bodyPr>
          <a:lstStyle/>
          <a:p>
            <a:pPr lvl="0" algn="ctr"/>
            <a:r>
              <a:rPr lang="en" sz="6000" b="1" dirty="0">
                <a:solidFill>
                  <a:srgbClr val="10A013"/>
                </a:solidFill>
                <a:latin typeface="Arial" panose="020B0604020202020204" pitchFamily="34" charset="0"/>
                <a:ea typeface="Lora"/>
                <a:cs typeface="Arial" panose="020B0604020202020204" pitchFamily="34" charset="0"/>
                <a:sym typeface="Lora"/>
              </a:rPr>
              <a:t>III. Việt Nam cuối thời kì nguyên thủy</a:t>
            </a:r>
          </a:p>
        </p:txBody>
      </p:sp>
    </p:spTree>
    <p:extLst>
      <p:ext uri="{BB962C8B-B14F-4D97-AF65-F5344CB8AC3E}">
        <p14:creationId xmlns:p14="http://schemas.microsoft.com/office/powerpoint/2010/main" val="2107335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sp>
      <p:grpSp>
        <p:nvGrpSpPr>
          <p:cNvPr id="3" name="Group 3"/>
          <p:cNvGrpSpPr/>
          <p:nvPr/>
        </p:nvGrpSpPr>
        <p:grpSpPr>
          <a:xfrm>
            <a:off x="1028700" y="1028701"/>
            <a:ext cx="16230600" cy="9459522"/>
            <a:chOff x="0" y="0"/>
            <a:chExt cx="812800" cy="473716"/>
          </a:xfrm>
        </p:grpSpPr>
        <p:sp>
          <p:nvSpPr>
            <p:cNvPr id="4" name="Freeform 4"/>
            <p:cNvSpPr/>
            <p:nvPr/>
          </p:nvSpPr>
          <p:spPr>
            <a:xfrm>
              <a:off x="0" y="0"/>
              <a:ext cx="812800" cy="473716"/>
            </a:xfrm>
            <a:custGeom>
              <a:avLst/>
              <a:gdLst/>
              <a:ahLst/>
              <a:cxnLst/>
              <a:rect l="l" t="t" r="r" b="b"/>
              <a:pathLst>
                <a:path w="812800" h="473716">
                  <a:moveTo>
                    <a:pt x="406400" y="0"/>
                  </a:moveTo>
                  <a:cubicBezTo>
                    <a:pt x="181951" y="0"/>
                    <a:pt x="0" y="106045"/>
                    <a:pt x="0" y="236858"/>
                  </a:cubicBezTo>
                  <a:cubicBezTo>
                    <a:pt x="0" y="367671"/>
                    <a:pt x="181951" y="473716"/>
                    <a:pt x="406400" y="473716"/>
                  </a:cubicBezTo>
                  <a:cubicBezTo>
                    <a:pt x="630849" y="473716"/>
                    <a:pt x="812800" y="367671"/>
                    <a:pt x="812800" y="236858"/>
                  </a:cubicBezTo>
                  <a:cubicBezTo>
                    <a:pt x="812800" y="106045"/>
                    <a:pt x="630849" y="0"/>
                    <a:pt x="406400" y="0"/>
                  </a:cubicBezTo>
                  <a:close/>
                </a:path>
              </a:pathLst>
            </a:custGeom>
            <a:solidFill>
              <a:srgbClr val="FFFFFF">
                <a:alpha val="67843"/>
              </a:srgbClr>
            </a:solidFill>
            <a:ln w="47625" cap="sq">
              <a:solidFill>
                <a:srgbClr val="FDFAAB">
                  <a:alpha val="67843"/>
                </a:srgbClr>
              </a:solidFill>
              <a:prstDash val="solid"/>
              <a:miter/>
            </a:ln>
          </p:spPr>
        </p:sp>
        <p:sp>
          <p:nvSpPr>
            <p:cNvPr id="5" name="TextBox 5"/>
            <p:cNvSpPr txBox="1"/>
            <p:nvPr/>
          </p:nvSpPr>
          <p:spPr>
            <a:xfrm>
              <a:off x="76200" y="6311"/>
              <a:ext cx="660400" cy="422994"/>
            </a:xfrm>
            <a:prstGeom prst="rect">
              <a:avLst/>
            </a:prstGeom>
          </p:spPr>
          <p:txBody>
            <a:bodyPr lIns="50800" tIns="50800" rIns="50800" bIns="50800" rtlCol="0" anchor="ctr"/>
            <a:lstStyle/>
            <a:p>
              <a:pPr algn="ctr">
                <a:lnSpc>
                  <a:spcPts val="2660"/>
                </a:lnSpc>
              </a:pPr>
              <a:endParaRPr sz="1400"/>
            </a:p>
            <a:p>
              <a:pPr algn="ctr">
                <a:lnSpc>
                  <a:spcPts val="2660"/>
                </a:lnSpc>
                <a:spcBef>
                  <a:spcPct val="0"/>
                </a:spcBef>
              </a:pPr>
              <a:endParaRPr sz="1400"/>
            </a:p>
          </p:txBody>
        </p:sp>
      </p:grpSp>
      <p:sp>
        <p:nvSpPr>
          <p:cNvPr id="6" name="Freeform 6"/>
          <p:cNvSpPr/>
          <p:nvPr/>
        </p:nvSpPr>
        <p:spPr>
          <a:xfrm flipH="1">
            <a:off x="10850809" y="-683670"/>
            <a:ext cx="8583678" cy="8229600"/>
          </a:xfrm>
          <a:custGeom>
            <a:avLst/>
            <a:gdLst/>
            <a:ahLst/>
            <a:cxnLst/>
            <a:rect l="l" t="t" r="r" b="b"/>
            <a:pathLst>
              <a:path w="8583677" h="8229600">
                <a:moveTo>
                  <a:pt x="8583676" y="0"/>
                </a:moveTo>
                <a:lnTo>
                  <a:pt x="0" y="0"/>
                </a:lnTo>
                <a:lnTo>
                  <a:pt x="0" y="8229600"/>
                </a:lnTo>
                <a:lnTo>
                  <a:pt x="8583676" y="8229600"/>
                </a:lnTo>
                <a:lnTo>
                  <a:pt x="8583676" y="0"/>
                </a:lnTo>
                <a:close/>
              </a:path>
            </a:pathLst>
          </a:custGeom>
          <a:blipFill>
            <a:blip r:embed="rId3"/>
            <a:stretch>
              <a:fillRect/>
            </a:stretch>
          </a:blipFill>
        </p:spPr>
      </p:sp>
      <p:sp>
        <p:nvSpPr>
          <p:cNvPr id="7" name="Freeform 7"/>
          <p:cNvSpPr/>
          <p:nvPr/>
        </p:nvSpPr>
        <p:spPr>
          <a:xfrm>
            <a:off x="-2218798" y="4460218"/>
            <a:ext cx="21987732" cy="14511904"/>
          </a:xfrm>
          <a:custGeom>
            <a:avLst/>
            <a:gdLst/>
            <a:ahLst/>
            <a:cxnLst/>
            <a:rect l="l" t="t" r="r" b="b"/>
            <a:pathLst>
              <a:path w="21987732" h="14511903">
                <a:moveTo>
                  <a:pt x="0" y="0"/>
                </a:moveTo>
                <a:lnTo>
                  <a:pt x="21987732" y="0"/>
                </a:lnTo>
                <a:lnTo>
                  <a:pt x="21987732" y="14511902"/>
                </a:lnTo>
                <a:lnTo>
                  <a:pt x="0" y="14511902"/>
                </a:lnTo>
                <a:lnTo>
                  <a:pt x="0" y="0"/>
                </a:lnTo>
                <a:close/>
              </a:path>
            </a:pathLst>
          </a:custGeom>
          <a:blipFill>
            <a:blip r:embed="rId4"/>
            <a:stretch>
              <a:fillRect/>
            </a:stretch>
          </a:blipFill>
        </p:spPr>
      </p:sp>
      <p:sp>
        <p:nvSpPr>
          <p:cNvPr id="8" name="Freeform 8"/>
          <p:cNvSpPr/>
          <p:nvPr/>
        </p:nvSpPr>
        <p:spPr>
          <a:xfrm>
            <a:off x="-1313952" y="2258622"/>
            <a:ext cx="5422512" cy="8229600"/>
          </a:xfrm>
          <a:custGeom>
            <a:avLst/>
            <a:gdLst/>
            <a:ahLst/>
            <a:cxnLst/>
            <a:rect l="l" t="t" r="r" b="b"/>
            <a:pathLst>
              <a:path w="5422512" h="8229600">
                <a:moveTo>
                  <a:pt x="0" y="0"/>
                </a:moveTo>
                <a:lnTo>
                  <a:pt x="5422512" y="0"/>
                </a:lnTo>
                <a:lnTo>
                  <a:pt x="5422512" y="8229600"/>
                </a:lnTo>
                <a:lnTo>
                  <a:pt x="0" y="8229600"/>
                </a:lnTo>
                <a:lnTo>
                  <a:pt x="0" y="0"/>
                </a:lnTo>
                <a:close/>
              </a:path>
            </a:pathLst>
          </a:custGeom>
          <a:blipFill>
            <a:blip r:embed="rId5"/>
            <a:stretch>
              <a:fillRect/>
            </a:stretch>
          </a:blipFill>
        </p:spPr>
      </p:sp>
      <p:sp>
        <p:nvSpPr>
          <p:cNvPr id="9" name="Freeform 9"/>
          <p:cNvSpPr/>
          <p:nvPr/>
        </p:nvSpPr>
        <p:spPr>
          <a:xfrm>
            <a:off x="1" y="7887767"/>
            <a:ext cx="3244730" cy="2741070"/>
          </a:xfrm>
          <a:custGeom>
            <a:avLst/>
            <a:gdLst/>
            <a:ahLst/>
            <a:cxnLst/>
            <a:rect l="l" t="t" r="r" b="b"/>
            <a:pathLst>
              <a:path w="3244729" h="2741070">
                <a:moveTo>
                  <a:pt x="0" y="0"/>
                </a:moveTo>
                <a:lnTo>
                  <a:pt x="3244729" y="0"/>
                </a:lnTo>
                <a:lnTo>
                  <a:pt x="3244729" y="2741070"/>
                </a:lnTo>
                <a:lnTo>
                  <a:pt x="0" y="2741070"/>
                </a:lnTo>
                <a:lnTo>
                  <a:pt x="0" y="0"/>
                </a:lnTo>
                <a:close/>
              </a:path>
            </a:pathLst>
          </a:custGeom>
          <a:blipFill>
            <a:blip r:embed="rId6"/>
            <a:stretch>
              <a:fillRect/>
            </a:stretch>
          </a:blipFill>
        </p:spPr>
      </p:sp>
      <p:sp>
        <p:nvSpPr>
          <p:cNvPr id="10" name="Freeform 10"/>
          <p:cNvSpPr/>
          <p:nvPr/>
        </p:nvSpPr>
        <p:spPr>
          <a:xfrm flipH="1">
            <a:off x="15360594" y="7079038"/>
            <a:ext cx="3797412" cy="3207964"/>
          </a:xfrm>
          <a:custGeom>
            <a:avLst/>
            <a:gdLst/>
            <a:ahLst/>
            <a:cxnLst/>
            <a:rect l="l" t="t" r="r" b="b"/>
            <a:pathLst>
              <a:path w="3797412" h="3207963">
                <a:moveTo>
                  <a:pt x="3797412" y="0"/>
                </a:moveTo>
                <a:lnTo>
                  <a:pt x="0" y="0"/>
                </a:lnTo>
                <a:lnTo>
                  <a:pt x="0" y="3207963"/>
                </a:lnTo>
                <a:lnTo>
                  <a:pt x="3797412" y="3207963"/>
                </a:lnTo>
                <a:lnTo>
                  <a:pt x="3797412" y="0"/>
                </a:lnTo>
                <a:close/>
              </a:path>
            </a:pathLst>
          </a:custGeom>
          <a:blipFill>
            <a:blip r:embed="rId6"/>
            <a:stretch>
              <a:fillRect/>
            </a:stretch>
          </a:blipFill>
        </p:spPr>
      </p:sp>
      <p:sp>
        <p:nvSpPr>
          <p:cNvPr id="11" name="TextBox 11"/>
          <p:cNvSpPr txBox="1"/>
          <p:nvPr/>
        </p:nvSpPr>
        <p:spPr>
          <a:xfrm>
            <a:off x="3898388" y="79789"/>
            <a:ext cx="10623652" cy="1795363"/>
          </a:xfrm>
          <a:prstGeom prst="rect">
            <a:avLst/>
          </a:prstGeom>
        </p:spPr>
        <p:txBody>
          <a:bodyPr lIns="0" tIns="0" rIns="0" bIns="0" rtlCol="0" anchor="t">
            <a:spAutoFit/>
          </a:bodyPr>
          <a:lstStyle/>
          <a:p>
            <a:pPr algn="ctr">
              <a:lnSpc>
                <a:spcPts val="14048"/>
              </a:lnSpc>
            </a:pPr>
            <a:r>
              <a:rPr lang="en-US" sz="10034" b="1" dirty="0" err="1">
                <a:latin typeface="Arial" panose="020B0604020202020204" pitchFamily="34" charset="0"/>
                <a:ea typeface="Rokkitt Bold"/>
                <a:cs typeface="Arial" panose="020B0604020202020204" pitchFamily="34" charset="0"/>
                <a:sym typeface="Rokkitt Bold"/>
              </a:rPr>
              <a:t>Mục</a:t>
            </a:r>
            <a:r>
              <a:rPr lang="en-US" sz="10034" b="1" dirty="0">
                <a:latin typeface="Arial" panose="020B0604020202020204" pitchFamily="34" charset="0"/>
                <a:ea typeface="Rokkitt Bold"/>
                <a:cs typeface="Arial" panose="020B0604020202020204" pitchFamily="34" charset="0"/>
                <a:sym typeface="Rokkitt Bold"/>
              </a:rPr>
              <a:t> </a:t>
            </a:r>
            <a:r>
              <a:rPr lang="en-US" sz="10034" b="1" dirty="0" err="1">
                <a:latin typeface="Arial" panose="020B0604020202020204" pitchFamily="34" charset="0"/>
                <a:ea typeface="Rokkitt Bold"/>
                <a:cs typeface="Arial" panose="020B0604020202020204" pitchFamily="34" charset="0"/>
                <a:sym typeface="Rokkitt Bold"/>
              </a:rPr>
              <a:t>tiêu</a:t>
            </a:r>
            <a:endParaRPr lang="en-US" sz="10034" b="1" dirty="0">
              <a:latin typeface="Arial" panose="020B0604020202020204" pitchFamily="34" charset="0"/>
              <a:ea typeface="Rokkitt Bold"/>
              <a:cs typeface="Arial" panose="020B0604020202020204" pitchFamily="34" charset="0"/>
              <a:sym typeface="Rokkitt Bold"/>
            </a:endParaRPr>
          </a:p>
        </p:txBody>
      </p:sp>
      <p:sp>
        <p:nvSpPr>
          <p:cNvPr id="13" name="Rectangle 12"/>
          <p:cNvSpPr/>
          <p:nvPr/>
        </p:nvSpPr>
        <p:spPr>
          <a:xfrm>
            <a:off x="1873955" y="1912652"/>
            <a:ext cx="15939910" cy="9941183"/>
          </a:xfrm>
          <a:prstGeom prst="rect">
            <a:avLst/>
          </a:prstGeom>
        </p:spPr>
        <p:txBody>
          <a:bodyPr wrap="square">
            <a:spAutoFit/>
          </a:bodyPr>
          <a:lstStyle/>
          <a:p>
            <a:pPr marL="342900" indent="-342900">
              <a:buFontTx/>
              <a:buChar char="-"/>
            </a:pPr>
            <a:r>
              <a:rPr lang="en-US" sz="6400" dirty="0" err="1">
                <a:latin typeface="Times New Roman" panose="02020603050405020304" pitchFamily="18" charset="0"/>
                <a:cs typeface="Times New Roman" panose="02020603050405020304" pitchFamily="18" charset="0"/>
              </a:rPr>
              <a:t>Trình</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bày</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được</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sự</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ra</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đời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của</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kim</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loại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và</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vai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trò</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của</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kim</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loại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đối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với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sự</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chuyển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biến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từ</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xã</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hội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nguyên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thủy</a:t>
            </a:r>
            <a:r>
              <a:rPr lang="en-US" sz="6400" dirty="0">
                <a:latin typeface="Times New Roman" panose="02020603050405020304" pitchFamily="18" charset="0"/>
                <a:cs typeface="Times New Roman" panose="02020603050405020304" pitchFamily="18" charset="0"/>
              </a:rPr>
              <a:t> sang </a:t>
            </a:r>
            <a:r>
              <a:rPr lang="en-US" sz="6400" dirty="0" err="1">
                <a:latin typeface="Times New Roman" panose="02020603050405020304" pitchFamily="18" charset="0"/>
                <a:cs typeface="Times New Roman" panose="02020603050405020304" pitchFamily="18" charset="0"/>
              </a:rPr>
              <a:t>xã</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hội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có</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giai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cấp</a:t>
            </a:r>
            <a:r>
              <a:rPr lang="en-US" sz="6400" dirty="0">
                <a:latin typeface="Times New Roman" panose="02020603050405020304" pitchFamily="18" charset="0"/>
                <a:cs typeface="Times New Roman" panose="02020603050405020304" pitchFamily="18" charset="0"/>
              </a:rPr>
              <a:t>.</a:t>
            </a:r>
          </a:p>
          <a:p>
            <a:pPr marL="342900" indent="-342900">
              <a:buFontTx/>
              <a:buChar char="-"/>
            </a:pPr>
            <a:r>
              <a:rPr lang="en-US" sz="6400" dirty="0" err="1">
                <a:latin typeface="Times New Roman" panose="02020603050405020304" pitchFamily="18" charset="0"/>
                <a:cs typeface="Times New Roman" panose="02020603050405020304" pitchFamily="18" charset="0"/>
              </a:rPr>
              <a:t>Mô</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tả</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được</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sự</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hình</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thành</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xã</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hội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có</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giai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cấp</a:t>
            </a:r>
            <a:endParaRPr lang="en-US" sz="6400" dirty="0">
              <a:latin typeface="Times New Roman" panose="02020603050405020304" pitchFamily="18" charset="0"/>
              <a:cs typeface="Times New Roman" panose="02020603050405020304" pitchFamily="18" charset="0"/>
            </a:endParaRPr>
          </a:p>
          <a:p>
            <a:pPr marL="342900" indent="-342900">
              <a:buFontTx/>
              <a:buChar char="-"/>
            </a:pPr>
            <a:r>
              <a:rPr lang="en-US" sz="6400" dirty="0" err="1">
                <a:latin typeface="Times New Roman" panose="02020603050405020304" pitchFamily="18" charset="0"/>
                <a:cs typeface="Times New Roman" panose="02020603050405020304" pitchFamily="18" charset="0"/>
              </a:rPr>
              <a:t>Giải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thích</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được</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vì</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sao</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xã</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hội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nguyên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thủy</a:t>
            </a:r>
            <a:r>
              <a:rPr lang="en-US" sz="6400" dirty="0">
                <a:latin typeface="Times New Roman" panose="02020603050405020304" pitchFamily="18" charset="0"/>
                <a:cs typeface="Times New Roman" panose="02020603050405020304" pitchFamily="18" charset="0"/>
              </a:rPr>
              <a:t> tan </a:t>
            </a:r>
            <a:r>
              <a:rPr lang="en-US" sz="6400" dirty="0" err="1">
                <a:latin typeface="Times New Roman" panose="02020603050405020304" pitchFamily="18" charset="0"/>
                <a:cs typeface="Times New Roman" panose="02020603050405020304" pitchFamily="18" charset="0"/>
              </a:rPr>
              <a:t>rã</a:t>
            </a:r>
            <a:r>
              <a:rPr lang="en-US" sz="6400" dirty="0">
                <a:latin typeface="Times New Roman" panose="02020603050405020304" pitchFamily="18" charset="0"/>
                <a:cs typeface="Times New Roman" panose="02020603050405020304" pitchFamily="18" charset="0"/>
              </a:rPr>
              <a:t>.</a:t>
            </a:r>
          </a:p>
          <a:p>
            <a:pPr marL="342900" indent="-342900">
              <a:buFontTx/>
              <a:buChar char="-"/>
            </a:pPr>
            <a:r>
              <a:rPr lang="en-US" sz="6400" dirty="0" err="1">
                <a:latin typeface="Times New Roman" panose="02020603050405020304" pitchFamily="18" charset="0"/>
                <a:cs typeface="Times New Roman" panose="02020603050405020304" pitchFamily="18" charset="0"/>
              </a:rPr>
              <a:t>Nêu</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và</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giải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thích</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sự</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phân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hóa</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không</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triệt</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để</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của</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xã</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hội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nguyên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thủy</a:t>
            </a:r>
            <a:r>
              <a:rPr lang="en-US" sz="6400" dirty="0">
                <a:latin typeface="Times New Roman" panose="02020603050405020304" pitchFamily="18" charset="0"/>
                <a:cs typeface="Times New Roman" panose="02020603050405020304" pitchFamily="18" charset="0"/>
              </a:rPr>
              <a:t> ở </a:t>
            </a:r>
            <a:r>
              <a:rPr lang="en-US" sz="6400" dirty="0" err="1">
                <a:latin typeface="Times New Roman" panose="02020603050405020304" pitchFamily="18" charset="0"/>
                <a:cs typeface="Times New Roman" panose="02020603050405020304" pitchFamily="18" charset="0"/>
              </a:rPr>
              <a:t>phương</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Đông</a:t>
            </a:r>
            <a:r>
              <a:rPr lang="en-US" sz="6400" dirty="0">
                <a:latin typeface="Times New Roman" panose="02020603050405020304" pitchFamily="18" charset="0"/>
                <a:cs typeface="Times New Roman" panose="02020603050405020304" pitchFamily="18" charset="0"/>
              </a:rPr>
              <a:t>.</a:t>
            </a:r>
          </a:p>
          <a:p>
            <a:pPr marL="342900" indent="-342900">
              <a:buFontTx/>
              <a:buChar char="-"/>
            </a:pPr>
            <a:r>
              <a:rPr lang="en-US" sz="6400" dirty="0" err="1">
                <a:latin typeface="Times New Roman" panose="02020603050405020304" pitchFamily="18" charset="0"/>
                <a:cs typeface="Times New Roman" panose="02020603050405020304" pitchFamily="18" charset="0"/>
              </a:rPr>
              <a:t>Nêu</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được</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một</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số</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nét</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cơ</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bản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của</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xã</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hội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Việt</a:t>
            </a:r>
            <a:r>
              <a:rPr lang="en-US" sz="6400" dirty="0">
                <a:latin typeface="Times New Roman" panose="02020603050405020304" pitchFamily="18" charset="0"/>
                <a:cs typeface="Times New Roman" panose="02020603050405020304" pitchFamily="18" charset="0"/>
              </a:rPr>
              <a:t> Nam </a:t>
            </a:r>
            <a:r>
              <a:rPr lang="en-US" sz="6400" dirty="0" err="1">
                <a:latin typeface="Times New Roman" panose="02020603050405020304" pitchFamily="18" charset="0"/>
                <a:cs typeface="Times New Roman" panose="02020603050405020304" pitchFamily="18" charset="0"/>
              </a:rPr>
              <a:t>trong</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quá</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trình</a:t>
            </a:r>
            <a:r>
              <a:rPr lang="en-US" sz="6400" dirty="0">
                <a:latin typeface="Times New Roman" panose="02020603050405020304" pitchFamily="18" charset="0"/>
                <a:cs typeface="Times New Roman" panose="02020603050405020304" pitchFamily="18" charset="0"/>
              </a:rPr>
              <a:t> tan </a:t>
            </a:r>
            <a:r>
              <a:rPr lang="en-US" sz="6400" dirty="0" err="1">
                <a:latin typeface="Times New Roman" panose="02020603050405020304" pitchFamily="18" charset="0"/>
                <a:cs typeface="Times New Roman" panose="02020603050405020304" pitchFamily="18" charset="0"/>
              </a:rPr>
              <a:t>rã</a:t>
            </a:r>
            <a:endParaRPr lang="en-US" sz="6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5869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5"/>
          <p:cNvPicPr preferRelativeResize="0"/>
          <p:nvPr/>
        </p:nvPicPr>
        <p:blipFill rotWithShape="1">
          <a:blip r:embed="rId3">
            <a:alphaModFix/>
          </a:blip>
          <a:srcRect/>
          <a:stretch/>
        </p:blipFill>
        <p:spPr>
          <a:xfrm rot="-5400000">
            <a:off x="4171955" y="-4171953"/>
            <a:ext cx="9944102" cy="18288002"/>
          </a:xfrm>
          <a:prstGeom prst="rect">
            <a:avLst/>
          </a:prstGeom>
          <a:noFill/>
          <a:ln>
            <a:noFill/>
          </a:ln>
        </p:spPr>
      </p:pic>
    </p:spTree>
    <p:extLst>
      <p:ext uri="{BB962C8B-B14F-4D97-AF65-F5344CB8AC3E}">
        <p14:creationId xmlns:p14="http://schemas.microsoft.com/office/powerpoint/2010/main" val="11746337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6"/>
          <p:cNvSpPr/>
          <p:nvPr/>
        </p:nvSpPr>
        <p:spPr>
          <a:xfrm>
            <a:off x="476779" y="753842"/>
            <a:ext cx="6964086" cy="923249"/>
          </a:xfrm>
          <a:prstGeom prst="rect">
            <a:avLst/>
          </a:prstGeom>
          <a:noFill/>
          <a:ln>
            <a:noFill/>
          </a:ln>
        </p:spPr>
        <p:txBody>
          <a:bodyPr spcFirstLastPara="1" wrap="square" lIns="182850" tIns="91400" rIns="182850" bIns="91400" anchor="t" anchorCtr="0">
            <a:spAutoFit/>
          </a:bodyPr>
          <a:lstStyle/>
          <a:p>
            <a:pPr>
              <a:buClr>
                <a:srgbClr val="000000"/>
              </a:buClr>
              <a:buSzPts val="2400"/>
            </a:pPr>
            <a:r>
              <a:rPr lang="en-US" sz="4800" b="1">
                <a:solidFill>
                  <a:srgbClr val="000000"/>
                </a:solidFill>
                <a:latin typeface="Arial"/>
                <a:ea typeface="Arial"/>
                <a:cs typeface="Arial"/>
                <a:sym typeface="Arial"/>
              </a:rPr>
              <a:t>Quan sát Hình 5.2 - 5.4</a:t>
            </a:r>
            <a:endParaRPr sz="4800" b="1">
              <a:solidFill>
                <a:srgbClr val="000000"/>
              </a:solidFill>
              <a:latin typeface="Arial"/>
              <a:ea typeface="Arial"/>
              <a:cs typeface="Arial"/>
              <a:sym typeface="Arial"/>
            </a:endParaRPr>
          </a:p>
        </p:txBody>
      </p:sp>
      <p:pic>
        <p:nvPicPr>
          <p:cNvPr id="93" name="Google Shape;93;p6"/>
          <p:cNvPicPr preferRelativeResize="0"/>
          <p:nvPr/>
        </p:nvPicPr>
        <p:blipFill rotWithShape="1">
          <a:blip r:embed="rId3">
            <a:alphaModFix/>
          </a:blip>
          <a:srcRect/>
          <a:stretch/>
        </p:blipFill>
        <p:spPr>
          <a:xfrm>
            <a:off x="315841" y="3893066"/>
            <a:ext cx="5078826" cy="6229380"/>
          </a:xfrm>
          <a:prstGeom prst="rect">
            <a:avLst/>
          </a:prstGeom>
          <a:noFill/>
          <a:ln>
            <a:noFill/>
          </a:ln>
        </p:spPr>
      </p:pic>
      <p:pic>
        <p:nvPicPr>
          <p:cNvPr id="94" name="Google Shape;94;p6"/>
          <p:cNvPicPr preferRelativeResize="0"/>
          <p:nvPr/>
        </p:nvPicPr>
        <p:blipFill rotWithShape="1">
          <a:blip r:embed="rId4">
            <a:alphaModFix/>
          </a:blip>
          <a:srcRect/>
          <a:stretch/>
        </p:blipFill>
        <p:spPr>
          <a:xfrm>
            <a:off x="5896052" y="3893066"/>
            <a:ext cx="5896052" cy="6324728"/>
          </a:xfrm>
          <a:prstGeom prst="rect">
            <a:avLst/>
          </a:prstGeom>
          <a:noFill/>
          <a:ln>
            <a:noFill/>
          </a:ln>
        </p:spPr>
      </p:pic>
      <p:pic>
        <p:nvPicPr>
          <p:cNvPr id="95" name="Google Shape;95;p6"/>
          <p:cNvPicPr preferRelativeResize="0"/>
          <p:nvPr/>
        </p:nvPicPr>
        <p:blipFill rotWithShape="1">
          <a:blip r:embed="rId5">
            <a:alphaModFix/>
          </a:blip>
          <a:srcRect/>
          <a:stretch/>
        </p:blipFill>
        <p:spPr>
          <a:xfrm>
            <a:off x="12132555" y="3940740"/>
            <a:ext cx="5760426" cy="6081748"/>
          </a:xfrm>
          <a:prstGeom prst="rect">
            <a:avLst/>
          </a:prstGeom>
          <a:noFill/>
          <a:ln>
            <a:noFill/>
          </a:ln>
        </p:spPr>
      </p:pic>
    </p:spTree>
    <p:extLst>
      <p:ext uri="{BB962C8B-B14F-4D97-AF65-F5344CB8AC3E}">
        <p14:creationId xmlns:p14="http://schemas.microsoft.com/office/powerpoint/2010/main" val="26524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2000"/>
                                        <p:tgtEl>
                                          <p:spTgt spid="93"/>
                                        </p:tgtEl>
                                      </p:cBhvr>
                                    </p:animEffect>
                                  </p:childTnLst>
                                </p:cTn>
                              </p:par>
                              <p:par>
                                <p:cTn id="13" presetID="10" presetClass="entr" presetSubtype="0"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2000"/>
                                        <p:tgtEl>
                                          <p:spTgt spid="94"/>
                                        </p:tgtEl>
                                      </p:cBhvr>
                                    </p:animEffect>
                                  </p:childTnLst>
                                </p:cTn>
                              </p:par>
                              <p:par>
                                <p:cTn id="16" presetID="10" presetClass="entr" presetSubtype="0" fill="hold" nodeType="with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2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7"/>
          <p:cNvSpPr txBox="1">
            <a:spLocks noGrp="1"/>
          </p:cNvSpPr>
          <p:nvPr>
            <p:ph type="title"/>
          </p:nvPr>
        </p:nvSpPr>
        <p:spPr>
          <a:xfrm>
            <a:off x="2462304" y="160506"/>
            <a:ext cx="12160508" cy="1549264"/>
          </a:xfrm>
          <a:prstGeom prst="rect">
            <a:avLst/>
          </a:prstGeom>
          <a:noFill/>
          <a:ln>
            <a:noFill/>
          </a:ln>
        </p:spPr>
        <p:txBody>
          <a:bodyPr spcFirstLastPara="1" vert="horz" wrap="square" lIns="182850" tIns="182850" rIns="182850" bIns="182850" rtlCol="0" anchor="ctr" anchorCtr="0">
            <a:noAutofit/>
          </a:bodyPr>
          <a:lstStyle/>
          <a:p>
            <a:pPr algn="l">
              <a:spcBef>
                <a:spcPts val="0"/>
              </a:spcBef>
              <a:buClr>
                <a:srgbClr val="000000"/>
              </a:buClr>
              <a:buSzPts val="2200"/>
            </a:pPr>
            <a:r>
              <a:rPr lang="en-US">
                <a:latin typeface="Arial"/>
                <a:ea typeface="Arial"/>
                <a:cs typeface="Arial"/>
                <a:sym typeface="Arial"/>
              </a:rPr>
              <a:t>Một </a:t>
            </a:r>
            <a:r>
              <a:rPr lang="en-US"/>
              <a:t>số hình </a:t>
            </a:r>
            <a:r>
              <a:rPr lang="en-US">
                <a:latin typeface="Arial"/>
                <a:ea typeface="Arial"/>
                <a:cs typeface="Arial"/>
                <a:sym typeface="Arial"/>
              </a:rPr>
              <a:t>ảnh về công cụ bằng </a:t>
            </a:r>
            <a:br>
              <a:rPr lang="en-US">
                <a:latin typeface="Arial"/>
                <a:ea typeface="Arial"/>
                <a:cs typeface="Arial"/>
                <a:sym typeface="Arial"/>
              </a:rPr>
            </a:br>
            <a:r>
              <a:rPr lang="en-US">
                <a:latin typeface="Arial"/>
                <a:ea typeface="Arial"/>
                <a:cs typeface="Arial"/>
                <a:sym typeface="Arial"/>
              </a:rPr>
              <a:t>kim loại của người nguyên thủy</a:t>
            </a:r>
            <a:endParaRPr/>
          </a:p>
        </p:txBody>
      </p:sp>
      <p:pic>
        <p:nvPicPr>
          <p:cNvPr id="101" name="Google Shape;101;p7"/>
          <p:cNvPicPr preferRelativeResize="0"/>
          <p:nvPr/>
        </p:nvPicPr>
        <p:blipFill rotWithShape="1">
          <a:blip r:embed="rId3">
            <a:alphaModFix/>
          </a:blip>
          <a:srcRect/>
          <a:stretch/>
        </p:blipFill>
        <p:spPr>
          <a:xfrm>
            <a:off x="730454" y="1709771"/>
            <a:ext cx="8428176" cy="7039210"/>
          </a:xfrm>
          <a:prstGeom prst="rect">
            <a:avLst/>
          </a:prstGeom>
          <a:noFill/>
          <a:ln>
            <a:noFill/>
          </a:ln>
        </p:spPr>
      </p:pic>
      <p:sp>
        <p:nvSpPr>
          <p:cNvPr id="102" name="Google Shape;102;p7"/>
          <p:cNvSpPr/>
          <p:nvPr/>
        </p:nvSpPr>
        <p:spPr>
          <a:xfrm>
            <a:off x="730455" y="8961497"/>
            <a:ext cx="8311134" cy="1169470"/>
          </a:xfrm>
          <a:prstGeom prst="rect">
            <a:avLst/>
          </a:prstGeom>
          <a:noFill/>
          <a:ln>
            <a:noFill/>
          </a:ln>
        </p:spPr>
        <p:txBody>
          <a:bodyPr spcFirstLastPara="1" wrap="square" lIns="182850" tIns="91400" rIns="182850" bIns="91400" anchor="t" anchorCtr="0">
            <a:spAutoFit/>
          </a:bodyPr>
          <a:lstStyle/>
          <a:p>
            <a:pPr algn="ctr">
              <a:buClr>
                <a:srgbClr val="725116"/>
              </a:buClr>
              <a:buSzPts val="1600"/>
            </a:pPr>
            <a:r>
              <a:rPr lang="en-US" sz="3200" b="1">
                <a:solidFill>
                  <a:srgbClr val="725116"/>
                </a:solidFill>
                <a:latin typeface="Arial"/>
                <a:ea typeface="Arial"/>
                <a:cs typeface="Arial"/>
                <a:sym typeface="Arial"/>
              </a:rPr>
              <a:t>Công cụ vũ khí bằng đồng nguyên chất</a:t>
            </a:r>
            <a:endParaRPr sz="3600"/>
          </a:p>
          <a:p>
            <a:pPr algn="ctr">
              <a:buClr>
                <a:srgbClr val="725116"/>
              </a:buClr>
              <a:buSzPts val="1600"/>
            </a:pPr>
            <a:r>
              <a:rPr lang="en-US" sz="3200" b="1">
                <a:solidFill>
                  <a:srgbClr val="725116"/>
                </a:solidFill>
                <a:latin typeface="Arial"/>
                <a:ea typeface="Arial"/>
                <a:cs typeface="Arial"/>
                <a:sym typeface="Arial"/>
              </a:rPr>
              <a:t>(I-xa-ren, thiên niên kỉ IV TCN)</a:t>
            </a:r>
            <a:endParaRPr sz="3600"/>
          </a:p>
        </p:txBody>
      </p:sp>
      <p:pic>
        <p:nvPicPr>
          <p:cNvPr id="103" name="Google Shape;103;p7"/>
          <p:cNvPicPr preferRelativeResize="0"/>
          <p:nvPr/>
        </p:nvPicPr>
        <p:blipFill rotWithShape="1">
          <a:blip r:embed="rId4">
            <a:alphaModFix/>
          </a:blip>
          <a:srcRect/>
          <a:stretch/>
        </p:blipFill>
        <p:spPr>
          <a:xfrm>
            <a:off x="9509760" y="1709770"/>
            <a:ext cx="8149132" cy="7039212"/>
          </a:xfrm>
          <a:prstGeom prst="rect">
            <a:avLst/>
          </a:prstGeom>
          <a:noFill/>
          <a:ln>
            <a:noFill/>
          </a:ln>
        </p:spPr>
      </p:pic>
      <p:sp>
        <p:nvSpPr>
          <p:cNvPr id="104" name="Google Shape;104;p7"/>
          <p:cNvSpPr/>
          <p:nvPr/>
        </p:nvSpPr>
        <p:spPr>
          <a:xfrm>
            <a:off x="9641435" y="8961495"/>
            <a:ext cx="7885786" cy="1169470"/>
          </a:xfrm>
          <a:prstGeom prst="rect">
            <a:avLst/>
          </a:prstGeom>
          <a:noFill/>
          <a:ln>
            <a:noFill/>
          </a:ln>
        </p:spPr>
        <p:txBody>
          <a:bodyPr spcFirstLastPara="1" wrap="square" lIns="182850" tIns="91400" rIns="182850" bIns="91400" anchor="t" anchorCtr="0">
            <a:spAutoFit/>
          </a:bodyPr>
          <a:lstStyle/>
          <a:p>
            <a:pPr algn="ctr">
              <a:buClr>
                <a:srgbClr val="725116"/>
              </a:buClr>
              <a:buSzPts val="1600"/>
            </a:pPr>
            <a:r>
              <a:rPr lang="en-US" sz="3200" b="1">
                <a:solidFill>
                  <a:srgbClr val="725116"/>
                </a:solidFill>
                <a:latin typeface="Arial"/>
                <a:ea typeface="Arial"/>
                <a:cs typeface="Arial"/>
                <a:sym typeface="Arial"/>
              </a:rPr>
              <a:t>Công cụ kéo sợi, dệt bằng đá và sắt </a:t>
            </a:r>
            <a:endParaRPr sz="3600"/>
          </a:p>
          <a:p>
            <a:pPr algn="ctr">
              <a:buClr>
                <a:srgbClr val="725116"/>
              </a:buClr>
              <a:buSzPts val="1600"/>
            </a:pPr>
            <a:r>
              <a:rPr lang="en-US" sz="3200" b="1">
                <a:solidFill>
                  <a:srgbClr val="725116"/>
                </a:solidFill>
                <a:latin typeface="Arial"/>
                <a:ea typeface="Arial"/>
                <a:cs typeface="Arial"/>
                <a:sym typeface="Arial"/>
              </a:rPr>
              <a:t>(Anh, đầu thiên niên kỉ I TCN)</a:t>
            </a:r>
            <a:endParaRPr sz="3600"/>
          </a:p>
        </p:txBody>
      </p:sp>
    </p:spTree>
    <p:extLst>
      <p:ext uri="{BB962C8B-B14F-4D97-AF65-F5344CB8AC3E}">
        <p14:creationId xmlns:p14="http://schemas.microsoft.com/office/powerpoint/2010/main" val="394345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20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fade">
                                      <p:cBhvr>
                                        <p:cTn id="17" dur="20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fade">
                                      <p:cBhvr>
                                        <p:cTn id="22" dur="20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
                                            <p:txEl>
                                              <p:pRg st="0" end="0"/>
                                            </p:txEl>
                                          </p:spTgt>
                                        </p:tgtEl>
                                        <p:attrNameLst>
                                          <p:attrName>style.visibility</p:attrName>
                                        </p:attrNameLst>
                                      </p:cBhvr>
                                      <p:to>
                                        <p:strVal val="visible"/>
                                      </p:to>
                                    </p:set>
                                    <p:animEffect transition="in" filter="fade">
                                      <p:cBhvr>
                                        <p:cTn id="27" dur="2000"/>
                                        <p:tgtEl>
                                          <p:spTgt spid="10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4">
                                            <p:txEl>
                                              <p:pRg st="1" end="1"/>
                                            </p:txEl>
                                          </p:spTgt>
                                        </p:tgtEl>
                                        <p:attrNameLst>
                                          <p:attrName>style.visibility</p:attrName>
                                        </p:attrNameLst>
                                      </p:cBhvr>
                                      <p:to>
                                        <p:strVal val="visible"/>
                                      </p:to>
                                    </p:set>
                                    <p:animEffect transition="in" filter="fade">
                                      <p:cBhvr>
                                        <p:cTn id="32" dur="2000"/>
                                        <p:tgtEl>
                                          <p:spTgt spid="1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1058</Words>
  <Application>Microsoft Office PowerPoint</Application>
  <PresentationFormat>Custom</PresentationFormat>
  <Paragraphs>126</Paragraphs>
  <Slides>40</Slides>
  <Notes>11</Notes>
  <HiddenSlides>0</HiddenSlides>
  <MMClips>2</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40</vt:i4>
      </vt:variant>
    </vt:vector>
  </HeadingPairs>
  <TitlesOfParts>
    <vt:vector size="63" baseType="lpstr">
      <vt:lpstr>Arial</vt:lpstr>
      <vt:lpstr>宋体</vt:lpstr>
      <vt:lpstr>Rokkitt Bold</vt:lpstr>
      <vt:lpstr>#9Slide05 SVNBlenda Script</vt:lpstr>
      <vt:lpstr>#9Slide03 Arima Madurai ExtraBo</vt:lpstr>
      <vt:lpstr>等线</vt:lpstr>
      <vt:lpstr>Britannic Bold</vt:lpstr>
      <vt:lpstr>Quattrocento Sans</vt:lpstr>
      <vt:lpstr>思源黑体</vt:lpstr>
      <vt:lpstr>Tahoma</vt:lpstr>
      <vt:lpstr>#9Slide03 Arima Madurai Bold</vt:lpstr>
      <vt:lpstr>Champion Script</vt:lpstr>
      <vt:lpstr>Lora</vt:lpstr>
      <vt:lpstr>字魂59号-创粗黑</vt:lpstr>
      <vt:lpstr>Microsoft YaHei</vt:lpstr>
      <vt:lpstr>Calibri</vt:lpstr>
      <vt:lpstr>华康方圆体W7(P)</vt:lpstr>
      <vt:lpstr>Times New Roman</vt:lpstr>
      <vt:lpstr>Muli</vt:lpstr>
      <vt:lpstr>#9Slide05 Pattaya</vt:lpstr>
      <vt:lpstr>#9Slide05 Fourth Medium</vt:lpstr>
      <vt:lpstr>Bernoru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hình ảnh về công cụ bằng  kim loại của người nguyên thủy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ảnh một số con sông lớn người  nguyên thủy tại Việt nam đã định cư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Peach Illustrative Field Project Presentation</dc:title>
  <dc:creator>Administrator</dc:creator>
  <cp:lastModifiedBy>Admin</cp:lastModifiedBy>
  <cp:revision>36</cp:revision>
  <dcterms:created xsi:type="dcterms:W3CDTF">2006-08-16T00:00:00Z</dcterms:created>
  <dcterms:modified xsi:type="dcterms:W3CDTF">2024-11-27T03:39:59Z</dcterms:modified>
  <dc:identifier>DAGXZgCFl4E</dc:identifier>
</cp:coreProperties>
</file>