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3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BhJYShSuhfH52p3y+upZSRJHB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FA150F-9E8A-4CF1-8C6B-5CCCD57BA561}">
  <a:tblStyle styleId="{76FA150F-9E8A-4CF1-8C6B-5CCCD57BA56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4500" y="2314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051522" y="0"/>
            <a:ext cx="29446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9535" y="0"/>
            <a:ext cx="32611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4410" y="0"/>
            <a:ext cx="29446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8959" y="0"/>
            <a:ext cx="3258409" cy="70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"/>
          <p:cNvGrpSpPr/>
          <p:nvPr/>
        </p:nvGrpSpPr>
        <p:grpSpPr>
          <a:xfrm>
            <a:off x="-650956" y="-2594900"/>
            <a:ext cx="14014579" cy="13196138"/>
            <a:chOff x="-815892" y="-2743201"/>
            <a:chExt cx="14014579" cy="13196138"/>
          </a:xfrm>
        </p:grpSpPr>
        <p:pic>
          <p:nvPicPr>
            <p:cNvPr id="95" name="Google Shape;9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1"/>
          <p:cNvSpPr txBox="1"/>
          <p:nvPr/>
        </p:nvSpPr>
        <p:spPr>
          <a:xfrm>
            <a:off x="1115555" y="1080338"/>
            <a:ext cx="1117004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2.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 GIAN TRONG LỊCH SỬ</a:t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3445106" y="4356843"/>
            <a:ext cx="79024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err="1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4000" b="1" i="0" u="none" strike="noStrike" cap="none" dirty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cap="none" dirty="0" err="1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4000" b="1" i="0" u="none" strike="noStrike" cap="none" dirty="0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000" b="1" i="0" u="none" strike="noStrike" cap="none" dirty="0" err="1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Đậu</a:t>
            </a:r>
            <a:r>
              <a:rPr lang="en-US" sz="4000" b="1" i="0" u="none" strike="noStrike" cap="none" dirty="0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cap="none" dirty="0" err="1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000" b="1" i="0" u="none" strike="noStrike" cap="none" dirty="0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cap="none" dirty="0" err="1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Thúy</a:t>
            </a:r>
            <a:r>
              <a:rPr lang="en-US" sz="4000" b="1" i="0" u="none" strike="noStrike" cap="none" dirty="0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cap="none" dirty="0" err="1" smtClean="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endParaRPr sz="4000" b="1" dirty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63623" y="435684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3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3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311" name="Google Shape;311;p13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2" name="Google Shape;312;p13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2047" y="427931"/>
            <a:ext cx="1813560" cy="123444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3"/>
          <p:cNvSpPr txBox="1"/>
          <p:nvPr/>
        </p:nvSpPr>
        <p:spPr>
          <a:xfrm>
            <a:off x="2600488" y="3429000"/>
            <a:ext cx="8081284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 dụ: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1932 = Nửa đầu thế kỉ XX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1989 = Nửa cuối thế kỉ XX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1407 = Nửa đầu thế kỉ XV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1592 = Nửa cuối thế kỉ XVI</a:t>
            </a:r>
            <a:endParaRPr/>
          </a:p>
        </p:txBody>
      </p:sp>
      <p:sp>
        <p:nvSpPr>
          <p:cNvPr id="314" name="Google Shape;314;p13"/>
          <p:cNvSpPr/>
          <p:nvPr/>
        </p:nvSpPr>
        <p:spPr>
          <a:xfrm>
            <a:off x="2047164" y="1462155"/>
            <a:ext cx="6548196" cy="720080"/>
          </a:xfrm>
          <a:prstGeom prst="rect">
            <a:avLst/>
          </a:prstGeom>
          <a:gradFill>
            <a:gsLst>
              <a:gs pos="0">
                <a:srgbClr val="FFFF7E"/>
              </a:gs>
              <a:gs pos="50000">
                <a:srgbClr val="FFFFB1"/>
              </a:gs>
              <a:gs pos="100000">
                <a:srgbClr val="FFFFD9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Nửa đầu thế kỉ và nửa cuối thế kỉ?</a:t>
            </a:r>
            <a:endParaRPr/>
          </a:p>
        </p:txBody>
      </p:sp>
      <p:sp>
        <p:nvSpPr>
          <p:cNvPr id="315" name="Google Shape;315;p13"/>
          <p:cNvSpPr/>
          <p:nvPr/>
        </p:nvSpPr>
        <p:spPr>
          <a:xfrm>
            <a:off x="1953819" y="3242668"/>
            <a:ext cx="8380040" cy="2160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9050" cap="flat" cmpd="sng">
            <a:solidFill>
              <a:srgbClr val="FF27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13"/>
          <p:cNvCxnSpPr/>
          <p:nvPr/>
        </p:nvCxnSpPr>
        <p:spPr>
          <a:xfrm rot="10800000">
            <a:off x="2063553" y="2948597"/>
            <a:ext cx="3864263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7" name="Google Shape;317;p13"/>
          <p:cNvCxnSpPr/>
          <p:nvPr/>
        </p:nvCxnSpPr>
        <p:spPr>
          <a:xfrm>
            <a:off x="6143840" y="3727037"/>
            <a:ext cx="398460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8" name="Google Shape;318;p13"/>
          <p:cNvSpPr/>
          <p:nvPr/>
        </p:nvSpPr>
        <p:spPr>
          <a:xfrm>
            <a:off x="7276070" y="3719314"/>
            <a:ext cx="18101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Nửa cuối thế kỉ </a:t>
            </a:r>
            <a:endParaRPr sz="2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5735960" y="3072839"/>
            <a:ext cx="528224" cy="556378"/>
          </a:xfrm>
          <a:prstGeom prst="ellipse">
            <a:avLst/>
          </a:prstGeom>
          <a:solidFill>
            <a:srgbClr val="FF272C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2600488" y="2427482"/>
            <a:ext cx="17844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Nửa đầu thế kỉ </a:t>
            </a:r>
            <a:endParaRPr sz="2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26" name="Google Shape;32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27" name="Google Shape;327;p14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27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4"/>
          <p:cNvSpPr/>
          <p:nvPr/>
        </p:nvSpPr>
        <p:spPr>
          <a:xfrm>
            <a:off x="3664084" y="496371"/>
            <a:ext cx="59795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F2AF7"/>
                </a:solidFill>
                <a:latin typeface="Arial"/>
                <a:ea typeface="Arial"/>
                <a:cs typeface="Arial"/>
                <a:sym typeface="Arial"/>
              </a:rPr>
              <a:t>HOẠT ĐỘNG LUYỆN TẬP</a:t>
            </a:r>
            <a:endParaRPr/>
          </a:p>
        </p:txBody>
      </p:sp>
      <p:pic>
        <p:nvPicPr>
          <p:cNvPr id="329" name="Google Shape;32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852" y="1303613"/>
            <a:ext cx="10515599" cy="304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" y="0"/>
            <a:ext cx="120700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/>
          <p:nvPr/>
        </p:nvSpPr>
        <p:spPr>
          <a:xfrm>
            <a:off x="314793" y="1194326"/>
            <a:ext cx="11755288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F7"/>
              </a:buClr>
              <a:buSzPts val="2400"/>
              <a:buFont typeface="Arial"/>
              <a:buAutoNum type="arabicPeriod"/>
            </a:pPr>
            <a:r>
              <a:rPr lang="en-US" sz="3000" dirty="0" err="1">
                <a:solidFill>
                  <a:srgbClr val="1F2AF7"/>
                </a:solidFill>
                <a:sym typeface="Arial"/>
              </a:rPr>
              <a:t>Hãy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chọn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10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kiện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đã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xảy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ra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trong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cuộc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đời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em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,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có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ghi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rõ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tên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kiện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và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năm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xảy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ra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kiện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(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Ví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dụ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,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năm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smtClean="0">
                <a:solidFill>
                  <a:srgbClr val="1F2AF7"/>
                </a:solidFill>
                <a:sym typeface="Arial"/>
              </a:rPr>
              <a:t>2012,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em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được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sinh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 smtClean="0">
                <a:solidFill>
                  <a:srgbClr val="1F2AF7"/>
                </a:solidFill>
                <a:sym typeface="Arial"/>
              </a:rPr>
              <a:t>ra</a:t>
            </a:r>
            <a:r>
              <a:rPr lang="en-US" sz="3000" dirty="0" smtClean="0">
                <a:solidFill>
                  <a:srgbClr val="1F2AF7"/>
                </a:solidFill>
                <a:sym typeface="Arial"/>
              </a:rPr>
              <a:t>)</a:t>
            </a:r>
            <a:endParaRPr sz="3000" dirty="0"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F7"/>
              </a:buClr>
              <a:buSzPts val="2400"/>
              <a:buFont typeface="Arial"/>
              <a:buAutoNum type="arabicPeriod"/>
            </a:pPr>
            <a:r>
              <a:rPr lang="en-US" sz="3000" dirty="0" err="1">
                <a:solidFill>
                  <a:srgbClr val="1F2AF7"/>
                </a:solidFill>
                <a:sym typeface="Arial"/>
              </a:rPr>
              <a:t>Biểu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diễn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các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kiện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trên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trục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thời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gian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(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theo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mẫu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)</a:t>
            </a:r>
            <a:endParaRPr sz="3000" dirty="0"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F7"/>
              </a:buClr>
              <a:buSzPts val="2400"/>
              <a:buFont typeface="Arial"/>
              <a:buAutoNum type="arabicPeriod"/>
            </a:pPr>
            <a:r>
              <a:rPr lang="en-US" sz="3000" dirty="0" err="1">
                <a:solidFill>
                  <a:srgbClr val="1F2AF7"/>
                </a:solidFill>
                <a:sym typeface="Arial"/>
              </a:rPr>
              <a:t>Hãy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chọn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một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kiện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mà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em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cho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là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quan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trọng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nhất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và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viết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khoảng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7 – 10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dòng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về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kiện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này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(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sự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kiên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đó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là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gì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?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Nó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xảy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ra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khi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nào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? ở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đâu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?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Có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liên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quan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đến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những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ai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?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Vì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sao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nó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lại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xảy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ra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?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Vì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sao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em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lại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cho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nó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là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quan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 </a:t>
            </a:r>
            <a:r>
              <a:rPr lang="en-US" sz="3000" dirty="0" err="1">
                <a:solidFill>
                  <a:srgbClr val="1F2AF7"/>
                </a:solidFill>
                <a:sym typeface="Arial"/>
              </a:rPr>
              <a:t>trọng</a:t>
            </a:r>
            <a:r>
              <a:rPr lang="en-US" sz="3000" dirty="0">
                <a:solidFill>
                  <a:srgbClr val="1F2AF7"/>
                </a:solidFill>
                <a:sym typeface="Arial"/>
              </a:rPr>
              <a:t>?)</a:t>
            </a:r>
            <a:endParaRPr sz="3000" dirty="0"/>
          </a:p>
        </p:txBody>
      </p:sp>
      <p:sp>
        <p:nvSpPr>
          <p:cNvPr id="338" name="Google Shape;338;p15"/>
          <p:cNvSpPr/>
          <p:nvPr/>
        </p:nvSpPr>
        <p:spPr>
          <a:xfrm>
            <a:off x="2983119" y="547995"/>
            <a:ext cx="57983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1F2AF7"/>
                </a:solidFill>
                <a:latin typeface="Arial"/>
                <a:ea typeface="Arial"/>
                <a:cs typeface="Arial"/>
                <a:sym typeface="Arial"/>
              </a:rPr>
              <a:t>HOẠT ĐỘNG VẬN DỤNG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" y="0"/>
            <a:ext cx="120700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 rotWithShape="1">
          <a:blip r:embed="rId4">
            <a:alphaModFix/>
          </a:blip>
          <a:srcRect t="11538" b="2749"/>
          <a:stretch/>
        </p:blipFill>
        <p:spPr>
          <a:xfrm>
            <a:off x="121920" y="2443942"/>
            <a:ext cx="11948160" cy="44285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D96D2-574F-9012-9172-661DCD842596}"/>
              </a:ext>
            </a:extLst>
          </p:cNvPr>
          <p:cNvSpPr txBox="1"/>
          <p:nvPr/>
        </p:nvSpPr>
        <p:spPr>
          <a:xfrm>
            <a:off x="2079812" y="950259"/>
            <a:ext cx="8426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……………………………..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7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0483" y="1825625"/>
            <a:ext cx="1813560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388" y="1825625"/>
            <a:ext cx="1103284" cy="109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7" descr="Hình ảnh Học Thảo Luận Viết Bài Tập Về Nhà Làm Bài Toán, Bé, Phiên, Dễ  Thương miễn phí tải tập tin PNG PSDComment và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1519" y="3217228"/>
            <a:ext cx="1561811" cy="17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14613" y="2917189"/>
            <a:ext cx="1245870" cy="10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 descr="Tải Nhanh 32 Khung Slide Powerpoint Đẹp - Link Driv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-171449"/>
            <a:ext cx="12039598" cy="740092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7"/>
          <p:cNvSpPr/>
          <p:nvPr/>
        </p:nvSpPr>
        <p:spPr>
          <a:xfrm>
            <a:off x="1514007" y="2126256"/>
            <a:ext cx="8544393" cy="31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3: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Nguồn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gốc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loài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400" dirty="0"/>
          </a:p>
          <a:p>
            <a:pPr marL="0" marR="0" lvl="0" indent="3403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Đất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địa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lực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400" dirty="0"/>
          </a:p>
          <a:p>
            <a:pPr marL="0" marR="0" lvl="0" indent="3403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tối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</a:t>
            </a:r>
            <a:r>
              <a:rPr lang="en-US" sz="3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6" name="Google Shape;106;p2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49629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2782569" y="681037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798" y="5303284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34443" y="845942"/>
            <a:ext cx="1977044" cy="155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7881" y="4354216"/>
            <a:ext cx="3509376" cy="239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68593" y="4654320"/>
            <a:ext cx="2842894" cy="207255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838200" y="1102050"/>
            <a:ext cx="10728787" cy="3797411"/>
          </a:xfrm>
          <a:prstGeom prst="horizontalScroll">
            <a:avLst>
              <a:gd name="adj" fmla="val 1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MỤC TIÊU BÀI HỌC</a:t>
            </a:r>
            <a:endParaRPr sz="2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niệm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thập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Lý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28" name="Google Shape;12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9" name="Google Shape;129;p3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5307" y="-3270082"/>
            <a:ext cx="12191999" cy="95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6955" y="164892"/>
            <a:ext cx="3727311" cy="539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4965" y="164891"/>
            <a:ext cx="3471727" cy="537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200" y="0"/>
            <a:ext cx="3151462" cy="5555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959646" y="5690434"/>
            <a:ext cx="10515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Trần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Quốc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Tảng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(1253-1318)               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Lý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Thái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(974-1028)                            </a:t>
            </a:r>
            <a:r>
              <a:rPr lang="en-US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HĐ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Quang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(1753-1792)</a:t>
            </a:r>
            <a:r>
              <a:rPr lang="en-US" sz="1600" dirty="0">
                <a:solidFill>
                  <a:schemeClr val="dk1"/>
                </a:solidFill>
                <a:sym typeface="Arial"/>
              </a:rPr>
              <a:t> 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Image result for water cloc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Image result for đồng hồ cá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 descr="Image result for water cloc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Image result for đồng hồ cá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 descr="Image result for water cloc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 descr="Image result for đồng hồ cá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5" name="Google Shape;155;p4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40" y="-72945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4634" y="-38452"/>
            <a:ext cx="1884513" cy="14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"/>
          <p:cNvSpPr/>
          <p:nvPr/>
        </p:nvSpPr>
        <p:spPr>
          <a:xfrm>
            <a:off x="1376621" y="861383"/>
            <a:ext cx="4952598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LỊCH, DƯƠNG LỊCH 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220" y="1851424"/>
            <a:ext cx="9161414" cy="5418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Mặt trời 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cxnSp>
        <p:nvCxnSpPr>
          <p:cNvPr id="176" name="Google Shape;176;p4"/>
          <p:cNvCxnSpPr/>
          <p:nvPr/>
        </p:nvCxnSpPr>
        <p:spPr>
          <a:xfrm flipH="1">
            <a:off x="5010267" y="5304670"/>
            <a:ext cx="2150186" cy="38485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7" name="Google Shape;177;p4"/>
          <p:cNvCxnSpPr/>
          <p:nvPr/>
        </p:nvCxnSpPr>
        <p:spPr>
          <a:xfrm flipH="1">
            <a:off x="6329220" y="3429000"/>
            <a:ext cx="808247" cy="29809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18" name="Google Shape;21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9750" y="3131344"/>
            <a:ext cx="9525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 descr="Hình nền Powerpoint đơn giản đẹ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4891" y="132855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3740" y="1260537"/>
            <a:ext cx="3878449" cy="541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50395" y="1845313"/>
            <a:ext cx="4029097" cy="557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3495" y="1545848"/>
            <a:ext cx="3741056" cy="575436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/>
          <p:nvPr/>
        </p:nvSpPr>
        <p:spPr>
          <a:xfrm>
            <a:off x="1827477" y="922804"/>
            <a:ext cx="3509294" cy="4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CÁCH TÍNH THỜI GIAN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32" name="Google Shape;23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9750" y="3131344"/>
            <a:ext cx="9525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 descr="Hình nền Powerpoint đơn giản đẹ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21457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8"/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graphicFrame>
        <p:nvGraphicFramePr>
          <p:cNvPr id="235" name="Google Shape;235;p8"/>
          <p:cNvGraphicFramePr/>
          <p:nvPr>
            <p:extLst>
              <p:ext uri="{D42A27DB-BD31-4B8C-83A1-F6EECF244321}">
                <p14:modId xmlns:p14="http://schemas.microsoft.com/office/powerpoint/2010/main" val="1728771698"/>
              </p:ext>
            </p:extLst>
          </p:nvPr>
        </p:nvGraphicFramePr>
        <p:xfrm>
          <a:off x="419724" y="1259175"/>
          <a:ext cx="11196904" cy="6319446"/>
        </p:xfrm>
        <a:graphic>
          <a:graphicData uri="http://schemas.openxmlformats.org/drawingml/2006/table">
            <a:tbl>
              <a:tblPr firstRow="1" bandRow="1">
                <a:noFill/>
                <a:tableStyleId>{76FA150F-9E8A-4CF1-8C6B-5CCCD57BA561}</a:tableStyleId>
              </a:tblPr>
              <a:tblGrid>
                <a:gridCol w="213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8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Dụng cụ đo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</a:t>
                      </a:r>
                      <a:r>
                        <a:rPr lang="en-US" sz="2400" b="1" u="none" strike="noStrike" cap="none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Hạn chế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25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20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026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884" y="5985492"/>
            <a:ext cx="1717674" cy="12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868" y="3989651"/>
            <a:ext cx="1453515" cy="136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3462" y="2164407"/>
            <a:ext cx="1092200" cy="10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 txBox="1"/>
          <p:nvPr/>
        </p:nvSpPr>
        <p:spPr>
          <a:xfrm>
            <a:off x="2564993" y="1998262"/>
            <a:ext cx="7498624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cát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có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thông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thân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có chia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nhiều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vạch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</a:t>
            </a:r>
            <a:r>
              <a:rPr lang="en-US" sz="26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cát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vào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chảy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xuống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xác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định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giơ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dựa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cát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chảy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đến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vạch</a:t>
            </a:r>
            <a:r>
              <a:rPr lang="en-US" sz="2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8"/>
          <p:cNvSpPr txBox="1"/>
          <p:nvPr/>
        </p:nvSpPr>
        <p:spPr>
          <a:xfrm>
            <a:off x="2613401" y="3647299"/>
            <a:ext cx="7391271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̀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nước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cũng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có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nguyên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tắc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hoạt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động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̣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nhu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̛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đổng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̀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cát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có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hai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bình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thông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nhau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trên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thân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bình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có chia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nhiều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vạch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Đô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̉ </a:t>
            </a:r>
            <a:r>
              <a:rPr lang="en-US" sz="25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nước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vào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một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bình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cho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chảy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tư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̀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tư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̀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xuống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bình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́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hai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va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̀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xác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định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giơ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̀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dựa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trên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nước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chảy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đến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từng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vạch</a:t>
            </a:r>
            <a:r>
              <a:rPr lang="en-US" sz="25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Google Shape;242;p8"/>
          <p:cNvSpPr txBox="1"/>
          <p:nvPr/>
        </p:nvSpPr>
        <p:spPr>
          <a:xfrm>
            <a:off x="2639247" y="5804672"/>
            <a:ext cx="73395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Đồng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mặt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trời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có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cái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mâm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tròn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̃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nhiều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vòng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tròn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đồng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tâm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Dùng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̃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cắm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ở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giữa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mâm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rồi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ngoài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ánh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nắng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mặt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trời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Bóng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cây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đến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vòng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tròn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nào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xác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định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được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lúc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là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mấy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giơ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̀. </a:t>
            </a:r>
            <a:endParaRPr sz="2400" dirty="0"/>
          </a:p>
        </p:txBody>
      </p:sp>
      <p:sp>
        <p:nvSpPr>
          <p:cNvPr id="243" name="Google Shape;243;p8"/>
          <p:cNvSpPr txBox="1"/>
          <p:nvPr/>
        </p:nvSpPr>
        <p:spPr>
          <a:xfrm>
            <a:off x="10160326" y="3720747"/>
            <a:ext cx="16119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băng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</a:t>
            </a:r>
            <a:r>
              <a:rPr lang="en-US" sz="2400" dirty="0" err="1">
                <a:solidFill>
                  <a:schemeClr val="dk1"/>
                </a:solidFill>
                <a:sym typeface="Arial"/>
              </a:rPr>
              <a:t>g</a:t>
            </a:r>
            <a:endParaRPr sz="2400" dirty="0"/>
          </a:p>
        </p:txBody>
      </p:sp>
      <p:sp>
        <p:nvSpPr>
          <p:cNvPr id="244" name="Google Shape;244;p8"/>
          <p:cNvSpPr txBox="1"/>
          <p:nvPr/>
        </p:nvSpPr>
        <p:spPr>
          <a:xfrm>
            <a:off x="10160326" y="5593463"/>
            <a:ext cx="161195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thuộc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muà</a:t>
            </a:r>
            <a:endParaRPr sz="24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777601" y="717630"/>
            <a:ext cx="3509294" cy="4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CÁCH TÍNH THỜI GIAN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2" name="Google Shape;252;p9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9" y="0"/>
            <a:ext cx="12191999" cy="773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39" y="1595079"/>
            <a:ext cx="3371850" cy="591499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/>
          <p:nvPr/>
        </p:nvSpPr>
        <p:spPr>
          <a:xfrm>
            <a:off x="3576639" y="1411958"/>
            <a:ext cx="4619625" cy="6098114"/>
          </a:xfrm>
          <a:prstGeom prst="verticalScroll">
            <a:avLst>
              <a:gd name="adj" fmla="val 12500"/>
            </a:avLst>
          </a:prstGeom>
          <a:solidFill>
            <a:srgbClr val="FBE4D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Hãy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xem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tờ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lịch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những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đơn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vị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thời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gian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và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những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loại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lịch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Người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xưa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đã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dựa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vào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cơ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sở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nào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để</a:t>
            </a:r>
            <a:r>
              <a:rPr lang="en-US" sz="3200" dirty="0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ra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lịch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 Theo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em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cách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tính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thời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gian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thống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nhất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trên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toàn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thê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́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giới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có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cần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thiết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không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 Vì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sao</a:t>
            </a:r>
            <a:r>
              <a:rPr lang="en-US" sz="32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7541421" y="1506022"/>
            <a:ext cx="4683917" cy="6004050"/>
          </a:xfrm>
          <a:prstGeom prst="verticalScroll">
            <a:avLst>
              <a:gd name="adj" fmla="val 12500"/>
            </a:avLst>
          </a:prstGeom>
          <a:solidFill>
            <a:srgbClr val="FBE4D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tin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sgk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thập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thiên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niên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bao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nhiêu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2000 TCN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nay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bao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nhiêu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9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6009" y="27911"/>
            <a:ext cx="1813560" cy="123444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 txBox="1"/>
          <p:nvPr/>
        </p:nvSpPr>
        <p:spPr>
          <a:xfrm>
            <a:off x="4967288" y="1456293"/>
            <a:ext cx="205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 1.2</a:t>
            </a:r>
            <a:endParaRPr sz="2800" dirty="0"/>
          </a:p>
        </p:txBody>
      </p:sp>
      <p:sp>
        <p:nvSpPr>
          <p:cNvPr id="259" name="Google Shape;259;p9"/>
          <p:cNvSpPr txBox="1"/>
          <p:nvPr/>
        </p:nvSpPr>
        <p:spPr>
          <a:xfrm>
            <a:off x="8679658" y="1506022"/>
            <a:ext cx="205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 3.4</a:t>
            </a:r>
            <a:endParaRPr sz="2800"/>
          </a:p>
        </p:txBody>
      </p:sp>
      <p:sp>
        <p:nvSpPr>
          <p:cNvPr id="260" name="Google Shape;260;p9"/>
          <p:cNvSpPr txBox="1"/>
          <p:nvPr/>
        </p:nvSpPr>
        <p:spPr>
          <a:xfrm>
            <a:off x="2827498" y="11517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1668585" y="757219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0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268" name="Google Shape;268;p10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4479471" y="1418136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Dương lịch</a:t>
            </a:r>
            <a:endParaRPr/>
          </a:p>
        </p:txBody>
      </p:sp>
      <p:sp>
        <p:nvSpPr>
          <p:cNvPr id="270" name="Google Shape;270;p10"/>
          <p:cNvSpPr/>
          <p:nvPr/>
        </p:nvSpPr>
        <p:spPr>
          <a:xfrm>
            <a:off x="7106948" y="1418135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 lịch</a:t>
            </a:r>
            <a:endParaRPr/>
          </a:p>
        </p:txBody>
      </p:sp>
      <p:sp>
        <p:nvSpPr>
          <p:cNvPr id="271" name="Google Shape;271;p10"/>
          <p:cNvSpPr/>
          <p:nvPr/>
        </p:nvSpPr>
        <p:spPr>
          <a:xfrm>
            <a:off x="4479470" y="2173755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thứ tư</a:t>
            </a:r>
            <a:endParaRPr/>
          </a:p>
        </p:txBody>
      </p:sp>
      <p:sp>
        <p:nvSpPr>
          <p:cNvPr id="272" name="Google Shape;272;p10"/>
          <p:cNvSpPr/>
          <p:nvPr/>
        </p:nvSpPr>
        <p:spPr>
          <a:xfrm>
            <a:off x="4479470" y="2921886"/>
            <a:ext cx="2355272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30</a:t>
            </a:r>
            <a:endParaRPr/>
          </a:p>
        </p:txBody>
      </p:sp>
      <p:sp>
        <p:nvSpPr>
          <p:cNvPr id="273" name="Google Shape;273;p10"/>
          <p:cNvSpPr/>
          <p:nvPr/>
        </p:nvSpPr>
        <p:spPr>
          <a:xfrm>
            <a:off x="4479470" y="3615126"/>
            <a:ext cx="2355273" cy="53128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1</a:t>
            </a:r>
            <a:endParaRPr/>
          </a:p>
        </p:txBody>
      </p:sp>
      <p:sp>
        <p:nvSpPr>
          <p:cNvPr id="274" name="Google Shape;274;p10"/>
          <p:cNvSpPr/>
          <p:nvPr/>
        </p:nvSpPr>
        <p:spPr>
          <a:xfrm>
            <a:off x="7106947" y="2964257"/>
            <a:ext cx="2355273" cy="5124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25</a:t>
            </a:r>
            <a:endParaRPr/>
          </a:p>
        </p:txBody>
      </p:sp>
      <p:sp>
        <p:nvSpPr>
          <p:cNvPr id="275" name="Google Shape;275;p10"/>
          <p:cNvSpPr/>
          <p:nvPr/>
        </p:nvSpPr>
        <p:spPr>
          <a:xfrm>
            <a:off x="7096554" y="3598651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12</a:t>
            </a: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7106947" y="2144653"/>
            <a:ext cx="2355273" cy="62217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thứ tư</a:t>
            </a:r>
            <a:endParaRPr/>
          </a:p>
        </p:txBody>
      </p:sp>
      <p:sp>
        <p:nvSpPr>
          <p:cNvPr id="277" name="Google Shape;277;p10"/>
          <p:cNvSpPr/>
          <p:nvPr/>
        </p:nvSpPr>
        <p:spPr>
          <a:xfrm>
            <a:off x="4503243" y="4357565"/>
            <a:ext cx="2355273" cy="66238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2020</a:t>
            </a:r>
            <a:endParaRPr/>
          </a:p>
        </p:txBody>
      </p:sp>
      <p:sp>
        <p:nvSpPr>
          <p:cNvPr id="278" name="Google Shape;278;p10"/>
          <p:cNvSpPr/>
          <p:nvPr/>
        </p:nvSpPr>
        <p:spPr>
          <a:xfrm>
            <a:off x="7050966" y="4379520"/>
            <a:ext cx="2355273" cy="6459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Mậu Tuất</a:t>
            </a:r>
            <a:endParaRPr/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040" y="1391761"/>
            <a:ext cx="3973225" cy="581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2047" y="427931"/>
            <a:ext cx="1813560" cy="123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" y="0"/>
            <a:ext cx="120700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" y="1512914"/>
            <a:ext cx="12070080" cy="523265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 txBox="1"/>
          <p:nvPr/>
        </p:nvSpPr>
        <p:spPr>
          <a:xfrm>
            <a:off x="2905125" y="9614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818</Words>
  <Application>Microsoft Office PowerPoint</Application>
  <PresentationFormat>Widescreen</PresentationFormat>
  <Paragraphs>73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12</cp:revision>
  <dcterms:created xsi:type="dcterms:W3CDTF">2021-07-10T08:21:22Z</dcterms:created>
  <dcterms:modified xsi:type="dcterms:W3CDTF">2024-09-15T14:18:48Z</dcterms:modified>
</cp:coreProperties>
</file>