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1" r:id="rId2"/>
    <p:sldId id="273" r:id="rId3"/>
    <p:sldId id="259" r:id="rId4"/>
    <p:sldId id="282" r:id="rId5"/>
    <p:sldId id="283" r:id="rId6"/>
    <p:sldId id="278" r:id="rId7"/>
    <p:sldId id="297" r:id="rId8"/>
    <p:sldId id="296" r:id="rId9"/>
    <p:sldId id="285" r:id="rId10"/>
    <p:sldId id="286" r:id="rId11"/>
    <p:sldId id="288" r:id="rId12"/>
    <p:sldId id="295" r:id="rId13"/>
    <p:sldId id="293" r:id="rId14"/>
    <p:sldId id="289" r:id="rId15"/>
    <p:sldId id="299" r:id="rId16"/>
    <p:sldId id="290" r:id="rId17"/>
    <p:sldId id="298" r:id="rId18"/>
    <p:sldId id="291" r:id="rId19"/>
    <p:sldId id="300" r:id="rId20"/>
    <p:sldId id="292" r:id="rId21"/>
    <p:sldId id="276" r:id="rId22"/>
    <p:sldId id="265" r:id="rId23"/>
    <p:sldId id="267" r:id="rId24"/>
    <p:sldId id="26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62" d="100"/>
          <a:sy n="62" d="100"/>
        </p:scale>
        <p:origin x="96" y="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12DA85-60B3-4D8E-87F3-314EBDA23BF4}" type="datetimeFigureOut">
              <a:rPr lang="en-US" smtClean="0"/>
              <a:t>15/9/2024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60CDD-D7BC-4C98-8A72-DC4127116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89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CD3732-6CAF-47CF-9F44-8F085D259F09}" type="slidenum">
              <a:rPr lang="vi-VN" altLang="en-US" smtClean="0"/>
              <a:pPr>
                <a:defRPr/>
              </a:pPr>
              <a:t>9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27789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002125" y="-11796713"/>
            <a:ext cx="22204363" cy="124904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750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002125" y="-11796713"/>
            <a:ext cx="22204363" cy="124904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92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002125" y="-11796713"/>
            <a:ext cx="22204363" cy="124904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61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64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33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3E112-56F4-4A21-B141-4DF1E231EE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2E3333-9EA1-45AB-A14F-769358D6B0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A1746-BD13-4DCE-8B29-849F8EFCC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387D-EC27-404A-9BAA-5706F14A6E1C}" type="datetimeFigureOut">
              <a:rPr lang="en-US" smtClean="0"/>
              <a:t>15/9/2024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FD53D-CB3E-43F5-B827-67D16F1E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22C60-2D0D-402F-99A5-DA9C9E15E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FA85-DE8D-44F6-9318-0D2A4A45C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88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8E4EB-875E-4A1A-8793-8431F06B6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E4E190-589E-43F1-AFDF-EB1355CFDC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001A1-BDE6-4897-BCE2-C321FCFB2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387D-EC27-404A-9BAA-5706F14A6E1C}" type="datetimeFigureOut">
              <a:rPr lang="en-US" smtClean="0"/>
              <a:t>15/9/2024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0E231D-3CB2-43DB-99FF-29DC04ECC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144DD-596E-4A4E-A2BA-C45690F32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FA85-DE8D-44F6-9318-0D2A4A45C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68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F222FD-7411-4947-B107-1B2B2E5D4F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F0A29B-372D-48E0-BCC6-4F9FAF496E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52967-EA9D-4B17-9A07-F8170E861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387D-EC27-404A-9BAA-5706F14A6E1C}" type="datetimeFigureOut">
              <a:rPr lang="en-US" smtClean="0"/>
              <a:t>15/9/2024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413BD-3A3E-4654-99AF-34B0DD1DD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277F5-6A84-4357-9FFA-A6154B68E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FA85-DE8D-44F6-9318-0D2A4A45C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58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97B0E-3034-4C90-9FF1-4C365817E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1EEF5-F7F0-4140-A953-E945F25DF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A45AA-9E76-4A6C-90B9-C01BAFEC2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387D-EC27-404A-9BAA-5706F14A6E1C}" type="datetimeFigureOut">
              <a:rPr lang="en-US" smtClean="0"/>
              <a:t>15/9/2024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4B619-E057-4A5C-AE9A-89DCCC776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C99D4-8450-4120-B485-ED0DB425C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FA85-DE8D-44F6-9318-0D2A4A45C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018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B7929-8D6A-40BE-8C5B-F7F656406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460233-7BA9-430F-B005-DEEA3AFC2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04F48-4107-4EB6-BD51-165EBB9A1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387D-EC27-404A-9BAA-5706F14A6E1C}" type="datetimeFigureOut">
              <a:rPr lang="en-US" smtClean="0"/>
              <a:t>15/9/2024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142D7-24E7-49DF-A218-3A3244C22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F36DD-8865-4FD2-AFCD-7123B016D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FA85-DE8D-44F6-9318-0D2A4A45C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72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35777-72C4-40EB-A2BB-4A8A48620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46366-4E89-4441-A0CB-A67859765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D3D296-86F0-403E-9265-D3E3044F75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598651-CC65-44A1-B0A4-0EEE54574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387D-EC27-404A-9BAA-5706F14A6E1C}" type="datetimeFigureOut">
              <a:rPr lang="en-US" smtClean="0"/>
              <a:t>15/9/2024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A33E9E-7C1E-4BEB-B8A4-ABF6B6940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0B90D8-1312-4A37-BB69-592F2F3A5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FA85-DE8D-44F6-9318-0D2A4A45C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95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87C2C-BC7E-430D-A735-9DCA2176F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30262D-1DE0-400C-A07A-2EE608237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2B19A7-DCBF-467C-B879-BF5FC36856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2576BE-9680-46D7-B5BF-94522CA08C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229B24-DA2C-4417-9168-0C9FDEC62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3E7393-63AF-4739-9406-6C7D1E05C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387D-EC27-404A-9BAA-5706F14A6E1C}" type="datetimeFigureOut">
              <a:rPr lang="en-US" smtClean="0"/>
              <a:t>15/9/2024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9F0727-D8C9-49F5-943F-9FA4DF88A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3F6E22-B32F-4956-93B5-3D80229C7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FA85-DE8D-44F6-9318-0D2A4A45C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124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92E9C-07FF-4A6F-8A8B-935D5F36D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9B2ACF-E5AD-4782-AB68-9B8886E24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387D-EC27-404A-9BAA-5706F14A6E1C}" type="datetimeFigureOut">
              <a:rPr lang="en-US" smtClean="0"/>
              <a:t>15/9/2024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36B31F-4725-4155-8B89-34EBB2CA1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267685-E8F5-49E0-8505-C41AB05DD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FA85-DE8D-44F6-9318-0D2A4A45C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1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AD2A76-F5F8-4EAF-AFC6-4E8D24B42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387D-EC27-404A-9BAA-5706F14A6E1C}" type="datetimeFigureOut">
              <a:rPr lang="en-US" smtClean="0"/>
              <a:t>15/9/2024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B4934A-61C4-4A18-AC4E-8D6948263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A76E1A-AB35-40BD-902C-97897389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FA85-DE8D-44F6-9318-0D2A4A45C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31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5CFED-DFDD-44AA-9385-2AC11B4F0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070C9-BEB8-4FA7-BCBE-4050A378E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982831-AD18-494A-88B5-1606752087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4DA7B6-3E67-450F-8731-104463D48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387D-EC27-404A-9BAA-5706F14A6E1C}" type="datetimeFigureOut">
              <a:rPr lang="en-US" smtClean="0"/>
              <a:t>15/9/2024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2A8F44-4D06-462B-B18D-98858C898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246E95-E6B5-41A8-A298-9C401E967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FA85-DE8D-44F6-9318-0D2A4A45C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55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DCB31-9859-444B-876C-73B787ED1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381D0B-C8FE-4710-9BF5-3921EC6ADD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C8B33-5100-47D5-BDDA-02210C6F6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441BCB-CFEA-4869-855A-7D7CFA314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387D-EC27-404A-9BAA-5706F14A6E1C}" type="datetimeFigureOut">
              <a:rPr lang="en-US" smtClean="0"/>
              <a:t>15/9/2024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969751-B691-4C3B-A483-8A9D808CB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7A896D-4830-47B8-B068-BEA939E6A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FA85-DE8D-44F6-9318-0D2A4A45C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45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1AC7DF-CE61-407C-AA45-E14F9BE42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0C2CEB-173E-4347-A057-4D27C666C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B88D8-B040-4424-8669-0EF6D44961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E387D-EC27-404A-9BAA-5706F14A6E1C}" type="datetimeFigureOut">
              <a:rPr lang="en-US" smtClean="0"/>
              <a:t>15/9/2024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4EB54-6A32-4469-8015-38B77E5B9A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085AC-3765-4ED8-9AAF-EEADC3FD22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AFA85-DE8D-44F6-9318-0D2A4A45C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75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NULL"/><Relationship Id="rId3" Type="http://schemas.openxmlformats.org/officeDocument/2006/relationships/image" Target="../media/image24.png"/><Relationship Id="rId7" Type="http://schemas.openxmlformats.org/officeDocument/2006/relationships/image" Target="NULL"/><Relationship Id="rId12" Type="http://schemas.openxmlformats.org/officeDocument/2006/relationships/image" Target="../media/image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NULL"/><Relationship Id="rId5" Type="http://schemas.openxmlformats.org/officeDocument/2006/relationships/image" Target="../media/image26.png"/><Relationship Id="rId10" Type="http://schemas.openxmlformats.org/officeDocument/2006/relationships/image" Target="../media/image29.png"/><Relationship Id="rId4" Type="http://schemas.openxmlformats.org/officeDocument/2006/relationships/image" Target="../media/image25.png"/><Relationship Id="rId9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203200" y="6248401"/>
            <a:ext cx="741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b="1"/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184" y="207963"/>
            <a:ext cx="1727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89936" y="481740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- Xi –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xê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8" y="113143"/>
            <a:ext cx="6087519" cy="674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89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95617"/>
            <a:ext cx="11074400" cy="391636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vi-V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Em hiểu thế nào về từ “gốc tích ” trong câu thơ bên dưới của Chủ tịch Hồ Chỉ Minh? Nêu ý nghĩa câu thơ đó.</a:t>
            </a:r>
          </a:p>
          <a:p>
            <a:pPr marL="0" indent="0" eaLnBrk="1" hangingPunct="1">
              <a:buNone/>
              <a:defRPr/>
            </a:pP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  <a:defRPr/>
            </a:pP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</a:t>
            </a:r>
          </a:p>
          <a:p>
            <a:pPr marL="0" indent="0">
              <a:buNone/>
              <a:defRPr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</a:t>
            </a:r>
          </a:p>
          <a:p>
            <a:pPr marL="0" indent="0">
              <a:buNone/>
              <a:defRPr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</a:t>
            </a:r>
          </a:p>
          <a:p>
            <a:pPr marL="0" indent="0">
              <a:buNone/>
              <a:defRPr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</a:t>
            </a:r>
          </a:p>
          <a:p>
            <a:pPr marL="0" indent="0" eaLnBrk="1" hangingPunct="1">
              <a:buNone/>
              <a:defRPr/>
            </a:pP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9D970E-435C-497D-B5FD-ABFD2A6DEECB}" type="slidenum">
              <a:rPr lang="vi-VN" altLang="en-US" smtClean="0"/>
              <a:pPr>
                <a:defRPr/>
              </a:pPr>
              <a:t>10</a:t>
            </a:fld>
            <a:endParaRPr lang="vi-VN" alt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07999" y="4046561"/>
            <a:ext cx="11119893" cy="2677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alt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vi-VN" alt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3: Tại sao ngày Giỗ Tổ Hùng Vương được xem là một ngày lễ lớn của dân tộc Việt Nam?</a:t>
            </a:r>
          </a:p>
          <a:p>
            <a:pPr algn="just"/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…………………………………………………….…………………………………………………………………………………………………….……</a:t>
            </a:r>
          </a:p>
          <a:p>
            <a:pPr algn="just"/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…………………………………………………….…………………………………………………………………………………………………….……</a:t>
            </a:r>
            <a:endParaRPr lang="vi-V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24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" y="76200"/>
            <a:ext cx="1422400" cy="1066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1631952" y="71437"/>
            <a:ext cx="10367433" cy="792163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360" cap="flat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lIns="120000" tIns="60000" rIns="120000" bIns="60000" anchor="ctr"/>
          <a:lstStyle/>
          <a:p>
            <a:pPr algn="ctr">
              <a:spcBef>
                <a:spcPts val="2333"/>
              </a:spcBef>
              <a:tabLst>
                <a:tab pos="0" algn="l"/>
                <a:tab pos="596885" algn="l"/>
                <a:tab pos="1195887" algn="l"/>
                <a:tab pos="1794888" algn="l"/>
                <a:tab pos="2393891" algn="l"/>
                <a:tab pos="2992892" algn="l"/>
                <a:tab pos="3591894" algn="l"/>
                <a:tab pos="4190895" algn="l"/>
                <a:tab pos="4789898" algn="l"/>
                <a:tab pos="5388899" algn="l"/>
                <a:tab pos="5987901" algn="l"/>
                <a:tab pos="6586902" algn="l"/>
                <a:tab pos="7185904" algn="l"/>
                <a:tab pos="7784905" algn="l"/>
                <a:tab pos="8383908" algn="l"/>
                <a:tab pos="8982909" algn="l"/>
                <a:tab pos="9581911" algn="l"/>
                <a:tab pos="10180912" algn="l"/>
                <a:tab pos="10779914" algn="l"/>
                <a:tab pos="11378916" algn="l"/>
                <a:tab pos="11977918" algn="l"/>
              </a:tabLst>
            </a:pPr>
            <a:r>
              <a:rPr lang="en-US" sz="3733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7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vi-VN" sz="3733" b="1" dirty="0">
                <a:solidFill>
                  <a:srgbClr val="FF0000"/>
                </a:solidFill>
              </a:rPr>
              <a:t>LỊCH SỬ LÀ GÌ </a:t>
            </a:r>
            <a:r>
              <a:rPr lang="en-US" sz="3733" b="1" dirty="0">
                <a:solidFill>
                  <a:srgbClr val="FF0000"/>
                </a:solidFill>
              </a:rPr>
              <a:t>?</a:t>
            </a:r>
            <a:endParaRPr lang="en-US" sz="3733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410633" y="1135063"/>
            <a:ext cx="9038167" cy="78267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120000" tIns="62400" rIns="120000" bIns="62400">
            <a:spAutoFit/>
          </a:bodyPr>
          <a:lstStyle/>
          <a:p>
            <a:pPr>
              <a:spcBef>
                <a:spcPts val="2333"/>
              </a:spcBef>
              <a:tabLst>
                <a:tab pos="0" algn="l"/>
                <a:tab pos="596885" algn="l"/>
                <a:tab pos="1195887" algn="l"/>
                <a:tab pos="1794888" algn="l"/>
                <a:tab pos="2393891" algn="l"/>
                <a:tab pos="2992892" algn="l"/>
                <a:tab pos="3591894" algn="l"/>
                <a:tab pos="4190895" algn="l"/>
                <a:tab pos="4789898" algn="l"/>
                <a:tab pos="5388899" algn="l"/>
                <a:tab pos="5987901" algn="l"/>
                <a:tab pos="6586902" algn="l"/>
                <a:tab pos="7185904" algn="l"/>
                <a:tab pos="7784905" algn="l"/>
                <a:tab pos="8383908" algn="l"/>
                <a:tab pos="8982909" algn="l"/>
                <a:tab pos="9581911" algn="l"/>
                <a:tab pos="10180912" algn="l"/>
                <a:tab pos="10779914" algn="l"/>
                <a:tab pos="11378916" algn="l"/>
                <a:tab pos="11977918" algn="l"/>
              </a:tabLst>
            </a:pPr>
            <a:r>
              <a:rPr lang="en-US" sz="4267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267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4267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267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4267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à môn lịch sử</a:t>
            </a:r>
            <a:r>
              <a:rPr lang="en-US" sz="4267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267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267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267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10633" y="1833591"/>
            <a:ext cx="9647767" cy="78267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120000" tIns="62400" rIns="120000" bIns="62400">
            <a:spAutoFit/>
          </a:bodyPr>
          <a:lstStyle/>
          <a:p>
            <a:pPr>
              <a:spcBef>
                <a:spcPts val="2333"/>
              </a:spcBef>
              <a:tabLst>
                <a:tab pos="0" algn="l"/>
                <a:tab pos="596885" algn="l"/>
                <a:tab pos="1195887" algn="l"/>
                <a:tab pos="1794888" algn="l"/>
                <a:tab pos="2393891" algn="l"/>
                <a:tab pos="2992892" algn="l"/>
                <a:tab pos="3591894" algn="l"/>
                <a:tab pos="4190895" algn="l"/>
                <a:tab pos="4789898" algn="l"/>
                <a:tab pos="5388899" algn="l"/>
                <a:tab pos="5987901" algn="l"/>
                <a:tab pos="6586902" algn="l"/>
                <a:tab pos="7185904" algn="l"/>
                <a:tab pos="7784905" algn="l"/>
                <a:tab pos="8383908" algn="l"/>
                <a:tab pos="8982909" algn="l"/>
                <a:tab pos="9581911" algn="l"/>
                <a:tab pos="10180912" algn="l"/>
                <a:tab pos="10779914" algn="l"/>
                <a:tab pos="11378916" algn="l"/>
                <a:tab pos="11977918" algn="l"/>
              </a:tabLst>
            </a:pPr>
            <a:r>
              <a:rPr lang="en-US" sz="4267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4267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Vì sao cần phải học lịch sử?</a:t>
            </a:r>
            <a:endParaRPr lang="en-US" sz="4267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06402" y="2443191"/>
            <a:ext cx="11379199" cy="78267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120000" tIns="62400" rIns="120000" bIns="62400">
            <a:spAutoFit/>
          </a:bodyPr>
          <a:lstStyle/>
          <a:p>
            <a:pPr>
              <a:spcBef>
                <a:spcPts val="2333"/>
              </a:spcBef>
              <a:tabLst>
                <a:tab pos="0" algn="l"/>
                <a:tab pos="596885" algn="l"/>
                <a:tab pos="1195887" algn="l"/>
                <a:tab pos="1794888" algn="l"/>
                <a:tab pos="2393891" algn="l"/>
                <a:tab pos="2992892" algn="l"/>
                <a:tab pos="3591894" algn="l"/>
                <a:tab pos="4190895" algn="l"/>
                <a:tab pos="4789898" algn="l"/>
                <a:tab pos="5388899" algn="l"/>
                <a:tab pos="5987901" algn="l"/>
                <a:tab pos="6586902" algn="l"/>
                <a:tab pos="7185904" algn="l"/>
                <a:tab pos="7784905" algn="l"/>
                <a:tab pos="8383908" algn="l"/>
                <a:tab pos="8982909" algn="l"/>
                <a:tab pos="9581911" algn="l"/>
                <a:tab pos="10180912" algn="l"/>
                <a:tab pos="10779914" algn="l"/>
                <a:tab pos="11378916" algn="l"/>
                <a:tab pos="11977918" algn="l"/>
              </a:tabLst>
            </a:pPr>
            <a:r>
              <a:rPr lang="en-US" sz="4267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4267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Khám phá quá khứ từ các nguồn </a:t>
            </a:r>
            <a:r>
              <a:rPr lang="en-US" sz="4267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vi-VN" sz="4267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267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liệu.</a:t>
            </a:r>
            <a:endParaRPr lang="en-US" sz="4267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0" y="4339525"/>
            <a:ext cx="11999384" cy="2356551"/>
          </a:xfrm>
          <a:prstGeom prst="wedgeRoundRectCallout">
            <a:avLst>
              <a:gd name="adj1" fmla="val -40060"/>
              <a:gd name="adj2" fmla="val -89798"/>
              <a:gd name="adj3" fmla="val 16667"/>
            </a:avLst>
          </a:prstGeom>
          <a:solidFill>
            <a:srgbClr val="729FCF"/>
          </a:solidFill>
          <a:ln w="9360" cap="flat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lIns="120000" tIns="60000" rIns="120000" bIns="60000" anchor="ctr"/>
          <a:lstStyle/>
          <a:p>
            <a:pPr algn="ctr">
              <a:tabLst>
                <a:tab pos="0" algn="l"/>
                <a:tab pos="596885" algn="l"/>
                <a:tab pos="1195887" algn="l"/>
                <a:tab pos="1794888" algn="l"/>
                <a:tab pos="2393891" algn="l"/>
                <a:tab pos="2992892" algn="l"/>
                <a:tab pos="3591894" algn="l"/>
                <a:tab pos="4190895" algn="l"/>
                <a:tab pos="4789898" algn="l"/>
                <a:tab pos="5388899" algn="l"/>
                <a:tab pos="5987901" algn="l"/>
                <a:tab pos="6586902" algn="l"/>
                <a:tab pos="7185904" algn="l"/>
                <a:tab pos="7784905" algn="l"/>
                <a:tab pos="8383908" algn="l"/>
                <a:tab pos="8982909" algn="l"/>
                <a:tab pos="9581911" algn="l"/>
                <a:tab pos="10180912" algn="l"/>
                <a:tab pos="10779914" algn="l"/>
                <a:tab pos="11378916" algn="l"/>
                <a:tab pos="11977918" algn="l"/>
                <a:tab pos="11980034" algn="l"/>
              </a:tabLst>
            </a:pPr>
            <a:r>
              <a:rPr lang="vi-VN" sz="4800" dirty="0">
                <a:solidFill>
                  <a:srgbClr val="000000"/>
                </a:solidFill>
                <a:latin typeface="Arial" charset="0"/>
              </a:rPr>
              <a:t>Dựa vào những nguồn tư liệu nào </a:t>
            </a:r>
            <a:endParaRPr lang="en-US" sz="4800" dirty="0" smtClean="0">
              <a:solidFill>
                <a:srgbClr val="000000"/>
              </a:solidFill>
              <a:latin typeface="Arial" charset="0"/>
            </a:endParaRPr>
          </a:p>
          <a:p>
            <a:pPr algn="ctr">
              <a:tabLst>
                <a:tab pos="0" algn="l"/>
                <a:tab pos="596885" algn="l"/>
                <a:tab pos="1195887" algn="l"/>
                <a:tab pos="1794888" algn="l"/>
                <a:tab pos="2393891" algn="l"/>
                <a:tab pos="2992892" algn="l"/>
                <a:tab pos="3591894" algn="l"/>
                <a:tab pos="4190895" algn="l"/>
                <a:tab pos="4789898" algn="l"/>
                <a:tab pos="5388899" algn="l"/>
                <a:tab pos="5987901" algn="l"/>
                <a:tab pos="6586902" algn="l"/>
                <a:tab pos="7185904" algn="l"/>
                <a:tab pos="7784905" algn="l"/>
                <a:tab pos="8383908" algn="l"/>
                <a:tab pos="8982909" algn="l"/>
                <a:tab pos="9581911" algn="l"/>
                <a:tab pos="10180912" algn="l"/>
                <a:tab pos="10779914" algn="l"/>
                <a:tab pos="11378916" algn="l"/>
                <a:tab pos="11977918" algn="l"/>
                <a:tab pos="11980034" algn="l"/>
              </a:tabLst>
            </a:pPr>
            <a:r>
              <a:rPr lang="vi-VN" sz="4800" dirty="0" smtClean="0">
                <a:solidFill>
                  <a:srgbClr val="000000"/>
                </a:solidFill>
                <a:latin typeface="Arial" charset="0"/>
              </a:rPr>
              <a:t>để biết</a:t>
            </a:r>
            <a:r>
              <a:rPr lang="en-US" sz="4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vi-VN" sz="4800" dirty="0" smtClean="0">
                <a:solidFill>
                  <a:srgbClr val="000000"/>
                </a:solidFill>
                <a:latin typeface="Arial" charset="0"/>
              </a:rPr>
              <a:t>và </a:t>
            </a:r>
            <a:r>
              <a:rPr lang="vi-VN" sz="4800" dirty="0">
                <a:solidFill>
                  <a:srgbClr val="000000"/>
                </a:solidFill>
                <a:latin typeface="Arial" charset="0"/>
              </a:rPr>
              <a:t>dựng lại lịch sử?</a:t>
            </a:r>
          </a:p>
        </p:txBody>
      </p:sp>
    </p:spTree>
    <p:extLst>
      <p:ext uri="{BB962C8B-B14F-4D97-AF65-F5344CB8AC3E}">
        <p14:creationId xmlns:p14="http://schemas.microsoft.com/office/powerpoint/2010/main" val="13904619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9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" y="76200"/>
            <a:ext cx="1422400" cy="1066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1631952" y="71437"/>
            <a:ext cx="10367433" cy="792163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360" cap="flat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lIns="120000" tIns="60000" rIns="120000" bIns="60000" anchor="ctr"/>
          <a:lstStyle/>
          <a:p>
            <a:pPr algn="ctr">
              <a:spcBef>
                <a:spcPts val="2333"/>
              </a:spcBef>
              <a:tabLst>
                <a:tab pos="0" algn="l"/>
                <a:tab pos="596885" algn="l"/>
                <a:tab pos="1195887" algn="l"/>
                <a:tab pos="1794888" algn="l"/>
                <a:tab pos="2393891" algn="l"/>
                <a:tab pos="2992892" algn="l"/>
                <a:tab pos="3591894" algn="l"/>
                <a:tab pos="4190895" algn="l"/>
                <a:tab pos="4789898" algn="l"/>
                <a:tab pos="5388899" algn="l"/>
                <a:tab pos="5987901" algn="l"/>
                <a:tab pos="6586902" algn="l"/>
                <a:tab pos="7185904" algn="l"/>
                <a:tab pos="7784905" algn="l"/>
                <a:tab pos="8383908" algn="l"/>
                <a:tab pos="8982909" algn="l"/>
                <a:tab pos="9581911" algn="l"/>
                <a:tab pos="10180912" algn="l"/>
                <a:tab pos="10779914" algn="l"/>
                <a:tab pos="11378916" algn="l"/>
                <a:tab pos="11977918" algn="l"/>
              </a:tabLst>
            </a:pPr>
            <a:r>
              <a:rPr lang="en-US" sz="3733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 1 – Bài 1: </a:t>
            </a:r>
            <a:r>
              <a:rPr lang="vi-VN" sz="3733" b="1" dirty="0">
                <a:solidFill>
                  <a:srgbClr val="FF0000"/>
                </a:solidFill>
              </a:rPr>
              <a:t>LỊCH SỬ LÀ GÌ </a:t>
            </a:r>
            <a:r>
              <a:rPr lang="en-US" sz="3733" b="1" dirty="0">
                <a:solidFill>
                  <a:srgbClr val="FF0000"/>
                </a:solidFill>
              </a:rPr>
              <a:t>?</a:t>
            </a:r>
            <a:endParaRPr lang="en-US" sz="3733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10632" y="990601"/>
            <a:ext cx="9850968" cy="165207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120000" tIns="62400" rIns="120000" bIns="62400">
            <a:spAutoFit/>
          </a:bodyPr>
          <a:lstStyle/>
          <a:p>
            <a:pPr>
              <a:spcBef>
                <a:spcPts val="2333"/>
              </a:spcBef>
              <a:tabLst>
                <a:tab pos="0" algn="l"/>
                <a:tab pos="596885" algn="l"/>
                <a:tab pos="1195887" algn="l"/>
                <a:tab pos="1794888" algn="l"/>
                <a:tab pos="2393891" algn="l"/>
                <a:tab pos="2992892" algn="l"/>
                <a:tab pos="3591894" algn="l"/>
                <a:tab pos="4190895" algn="l"/>
                <a:tab pos="4789898" algn="l"/>
                <a:tab pos="5388899" algn="l"/>
                <a:tab pos="5987901" algn="l"/>
                <a:tab pos="6586902" algn="l"/>
                <a:tab pos="7185904" algn="l"/>
                <a:tab pos="7784905" algn="l"/>
                <a:tab pos="8383908" algn="l"/>
                <a:tab pos="8982909" algn="l"/>
                <a:tab pos="9581911" algn="l"/>
                <a:tab pos="10180912" algn="l"/>
                <a:tab pos="10779914" algn="l"/>
                <a:tab pos="11378916" algn="l"/>
                <a:tab pos="11977918" algn="l"/>
              </a:tabLst>
            </a:pPr>
            <a:r>
              <a:rPr lang="en-US" sz="4267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267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4267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267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4267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à môn lịch sử</a:t>
            </a:r>
            <a:r>
              <a:rPr lang="en-US" sz="4267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267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267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267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2333"/>
              </a:spcBef>
              <a:tabLst>
                <a:tab pos="0" algn="l"/>
                <a:tab pos="596885" algn="l"/>
                <a:tab pos="1195887" algn="l"/>
                <a:tab pos="1794888" algn="l"/>
                <a:tab pos="2393891" algn="l"/>
                <a:tab pos="2992892" algn="l"/>
                <a:tab pos="3591894" algn="l"/>
                <a:tab pos="4190895" algn="l"/>
                <a:tab pos="4789898" algn="l"/>
                <a:tab pos="5388899" algn="l"/>
                <a:tab pos="5987901" algn="l"/>
                <a:tab pos="6586902" algn="l"/>
                <a:tab pos="7185904" algn="l"/>
                <a:tab pos="7784905" algn="l"/>
                <a:tab pos="8383908" algn="l"/>
                <a:tab pos="8982909" algn="l"/>
                <a:tab pos="9581911" algn="l"/>
                <a:tab pos="10180912" algn="l"/>
                <a:tab pos="10779914" algn="l"/>
                <a:tab pos="11378916" algn="l"/>
                <a:tab pos="11977918" algn="l"/>
              </a:tabLst>
            </a:pPr>
            <a:endParaRPr lang="en-US" sz="3733" b="1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10633" y="1731991"/>
            <a:ext cx="9241367" cy="78267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120000" tIns="62400" rIns="120000" bIns="62400">
            <a:spAutoFit/>
          </a:bodyPr>
          <a:lstStyle/>
          <a:p>
            <a:pPr>
              <a:spcBef>
                <a:spcPts val="2333"/>
              </a:spcBef>
              <a:tabLst>
                <a:tab pos="0" algn="l"/>
                <a:tab pos="596885" algn="l"/>
                <a:tab pos="1195887" algn="l"/>
                <a:tab pos="1794888" algn="l"/>
                <a:tab pos="2393891" algn="l"/>
                <a:tab pos="2992892" algn="l"/>
                <a:tab pos="3591894" algn="l"/>
                <a:tab pos="4190895" algn="l"/>
                <a:tab pos="4789898" algn="l"/>
                <a:tab pos="5388899" algn="l"/>
                <a:tab pos="5987901" algn="l"/>
                <a:tab pos="6586902" algn="l"/>
                <a:tab pos="7185904" algn="l"/>
                <a:tab pos="7784905" algn="l"/>
                <a:tab pos="8383908" algn="l"/>
                <a:tab pos="8982909" algn="l"/>
                <a:tab pos="9581911" algn="l"/>
                <a:tab pos="10180912" algn="l"/>
                <a:tab pos="10779914" algn="l"/>
                <a:tab pos="11378916" algn="l"/>
                <a:tab pos="11977918" algn="l"/>
              </a:tabLst>
            </a:pPr>
            <a:r>
              <a:rPr lang="en-US" sz="4267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4267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Vì sao cần phải học lịch sử?</a:t>
            </a:r>
            <a:endParaRPr lang="en-US" sz="4267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406402" y="2341591"/>
            <a:ext cx="11592983" cy="78267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120000" tIns="62400" rIns="120000" bIns="62400">
            <a:spAutoFit/>
          </a:bodyPr>
          <a:lstStyle/>
          <a:p>
            <a:pPr>
              <a:spcBef>
                <a:spcPts val="2333"/>
              </a:spcBef>
              <a:tabLst>
                <a:tab pos="0" algn="l"/>
                <a:tab pos="596885" algn="l"/>
                <a:tab pos="1195887" algn="l"/>
                <a:tab pos="1794888" algn="l"/>
                <a:tab pos="2393891" algn="l"/>
                <a:tab pos="2992892" algn="l"/>
                <a:tab pos="3591894" algn="l"/>
                <a:tab pos="4190895" algn="l"/>
                <a:tab pos="4789898" algn="l"/>
                <a:tab pos="5388899" algn="l"/>
                <a:tab pos="5987901" algn="l"/>
                <a:tab pos="6586902" algn="l"/>
                <a:tab pos="7185904" algn="l"/>
                <a:tab pos="7784905" algn="l"/>
                <a:tab pos="8383908" algn="l"/>
                <a:tab pos="8982909" algn="l"/>
                <a:tab pos="9581911" algn="l"/>
                <a:tab pos="10180912" algn="l"/>
                <a:tab pos="10779914" algn="l"/>
                <a:tab pos="11378916" algn="l"/>
                <a:tab pos="11977918" algn="l"/>
              </a:tabLst>
            </a:pPr>
            <a:r>
              <a:rPr lang="en-US" sz="4267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4267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Khám phá quá khứ từ các nguồn </a:t>
            </a:r>
            <a:r>
              <a:rPr lang="en-US" sz="4267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vi-VN" sz="4267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267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4267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4267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1410346" y="3124264"/>
            <a:ext cx="10589039" cy="3447017"/>
          </a:xfrm>
          <a:prstGeom prst="cloudCallout">
            <a:avLst>
              <a:gd name="adj1" fmla="val -59550"/>
              <a:gd name="adj2" fmla="val 4766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??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2847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" y="76200"/>
            <a:ext cx="1422400" cy="1066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1631952" y="71437"/>
            <a:ext cx="10367433" cy="792163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360" cap="flat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lIns="120000" tIns="60000" rIns="120000" bIns="60000" anchor="ctr"/>
          <a:lstStyle/>
          <a:p>
            <a:pPr algn="ctr">
              <a:spcBef>
                <a:spcPts val="2333"/>
              </a:spcBef>
              <a:tabLst>
                <a:tab pos="0" algn="l"/>
                <a:tab pos="596885" algn="l"/>
                <a:tab pos="1195887" algn="l"/>
                <a:tab pos="1794888" algn="l"/>
                <a:tab pos="2393891" algn="l"/>
                <a:tab pos="2992892" algn="l"/>
                <a:tab pos="3591894" algn="l"/>
                <a:tab pos="4190895" algn="l"/>
                <a:tab pos="4789898" algn="l"/>
                <a:tab pos="5388899" algn="l"/>
                <a:tab pos="5987901" algn="l"/>
                <a:tab pos="6586902" algn="l"/>
                <a:tab pos="7185904" algn="l"/>
                <a:tab pos="7784905" algn="l"/>
                <a:tab pos="8383908" algn="l"/>
                <a:tab pos="8982909" algn="l"/>
                <a:tab pos="9581911" algn="l"/>
                <a:tab pos="10180912" algn="l"/>
                <a:tab pos="10779914" algn="l"/>
                <a:tab pos="11378916" algn="l"/>
                <a:tab pos="11977918" algn="l"/>
              </a:tabLst>
            </a:pPr>
            <a:r>
              <a:rPr lang="en-US" sz="3733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 1 – Bài 1: </a:t>
            </a:r>
            <a:r>
              <a:rPr lang="vi-VN" sz="3733" b="1" dirty="0">
                <a:solidFill>
                  <a:srgbClr val="FF0000"/>
                </a:solidFill>
              </a:rPr>
              <a:t>LỊCH SỬ LÀ GÌ </a:t>
            </a:r>
            <a:r>
              <a:rPr lang="en-US" sz="3733" b="1" dirty="0">
                <a:solidFill>
                  <a:srgbClr val="FF0000"/>
                </a:solidFill>
              </a:rPr>
              <a:t>?</a:t>
            </a:r>
            <a:endParaRPr lang="en-US" sz="3733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10632" y="990601"/>
            <a:ext cx="9850968" cy="165207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120000" tIns="62400" rIns="120000" bIns="62400">
            <a:spAutoFit/>
          </a:bodyPr>
          <a:lstStyle/>
          <a:p>
            <a:pPr>
              <a:spcBef>
                <a:spcPts val="2333"/>
              </a:spcBef>
              <a:tabLst>
                <a:tab pos="0" algn="l"/>
                <a:tab pos="596885" algn="l"/>
                <a:tab pos="1195887" algn="l"/>
                <a:tab pos="1794888" algn="l"/>
                <a:tab pos="2393891" algn="l"/>
                <a:tab pos="2992892" algn="l"/>
                <a:tab pos="3591894" algn="l"/>
                <a:tab pos="4190895" algn="l"/>
                <a:tab pos="4789898" algn="l"/>
                <a:tab pos="5388899" algn="l"/>
                <a:tab pos="5987901" algn="l"/>
                <a:tab pos="6586902" algn="l"/>
                <a:tab pos="7185904" algn="l"/>
                <a:tab pos="7784905" algn="l"/>
                <a:tab pos="8383908" algn="l"/>
                <a:tab pos="8982909" algn="l"/>
                <a:tab pos="9581911" algn="l"/>
                <a:tab pos="10180912" algn="l"/>
                <a:tab pos="10779914" algn="l"/>
                <a:tab pos="11378916" algn="l"/>
                <a:tab pos="11977918" algn="l"/>
              </a:tabLst>
            </a:pPr>
            <a:r>
              <a:rPr lang="en-US" sz="4267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267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4267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267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4267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à môn lịch sử</a:t>
            </a:r>
            <a:r>
              <a:rPr lang="en-US" sz="4267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267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267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267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2333"/>
              </a:spcBef>
              <a:tabLst>
                <a:tab pos="0" algn="l"/>
                <a:tab pos="596885" algn="l"/>
                <a:tab pos="1195887" algn="l"/>
                <a:tab pos="1794888" algn="l"/>
                <a:tab pos="2393891" algn="l"/>
                <a:tab pos="2992892" algn="l"/>
                <a:tab pos="3591894" algn="l"/>
                <a:tab pos="4190895" algn="l"/>
                <a:tab pos="4789898" algn="l"/>
                <a:tab pos="5388899" algn="l"/>
                <a:tab pos="5987901" algn="l"/>
                <a:tab pos="6586902" algn="l"/>
                <a:tab pos="7185904" algn="l"/>
                <a:tab pos="7784905" algn="l"/>
                <a:tab pos="8383908" algn="l"/>
                <a:tab pos="8982909" algn="l"/>
                <a:tab pos="9581911" algn="l"/>
                <a:tab pos="10180912" algn="l"/>
                <a:tab pos="10779914" algn="l"/>
                <a:tab pos="11378916" algn="l"/>
                <a:tab pos="11977918" algn="l"/>
              </a:tabLst>
            </a:pPr>
            <a:endParaRPr lang="en-US" sz="3733" b="1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10633" y="1731991"/>
            <a:ext cx="9241367" cy="78267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120000" tIns="62400" rIns="120000" bIns="62400">
            <a:spAutoFit/>
          </a:bodyPr>
          <a:lstStyle/>
          <a:p>
            <a:pPr>
              <a:spcBef>
                <a:spcPts val="2333"/>
              </a:spcBef>
              <a:tabLst>
                <a:tab pos="0" algn="l"/>
                <a:tab pos="596885" algn="l"/>
                <a:tab pos="1195887" algn="l"/>
                <a:tab pos="1794888" algn="l"/>
                <a:tab pos="2393891" algn="l"/>
                <a:tab pos="2992892" algn="l"/>
                <a:tab pos="3591894" algn="l"/>
                <a:tab pos="4190895" algn="l"/>
                <a:tab pos="4789898" algn="l"/>
                <a:tab pos="5388899" algn="l"/>
                <a:tab pos="5987901" algn="l"/>
                <a:tab pos="6586902" algn="l"/>
                <a:tab pos="7185904" algn="l"/>
                <a:tab pos="7784905" algn="l"/>
                <a:tab pos="8383908" algn="l"/>
                <a:tab pos="8982909" algn="l"/>
                <a:tab pos="9581911" algn="l"/>
                <a:tab pos="10180912" algn="l"/>
                <a:tab pos="10779914" algn="l"/>
                <a:tab pos="11378916" algn="l"/>
                <a:tab pos="11977918" algn="l"/>
              </a:tabLst>
            </a:pPr>
            <a:r>
              <a:rPr lang="en-US" sz="4267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4267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Vì sao cần phải học lịch sử?</a:t>
            </a:r>
            <a:endParaRPr lang="en-US" sz="4267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406402" y="2341591"/>
            <a:ext cx="11592983" cy="78267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120000" tIns="62400" rIns="120000" bIns="62400">
            <a:spAutoFit/>
          </a:bodyPr>
          <a:lstStyle/>
          <a:p>
            <a:pPr>
              <a:spcBef>
                <a:spcPts val="2333"/>
              </a:spcBef>
              <a:tabLst>
                <a:tab pos="0" algn="l"/>
                <a:tab pos="596885" algn="l"/>
                <a:tab pos="1195887" algn="l"/>
                <a:tab pos="1794888" algn="l"/>
                <a:tab pos="2393891" algn="l"/>
                <a:tab pos="2992892" algn="l"/>
                <a:tab pos="3591894" algn="l"/>
                <a:tab pos="4190895" algn="l"/>
                <a:tab pos="4789898" algn="l"/>
                <a:tab pos="5388899" algn="l"/>
                <a:tab pos="5987901" algn="l"/>
                <a:tab pos="6586902" algn="l"/>
                <a:tab pos="7185904" algn="l"/>
                <a:tab pos="7784905" algn="l"/>
                <a:tab pos="8383908" algn="l"/>
                <a:tab pos="8982909" algn="l"/>
                <a:tab pos="9581911" algn="l"/>
                <a:tab pos="10180912" algn="l"/>
                <a:tab pos="10779914" algn="l"/>
                <a:tab pos="11378916" algn="l"/>
                <a:tab pos="11977918" algn="l"/>
              </a:tabLst>
            </a:pPr>
            <a:r>
              <a:rPr lang="en-US" sz="4267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4267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Khám phá quá khứ từ các nguồn </a:t>
            </a:r>
            <a:r>
              <a:rPr lang="en-US" sz="4267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vi-VN" sz="4267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267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4267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4267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1410346" y="3124264"/>
            <a:ext cx="10589039" cy="3447017"/>
          </a:xfrm>
          <a:prstGeom prst="cloudCallout">
            <a:avLst>
              <a:gd name="adj1" fmla="val -59550"/>
              <a:gd name="adj2" fmla="val 4766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3078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508000" y="3657601"/>
            <a:ext cx="2844800" cy="3667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9753600" y="2826097"/>
            <a:ext cx="2235200" cy="1439327"/>
          </a:xfrm>
          <a:prstGeom prst="rect">
            <a:avLst/>
          </a:prstGeom>
          <a:solidFill>
            <a:srgbClr val="D3EBED"/>
          </a:solidFill>
          <a:ln w="9525" cap="flat">
            <a:noFill/>
            <a:round/>
            <a:headEnd/>
            <a:tailEnd/>
          </a:ln>
          <a:effectLst/>
        </p:spPr>
        <p:txBody>
          <a:bodyPr wrap="square" lIns="120000" tIns="62400" rIns="120000" bIns="62400">
            <a:spAutoFit/>
          </a:bodyPr>
          <a:lstStyle/>
          <a:p>
            <a:pPr>
              <a:tabLst>
                <a:tab pos="0" algn="l"/>
                <a:tab pos="596885" algn="l"/>
                <a:tab pos="1195887" algn="l"/>
                <a:tab pos="1794888" algn="l"/>
                <a:tab pos="2393891" algn="l"/>
                <a:tab pos="2992892" algn="l"/>
                <a:tab pos="3591894" algn="l"/>
                <a:tab pos="4190895" algn="l"/>
                <a:tab pos="4789898" algn="l"/>
                <a:tab pos="5388899" algn="l"/>
                <a:tab pos="5987901" algn="l"/>
                <a:tab pos="6586902" algn="l"/>
                <a:tab pos="7185904" algn="l"/>
                <a:tab pos="7784905" algn="l"/>
                <a:tab pos="8383908" algn="l"/>
                <a:tab pos="8982909" algn="l"/>
                <a:tab pos="9581911" algn="l"/>
                <a:tab pos="10180912" algn="l"/>
                <a:tab pos="10779914" algn="l"/>
                <a:tab pos="11378916" algn="l"/>
                <a:tab pos="11977918" algn="l"/>
              </a:tabLst>
            </a:pPr>
            <a:r>
              <a:rPr lang="en-US" sz="4267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 liệu hiện vật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7076792" y="2826097"/>
            <a:ext cx="2575208" cy="1439327"/>
          </a:xfrm>
          <a:prstGeom prst="rect">
            <a:avLst/>
          </a:prstGeom>
          <a:solidFill>
            <a:srgbClr val="D3EBED"/>
          </a:solidFill>
          <a:ln w="9525" cap="flat">
            <a:noFill/>
            <a:round/>
            <a:headEnd/>
            <a:tailEnd/>
          </a:ln>
          <a:effectLst/>
        </p:spPr>
        <p:txBody>
          <a:bodyPr wrap="square" lIns="120000" tIns="62400" rIns="120000" bIns="62400">
            <a:spAutoFit/>
          </a:bodyPr>
          <a:lstStyle/>
          <a:p>
            <a:pPr>
              <a:spcBef>
                <a:spcPts val="2000"/>
              </a:spcBef>
              <a:tabLst>
                <a:tab pos="0" algn="l"/>
                <a:tab pos="596885" algn="l"/>
                <a:tab pos="1195887" algn="l"/>
                <a:tab pos="1794888" algn="l"/>
                <a:tab pos="2393891" algn="l"/>
                <a:tab pos="2992892" algn="l"/>
                <a:tab pos="3591894" algn="l"/>
                <a:tab pos="4190895" algn="l"/>
                <a:tab pos="4789898" algn="l"/>
                <a:tab pos="5388899" algn="l"/>
                <a:tab pos="5987901" algn="l"/>
                <a:tab pos="6586902" algn="l"/>
                <a:tab pos="7185904" algn="l"/>
                <a:tab pos="7784905" algn="l"/>
                <a:tab pos="8383908" algn="l"/>
                <a:tab pos="8982909" algn="l"/>
                <a:tab pos="9581911" algn="l"/>
                <a:tab pos="10180912" algn="l"/>
                <a:tab pos="10779914" algn="l"/>
                <a:tab pos="11378916" algn="l"/>
                <a:tab pos="11977918" algn="l"/>
              </a:tabLst>
            </a:pPr>
            <a:r>
              <a:rPr lang="en-US" sz="4267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 liệu chữ viết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08000" y="2826097"/>
            <a:ext cx="1930400" cy="1439327"/>
          </a:xfrm>
          <a:prstGeom prst="rect">
            <a:avLst/>
          </a:prstGeom>
          <a:solidFill>
            <a:srgbClr val="D0EAEC"/>
          </a:solidFill>
          <a:ln w="9360" cap="sq">
            <a:solidFill>
              <a:srgbClr val="D3EBED"/>
            </a:solidFill>
            <a:miter lim="800000"/>
            <a:headEnd/>
            <a:tailEnd/>
          </a:ln>
          <a:effectLst/>
        </p:spPr>
        <p:txBody>
          <a:bodyPr wrap="square" lIns="120000" tIns="62400" rIns="120000" bIns="62400">
            <a:spAutoFit/>
          </a:bodyPr>
          <a:lstStyle/>
          <a:p>
            <a:pPr>
              <a:tabLst>
                <a:tab pos="0" algn="l"/>
                <a:tab pos="596885" algn="l"/>
                <a:tab pos="1195887" algn="l"/>
                <a:tab pos="1794888" algn="l"/>
                <a:tab pos="2393891" algn="l"/>
                <a:tab pos="2992892" algn="l"/>
                <a:tab pos="3591894" algn="l"/>
                <a:tab pos="4190895" algn="l"/>
                <a:tab pos="4789898" algn="l"/>
                <a:tab pos="5388899" algn="l"/>
                <a:tab pos="5987901" algn="l"/>
                <a:tab pos="6586902" algn="l"/>
                <a:tab pos="7185904" algn="l"/>
                <a:tab pos="7784905" algn="l"/>
                <a:tab pos="8383908" algn="l"/>
                <a:tab pos="8982909" algn="l"/>
                <a:tab pos="9581911" algn="l"/>
                <a:tab pos="10180912" algn="l"/>
                <a:tab pos="10779914" algn="l"/>
                <a:tab pos="11378916" algn="l"/>
                <a:tab pos="11977918" algn="l"/>
              </a:tabLst>
            </a:pPr>
            <a:r>
              <a:rPr lang="en-US" sz="4267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 </a:t>
            </a:r>
            <a:r>
              <a:rPr lang="en-US" sz="4267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4267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vi-VN" sz="4267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ốc</a:t>
            </a:r>
            <a:endParaRPr lang="en-US" sz="4267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3860800" y="1498600"/>
            <a:ext cx="5791200" cy="864683"/>
          </a:xfrm>
          <a:prstGeom prst="rect">
            <a:avLst/>
          </a:prstGeom>
          <a:solidFill>
            <a:srgbClr val="D0EAEC"/>
          </a:solidFill>
          <a:ln w="9360" cap="sq">
            <a:solidFill>
              <a:srgbClr val="D3EBED"/>
            </a:solidFill>
            <a:miter lim="800000"/>
            <a:headEnd/>
            <a:tailEnd/>
          </a:ln>
          <a:effectLst/>
        </p:spPr>
        <p:txBody>
          <a:bodyPr wrap="square" lIns="120000" tIns="62400" rIns="120000" bIns="62400">
            <a:spAutoFit/>
          </a:bodyPr>
          <a:lstStyle/>
          <a:p>
            <a:pPr algn="ctr">
              <a:tabLst>
                <a:tab pos="0" algn="l"/>
                <a:tab pos="596885" algn="l"/>
                <a:tab pos="1195887" algn="l"/>
                <a:tab pos="1794888" algn="l"/>
                <a:tab pos="2393891" algn="l"/>
                <a:tab pos="2992892" algn="l"/>
                <a:tab pos="3591894" algn="l"/>
                <a:tab pos="4190895" algn="l"/>
                <a:tab pos="4789898" algn="l"/>
                <a:tab pos="5388899" algn="l"/>
                <a:tab pos="5987901" algn="l"/>
                <a:tab pos="6586902" algn="l"/>
                <a:tab pos="7185904" algn="l"/>
                <a:tab pos="7784905" algn="l"/>
                <a:tab pos="8383908" algn="l"/>
                <a:tab pos="8982909" algn="l"/>
                <a:tab pos="9581911" algn="l"/>
                <a:tab pos="10180912" algn="l"/>
                <a:tab pos="10779914" algn="l"/>
                <a:tab pos="11378916" algn="l"/>
                <a:tab pos="11977918" algn="l"/>
              </a:tabLst>
            </a:pP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nguồn tư liệu</a:t>
            </a:r>
          </a:p>
        </p:txBody>
      </p:sp>
      <p:sp>
        <p:nvSpPr>
          <p:cNvPr id="17418" name="Freeform 10"/>
          <p:cNvSpPr>
            <a:spLocks/>
          </p:cNvSpPr>
          <p:nvPr/>
        </p:nvSpPr>
        <p:spPr bwMode="auto">
          <a:xfrm>
            <a:off x="1422401" y="2311400"/>
            <a:ext cx="4271433" cy="609600"/>
          </a:xfrm>
          <a:custGeom>
            <a:avLst/>
            <a:gdLst/>
            <a:ahLst/>
            <a:cxnLst>
              <a:cxn ang="0">
                <a:pos x="8899" y="0"/>
              </a:cxn>
              <a:cxn ang="0">
                <a:pos x="0" y="1693"/>
              </a:cxn>
            </a:cxnLst>
            <a:rect l="0" t="0" r="r" b="b"/>
            <a:pathLst>
              <a:path w="8900" h="1694">
                <a:moveTo>
                  <a:pt x="8899" y="0"/>
                </a:moveTo>
                <a:lnTo>
                  <a:pt x="0" y="1693"/>
                </a:lnTo>
              </a:path>
            </a:pathLst>
          </a:custGeom>
          <a:noFill/>
          <a:ln w="38160" cap="sq">
            <a:solidFill>
              <a:srgbClr val="FF0066"/>
            </a:solidFill>
            <a:miter lim="800000"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7420" name="Freeform 12"/>
          <p:cNvSpPr>
            <a:spLocks/>
          </p:cNvSpPr>
          <p:nvPr/>
        </p:nvSpPr>
        <p:spPr bwMode="auto">
          <a:xfrm>
            <a:off x="6807200" y="2387600"/>
            <a:ext cx="3962400" cy="533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55" y="1482"/>
              </a:cxn>
            </a:cxnLst>
            <a:rect l="0" t="0" r="r" b="b"/>
            <a:pathLst>
              <a:path w="8256" h="1483">
                <a:moveTo>
                  <a:pt x="0" y="0"/>
                </a:moveTo>
                <a:lnTo>
                  <a:pt x="8255" y="1482"/>
                </a:lnTo>
              </a:path>
            </a:pathLst>
          </a:custGeom>
          <a:noFill/>
          <a:ln w="38160" cap="sq">
            <a:solidFill>
              <a:srgbClr val="FF0066"/>
            </a:solidFill>
            <a:miter lim="800000"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8" name="Freeform 10"/>
          <p:cNvSpPr>
            <a:spLocks/>
          </p:cNvSpPr>
          <p:nvPr/>
        </p:nvSpPr>
        <p:spPr bwMode="auto">
          <a:xfrm>
            <a:off x="4438712" y="2413000"/>
            <a:ext cx="1727200" cy="406400"/>
          </a:xfrm>
          <a:custGeom>
            <a:avLst/>
            <a:gdLst/>
            <a:ahLst/>
            <a:cxnLst>
              <a:cxn ang="0">
                <a:pos x="8899" y="0"/>
              </a:cxn>
              <a:cxn ang="0">
                <a:pos x="0" y="1693"/>
              </a:cxn>
            </a:cxnLst>
            <a:rect l="0" t="0" r="r" b="b"/>
            <a:pathLst>
              <a:path w="8900" h="1694">
                <a:moveTo>
                  <a:pt x="8899" y="0"/>
                </a:moveTo>
                <a:lnTo>
                  <a:pt x="0" y="1693"/>
                </a:lnTo>
              </a:path>
            </a:pathLst>
          </a:custGeom>
          <a:noFill/>
          <a:ln w="38160" cap="sq">
            <a:solidFill>
              <a:srgbClr val="FF0066"/>
            </a:solidFill>
            <a:miter lim="800000"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3149600" y="2826097"/>
            <a:ext cx="3657600" cy="1439327"/>
          </a:xfrm>
          <a:prstGeom prst="rect">
            <a:avLst/>
          </a:prstGeom>
          <a:solidFill>
            <a:srgbClr val="D0EAEC"/>
          </a:solidFill>
          <a:ln w="9360" cap="sq">
            <a:solidFill>
              <a:srgbClr val="D3EBED"/>
            </a:solidFill>
            <a:miter lim="800000"/>
            <a:headEnd/>
            <a:tailEnd/>
          </a:ln>
          <a:effectLst/>
        </p:spPr>
        <p:txBody>
          <a:bodyPr wrap="square" lIns="120000" tIns="62400" rIns="120000" bIns="62400">
            <a:spAutoFit/>
          </a:bodyPr>
          <a:lstStyle/>
          <a:p>
            <a:pPr>
              <a:tabLst>
                <a:tab pos="0" algn="l"/>
                <a:tab pos="596885" algn="l"/>
                <a:tab pos="1195887" algn="l"/>
                <a:tab pos="1794888" algn="l"/>
                <a:tab pos="2393891" algn="l"/>
                <a:tab pos="2992892" algn="l"/>
                <a:tab pos="3591894" algn="l"/>
                <a:tab pos="4190895" algn="l"/>
                <a:tab pos="4789898" algn="l"/>
                <a:tab pos="5388899" algn="l"/>
                <a:tab pos="5987901" algn="l"/>
                <a:tab pos="6586902" algn="l"/>
                <a:tab pos="7185904" algn="l"/>
                <a:tab pos="7784905" algn="l"/>
                <a:tab pos="8383908" algn="l"/>
                <a:tab pos="8982909" algn="l"/>
                <a:tab pos="9581911" algn="l"/>
                <a:tab pos="10180912" algn="l"/>
                <a:tab pos="10779914" algn="l"/>
                <a:tab pos="11378916" algn="l"/>
                <a:tab pos="11977918" algn="l"/>
              </a:tabLst>
            </a:pPr>
            <a:r>
              <a:rPr lang="en-US" sz="4267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 liệu truyền miệng</a:t>
            </a:r>
          </a:p>
        </p:txBody>
      </p:sp>
      <p:sp>
        <p:nvSpPr>
          <p:cNvPr id="20" name="Freeform 12"/>
          <p:cNvSpPr>
            <a:spLocks/>
          </p:cNvSpPr>
          <p:nvPr/>
        </p:nvSpPr>
        <p:spPr bwMode="auto">
          <a:xfrm>
            <a:off x="6205145" y="2411317"/>
            <a:ext cx="2356164" cy="40808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55" y="1482"/>
              </a:cxn>
            </a:cxnLst>
            <a:rect l="0" t="0" r="r" b="b"/>
            <a:pathLst>
              <a:path w="8256" h="1483">
                <a:moveTo>
                  <a:pt x="0" y="0"/>
                </a:moveTo>
                <a:lnTo>
                  <a:pt x="8255" y="1482"/>
                </a:lnTo>
              </a:path>
            </a:pathLst>
          </a:custGeom>
          <a:noFill/>
          <a:ln w="38160" cap="sq">
            <a:solidFill>
              <a:srgbClr val="FF0066"/>
            </a:solidFill>
            <a:miter lim="800000"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8982246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2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5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8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1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4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 animBg="1"/>
      <p:bldP spid="17420" grpId="0" animBg="1"/>
      <p:bldP spid="18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9DA43-5EA6-0443-84AF-427BB30C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1663D-FA12-ED4E-877B-294393FB6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2CD322C1-306D-B647-AD69-877E4AAC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4" y="0"/>
            <a:ext cx="12162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Đề cương tuyên truyền 50 năm thực hiện Di chúc của Chủ tịch Hồ Chí Minh |  Nhà Văn hóa Thanh niên">
            <a:extLst>
              <a:ext uri="{FF2B5EF4-FFF2-40B4-BE49-F238E27FC236}">
                <a16:creationId xmlns:a16="http://schemas.microsoft.com/office/drawing/2014/main" id="{0A661EB7-0B88-E540-A343-03FB16200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4" y="1494612"/>
            <a:ext cx="7029450" cy="498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i chúc của Bác Hồ được lưu giữ, bảo quản như thế nào?">
            <a:extLst>
              <a:ext uri="{FF2B5EF4-FFF2-40B4-BE49-F238E27FC236}">
                <a16:creationId xmlns:a16="http://schemas.microsoft.com/office/drawing/2014/main" id="{93C533AB-B45D-2646-BCA5-067F1E2D4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241" y="338003"/>
            <a:ext cx="8461534" cy="611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60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5588000" y="5867400"/>
            <a:ext cx="6144683" cy="720725"/>
          </a:xfrm>
          <a:prstGeom prst="wedgeRoundRectCallout">
            <a:avLst>
              <a:gd name="adj1" fmla="val -6153"/>
              <a:gd name="adj2" fmla="val -138102"/>
              <a:gd name="adj3" fmla="val 16667"/>
            </a:avLst>
          </a:prstGeom>
          <a:solidFill>
            <a:srgbClr val="729FCF"/>
          </a:solidFill>
          <a:ln w="9525" cap="flat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lIns="120000" tIns="60000" rIns="120000" bIns="60000" anchor="ctr"/>
          <a:lstStyle/>
          <a:p>
            <a:pPr algn="ctr">
              <a:tabLst>
                <a:tab pos="0" algn="l"/>
                <a:tab pos="596885" algn="l"/>
                <a:tab pos="1195887" algn="l"/>
                <a:tab pos="1794888" algn="l"/>
                <a:tab pos="2393891" algn="l"/>
                <a:tab pos="2992892" algn="l"/>
                <a:tab pos="3591894" algn="l"/>
                <a:tab pos="4190895" algn="l"/>
                <a:tab pos="4789898" algn="l"/>
                <a:tab pos="5388899" algn="l"/>
                <a:tab pos="5987901" algn="l"/>
                <a:tab pos="6586902" algn="l"/>
                <a:tab pos="7185904" algn="l"/>
                <a:tab pos="7784905" algn="l"/>
                <a:tab pos="8383908" algn="l"/>
                <a:tab pos="8982909" algn="l"/>
                <a:tab pos="9581911" algn="l"/>
                <a:tab pos="10180912" algn="l"/>
                <a:tab pos="10779914" algn="l"/>
                <a:tab pos="11378916" algn="l"/>
                <a:tab pos="11977918" algn="l"/>
              </a:tabLst>
            </a:pP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Tư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vi-V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ốc</a:t>
            </a:r>
          </a:p>
        </p:txBody>
      </p:sp>
      <p:pic>
        <p:nvPicPr>
          <p:cNvPr id="6" name="Content Placeholder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1" y="381000"/>
            <a:ext cx="11021481" cy="52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7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895043-EEC3-6446-ADBE-2E54DD19923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2" t="943" r="-1"/>
          <a:stretch/>
        </p:blipFill>
        <p:spPr>
          <a:xfrm>
            <a:off x="413925" y="139485"/>
            <a:ext cx="11612760" cy="66782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305" y="0"/>
            <a:ext cx="5837694" cy="6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76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ony\Desktop\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11606811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5588000" y="5867400"/>
            <a:ext cx="6144683" cy="720725"/>
          </a:xfrm>
          <a:prstGeom prst="wedgeRoundRectCallout">
            <a:avLst>
              <a:gd name="adj1" fmla="val -6153"/>
              <a:gd name="adj2" fmla="val -138102"/>
              <a:gd name="adj3" fmla="val 16667"/>
            </a:avLst>
          </a:prstGeom>
          <a:solidFill>
            <a:srgbClr val="729FCF"/>
          </a:solidFill>
          <a:ln w="9525" cap="flat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lIns="120000" tIns="60000" rIns="120000" bIns="60000" anchor="ctr"/>
          <a:lstStyle/>
          <a:p>
            <a:pPr algn="ctr">
              <a:tabLst>
                <a:tab pos="0" algn="l"/>
                <a:tab pos="596885" algn="l"/>
                <a:tab pos="1195887" algn="l"/>
                <a:tab pos="1794888" algn="l"/>
                <a:tab pos="2393891" algn="l"/>
                <a:tab pos="2992892" algn="l"/>
                <a:tab pos="3591894" algn="l"/>
                <a:tab pos="4190895" algn="l"/>
                <a:tab pos="4789898" algn="l"/>
                <a:tab pos="5388899" algn="l"/>
                <a:tab pos="5987901" algn="l"/>
                <a:tab pos="6586902" algn="l"/>
                <a:tab pos="7185904" algn="l"/>
                <a:tab pos="7784905" algn="l"/>
                <a:tab pos="8383908" algn="l"/>
                <a:tab pos="8982909" algn="l"/>
                <a:tab pos="9581911" algn="l"/>
                <a:tab pos="10180912" algn="l"/>
                <a:tab pos="10779914" algn="l"/>
                <a:tab pos="11378916" algn="l"/>
                <a:tab pos="11977918" algn="l"/>
              </a:tabLst>
            </a:pP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Tư liệu truyền miệng</a:t>
            </a:r>
            <a:endParaRPr lang="vi-VN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75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FA72DE-C444-D34B-8958-D1A4E664E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596" y="2485069"/>
            <a:ext cx="2047112" cy="12837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CA9803-2E39-7242-B7ED-733C4A5E8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596" y="931714"/>
            <a:ext cx="2047112" cy="14063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F35C59-CB0E-7248-BBF7-38481A446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818" y="5405089"/>
            <a:ext cx="2101890" cy="13393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769B6C9-6593-3A40-9B23-62CDA7CBC4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680" y="3904735"/>
            <a:ext cx="2016166" cy="12690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40E0128-152C-3D48-9688-E7CF817CBAC4}"/>
              </a:ext>
            </a:extLst>
          </p:cNvPr>
          <p:cNvSpPr/>
          <p:nvPr/>
        </p:nvSpPr>
        <p:spPr>
          <a:xfrm>
            <a:off x="3809478" y="1057120"/>
            <a:ext cx="2175166" cy="9144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000" b="1" dirty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 liệu truyền miệng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81D29B0-F743-7F4B-AAEE-BC574182A538}"/>
              </a:ext>
            </a:extLst>
          </p:cNvPr>
          <p:cNvSpPr/>
          <p:nvPr/>
        </p:nvSpPr>
        <p:spPr>
          <a:xfrm>
            <a:off x="3792638" y="2579970"/>
            <a:ext cx="2089265" cy="9144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VN" sz="2000" b="1" dirty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 liệu hiện vật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F44D506-B670-3E45-BA53-9530ABD80212}"/>
              </a:ext>
            </a:extLst>
          </p:cNvPr>
          <p:cNvSpPr/>
          <p:nvPr/>
        </p:nvSpPr>
        <p:spPr>
          <a:xfrm>
            <a:off x="3809477" y="3979492"/>
            <a:ext cx="2089265" cy="9144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VN" sz="2000" b="1" dirty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 liệu chữ viết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9958785-7568-C247-A8C6-25A8CB1331C0}"/>
              </a:ext>
            </a:extLst>
          </p:cNvPr>
          <p:cNvSpPr/>
          <p:nvPr/>
        </p:nvSpPr>
        <p:spPr>
          <a:xfrm>
            <a:off x="3792638" y="5411717"/>
            <a:ext cx="2089265" cy="9144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000" b="1" dirty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 liệu gốc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82CF03-0E6D-DE4F-A72C-EF308EE8F363}"/>
              </a:ext>
            </a:extLst>
          </p:cNvPr>
          <p:cNvSpPr/>
          <p:nvPr/>
        </p:nvSpPr>
        <p:spPr>
          <a:xfrm>
            <a:off x="7068907" y="1046056"/>
            <a:ext cx="4892434" cy="91440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</a:t>
            </a:r>
            <a:r>
              <a:rPr lang="en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…………………………………………..</a:t>
            </a:r>
            <a:endParaRPr lang="en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7959795-743D-E442-9526-FBDA9C31E50F}"/>
              </a:ext>
            </a:extLst>
          </p:cNvPr>
          <p:cNvSpPr/>
          <p:nvPr/>
        </p:nvSpPr>
        <p:spPr>
          <a:xfrm>
            <a:off x="7151083" y="2513356"/>
            <a:ext cx="4810258" cy="9144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</a:t>
            </a:r>
            <a:r>
              <a:rPr lang="en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……………………………………..</a:t>
            </a:r>
            <a:endParaRPr lang="en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5CA826-6E05-EB43-93EB-28950523F6C4}"/>
              </a:ext>
            </a:extLst>
          </p:cNvPr>
          <p:cNvSpPr/>
          <p:nvPr/>
        </p:nvSpPr>
        <p:spPr>
          <a:xfrm>
            <a:off x="7109995" y="5570806"/>
            <a:ext cx="4892434" cy="75531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</a:t>
            </a:r>
            <a:r>
              <a:rPr lang="en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</a:t>
            </a:r>
            <a:endParaRPr lang="en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3609660-C23A-9B41-AD5C-271566D29069}"/>
              </a:ext>
            </a:extLst>
          </p:cNvPr>
          <p:cNvSpPr/>
          <p:nvPr/>
        </p:nvSpPr>
        <p:spPr>
          <a:xfrm>
            <a:off x="7068907" y="3850561"/>
            <a:ext cx="4892434" cy="9144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……………..</a:t>
            </a:r>
            <a:r>
              <a:rPr lang="en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………………………………..</a:t>
            </a:r>
            <a:endParaRPr lang="en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0E02227-EF2C-A34D-B836-7B6A2FF3171D}"/>
              </a:ext>
            </a:extLst>
          </p:cNvPr>
          <p:cNvSpPr txBox="1"/>
          <p:nvPr/>
        </p:nvSpPr>
        <p:spPr>
          <a:xfrm>
            <a:off x="587454" y="448680"/>
            <a:ext cx="1981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ảnh tư liệu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CC0011-CE58-A840-A886-E0D9D60EB7AD}"/>
              </a:ext>
            </a:extLst>
          </p:cNvPr>
          <p:cNvSpPr txBox="1"/>
          <p:nvPr/>
        </p:nvSpPr>
        <p:spPr>
          <a:xfrm>
            <a:off x="3962266" y="455862"/>
            <a:ext cx="1511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 tư liệu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46E90AA-AD5B-EF40-9D9A-E9DDAE11B4D3}"/>
              </a:ext>
            </a:extLst>
          </p:cNvPr>
          <p:cNvSpPr txBox="1"/>
          <p:nvPr/>
        </p:nvSpPr>
        <p:spPr>
          <a:xfrm>
            <a:off x="7207652" y="448680"/>
            <a:ext cx="4083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nhược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V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Graphic 25" descr="Arrow Slight curve">
            <a:extLst>
              <a:ext uri="{FF2B5EF4-FFF2-40B4-BE49-F238E27FC236}">
                <a16:creationId xmlns:a16="http://schemas.microsoft.com/office/drawing/2014/main" id="{580F4C99-621A-9F44-A1F4-E157E7334F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095998" y="1019319"/>
            <a:ext cx="914400" cy="914400"/>
          </a:xfrm>
          <a:prstGeom prst="rect">
            <a:avLst/>
          </a:prstGeom>
        </p:spPr>
      </p:pic>
      <p:pic>
        <p:nvPicPr>
          <p:cNvPr id="27" name="Graphic 26" descr="Arrow Slight curve">
            <a:extLst>
              <a:ext uri="{FF2B5EF4-FFF2-40B4-BE49-F238E27FC236}">
                <a16:creationId xmlns:a16="http://schemas.microsoft.com/office/drawing/2014/main" id="{03D94B87-1676-7046-A15E-5F94D7722E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059293" y="2535483"/>
            <a:ext cx="914400" cy="914400"/>
          </a:xfrm>
          <a:prstGeom prst="rect">
            <a:avLst/>
          </a:prstGeom>
        </p:spPr>
      </p:pic>
      <p:pic>
        <p:nvPicPr>
          <p:cNvPr id="28" name="Graphic 27" descr="Arrow Slight curve">
            <a:extLst>
              <a:ext uri="{FF2B5EF4-FFF2-40B4-BE49-F238E27FC236}">
                <a16:creationId xmlns:a16="http://schemas.microsoft.com/office/drawing/2014/main" id="{F4758AEC-59A4-4C46-AD12-83C2D20C5B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6095998" y="3959802"/>
            <a:ext cx="914400" cy="914400"/>
          </a:xfrm>
          <a:prstGeom prst="rect">
            <a:avLst/>
          </a:prstGeom>
        </p:spPr>
      </p:pic>
      <p:pic>
        <p:nvPicPr>
          <p:cNvPr id="29" name="Graphic 28" descr="Arrow Slight curve">
            <a:extLst>
              <a:ext uri="{FF2B5EF4-FFF2-40B4-BE49-F238E27FC236}">
                <a16:creationId xmlns:a16="http://schemas.microsoft.com/office/drawing/2014/main" id="{C416C61C-C532-9A4E-9C17-770139F51C8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5984644" y="5402286"/>
            <a:ext cx="91440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29041D-C58B-DE47-9C27-AAFB325FCB59}"/>
              </a:ext>
            </a:extLst>
          </p:cNvPr>
          <p:cNvSpPr txBox="1"/>
          <p:nvPr/>
        </p:nvSpPr>
        <p:spPr>
          <a:xfrm>
            <a:off x="571500" y="31493"/>
            <a:ext cx="11258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hãy nối hình ảnh tư liệu vào loại tư liệu và nhận xét ưu- nhược của từng loại tư liệu</a:t>
            </a:r>
          </a:p>
        </p:txBody>
      </p:sp>
      <p:cxnSp>
        <p:nvCxnSpPr>
          <p:cNvPr id="4" name="Straight Arrow Connector 3"/>
          <p:cNvCxnSpPr>
            <a:endCxn id="13" idx="1"/>
          </p:cNvCxnSpPr>
          <p:nvPr/>
        </p:nvCxnSpPr>
        <p:spPr>
          <a:xfrm>
            <a:off x="2569087" y="1544595"/>
            <a:ext cx="1223551" cy="1492576"/>
          </a:xfrm>
          <a:prstGeom prst="straightConnector1">
            <a:avLst/>
          </a:prstGeom>
          <a:ln w="28575">
            <a:solidFill>
              <a:srgbClr val="1615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2" idx="1"/>
          </p:cNvCxnSpPr>
          <p:nvPr/>
        </p:nvCxnSpPr>
        <p:spPr>
          <a:xfrm flipV="1">
            <a:off x="2499355" y="1514321"/>
            <a:ext cx="1310123" cy="1612618"/>
          </a:xfrm>
          <a:prstGeom prst="straightConnector1">
            <a:avLst/>
          </a:prstGeom>
          <a:ln w="28575">
            <a:solidFill>
              <a:srgbClr val="1615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9" idx="3"/>
            <a:endCxn id="14" idx="1"/>
          </p:cNvCxnSpPr>
          <p:nvPr/>
        </p:nvCxnSpPr>
        <p:spPr>
          <a:xfrm flipV="1">
            <a:off x="2483708" y="4436693"/>
            <a:ext cx="1325769" cy="1638054"/>
          </a:xfrm>
          <a:prstGeom prst="straightConnector1">
            <a:avLst/>
          </a:prstGeom>
          <a:ln w="28575">
            <a:solidFill>
              <a:srgbClr val="1615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5" idx="1"/>
          </p:cNvCxnSpPr>
          <p:nvPr/>
        </p:nvCxnSpPr>
        <p:spPr>
          <a:xfrm>
            <a:off x="2491411" y="4433069"/>
            <a:ext cx="1301227" cy="1435849"/>
          </a:xfrm>
          <a:prstGeom prst="straightConnector1">
            <a:avLst/>
          </a:prstGeom>
          <a:ln w="28575">
            <a:solidFill>
              <a:srgbClr val="1615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092969" y="1058832"/>
            <a:ext cx="4892435" cy="1015663"/>
          </a:xfrm>
          <a:prstGeom prst="rect">
            <a:avLst/>
          </a:prstGeom>
          <a:solidFill>
            <a:srgbClr val="FF66FF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hường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110014" y="5567930"/>
            <a:ext cx="4909273" cy="798745"/>
          </a:xfrm>
          <a:prstGeom prst="rect">
            <a:avLst/>
          </a:prstGeom>
          <a:solidFill>
            <a:srgbClr val="66FF33"/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đáng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cậy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BF13A5D-62C1-BC4B-93C6-676B1E986F1E}"/>
              </a:ext>
            </a:extLst>
          </p:cNvPr>
          <p:cNvSpPr/>
          <p:nvPr/>
        </p:nvSpPr>
        <p:spPr>
          <a:xfrm>
            <a:off x="7068906" y="3863955"/>
            <a:ext cx="4885210" cy="10156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000" b="1" dirty="0" smtClean="0">
                <a:latin typeface="+mj-lt"/>
                <a:ea typeface="Times New Roman" panose="02020603050405020304" pitchFamily="18" charset="0"/>
              </a:rPr>
              <a:t>Cho </a:t>
            </a:r>
            <a:r>
              <a:rPr lang="vi-VN" sz="2000" b="1" dirty="0">
                <a:latin typeface="+mj-lt"/>
                <a:ea typeface="Times New Roman" panose="02020603050405020304" pitchFamily="18" charset="0"/>
              </a:rPr>
              <a:t>biết tương đối đầy đủ về các mặt của cuộc sống, nhưng thường mang ý thức chủ quan của tác giả tư liệu</a:t>
            </a:r>
            <a:r>
              <a:rPr lang="en-VN" sz="2000" b="1" dirty="0">
                <a:effectLst/>
                <a:latin typeface="+mj-lt"/>
              </a:rPr>
              <a:t> </a:t>
            </a:r>
            <a:endParaRPr lang="en-VN" sz="2000" b="1" dirty="0">
              <a:latin typeface="+mj-lt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05DAE78-495D-374A-BF8C-AE6901FB45BE}"/>
              </a:ext>
            </a:extLst>
          </p:cNvPr>
          <p:cNvSpPr/>
          <p:nvPr/>
        </p:nvSpPr>
        <p:spPr>
          <a:xfrm>
            <a:off x="7175186" y="2530242"/>
            <a:ext cx="4778930" cy="1015663"/>
          </a:xfrm>
          <a:prstGeom prst="rect">
            <a:avLst/>
          </a:prstGeom>
          <a:solidFill>
            <a:srgbClr val="66FF3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 </a:t>
            </a:r>
            <a:r>
              <a:rPr lang="vi-VN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 khá cụ thể và trung thực về đời sống vật chất và phần nào về đời sống tinh thần của người xưa</a:t>
            </a:r>
            <a:r>
              <a:rPr lang="en-VN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47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310368" y="1390918"/>
            <a:ext cx="1073016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186" y="0"/>
            <a:ext cx="7001814" cy="31939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39414" cy="1991915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03" y="1991915"/>
            <a:ext cx="3270954" cy="19919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436" y="3983830"/>
            <a:ext cx="3207119" cy="20306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555" y="4855335"/>
            <a:ext cx="3309870" cy="191845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3183" y="6310648"/>
            <a:ext cx="4636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68224" y="3424815"/>
            <a:ext cx="56237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ction Button: Help 15">
            <a:hlinkClick r:id="" action="ppaction://noaction" highlightClick="1"/>
          </p:cNvPr>
          <p:cNvSpPr/>
          <p:nvPr/>
        </p:nvSpPr>
        <p:spPr>
          <a:xfrm>
            <a:off x="5940416" y="3686733"/>
            <a:ext cx="521208" cy="399244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52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57200"/>
            <a:ext cx="5080000" cy="4419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2" y="457200"/>
            <a:ext cx="5439833" cy="495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422400" y="5029202"/>
            <a:ext cx="4165600" cy="61846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20000" tIns="62400" rIns="120000" bIns="62400">
            <a:spAutoFit/>
          </a:bodyPr>
          <a:lstStyle/>
          <a:p>
            <a:pPr algn="ctr" eaLnBrk="0" hangingPunct="0">
              <a:spcBef>
                <a:spcPts val="2000"/>
              </a:spcBef>
              <a:tabLst>
                <a:tab pos="0" algn="l"/>
                <a:tab pos="596885" algn="l"/>
                <a:tab pos="1195887" algn="l"/>
                <a:tab pos="1794888" algn="l"/>
                <a:tab pos="2393891" algn="l"/>
                <a:tab pos="2992892" algn="l"/>
                <a:tab pos="3591894" algn="l"/>
                <a:tab pos="4190895" algn="l"/>
                <a:tab pos="4789898" algn="l"/>
                <a:tab pos="5388899" algn="l"/>
                <a:tab pos="5987901" algn="l"/>
                <a:tab pos="6586902" algn="l"/>
                <a:tab pos="7185904" algn="l"/>
                <a:tab pos="7784905" algn="l"/>
                <a:tab pos="8383908" algn="l"/>
                <a:tab pos="8982909" algn="l"/>
                <a:tab pos="9581911" algn="l"/>
                <a:tab pos="10180912" algn="l"/>
                <a:tab pos="10779914" algn="l"/>
                <a:tab pos="11378916" algn="l"/>
                <a:tab pos="11977918" algn="l"/>
              </a:tabLst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Trống đồng Đông Sơn</a:t>
            </a:r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95253" y="5943600"/>
            <a:ext cx="8640233" cy="792163"/>
          </a:xfrm>
          <a:prstGeom prst="wedgeRoundRectCallout">
            <a:avLst>
              <a:gd name="adj1" fmla="val 42319"/>
              <a:gd name="adj2" fmla="val -99431"/>
              <a:gd name="adj3" fmla="val 16667"/>
            </a:avLst>
          </a:prstGeom>
          <a:solidFill>
            <a:srgbClr val="729FCF"/>
          </a:solidFill>
          <a:ln w="9360" cap="flat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lIns="120000" tIns="60000" rIns="120000" bIns="60000" anchor="ctr"/>
          <a:lstStyle/>
          <a:p>
            <a:pPr algn="ctr">
              <a:tabLst>
                <a:tab pos="0" algn="l"/>
                <a:tab pos="596885" algn="l"/>
                <a:tab pos="1195887" algn="l"/>
                <a:tab pos="1794888" algn="l"/>
                <a:tab pos="2393891" algn="l"/>
                <a:tab pos="2992892" algn="l"/>
                <a:tab pos="3591894" algn="l"/>
                <a:tab pos="4190895" algn="l"/>
                <a:tab pos="4789898" algn="l"/>
                <a:tab pos="5388899" algn="l"/>
                <a:tab pos="5987901" algn="l"/>
                <a:tab pos="6586902" algn="l"/>
                <a:tab pos="7185904" algn="l"/>
                <a:tab pos="7784905" algn="l"/>
                <a:tab pos="8383908" algn="l"/>
                <a:tab pos="8982909" algn="l"/>
                <a:tab pos="9581911" algn="l"/>
                <a:tab pos="10180912" algn="l"/>
                <a:tab pos="10779914" algn="l"/>
                <a:tab pos="11378916" algn="l"/>
                <a:tab pos="11977918" algn="l"/>
              </a:tabLst>
            </a:pPr>
            <a:r>
              <a:rPr lang="vi-VN" sz="3733" b="1" dirty="0">
                <a:solidFill>
                  <a:srgbClr val="000000"/>
                </a:solidFill>
                <a:latin typeface="Arial" charset="0"/>
              </a:rPr>
              <a:t>Tư liệu hiện vật – đồ vật</a:t>
            </a:r>
          </a:p>
        </p:txBody>
      </p:sp>
    </p:spTree>
    <p:extLst>
      <p:ext uri="{BB962C8B-B14F-4D97-AF65-F5344CB8AC3E}">
        <p14:creationId xmlns:p14="http://schemas.microsoft.com/office/powerpoint/2010/main" val="17444465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772732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851" y="1070093"/>
            <a:ext cx="115008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Xi –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xê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rông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 </a:t>
            </a:r>
          </a:p>
          <a:p>
            <a:pPr algn="just"/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ction Button: Help 5">
            <a:hlinkClick r:id="" action="ppaction://noaction" highlightClick="1"/>
          </p:cNvPr>
          <p:cNvSpPr/>
          <p:nvPr/>
        </p:nvSpPr>
        <p:spPr>
          <a:xfrm>
            <a:off x="720344" y="4497650"/>
            <a:ext cx="579550" cy="515155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5573430" y="2237091"/>
            <a:ext cx="811369" cy="5666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381699" y="3042483"/>
            <a:ext cx="3194833" cy="8500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26546" y="3131708"/>
            <a:ext cx="2601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9894" y="4474035"/>
            <a:ext cx="102870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63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D7962-0FF2-421F-A3E9-3CE96EC52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4204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D91F4-C6FE-41E3-860D-6BFB630E5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961" y="618421"/>
            <a:ext cx="11102009" cy="63214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1: Điền từ còn thiếu vào câu nói sau: 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“…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là thầy dạy của cuộc sống”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vi-VN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Đáp </a:t>
            </a:r>
            <a:r>
              <a:rPr lang="vi-VN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án: Lịch sử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2: Ai là chủ thể sáng tạo ra lịch sử?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vi-VN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Đáp </a:t>
            </a:r>
            <a:r>
              <a:rPr lang="vi-VN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án: Con người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3: Lịch sử giúp con người biết về…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vi-VN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Đáp </a:t>
            </a:r>
            <a:r>
              <a:rPr lang="vi-VN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vi-VN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khứ</a:t>
            </a:r>
            <a:endParaRPr lang="vi-VN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4: Câu nói: 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	“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Dân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ta phải biết sử ta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Cho tường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gốc tích nước nhà Việt Nam”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Là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câu nói của ai?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vi-VN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Đáp </a:t>
            </a:r>
            <a:r>
              <a:rPr lang="vi-VN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án: Bác Hồ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04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74FA9-01E8-415D-8F6E-24B868C95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016" y="657701"/>
            <a:ext cx="11662536" cy="109342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4CFC06-1E33-4979-9A91-CA17F0F17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492" y="1600994"/>
            <a:ext cx="8452339" cy="48006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75E09BF-E188-466E-9CDC-7B6B0C3E1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8762"/>
            <a:ext cx="10515600" cy="82239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1030" y="624628"/>
            <a:ext cx="10515600" cy="19547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+ Theo </a:t>
            </a:r>
            <a:r>
              <a:rPr lang="en-US" sz="4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08713" y="2884951"/>
            <a:ext cx="10792750" cy="1954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về tên trường.</a:t>
            </a:r>
          </a:p>
          <a:p>
            <a:pPr marL="0" indent="0">
              <a:buNone/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Vị trí địa lí, nằm ở đâu?</a:t>
            </a:r>
          </a:p>
          <a:p>
            <a:pPr marL="0" indent="0">
              <a:buNone/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Trường được thành lập năm bao nhiêu?</a:t>
            </a:r>
          </a:p>
          <a:p>
            <a:pPr marL="0" indent="0">
              <a:buNone/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Đến nay, đã thành lập được bao nhiêu năm.</a:t>
            </a:r>
          </a:p>
          <a:p>
            <a:pPr marL="0" indent="0">
              <a:buNone/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Nêu các giai đoạn thành lập của trường.</a:t>
            </a:r>
          </a:p>
          <a:p>
            <a:pPr marL="0" indent="0">
              <a:buNone/>
            </a:pP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Bày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tỏ tình cảm của em đối với ngôi trường mà em đang theo học.</a:t>
            </a:r>
          </a:p>
          <a:p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17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59DC8-D994-47DB-BD24-795DCB94C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070" y="0"/>
            <a:ext cx="10515600" cy="84082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75E58-C86C-47E6-A690-C61771E33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672" y="1173706"/>
            <a:ext cx="11382232" cy="557164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	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F1BD31-78D0-4F3F-A86C-8BAEE100B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22" y="2569434"/>
            <a:ext cx="3392556" cy="38406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4D5A7D-16B3-4CD2-A7FE-EC1B17909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4104" y="2569434"/>
            <a:ext cx="4134679" cy="38406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454FF0-F691-44FE-B1F0-9EDCAD509A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8783" y="2673722"/>
            <a:ext cx="4306956" cy="373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6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159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</a:t>
            </a:r>
            <a:r>
              <a:rPr lang="vi-V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uan sát bức tranh 1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vi-V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 </a:t>
            </a:r>
            <a:r>
              <a:rPr lang="en-US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4" name="Picture 4" descr="https://i3.wp.com/conkec.com/sites/default/files/screenshot_64_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10363200" cy="509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98967" y="5780782"/>
            <a:ext cx="11379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US" altLang="en-US" sz="3200" dirty="0" smtClean="0">
                <a:solidFill>
                  <a:srgbClr val="C00000"/>
                </a:solidFill>
              </a:rPr>
              <a:t>	</a:t>
            </a:r>
            <a:r>
              <a:rPr lang="en-US" altLang="en-US" sz="3200" dirty="0" err="1" smtClean="0">
                <a:solidFill>
                  <a:srgbClr val="C00000"/>
                </a:solidFill>
              </a:rPr>
              <a:t>Những</a:t>
            </a:r>
            <a:r>
              <a:rPr lang="en-US" altLang="en-US" sz="3200" dirty="0" smtClean="0">
                <a:solidFill>
                  <a:srgbClr val="C00000"/>
                </a:solidFill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</a:rPr>
              <a:t>câu</a:t>
            </a:r>
            <a:r>
              <a:rPr lang="en-US" altLang="en-US" sz="3200" dirty="0">
                <a:solidFill>
                  <a:srgbClr val="C00000"/>
                </a:solidFill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</a:rPr>
              <a:t>hỏi</a:t>
            </a:r>
            <a:r>
              <a:rPr lang="en-US" altLang="en-US" sz="3200" dirty="0">
                <a:solidFill>
                  <a:srgbClr val="C00000"/>
                </a:solidFill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</a:rPr>
              <a:t>nào</a:t>
            </a:r>
            <a:r>
              <a:rPr lang="en-US" altLang="en-US" sz="3200" dirty="0">
                <a:solidFill>
                  <a:srgbClr val="C00000"/>
                </a:solidFill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</a:rPr>
              <a:t>có</a:t>
            </a:r>
            <a:r>
              <a:rPr lang="en-US" altLang="en-US" sz="3200" dirty="0">
                <a:solidFill>
                  <a:srgbClr val="C00000"/>
                </a:solidFill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</a:rPr>
              <a:t>thể</a:t>
            </a:r>
            <a:r>
              <a:rPr lang="en-US" altLang="en-US" sz="3200" dirty="0">
                <a:solidFill>
                  <a:srgbClr val="C00000"/>
                </a:solidFill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</a:rPr>
              <a:t>được</a:t>
            </a:r>
            <a:r>
              <a:rPr lang="en-US" altLang="en-US" sz="3200" dirty="0">
                <a:solidFill>
                  <a:srgbClr val="C00000"/>
                </a:solidFill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</a:rPr>
              <a:t>đặt</a:t>
            </a:r>
            <a:r>
              <a:rPr lang="en-US" altLang="en-US" sz="3200" dirty="0">
                <a:solidFill>
                  <a:srgbClr val="C00000"/>
                </a:solidFill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</a:rPr>
              <a:t>ra</a:t>
            </a:r>
            <a:r>
              <a:rPr lang="en-US" altLang="en-US" sz="3200" dirty="0">
                <a:solidFill>
                  <a:srgbClr val="C00000"/>
                </a:solidFill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</a:rPr>
              <a:t>để</a:t>
            </a:r>
            <a:r>
              <a:rPr lang="en-US" altLang="en-US" sz="3200" dirty="0">
                <a:solidFill>
                  <a:srgbClr val="C00000"/>
                </a:solidFill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</a:rPr>
              <a:t>tìm</a:t>
            </a:r>
            <a:r>
              <a:rPr lang="en-US" altLang="en-US" sz="3200" dirty="0">
                <a:solidFill>
                  <a:srgbClr val="C00000"/>
                </a:solidFill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</a:rPr>
              <a:t>hiểu</a:t>
            </a:r>
            <a:r>
              <a:rPr lang="en-US" altLang="en-US" sz="3200" dirty="0">
                <a:solidFill>
                  <a:srgbClr val="C00000"/>
                </a:solidFill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</a:rPr>
              <a:t>về</a:t>
            </a:r>
            <a:r>
              <a:rPr lang="en-US" altLang="en-US" sz="3200" dirty="0">
                <a:solidFill>
                  <a:srgbClr val="C00000"/>
                </a:solidFill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</a:rPr>
              <a:t>quá</a:t>
            </a:r>
            <a:r>
              <a:rPr lang="en-US" altLang="en-US" sz="3200" dirty="0">
                <a:solidFill>
                  <a:srgbClr val="C00000"/>
                </a:solidFill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</a:rPr>
              <a:t>khứ</a:t>
            </a:r>
            <a:r>
              <a:rPr lang="en-US" altLang="en-US" sz="3200" dirty="0">
                <a:solidFill>
                  <a:srgbClr val="C0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C00000"/>
                </a:solidFill>
              </a:rPr>
              <a:t>khi</a:t>
            </a:r>
            <a:r>
              <a:rPr lang="en-US" altLang="en-US" sz="3200" dirty="0" smtClean="0">
                <a:solidFill>
                  <a:srgbClr val="C0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C00000"/>
                </a:solidFill>
              </a:rPr>
              <a:t>quan</a:t>
            </a:r>
            <a:r>
              <a:rPr lang="en-US" altLang="en-US" sz="3200" dirty="0" smtClean="0">
                <a:solidFill>
                  <a:srgbClr val="C00000"/>
                </a:solidFill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</a:rPr>
              <a:t>sát</a:t>
            </a:r>
            <a:r>
              <a:rPr lang="en-US" altLang="en-US" sz="3200" dirty="0">
                <a:solidFill>
                  <a:srgbClr val="C00000"/>
                </a:solidFill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</a:rPr>
              <a:t>hình</a:t>
            </a:r>
            <a:r>
              <a:rPr lang="en-US" altLang="en-US" sz="3200" dirty="0">
                <a:solidFill>
                  <a:srgbClr val="C00000"/>
                </a:solidFill>
              </a:rPr>
              <a:t> 1.1/</a:t>
            </a:r>
            <a:r>
              <a:rPr lang="en-US" altLang="en-US" sz="3200" dirty="0" err="1">
                <a:solidFill>
                  <a:srgbClr val="C00000"/>
                </a:solidFill>
              </a:rPr>
              <a:t>sgk</a:t>
            </a:r>
            <a:r>
              <a:rPr lang="en-US" altLang="en-US" sz="3200" dirty="0">
                <a:solidFill>
                  <a:srgbClr val="C00000"/>
                </a:solidFill>
              </a:rPr>
              <a:t>/10</a:t>
            </a:r>
            <a:endParaRPr lang="vi-VN" alt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62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336640"/>
            <a:ext cx="10972800" cy="2362200"/>
          </a:xfrm>
        </p:spPr>
        <p:txBody>
          <a:bodyPr>
            <a:normAutofit/>
          </a:bodyPr>
          <a:lstStyle/>
          <a:p>
            <a:pPr marL="107950" indent="0" algn="ctr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1-BÀI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 LỊCH SỬ LÀ GÌ</a:t>
            </a:r>
          </a:p>
          <a:p>
            <a:pPr marL="10795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vi-VN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vi-VN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219201" y="2133601"/>
            <a:ext cx="6837128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vi-VN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Nêu </a:t>
            </a:r>
            <a:r>
              <a:rPr lang="vi-VN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 </a:t>
            </a:r>
            <a:r>
              <a:rPr lang="vi-VN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vài ví dụ về lịch sử?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18866" y="3276600"/>
            <a:ext cx="11068333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US" altLang="en-US" sz="4400" dirty="0" smtClean="0"/>
              <a:t>	</a:t>
            </a:r>
            <a:r>
              <a:rPr lang="vi-VN" altLang="en-US" sz="4400" dirty="0" smtClean="0"/>
              <a:t>Ví </a:t>
            </a:r>
            <a:r>
              <a:rPr lang="vi-VN" altLang="en-US" sz="4400" dirty="0"/>
              <a:t>dụ: ngày </a:t>
            </a:r>
            <a:r>
              <a:rPr lang="vi-VN" altLang="en-US" sz="4400" dirty="0" smtClean="0"/>
              <a:t>2-9-1945 </a:t>
            </a:r>
            <a:r>
              <a:rPr lang="vi-VN" altLang="en-US" sz="4400" dirty="0"/>
              <a:t>là </a:t>
            </a:r>
            <a:r>
              <a:rPr lang="en-US" altLang="en-US" sz="4400" dirty="0" err="1" smtClean="0"/>
              <a:t>ngày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Bác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Hồ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đọc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tuyên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ngôn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độc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lập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tuyên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bố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thành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lập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nước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Việt</a:t>
            </a:r>
            <a:r>
              <a:rPr lang="en-US" altLang="en-US" sz="4400" dirty="0" smtClean="0"/>
              <a:t> Nam </a:t>
            </a:r>
            <a:r>
              <a:rPr lang="en-US" altLang="en-US" sz="4400" dirty="0" err="1" smtClean="0"/>
              <a:t>dân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chủ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cộng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hòa</a:t>
            </a:r>
            <a:r>
              <a:rPr lang="vi-VN" altLang="en-US" sz="4400" dirty="0" smtClean="0"/>
              <a:t>, </a:t>
            </a:r>
            <a:r>
              <a:rPr lang="vi-VN" altLang="en-US" sz="4400" dirty="0"/>
              <a:t>ngày giải phóng miền nam thống nhất đất nước 30/4/1975….</a:t>
            </a:r>
          </a:p>
        </p:txBody>
      </p:sp>
    </p:spTree>
    <p:extLst>
      <p:ext uri="{BB962C8B-B14F-4D97-AF65-F5344CB8AC3E}">
        <p14:creationId xmlns:p14="http://schemas.microsoft.com/office/powerpoint/2010/main" val="140501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62929" y="184027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3182" y="984555"/>
            <a:ext cx="4938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38200" y="97745"/>
            <a:ext cx="10515600" cy="7007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1:BÀI 1: LỊCH SỬ LÀ GÌ?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3182" y="1471545"/>
            <a:ext cx="5224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35" y="2180830"/>
            <a:ext cx="3829185" cy="40720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2044" y="6488668"/>
            <a:ext cx="3911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tịch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(1890 – 1969)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72693" y="5467528"/>
            <a:ext cx="65811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Nam”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41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ac ho voi bo doi o den hu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20" y="281051"/>
            <a:ext cx="11818267" cy="627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76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774"/>
            <a:ext cx="12192000" cy="661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86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09599"/>
            <a:ext cx="10972800" cy="5600131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vi-VN" b="1" dirty="0"/>
              <a:t>Hoàn thành phiếu học tập sau: </a:t>
            </a:r>
            <a:endParaRPr lang="en-US" b="1" dirty="0" smtClean="0"/>
          </a:p>
          <a:p>
            <a:pPr marL="0" indent="0" algn="ctr" eaLnBrk="1" hangingPunct="1">
              <a:buNone/>
              <a:defRPr/>
            </a:pPr>
            <a:endParaRPr lang="vi-VN" dirty="0"/>
          </a:p>
          <a:p>
            <a:pPr marL="0" indent="0" eaLnBrk="1" hangingPunct="1">
              <a:buNone/>
              <a:defRPr/>
            </a:pPr>
            <a:r>
              <a:rPr lang="en-US" dirty="0" smtClean="0"/>
              <a:t>	</a:t>
            </a:r>
            <a:r>
              <a:rPr lang="vi-VN" dirty="0" smtClean="0">
                <a:solidFill>
                  <a:srgbClr val="C00000"/>
                </a:solidFill>
              </a:rPr>
              <a:t>Câu </a:t>
            </a:r>
            <a:r>
              <a:rPr lang="vi-VN" dirty="0">
                <a:solidFill>
                  <a:srgbClr val="C00000"/>
                </a:solidFill>
              </a:rPr>
              <a:t>1: Có ý kiến cho rằng: Lịch sử là những gì đã qua, không thể thay đổi được nên không cần thiết phải học môn Lịch sử. Em có đồng ý với ý kiến đó không? Tại sao?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vi-VN" dirty="0" smtClean="0"/>
              <a:t>………………………………………………………………………………</a:t>
            </a:r>
            <a:endParaRPr lang="vi-VN" dirty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vi-VN" dirty="0" smtClean="0"/>
              <a:t>………………………………………………………………………………</a:t>
            </a:r>
            <a:endParaRPr lang="vi-VN" dirty="0"/>
          </a:p>
          <a:p>
            <a:pPr marL="0" indent="0">
              <a:buNone/>
              <a:defRPr/>
            </a:pPr>
            <a:r>
              <a:rPr lang="vi-VN" dirty="0"/>
              <a:t>………………………………………………………………………………</a:t>
            </a:r>
          </a:p>
          <a:p>
            <a:pPr marL="0" indent="0">
              <a:buNone/>
              <a:defRPr/>
            </a:pPr>
            <a:r>
              <a:rPr lang="vi-VN" dirty="0"/>
              <a:t>………………………………………………………………………………</a:t>
            </a:r>
          </a:p>
          <a:p>
            <a:pPr marL="0" indent="0">
              <a:buNone/>
              <a:defRPr/>
            </a:pPr>
            <a:r>
              <a:rPr lang="vi-VN" dirty="0"/>
              <a:t>………………………………………………………………………………</a:t>
            </a:r>
          </a:p>
          <a:p>
            <a:pPr marL="0" indent="0">
              <a:buNone/>
              <a:defRPr/>
            </a:pPr>
            <a:r>
              <a:rPr lang="vi-VN" dirty="0"/>
              <a:t>………………………………………………………………………………</a:t>
            </a:r>
          </a:p>
          <a:p>
            <a:pPr marL="0" indent="0" eaLnBrk="1" hangingPunct="1">
              <a:buNone/>
              <a:defRPr/>
            </a:pPr>
            <a:endParaRPr lang="vi-V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8C4F9-7480-4E70-BB57-A59836685474}" type="slidenum">
              <a:rPr lang="vi-VN" altLang="en-US" smtClean="0"/>
              <a:pPr>
                <a:defRPr/>
              </a:pPr>
              <a:t>9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4672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621</Words>
  <Application>Microsoft Office PowerPoint</Application>
  <PresentationFormat>Widescreen</PresentationFormat>
  <Paragraphs>110</Paragraphs>
  <Slides>24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Wingdings 3</vt:lpstr>
      <vt:lpstr>Office Theme</vt:lpstr>
      <vt:lpstr>PowerPoint Presentation</vt:lpstr>
      <vt:lpstr>Design</vt:lpstr>
      <vt:lpstr>1. Lịch sử và môn lịch sử </vt:lpstr>
      <vt:lpstr>Quan sát bức tranh 1.1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Luyện tập</vt:lpstr>
      <vt:lpstr>4. Luyện tập </vt:lpstr>
      <vt:lpstr>4. Vận dụng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1: LỊCH SỬ VÀ CUỘC SỐNG</dc:title>
  <dc:creator>Thái Nguyễn Đức Minh Quân</dc:creator>
  <cp:lastModifiedBy>Admin</cp:lastModifiedBy>
  <cp:revision>80</cp:revision>
  <dcterms:created xsi:type="dcterms:W3CDTF">2021-07-17T06:56:30Z</dcterms:created>
  <dcterms:modified xsi:type="dcterms:W3CDTF">2024-09-15T14:16:21Z</dcterms:modified>
</cp:coreProperties>
</file>