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7" r:id="rId4"/>
    <p:sldId id="269" r:id="rId5"/>
    <p:sldId id="363" r:id="rId6"/>
    <p:sldId id="364" r:id="rId7"/>
    <p:sldId id="340" r:id="rId8"/>
    <p:sldId id="365" r:id="rId9"/>
    <p:sldId id="368" r:id="rId10"/>
    <p:sldId id="369" r:id="rId11"/>
    <p:sldId id="375" r:id="rId12"/>
    <p:sldId id="370" r:id="rId13"/>
    <p:sldId id="367" r:id="rId14"/>
    <p:sldId id="374" r:id="rId15"/>
    <p:sldId id="372" r:id="rId16"/>
    <p:sldId id="376" r:id="rId17"/>
    <p:sldId id="371" r:id="rId18"/>
    <p:sldId id="294" r:id="rId19"/>
    <p:sldId id="349" r:id="rId20"/>
    <p:sldId id="296" r:id="rId21"/>
    <p:sldId id="298" r:id="rId22"/>
    <p:sldId id="299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05ED30-8000-400D-9DE6-3E08E893F634}">
          <p14:sldIdLst>
            <p14:sldId id="256"/>
            <p14:sldId id="259"/>
            <p14:sldId id="267"/>
            <p14:sldId id="269"/>
            <p14:sldId id="363"/>
            <p14:sldId id="364"/>
            <p14:sldId id="340"/>
            <p14:sldId id="365"/>
            <p14:sldId id="368"/>
            <p14:sldId id="369"/>
            <p14:sldId id="375"/>
            <p14:sldId id="370"/>
            <p14:sldId id="367"/>
            <p14:sldId id="374"/>
            <p14:sldId id="372"/>
            <p14:sldId id="376"/>
            <p14:sldId id="371"/>
            <p14:sldId id="294"/>
            <p14:sldId id="349"/>
            <p14:sldId id="296"/>
            <p14:sldId id="298"/>
            <p14:sldId id="299"/>
            <p14:sldId id="300"/>
          </p14:sldIdLst>
        </p14:section>
        <p14:section name="Untitled Section" id="{4F5B0776-3CC3-49EC-8712-E055B79E4B6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787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17723" y="44183"/>
            <a:ext cx="222506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7.wav"/><Relationship Id="rId7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6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13.wav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audio" Target="../media/audio14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audio" Target="../media/audio12.wav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audio11.wav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2.2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Grammar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69 &amp; 7</a:t>
            </a:r>
            <a:r>
              <a:rPr lang="en-US" sz="2400" dirty="0"/>
              <a:t>0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F3D627B-5F98-E7B7-2F6B-F986A1750C7E}"/>
              </a:ext>
            </a:extLst>
          </p:cNvPr>
          <p:cNvSpPr txBox="1"/>
          <p:nvPr/>
        </p:nvSpPr>
        <p:spPr>
          <a:xfrm>
            <a:off x="8022" y="-13063"/>
            <a:ext cx="127630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EC90-A0D4-7B49-7F45-612176E06CB1}"/>
              </a:ext>
            </a:extLst>
          </p:cNvPr>
          <p:cNvSpPr txBox="1"/>
          <p:nvPr/>
        </p:nvSpPr>
        <p:spPr>
          <a:xfrm>
            <a:off x="-48125" y="6360485"/>
            <a:ext cx="127630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EF8FE8-0E51-3B0D-09B2-A8D16351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t="3067" r="27641" b="83792"/>
          <a:stretch/>
        </p:blipFill>
        <p:spPr>
          <a:xfrm>
            <a:off x="82623" y="844803"/>
            <a:ext cx="5402937" cy="5232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083B05-16B0-CD42-554A-F6B77DFBFFE8}"/>
              </a:ext>
            </a:extLst>
          </p:cNvPr>
          <p:cNvSpPr txBox="1"/>
          <p:nvPr/>
        </p:nvSpPr>
        <p:spPr>
          <a:xfrm>
            <a:off x="94649" y="1836185"/>
            <a:ext cx="58968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a. Read the notes and examples.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F21BBE-E2A8-5252-3AA1-C7473C366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" y="-9625"/>
            <a:ext cx="4978656" cy="577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897" y="0"/>
            <a:ext cx="6546470" cy="65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3787257"/>
            <a:ext cx="3750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199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F3D627B-5F98-E7B7-2F6B-F986A1750C7E}"/>
              </a:ext>
            </a:extLst>
          </p:cNvPr>
          <p:cNvSpPr txBox="1"/>
          <p:nvPr/>
        </p:nvSpPr>
        <p:spPr>
          <a:xfrm>
            <a:off x="-49730" y="-13063"/>
            <a:ext cx="127630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EC90-A0D4-7B49-7F45-612176E06CB1}"/>
              </a:ext>
            </a:extLst>
          </p:cNvPr>
          <p:cNvSpPr txBox="1"/>
          <p:nvPr/>
        </p:nvSpPr>
        <p:spPr>
          <a:xfrm>
            <a:off x="-48125" y="6360485"/>
            <a:ext cx="127630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2CA59-C080-B8B7-0EC9-D191CAEBE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4053" b="2172"/>
          <a:stretch/>
        </p:blipFill>
        <p:spPr>
          <a:xfrm>
            <a:off x="115418" y="150537"/>
            <a:ext cx="6346724" cy="657699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9D7752-E450-052C-7B3C-8D2E8FD81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6002" y="569250"/>
            <a:ext cx="5438747" cy="580733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28C0C-9669-9BC8-A7DA-623CEDABC9B8}"/>
              </a:ext>
            </a:extLst>
          </p:cNvPr>
          <p:cNvSpPr txBox="1"/>
          <p:nvPr/>
        </p:nvSpPr>
        <p:spPr>
          <a:xfrm>
            <a:off x="6633377" y="-38144"/>
            <a:ext cx="4847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</a:rPr>
              <a:t>Fill in the blanks.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AFC808-C87C-1B5E-AB59-B80EE2BFC9A6}"/>
              </a:ext>
            </a:extLst>
          </p:cNvPr>
          <p:cNvSpPr txBox="1"/>
          <p:nvPr/>
        </p:nvSpPr>
        <p:spPr>
          <a:xfrm>
            <a:off x="9221229" y="2002158"/>
            <a:ext cx="318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uturaStd-Book"/>
              </a:rPr>
              <a:t>(that) </a:t>
            </a:r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her</a:t>
            </a:r>
            <a:r>
              <a:rPr lang="en-US" sz="2400" dirty="0">
                <a:solidFill>
                  <a:srgbClr val="FF0000"/>
                </a:solidFill>
                <a:latin typeface="FuturaStd-Book"/>
              </a:rPr>
              <a:t> father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496DBB-0363-E8A0-2C06-A6E8955E6CB3}"/>
              </a:ext>
            </a:extLst>
          </p:cNvPr>
          <p:cNvSpPr txBox="1"/>
          <p:nvPr/>
        </p:nvSpPr>
        <p:spPr>
          <a:xfrm>
            <a:off x="9094496" y="3184461"/>
            <a:ext cx="318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uturaStd-Book"/>
              </a:rPr>
              <a:t>that </a:t>
            </a:r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he</a:t>
            </a:r>
            <a:r>
              <a:rPr lang="en-US" sz="2400" dirty="0">
                <a:solidFill>
                  <a:srgbClr val="FF0000"/>
                </a:solidFill>
                <a:latin typeface="FuturaStd-Book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was</a:t>
            </a:r>
            <a:r>
              <a:rPr lang="en-US" sz="2400" dirty="0">
                <a:solidFill>
                  <a:srgbClr val="FF0000"/>
                </a:solidFill>
                <a:latin typeface="FuturaStd-Book"/>
              </a:rPr>
              <a:t>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2E799-FBE4-2945-92F4-470B6E6E030A}"/>
              </a:ext>
            </a:extLst>
          </p:cNvPr>
          <p:cNvSpPr txBox="1"/>
          <p:nvPr/>
        </p:nvSpPr>
        <p:spPr>
          <a:xfrm>
            <a:off x="9596387" y="4406873"/>
            <a:ext cx="314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rgbClr val="FF0000"/>
                </a:solidFill>
                <a:latin typeface="FuturaStd-Book"/>
              </a:rPr>
              <a:t>his</a:t>
            </a:r>
            <a:r>
              <a:rPr lang="en-US" sz="2400" spc="-150" dirty="0">
                <a:solidFill>
                  <a:srgbClr val="FF0000"/>
                </a:solidFill>
                <a:latin typeface="FuturaStd-Book"/>
              </a:rPr>
              <a:t> pet snake </a:t>
            </a:r>
            <a:r>
              <a:rPr lang="en-US" sz="2400" b="1" spc="-150" dirty="0">
                <a:solidFill>
                  <a:srgbClr val="FF0000"/>
                </a:solidFill>
                <a:latin typeface="FuturaStd-Book"/>
              </a:rPr>
              <a:t>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EF4EF-F0A4-16BF-C0D4-FD8CC83B5DBE}"/>
              </a:ext>
            </a:extLst>
          </p:cNvPr>
          <p:cNvSpPr txBox="1"/>
          <p:nvPr/>
        </p:nvSpPr>
        <p:spPr>
          <a:xfrm>
            <a:off x="9381651" y="5608427"/>
            <a:ext cx="318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she</a:t>
            </a:r>
            <a:r>
              <a:rPr lang="en-US" sz="2400" dirty="0">
                <a:solidFill>
                  <a:srgbClr val="FF0000"/>
                </a:solidFill>
                <a:latin typeface="FuturaStd-Book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could</a:t>
            </a:r>
            <a:r>
              <a:rPr lang="en-US" sz="2400" dirty="0">
                <a:solidFill>
                  <a:srgbClr val="FF0000"/>
                </a:solidFill>
                <a:latin typeface="FuturaStd-Book"/>
              </a:rPr>
              <a:t>n’t fly</a:t>
            </a:r>
          </a:p>
        </p:txBody>
      </p:sp>
    </p:spTree>
    <p:extLst>
      <p:ext uri="{BB962C8B-B14F-4D97-AF65-F5344CB8AC3E}">
        <p14:creationId xmlns:p14="http://schemas.microsoft.com/office/powerpoint/2010/main" val="13300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FB9437-8FA4-1BD2-B499-CBD78E4A3322}"/>
              </a:ext>
            </a:extLst>
          </p:cNvPr>
          <p:cNvSpPr txBox="1"/>
          <p:nvPr/>
        </p:nvSpPr>
        <p:spPr>
          <a:xfrm>
            <a:off x="523874" y="1365196"/>
            <a:ext cx="1176337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70C0"/>
                </a:solidFill>
                <a:effectLst/>
              </a:rPr>
              <a:t>1. Michelle: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I have a pet snake.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William: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She said ________________________________.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2. Robert: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My sister is a famous musician.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William: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He told _________________________________.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3. Amanda: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My father doesn't like his new mansion.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William: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She told _________________________________.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4. Jacob: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I can't live without my sports car.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William: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He said _________________________________.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5. Betty: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I don't have an expensive yacht. </a:t>
            </a:r>
            <a:br>
              <a:rPr lang="en-US" sz="3200" b="0" i="1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William: </a:t>
            </a:r>
            <a:r>
              <a:rPr lang="en-US" sz="3200" b="0" i="1" dirty="0">
                <a:solidFill>
                  <a:srgbClr val="0070C0"/>
                </a:solidFill>
                <a:effectLst/>
              </a:rPr>
              <a:t>She told _________________________________.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8E6FE-2129-4A75-12B1-77772465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t="3067" r="27641" b="83792"/>
          <a:stretch/>
        </p:blipFill>
        <p:spPr>
          <a:xfrm>
            <a:off x="3223273" y="496323"/>
            <a:ext cx="5884387" cy="369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0A300-7471-FFCE-0884-B22209F558C7}"/>
              </a:ext>
            </a:extLst>
          </p:cNvPr>
          <p:cNvSpPr txBox="1"/>
          <p:nvPr/>
        </p:nvSpPr>
        <p:spPr>
          <a:xfrm>
            <a:off x="428626" y="811826"/>
            <a:ext cx="11649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Complete the sentences to report what these people said.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5C417-F094-784F-0B61-A6FA8ECDBE33}"/>
              </a:ext>
            </a:extLst>
          </p:cNvPr>
          <p:cNvSpPr txBox="1"/>
          <p:nvPr/>
        </p:nvSpPr>
        <p:spPr>
          <a:xfrm>
            <a:off x="3491347" y="1828804"/>
            <a:ext cx="571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(that) she had a pet snake.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39DEB-630B-79B5-8EB7-9D8BF5F4112C}"/>
              </a:ext>
            </a:extLst>
          </p:cNvPr>
          <p:cNvSpPr txBox="1"/>
          <p:nvPr/>
        </p:nvSpPr>
        <p:spPr>
          <a:xfrm>
            <a:off x="3459022" y="2812475"/>
            <a:ext cx="750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 (that) </a:t>
            </a:r>
            <a:r>
              <a:rPr lang="en-US" sz="3200" b="1" i="1" dirty="0">
                <a:solidFill>
                  <a:srgbClr val="FF0000"/>
                </a:solidFill>
              </a:rPr>
              <a:t>his</a:t>
            </a:r>
            <a:r>
              <a:rPr lang="en-US" sz="3200" i="1" dirty="0">
                <a:solidFill>
                  <a:srgbClr val="FF0000"/>
                </a:solidFill>
              </a:rPr>
              <a:t> sister</a:t>
            </a:r>
            <a:r>
              <a:rPr lang="en-US" sz="3200" b="1" i="1" dirty="0">
                <a:solidFill>
                  <a:srgbClr val="FF0000"/>
                </a:solidFill>
              </a:rPr>
              <a:t> was</a:t>
            </a:r>
            <a:r>
              <a:rPr lang="en-US" sz="3200" i="1" dirty="0">
                <a:solidFill>
                  <a:srgbClr val="FF0000"/>
                </a:solidFill>
              </a:rPr>
              <a:t> a famous musician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4B987-4D4E-FDEC-5565-5C603C5E5F45}"/>
              </a:ext>
            </a:extLst>
          </p:cNvPr>
          <p:cNvSpPr txBox="1"/>
          <p:nvPr/>
        </p:nvSpPr>
        <p:spPr>
          <a:xfrm>
            <a:off x="3482114" y="3786909"/>
            <a:ext cx="818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 (that) </a:t>
            </a:r>
            <a:r>
              <a:rPr lang="en-US" sz="3200" b="1" i="1" dirty="0">
                <a:solidFill>
                  <a:srgbClr val="FF0000"/>
                </a:solidFill>
              </a:rPr>
              <a:t>her</a:t>
            </a:r>
            <a:r>
              <a:rPr lang="en-US" sz="3200" i="1" dirty="0">
                <a:solidFill>
                  <a:srgbClr val="FF0000"/>
                </a:solidFill>
              </a:rPr>
              <a:t> father didn’t like his new mansion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8E04B-5C16-4114-730B-8FD35706AF52}"/>
              </a:ext>
            </a:extLst>
          </p:cNvPr>
          <p:cNvSpPr txBox="1"/>
          <p:nvPr/>
        </p:nvSpPr>
        <p:spPr>
          <a:xfrm>
            <a:off x="3385134" y="4761347"/>
            <a:ext cx="818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(that) </a:t>
            </a:r>
            <a:r>
              <a:rPr lang="en-US" sz="3200" b="1" i="1" dirty="0">
                <a:solidFill>
                  <a:srgbClr val="FF0000"/>
                </a:solidFill>
              </a:rPr>
              <a:t>he couldn’t </a:t>
            </a:r>
            <a:r>
              <a:rPr lang="en-US" sz="3200" i="1" dirty="0">
                <a:solidFill>
                  <a:srgbClr val="FF0000"/>
                </a:solidFill>
              </a:rPr>
              <a:t>live without </a:t>
            </a:r>
            <a:r>
              <a:rPr lang="en-US" sz="3200" b="1" i="1" dirty="0">
                <a:solidFill>
                  <a:srgbClr val="FF0000"/>
                </a:solidFill>
              </a:rPr>
              <a:t>his</a:t>
            </a:r>
            <a:r>
              <a:rPr lang="en-US" sz="3200" i="1" dirty="0">
                <a:solidFill>
                  <a:srgbClr val="FF0000"/>
                </a:solidFill>
              </a:rPr>
              <a:t> sports car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72331-8136-3990-8AD2-6FD90E5D7EB7}"/>
              </a:ext>
            </a:extLst>
          </p:cNvPr>
          <p:cNvSpPr txBox="1"/>
          <p:nvPr/>
        </p:nvSpPr>
        <p:spPr>
          <a:xfrm>
            <a:off x="3362045" y="5717309"/>
            <a:ext cx="8186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me (that) s</a:t>
            </a:r>
            <a:r>
              <a:rPr lang="en-US" sz="3200" b="1" i="1" dirty="0">
                <a:solidFill>
                  <a:srgbClr val="FF0000"/>
                </a:solidFill>
              </a:rPr>
              <a:t>he didn’t </a:t>
            </a:r>
            <a:r>
              <a:rPr lang="en-US" sz="3200" i="1" dirty="0">
                <a:solidFill>
                  <a:srgbClr val="FF0000"/>
                </a:solidFill>
              </a:rPr>
              <a:t>have an expensive yacht</a:t>
            </a:r>
          </a:p>
        </p:txBody>
      </p:sp>
    </p:spTree>
    <p:extLst>
      <p:ext uri="{BB962C8B-B14F-4D97-AF65-F5344CB8AC3E}">
        <p14:creationId xmlns:p14="http://schemas.microsoft.com/office/powerpoint/2010/main" val="14608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7EA48-EF96-5078-D638-F004FBB6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" y="1177444"/>
            <a:ext cx="12065182" cy="5130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DBC4F-EFA5-4477-F391-6D4339F08236}"/>
              </a:ext>
            </a:extLst>
          </p:cNvPr>
          <p:cNvSpPr txBox="1"/>
          <p:nvPr/>
        </p:nvSpPr>
        <p:spPr>
          <a:xfrm>
            <a:off x="2305050" y="571639"/>
            <a:ext cx="6543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Look and write the correct pronouns.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0C334-C59F-1443-65BE-64068CB4B88D}"/>
              </a:ext>
            </a:extLst>
          </p:cNvPr>
          <p:cNvSpPr txBox="1"/>
          <p:nvPr/>
        </p:nvSpPr>
        <p:spPr>
          <a:xfrm>
            <a:off x="5705475" y="2035631"/>
            <a:ext cx="659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     She		  she	</a:t>
            </a:r>
          </a:p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     her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C074F-4146-0BF5-121B-E56C815A7800}"/>
              </a:ext>
            </a:extLst>
          </p:cNvPr>
          <p:cNvSpPr txBox="1"/>
          <p:nvPr/>
        </p:nvSpPr>
        <p:spPr>
          <a:xfrm>
            <a:off x="6099064" y="2874637"/>
            <a:ext cx="3845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He			he</a:t>
            </a:r>
          </a:p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A088A-C6F8-E0D1-70E1-F28C4CF0BB2A}"/>
              </a:ext>
            </a:extLst>
          </p:cNvPr>
          <p:cNvSpPr txBox="1"/>
          <p:nvPr/>
        </p:nvSpPr>
        <p:spPr>
          <a:xfrm>
            <a:off x="6092937" y="3737885"/>
            <a:ext cx="395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solidFill>
                  <a:srgbClr val="FF0000"/>
                </a:solidFill>
                <a:latin typeface="FuturaStd-Book"/>
              </a:rPr>
              <a:t>She			her</a:t>
            </a:r>
          </a:p>
          <a:p>
            <a:r>
              <a:rPr lang="en-US" sz="2400" b="1" spc="-150" dirty="0">
                <a:solidFill>
                  <a:srgbClr val="FF0000"/>
                </a:solidFill>
                <a:latin typeface="FuturaStd-Book"/>
              </a:rPr>
              <a:t>her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18C51-AEEF-BDC0-0F52-E0DA2E77C046}"/>
              </a:ext>
            </a:extLst>
          </p:cNvPr>
          <p:cNvSpPr txBox="1"/>
          <p:nvPr/>
        </p:nvSpPr>
        <p:spPr>
          <a:xfrm>
            <a:off x="6092936" y="4568882"/>
            <a:ext cx="4422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He			he</a:t>
            </a:r>
          </a:p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	       his</a:t>
            </a:r>
            <a:endParaRPr lang="en-US" sz="2400" dirty="0">
              <a:solidFill>
                <a:srgbClr val="FF0000"/>
              </a:solidFill>
              <a:latin typeface="FuturaStd-Boo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E18243-02D3-13DF-54D1-F2F2CE46A561}"/>
              </a:ext>
            </a:extLst>
          </p:cNvPr>
          <p:cNvSpPr txBox="1"/>
          <p:nvPr/>
        </p:nvSpPr>
        <p:spPr>
          <a:xfrm>
            <a:off x="6092936" y="5426132"/>
            <a:ext cx="4422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uturaStd-Book"/>
              </a:rPr>
              <a:t>She			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FA5B8-3E20-F78C-82F8-ACAEC491F153}"/>
              </a:ext>
            </a:extLst>
          </p:cNvPr>
          <p:cNvSpPr txBox="1"/>
          <p:nvPr/>
        </p:nvSpPr>
        <p:spPr>
          <a:xfrm>
            <a:off x="35826" y="535801"/>
            <a:ext cx="1573900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WB, p.41</a:t>
            </a:r>
          </a:p>
        </p:txBody>
      </p:sp>
    </p:spTree>
    <p:extLst>
      <p:ext uri="{BB962C8B-B14F-4D97-AF65-F5344CB8AC3E}">
        <p14:creationId xmlns:p14="http://schemas.microsoft.com/office/powerpoint/2010/main" val="112905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684AA3-F822-55E6-6608-8B8B65000BAC}"/>
              </a:ext>
            </a:extLst>
          </p:cNvPr>
          <p:cNvSpPr txBox="1"/>
          <p:nvPr/>
        </p:nvSpPr>
        <p:spPr>
          <a:xfrm>
            <a:off x="2390775" y="571639"/>
            <a:ext cx="6543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Look and </a:t>
            </a:r>
            <a:r>
              <a:rPr lang="en-US" sz="3200" b="1" dirty="0">
                <a:solidFill>
                  <a:srgbClr val="002060"/>
                </a:solidFill>
              </a:rPr>
              <a:t>check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 the correct answers.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3B2B7-75D3-68AE-FEB0-6C8BC1CBA793}"/>
              </a:ext>
            </a:extLst>
          </p:cNvPr>
          <p:cNvSpPr txBox="1"/>
          <p:nvPr/>
        </p:nvSpPr>
        <p:spPr>
          <a:xfrm>
            <a:off x="73926" y="535801"/>
            <a:ext cx="1573900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WB, p.41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A2DA6-238E-45B4-2F6B-951A31D34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57648"/>
          <a:stretch/>
        </p:blipFill>
        <p:spPr>
          <a:xfrm>
            <a:off x="251662" y="1342540"/>
            <a:ext cx="5114665" cy="4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CF814-F114-41FC-0450-D0C97016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5601" r="50345"/>
          <a:stretch/>
        </p:blipFill>
        <p:spPr>
          <a:xfrm>
            <a:off x="5396346" y="1273715"/>
            <a:ext cx="489527" cy="4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869C7-E5BA-4F6B-D68D-DEFBBDCE7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4821" r="364"/>
          <a:stretch/>
        </p:blipFill>
        <p:spPr>
          <a:xfrm>
            <a:off x="6299203" y="1342540"/>
            <a:ext cx="5412508" cy="4800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8BDBB-9A80-44F7-ADA3-1EA8AE8502AC}"/>
              </a:ext>
            </a:extLst>
          </p:cNvPr>
          <p:cNvSpPr txBox="1"/>
          <p:nvPr/>
        </p:nvSpPr>
        <p:spPr>
          <a:xfrm>
            <a:off x="5366325" y="1596539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98FCC-611A-BE35-F501-C9ACA64EB94C}"/>
              </a:ext>
            </a:extLst>
          </p:cNvPr>
          <p:cNvSpPr txBox="1"/>
          <p:nvPr/>
        </p:nvSpPr>
        <p:spPr>
          <a:xfrm>
            <a:off x="5352474" y="3272936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87C66-3359-B5AE-B6C3-79C722E49AC5}"/>
              </a:ext>
            </a:extLst>
          </p:cNvPr>
          <p:cNvSpPr txBox="1"/>
          <p:nvPr/>
        </p:nvSpPr>
        <p:spPr>
          <a:xfrm>
            <a:off x="5357093" y="5411151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EAAE3-AC55-C718-50CD-49BD9D471EA2}"/>
              </a:ext>
            </a:extLst>
          </p:cNvPr>
          <p:cNvSpPr txBox="1"/>
          <p:nvPr/>
        </p:nvSpPr>
        <p:spPr>
          <a:xfrm>
            <a:off x="11245283" y="1656576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0CDDE-4F0A-A81C-24F1-179DE165BD27}"/>
              </a:ext>
            </a:extLst>
          </p:cNvPr>
          <p:cNvSpPr txBox="1"/>
          <p:nvPr/>
        </p:nvSpPr>
        <p:spPr>
          <a:xfrm>
            <a:off x="11240668" y="3314503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79F800-D0E0-9FCE-A545-F5250D7FDB94}"/>
              </a:ext>
            </a:extLst>
          </p:cNvPr>
          <p:cNvSpPr txBox="1"/>
          <p:nvPr/>
        </p:nvSpPr>
        <p:spPr>
          <a:xfrm>
            <a:off x="11268375" y="4893919"/>
            <a:ext cx="56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13985" y="394551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Production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A8D32F-D8D5-27D4-0994-CF6B9C197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t="3067" r="27641" b="83792"/>
          <a:stretch/>
        </p:blipFill>
        <p:spPr>
          <a:xfrm>
            <a:off x="2929053" y="588697"/>
            <a:ext cx="6472826" cy="406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9A0E3-9538-8DFE-9FC8-684976124650}"/>
              </a:ext>
            </a:extLst>
          </p:cNvPr>
          <p:cNvSpPr txBox="1"/>
          <p:nvPr/>
        </p:nvSpPr>
        <p:spPr>
          <a:xfrm>
            <a:off x="428626" y="1070441"/>
            <a:ext cx="11649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c. In pairs: Take turns reporting what these people said to you.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78B62-043F-5CFF-E973-DF393A790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4" y="2520436"/>
            <a:ext cx="12037513" cy="2176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5314A-8D7E-B916-7D5A-DD2312D6E5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9126"/>
          <a:stretch/>
        </p:blipFill>
        <p:spPr>
          <a:xfrm>
            <a:off x="4273397" y="1602055"/>
            <a:ext cx="5839767" cy="817872"/>
          </a:xfrm>
          <a:prstGeom prst="snip2Diag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D8BDEB-549F-C9E7-562F-EA5CC5601C29}"/>
              </a:ext>
            </a:extLst>
          </p:cNvPr>
          <p:cNvSpPr txBox="1"/>
          <p:nvPr/>
        </p:nvSpPr>
        <p:spPr>
          <a:xfrm>
            <a:off x="144314" y="4734952"/>
            <a:ext cx="318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He said that </a:t>
            </a:r>
            <a:r>
              <a:rPr lang="en-US" sz="2800" b="1" dirty="0">
                <a:solidFill>
                  <a:srgbClr val="FF0000"/>
                </a:solidFill>
              </a:rPr>
              <a:t>he was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not a millionaire.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73EB65-6719-FD4F-C28D-4E70E75ECCAD}"/>
              </a:ext>
            </a:extLst>
          </p:cNvPr>
          <p:cNvSpPr txBox="1"/>
          <p:nvPr/>
        </p:nvSpPr>
        <p:spPr>
          <a:xfrm>
            <a:off x="3266119" y="4732697"/>
            <a:ext cx="3185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told me that </a:t>
            </a:r>
            <a:r>
              <a:rPr lang="en-US" sz="2800" b="1" dirty="0">
                <a:solidFill>
                  <a:srgbClr val="FF0000"/>
                </a:solidFill>
              </a:rPr>
              <a:t>she</a:t>
            </a:r>
            <a:r>
              <a:rPr lang="en-US" sz="2800" dirty="0">
                <a:solidFill>
                  <a:srgbClr val="FF0000"/>
                </a:solidFill>
              </a:rPr>
              <a:t> had a really big jet.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29606-CCCA-18D5-EA59-517500C67356}"/>
              </a:ext>
            </a:extLst>
          </p:cNvPr>
          <p:cNvSpPr txBox="1"/>
          <p:nvPr/>
        </p:nvSpPr>
        <p:spPr>
          <a:xfrm>
            <a:off x="6587284" y="4760370"/>
            <a:ext cx="3145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50" dirty="0">
                <a:solidFill>
                  <a:srgbClr val="FF0000"/>
                </a:solidFill>
              </a:rPr>
              <a:t>He said that </a:t>
            </a:r>
            <a:r>
              <a:rPr lang="en-US" sz="2800" b="1" spc="-150" dirty="0">
                <a:solidFill>
                  <a:srgbClr val="FF0000"/>
                </a:solidFill>
              </a:rPr>
              <a:t>he didn’t</a:t>
            </a:r>
            <a:r>
              <a:rPr lang="en-US" sz="2800" spc="-150" dirty="0">
                <a:solidFill>
                  <a:srgbClr val="FF0000"/>
                </a:solidFill>
              </a:rPr>
              <a:t> </a:t>
            </a:r>
            <a:br>
              <a:rPr lang="en-US" sz="2800" spc="-150" dirty="0">
                <a:solidFill>
                  <a:srgbClr val="FF0000"/>
                </a:solidFill>
              </a:rPr>
            </a:br>
            <a:r>
              <a:rPr lang="en-US" sz="2800" spc="-150" dirty="0">
                <a:solidFill>
                  <a:srgbClr val="FF0000"/>
                </a:solidFill>
              </a:rPr>
              <a:t>like sports cars.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DA719-ABE9-0256-FF4F-2E7119812EDB}"/>
              </a:ext>
            </a:extLst>
          </p:cNvPr>
          <p:cNvSpPr txBox="1"/>
          <p:nvPr/>
        </p:nvSpPr>
        <p:spPr>
          <a:xfrm>
            <a:off x="9646978" y="4699079"/>
            <a:ext cx="3185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said that </a:t>
            </a:r>
            <a:r>
              <a:rPr lang="en-US" sz="2800" b="1" dirty="0">
                <a:solidFill>
                  <a:srgbClr val="FF0000"/>
                </a:solidFill>
              </a:rPr>
              <a:t>her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mansion had a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home theater.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CFC7F-AE57-DE6C-FC38-79BBA0EB8027}"/>
              </a:ext>
            </a:extLst>
          </p:cNvPr>
          <p:cNvSpPr txBox="1"/>
          <p:nvPr/>
        </p:nvSpPr>
        <p:spPr>
          <a:xfrm>
            <a:off x="127240" y="3362041"/>
            <a:ext cx="264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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EA5B0-6F5A-55DB-8831-5EECE6CECDD4}"/>
              </a:ext>
            </a:extLst>
          </p:cNvPr>
          <p:cNvSpPr txBox="1"/>
          <p:nvPr/>
        </p:nvSpPr>
        <p:spPr>
          <a:xfrm>
            <a:off x="3447716" y="3394369"/>
            <a:ext cx="2648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 2" panose="05020102010507070707" pitchFamily="18" charset="2"/>
              </a:rPr>
              <a:t></a:t>
            </a: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FB2B1-48B9-6EAF-C646-123DC8637D69}"/>
              </a:ext>
            </a:extLst>
          </p:cNvPr>
          <p:cNvSpPr txBox="1"/>
          <p:nvPr/>
        </p:nvSpPr>
        <p:spPr>
          <a:xfrm>
            <a:off x="6491094" y="3408227"/>
            <a:ext cx="286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 2" panose="05020102010507070707" pitchFamily="18" charset="2"/>
              </a:rPr>
              <a:t></a:t>
            </a: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A28BC-C461-6EEF-4CE7-A854D7DB5E86}"/>
              </a:ext>
            </a:extLst>
          </p:cNvPr>
          <p:cNvSpPr txBox="1"/>
          <p:nvPr/>
        </p:nvSpPr>
        <p:spPr>
          <a:xfrm>
            <a:off x="9894698" y="3422085"/>
            <a:ext cx="2252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sym typeface="Wingdings 2" panose="05020102010507070707" pitchFamily="18" charset="2"/>
              </a:rPr>
              <a:t></a:t>
            </a:r>
          </a:p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1C534-8A74-6C1C-42E0-E45D96920C66}"/>
              </a:ext>
            </a:extLst>
          </p:cNvPr>
          <p:cNvSpPr txBox="1"/>
          <p:nvPr/>
        </p:nvSpPr>
        <p:spPr>
          <a:xfrm>
            <a:off x="3780223" y="5661186"/>
            <a:ext cx="465257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highlight>
                  <a:srgbClr val="FFFF00"/>
                </a:highlight>
              </a:rPr>
              <a:t>Click on the 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sym typeface="Wingdings 2" panose="05020102010507070707" pitchFamily="18" charset="2"/>
              </a:rPr>
              <a:t></a:t>
            </a:r>
            <a:r>
              <a:rPr lang="en-US" sz="2400" dirty="0">
                <a:solidFill>
                  <a:srgbClr val="00B050"/>
                </a:solidFill>
                <a:highlight>
                  <a:srgbClr val="FFFF00"/>
                </a:highlight>
                <a:sym typeface="Wingdings 2" panose="05020102010507070707" pitchFamily="18" charset="2"/>
              </a:rPr>
              <a:t> to see each answer.</a:t>
            </a:r>
            <a:endParaRPr lang="en-US" sz="2400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501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461230E-7618-1AF8-527A-CF60257423B5}"/>
              </a:ext>
            </a:extLst>
          </p:cNvPr>
          <p:cNvSpPr txBox="1"/>
          <p:nvPr/>
        </p:nvSpPr>
        <p:spPr>
          <a:xfrm>
            <a:off x="96121" y="4368564"/>
            <a:ext cx="11999758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(said) _____________________________ 4. (told) ___________________________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(told) _____________________________ 5. (said) ___________________________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sz="2600" dirty="0">
                <a:solidFill>
                  <a:srgbClr val="0070C0"/>
                </a:solidFill>
              </a:rPr>
              <a:t>(said) _____________________________ 6. (told) ___________________________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B4D10-4ECE-625F-56B7-4D4DE2502D51}"/>
              </a:ext>
            </a:extLst>
          </p:cNvPr>
          <p:cNvSpPr txBox="1"/>
          <p:nvPr/>
        </p:nvSpPr>
        <p:spPr>
          <a:xfrm>
            <a:off x="1265953" y="4457610"/>
            <a:ext cx="484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He  said that his mansion had 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C8FC2-7AC7-3FD2-3893-7734DEB0EEE5}"/>
              </a:ext>
            </a:extLst>
          </p:cNvPr>
          <p:cNvSpPr txBox="1"/>
          <p:nvPr/>
        </p:nvSpPr>
        <p:spPr>
          <a:xfrm>
            <a:off x="1237377" y="5058433"/>
            <a:ext cx="5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pc="-100" dirty="0">
                <a:solidFill>
                  <a:srgbClr val="FF0000"/>
                </a:solidFill>
              </a:rPr>
              <a:t>He told me that he couldn’t live…his…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906F43-DD02-6775-02F2-E5F50A89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25" y="1557007"/>
            <a:ext cx="4984250" cy="3020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EED46B-DE91-81FF-A73F-4A249D6D3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307" y="1518778"/>
            <a:ext cx="5013435" cy="2886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5508B6-B77B-B390-5EE1-EF98DA7F682C}"/>
              </a:ext>
            </a:extLst>
          </p:cNvPr>
          <p:cNvSpPr txBox="1"/>
          <p:nvPr/>
        </p:nvSpPr>
        <p:spPr>
          <a:xfrm>
            <a:off x="38100" y="990599"/>
            <a:ext cx="12315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20" dirty="0">
                <a:solidFill>
                  <a:srgbClr val="002060"/>
                </a:solidFill>
              </a:rPr>
              <a:t>Look at the speech bubbles. Write the sentences using reported speech and the reporting verbs.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19CE59-BBA7-902D-0C3B-8148918D1E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r="27641" b="83792"/>
          <a:stretch/>
        </p:blipFill>
        <p:spPr>
          <a:xfrm>
            <a:off x="2783956" y="505224"/>
            <a:ext cx="6602931" cy="5109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6EEBB1E-8783-748C-6780-E8705A2A8216}"/>
              </a:ext>
            </a:extLst>
          </p:cNvPr>
          <p:cNvSpPr txBox="1"/>
          <p:nvPr/>
        </p:nvSpPr>
        <p:spPr>
          <a:xfrm>
            <a:off x="1208802" y="5629933"/>
            <a:ext cx="5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pc="-100" dirty="0">
                <a:solidFill>
                  <a:srgbClr val="FF0000"/>
                </a:solidFill>
              </a:rPr>
              <a:t>He said that he went to 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E6362D-F49D-746D-3856-76C592541217}"/>
              </a:ext>
            </a:extLst>
          </p:cNvPr>
          <p:cNvSpPr txBox="1"/>
          <p:nvPr/>
        </p:nvSpPr>
        <p:spPr>
          <a:xfrm>
            <a:off x="7191444" y="4457610"/>
            <a:ext cx="5191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pc="-150" dirty="0">
                <a:solidFill>
                  <a:srgbClr val="FF0000"/>
                </a:solidFill>
              </a:rPr>
              <a:t>She told me that she flew… when she had…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E1228C-7FF8-1B4E-096C-DA25ABE12154}"/>
              </a:ext>
            </a:extLst>
          </p:cNvPr>
          <p:cNvSpPr txBox="1"/>
          <p:nvPr/>
        </p:nvSpPr>
        <p:spPr>
          <a:xfrm>
            <a:off x="7171757" y="5053817"/>
            <a:ext cx="519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pc="-100" dirty="0">
                <a:solidFill>
                  <a:srgbClr val="FF0000"/>
                </a:solidFill>
              </a:rPr>
              <a:t>She said that she had 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FDB7AA-7BBF-4BBC-E02F-C8E379C6443A}"/>
              </a:ext>
            </a:extLst>
          </p:cNvPr>
          <p:cNvSpPr txBox="1"/>
          <p:nvPr/>
        </p:nvSpPr>
        <p:spPr>
          <a:xfrm>
            <a:off x="7144042" y="5617230"/>
            <a:ext cx="5191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pc="-100" dirty="0">
                <a:solidFill>
                  <a:srgbClr val="FF0000"/>
                </a:solidFill>
              </a:rPr>
              <a:t>She told me that she couldn’t live…her…</a:t>
            </a:r>
          </a:p>
        </p:txBody>
      </p:sp>
    </p:spTree>
    <p:extLst>
      <p:ext uri="{BB962C8B-B14F-4D97-AF65-F5344CB8AC3E}">
        <p14:creationId xmlns:p14="http://schemas.microsoft.com/office/powerpoint/2010/main" val="74491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17447" y="1697267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68414" y="4554855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68414" y="5455817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33793" y="26755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2641" y="79630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A9E997B-DC8B-0CE1-92E4-EC21247916E1}"/>
              </a:ext>
            </a:extLst>
          </p:cNvPr>
          <p:cNvSpPr/>
          <p:nvPr/>
        </p:nvSpPr>
        <p:spPr>
          <a:xfrm>
            <a:off x="4533793" y="3578290"/>
            <a:ext cx="2906767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100" y="2384595"/>
            <a:ext cx="11160369" cy="72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and use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Reported speech for statements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correctly</a:t>
            </a:r>
            <a:endParaRPr lang="en-US" sz="36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5452" y="85499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42628" y="1896606"/>
            <a:ext cx="1121124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Reported speech for statements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41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Notebook, </a:t>
            </a:r>
            <a:r>
              <a:rPr lang="en-US" sz="3600" i="1" dirty="0" smtClean="0">
                <a:solidFill>
                  <a:srgbClr val="0070C0"/>
                </a:solidFill>
              </a:rPr>
              <a:t>Page 59.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</a:t>
            </a:r>
            <a:r>
              <a:rPr lang="en-US" sz="3600" i="1" dirty="0" smtClean="0">
                <a:solidFill>
                  <a:srgbClr val="0070C0"/>
                </a:solidFill>
              </a:rPr>
              <a:t>(Pages 70 &amp; 71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534986"/>
            <a:ext cx="6869567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ractice and use </a:t>
            </a:r>
            <a:r>
              <a:rPr lang="en-US" sz="3600" b="0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Reported speech for statements </a:t>
            </a:r>
            <a:r>
              <a:rPr lang="en-US" sz="3600" b="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correctly</a:t>
            </a:r>
            <a:endParaRPr lang="en-US" sz="36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02996-4F6F-E8F4-D2CD-BDAF1B3A0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79" y="1235283"/>
            <a:ext cx="11884893" cy="4753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3D960-CD96-8EE2-3BC5-77BBD46063BF}"/>
              </a:ext>
            </a:extLst>
          </p:cNvPr>
          <p:cNvSpPr txBox="1"/>
          <p:nvPr/>
        </p:nvSpPr>
        <p:spPr>
          <a:xfrm>
            <a:off x="3713789" y="2944162"/>
            <a:ext cx="193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helicopter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8104C-0B0D-87DC-13DF-B811AB65FB89}"/>
              </a:ext>
            </a:extLst>
          </p:cNvPr>
          <p:cNvSpPr txBox="1"/>
          <p:nvPr/>
        </p:nvSpPr>
        <p:spPr>
          <a:xfrm>
            <a:off x="6821156" y="2952182"/>
            <a:ext cx="193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sports car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3D744-A625-3316-664C-1809A7B339F4}"/>
              </a:ext>
            </a:extLst>
          </p:cNvPr>
          <p:cNvSpPr txBox="1"/>
          <p:nvPr/>
        </p:nvSpPr>
        <p:spPr>
          <a:xfrm>
            <a:off x="10036004" y="2942559"/>
            <a:ext cx="193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mansion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DC1FF-4F6F-A7E1-151B-651B9547526F}"/>
              </a:ext>
            </a:extLst>
          </p:cNvPr>
          <p:cNvSpPr txBox="1"/>
          <p:nvPr/>
        </p:nvSpPr>
        <p:spPr>
          <a:xfrm>
            <a:off x="487716" y="5358501"/>
            <a:ext cx="193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jet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E2A42-D41F-7F0B-0F7B-99D6DA8AE7B9}"/>
              </a:ext>
            </a:extLst>
          </p:cNvPr>
          <p:cNvSpPr txBox="1"/>
          <p:nvPr/>
        </p:nvSpPr>
        <p:spPr>
          <a:xfrm>
            <a:off x="3676851" y="5502880"/>
            <a:ext cx="1878717" cy="80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dirty="0">
                <a:solidFill>
                  <a:srgbClr val="FF0000"/>
                </a:solidFill>
              </a:rPr>
              <a:t>home theatre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3AB75-0749-5284-EB1C-187A98A7CF03}"/>
              </a:ext>
            </a:extLst>
          </p:cNvPr>
          <p:cNvSpPr txBox="1"/>
          <p:nvPr/>
        </p:nvSpPr>
        <p:spPr>
          <a:xfrm>
            <a:off x="6915798" y="5366523"/>
            <a:ext cx="190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celebrity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D4598-3454-CCF2-545D-A3CFC8E4AB53}"/>
              </a:ext>
            </a:extLst>
          </p:cNvPr>
          <p:cNvSpPr txBox="1"/>
          <p:nvPr/>
        </p:nvSpPr>
        <p:spPr>
          <a:xfrm>
            <a:off x="9957397" y="5356902"/>
            <a:ext cx="193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millionaire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151814-17A8-3247-F042-40C9F657EA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9078" t="40838" r="53753" b="50203"/>
          <a:stretch/>
        </p:blipFill>
        <p:spPr>
          <a:xfrm>
            <a:off x="559908" y="3176719"/>
            <a:ext cx="2040556" cy="425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444FE2-0691-3251-CEB5-54D8238BB2B6}"/>
              </a:ext>
            </a:extLst>
          </p:cNvPr>
          <p:cNvSpPr txBox="1"/>
          <p:nvPr/>
        </p:nvSpPr>
        <p:spPr>
          <a:xfrm>
            <a:off x="381841" y="2960113"/>
            <a:ext cx="233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yacht        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A3784-AD3F-E351-5BEC-B974D4E8C8B6}"/>
              </a:ext>
            </a:extLst>
          </p:cNvPr>
          <p:cNvSpPr txBox="1"/>
          <p:nvPr/>
        </p:nvSpPr>
        <p:spPr>
          <a:xfrm>
            <a:off x="318657" y="655921"/>
            <a:ext cx="11319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100" b="1" i="0" spc="-100" dirty="0">
                <a:solidFill>
                  <a:srgbClr val="002060"/>
                </a:solidFill>
                <a:effectLst/>
              </a:rPr>
              <a:t>In pairs. Say the correct word for each of the pictures below:</a:t>
            </a:r>
            <a:endParaRPr lang="en-US" sz="3100" b="1" spc="-1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AA5E70-B016-051A-9B06-A4753BAC03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2690" y="9056"/>
            <a:ext cx="1865671" cy="6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orts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me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elebr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86E959E7-48CF-9ED9-F3DD-A266D234C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" y="1228417"/>
            <a:ext cx="17979048" cy="493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celebrity </a:t>
            </a:r>
            <a:r>
              <a:rPr lang="en-US" sz="3600" dirty="0">
                <a:solidFill>
                  <a:srgbClr val="0070C0"/>
                </a:solidFill>
              </a:rPr>
              <a:t>(n) 		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səˈlebrəti</a:t>
            </a:r>
            <a:r>
              <a:rPr lang="en-US" sz="3600" dirty="0">
                <a:solidFill>
                  <a:srgbClr val="FF0000"/>
                </a:solidFill>
              </a:rPr>
              <a:t>/		</a:t>
            </a:r>
            <a:r>
              <a:rPr lang="en-US" sz="3600" dirty="0" err="1">
                <a:solidFill>
                  <a:srgbClr val="FF0000"/>
                </a:solidFill>
              </a:rPr>
              <a:t>người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nổi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tiếng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helicopter </a:t>
            </a:r>
            <a:r>
              <a:rPr lang="en-US" sz="3600" dirty="0">
                <a:solidFill>
                  <a:srgbClr val="0070C0"/>
                </a:solidFill>
              </a:rPr>
              <a:t>(n) 		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helɪkɑːptər</a:t>
            </a:r>
            <a:r>
              <a:rPr lang="en-US" sz="3600" dirty="0">
                <a:solidFill>
                  <a:srgbClr val="FF0000"/>
                </a:solidFill>
              </a:rPr>
              <a:t>/		</a:t>
            </a:r>
            <a:r>
              <a:rPr lang="en-US" sz="3600" dirty="0" err="1">
                <a:solidFill>
                  <a:srgbClr val="FF0000"/>
                </a:solidFill>
              </a:rPr>
              <a:t>trực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thăng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home theater </a:t>
            </a:r>
            <a:r>
              <a:rPr lang="en-US" sz="3600" dirty="0">
                <a:solidFill>
                  <a:srgbClr val="0070C0"/>
                </a:solidFill>
              </a:rPr>
              <a:t>(n) 	</a:t>
            </a:r>
            <a:r>
              <a:rPr lang="en-US" sz="3600" dirty="0">
                <a:solidFill>
                  <a:srgbClr val="FF0000"/>
                </a:solidFill>
              </a:rPr>
              <a:t>/ˌ</a:t>
            </a:r>
            <a:r>
              <a:rPr lang="en-US" sz="3600" dirty="0" err="1">
                <a:solidFill>
                  <a:srgbClr val="FF0000"/>
                </a:solidFill>
              </a:rPr>
              <a:t>hoʊm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θiːətər</a:t>
            </a:r>
            <a:r>
              <a:rPr lang="en-US" sz="3600" dirty="0">
                <a:solidFill>
                  <a:srgbClr val="FF0000"/>
                </a:solidFill>
              </a:rPr>
              <a:t>/	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rạp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chiếu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phim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tại</a:t>
            </a:r>
            <a:r>
              <a:rPr lang="en-US" sz="36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nhà</a:t>
            </a:r>
            <a:endParaRPr lang="en-US" sz="36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jet </a:t>
            </a:r>
            <a:r>
              <a:rPr lang="en-US" sz="3600" dirty="0">
                <a:solidFill>
                  <a:srgbClr val="0070C0"/>
                </a:solidFill>
              </a:rPr>
              <a:t>(n) 			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dʒet</a:t>
            </a:r>
            <a:r>
              <a:rPr lang="en-US" sz="3600" dirty="0">
                <a:solidFill>
                  <a:srgbClr val="FF0000"/>
                </a:solidFill>
              </a:rPr>
              <a:t>/			</a:t>
            </a:r>
            <a:r>
              <a:rPr lang="en-US" sz="3600" dirty="0" err="1">
                <a:solidFill>
                  <a:srgbClr val="FF0000"/>
                </a:solidFill>
              </a:rPr>
              <a:t>máy</a:t>
            </a:r>
            <a:r>
              <a:rPr lang="en-US" sz="3600" dirty="0">
                <a:solidFill>
                  <a:srgbClr val="FF0000"/>
                </a:solidFill>
              </a:rPr>
              <a:t> bay </a:t>
            </a:r>
            <a:r>
              <a:rPr lang="en-US" sz="3600" dirty="0" err="1">
                <a:solidFill>
                  <a:srgbClr val="FF0000"/>
                </a:solidFill>
              </a:rPr>
              <a:t>phản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lực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mansion </a:t>
            </a:r>
            <a:r>
              <a:rPr lang="en-US" sz="3600" dirty="0">
                <a:solidFill>
                  <a:srgbClr val="0070C0"/>
                </a:solidFill>
              </a:rPr>
              <a:t>(n) 		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mænʃn</a:t>
            </a:r>
            <a:r>
              <a:rPr lang="en-US" sz="3600" dirty="0">
                <a:solidFill>
                  <a:srgbClr val="FF0000"/>
                </a:solidFill>
              </a:rPr>
              <a:t>/			</a:t>
            </a:r>
            <a:r>
              <a:rPr lang="en-US" sz="3600" dirty="0" err="1">
                <a:solidFill>
                  <a:srgbClr val="FF0000"/>
                </a:solidFill>
              </a:rPr>
              <a:t>biệt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thự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millionaire </a:t>
            </a:r>
            <a:r>
              <a:rPr lang="en-US" sz="3600" dirty="0">
                <a:solidFill>
                  <a:srgbClr val="0070C0"/>
                </a:solidFill>
              </a:rPr>
              <a:t>(n) 		</a:t>
            </a:r>
            <a:r>
              <a:rPr lang="en-US" sz="3600" dirty="0">
                <a:solidFill>
                  <a:srgbClr val="FF0000"/>
                </a:solidFill>
              </a:rPr>
              <a:t>/ˌ</a:t>
            </a:r>
            <a:r>
              <a:rPr lang="en-US" sz="3600" dirty="0" err="1">
                <a:solidFill>
                  <a:srgbClr val="FF0000"/>
                </a:solidFill>
              </a:rPr>
              <a:t>mɪljəˈner</a:t>
            </a:r>
            <a:r>
              <a:rPr lang="en-US" sz="3600" dirty="0">
                <a:solidFill>
                  <a:srgbClr val="FF0000"/>
                </a:solidFill>
              </a:rPr>
              <a:t>/		</a:t>
            </a:r>
            <a:r>
              <a:rPr lang="en-US" sz="3600" dirty="0" err="1">
                <a:solidFill>
                  <a:srgbClr val="FF0000"/>
                </a:solidFill>
              </a:rPr>
              <a:t>triệu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phú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sports car </a:t>
            </a:r>
            <a:r>
              <a:rPr lang="en-US" sz="3600" dirty="0">
                <a:solidFill>
                  <a:srgbClr val="0070C0"/>
                </a:solidFill>
              </a:rPr>
              <a:t>(n) 		</a:t>
            </a: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spɔːrts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kɑːr</a:t>
            </a:r>
            <a:r>
              <a:rPr lang="en-US" sz="3600" dirty="0">
                <a:solidFill>
                  <a:srgbClr val="FF0000"/>
                </a:solidFill>
              </a:rPr>
              <a:t>/		</a:t>
            </a:r>
            <a:r>
              <a:rPr lang="en-US" sz="3600" dirty="0" err="1">
                <a:solidFill>
                  <a:srgbClr val="FF0000"/>
                </a:solidFill>
              </a:rPr>
              <a:t>xe</a:t>
            </a:r>
            <a:r>
              <a:rPr lang="en-US" sz="3600" dirty="0">
                <a:solidFill>
                  <a:srgbClr val="FF0000"/>
                </a:solidFill>
              </a:rPr>
              <a:t> ô-</a:t>
            </a:r>
            <a:r>
              <a:rPr lang="en-US" sz="3600" dirty="0" err="1">
                <a:solidFill>
                  <a:srgbClr val="FF0000"/>
                </a:solidFill>
              </a:rPr>
              <a:t>tô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thao</a:t>
            </a:r>
            <a:endParaRPr lang="en-US" sz="3600" dirty="0">
              <a:solidFill>
                <a:srgbClr val="FF0000"/>
              </a:solidFill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b="1" dirty="0">
                <a:solidFill>
                  <a:srgbClr val="0070C0"/>
                </a:solidFill>
              </a:rPr>
              <a:t>yacht </a:t>
            </a:r>
            <a:r>
              <a:rPr lang="en-US" sz="3600" dirty="0">
                <a:solidFill>
                  <a:srgbClr val="0070C0"/>
                </a:solidFill>
              </a:rPr>
              <a:t>(n) 			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jɑːt</a:t>
            </a:r>
            <a:r>
              <a:rPr lang="en-US" sz="3600" dirty="0">
                <a:solidFill>
                  <a:srgbClr val="FF0000"/>
                </a:solidFill>
              </a:rPr>
              <a:t>/			du </a:t>
            </a:r>
            <a:r>
              <a:rPr lang="en-US" sz="3600" dirty="0" err="1">
                <a:solidFill>
                  <a:srgbClr val="FF0000"/>
                </a:solidFill>
              </a:rPr>
              <a:t>thuyền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D91CD7-4214-3436-6873-ED8DECCAFD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8095" y="4921007"/>
            <a:ext cx="0" cy="1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3F9896-709A-A651-85F2-8E0F07B1A0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8095" y="2382520"/>
            <a:ext cx="0" cy="0"/>
          </a:xfrm>
          <a:prstGeom prst="line">
            <a:avLst/>
          </a:prstGeom>
          <a:noFill/>
          <a:ln w="35585">
            <a:solidFill>
              <a:srgbClr val="231F2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DC29569-4F3B-9E48-9DBF-61ACC6A9385E}"/>
              </a:ext>
            </a:extLst>
          </p:cNvPr>
          <p:cNvSpPr txBox="1"/>
          <p:nvPr/>
        </p:nvSpPr>
        <p:spPr>
          <a:xfrm>
            <a:off x="495701" y="404964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20" name="Rectangle 75">
            <a:hlinkClick r:id="" action="ppaction://noaction" highlightClick="1">
              <a:snd r:embed="rId3" name="celebrity.wav"/>
            </a:hlinkClick>
            <a:extLst>
              <a:ext uri="{FF2B5EF4-FFF2-40B4-BE49-F238E27FC236}">
                <a16:creationId xmlns:a16="http://schemas.microsoft.com/office/drawing/2014/main" id="{6774A94C-CED7-CE79-475E-319F3B8C9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6" y="131736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1" name="Rectangle 75">
            <a:hlinkClick r:id="" action="ppaction://noaction" highlightClick="1">
              <a:snd r:embed="rId4" name="helicopter.wav"/>
            </a:hlinkClick>
            <a:extLst>
              <a:ext uri="{FF2B5EF4-FFF2-40B4-BE49-F238E27FC236}">
                <a16:creationId xmlns:a16="http://schemas.microsoft.com/office/drawing/2014/main" id="{EFB08502-E338-C397-DA7D-88D8B54E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58" y="1922552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2" name="Rectangle 75">
            <a:hlinkClick r:id="" action="ppaction://noaction" highlightClick="1">
              <a:snd r:embed="rId5" name="home theater.wav"/>
            </a:hlinkClick>
            <a:extLst>
              <a:ext uri="{FF2B5EF4-FFF2-40B4-BE49-F238E27FC236}">
                <a16:creationId xmlns:a16="http://schemas.microsoft.com/office/drawing/2014/main" id="{52936E12-F5D6-EC8C-DB65-783E1DEE2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2" y="2510499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3" name="Rectangle 75">
            <a:hlinkClick r:id="" action="ppaction://noaction" highlightClick="1">
              <a:snd r:embed="rId6" name="jet.wav"/>
            </a:hlinkClick>
            <a:extLst>
              <a:ext uri="{FF2B5EF4-FFF2-40B4-BE49-F238E27FC236}">
                <a16:creationId xmlns:a16="http://schemas.microsoft.com/office/drawing/2014/main" id="{F325B874-E207-5BB6-1326-45BDA6D71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55" y="3163512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4" name="Rectangle 75">
            <a:hlinkClick r:id="" action="ppaction://noaction" highlightClick="1">
              <a:snd r:embed="rId7" name="mansion.wav"/>
            </a:hlinkClick>
            <a:extLst>
              <a:ext uri="{FF2B5EF4-FFF2-40B4-BE49-F238E27FC236}">
                <a16:creationId xmlns:a16="http://schemas.microsoft.com/office/drawing/2014/main" id="{13189895-38A6-D93F-0B8C-25C58390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54" y="373220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5" name="Rectangle 75">
            <a:hlinkClick r:id="" action="ppaction://noaction" highlightClick="1">
              <a:snd r:embed="rId8" name="millionaire.wav"/>
            </a:hlinkClick>
            <a:extLst>
              <a:ext uri="{FF2B5EF4-FFF2-40B4-BE49-F238E27FC236}">
                <a16:creationId xmlns:a16="http://schemas.microsoft.com/office/drawing/2014/main" id="{47CD2C6D-ADD4-7A0D-84A4-4085007B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77" y="4337491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6" name="Rectangle 75">
            <a:hlinkClick r:id="" action="ppaction://noaction" highlightClick="1">
              <a:snd r:embed="rId9" name="sports car.wav"/>
            </a:hlinkClick>
            <a:extLst>
              <a:ext uri="{FF2B5EF4-FFF2-40B4-BE49-F238E27FC236}">
                <a16:creationId xmlns:a16="http://schemas.microsoft.com/office/drawing/2014/main" id="{312314AD-09C7-5463-C09B-AF829C17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47" y="4943078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7" name="Rectangle 75">
            <a:hlinkClick r:id="" action="ppaction://noaction" highlightClick="1">
              <a:snd r:embed="rId10" name="yacht.wav"/>
            </a:hlinkClick>
            <a:extLst>
              <a:ext uri="{FF2B5EF4-FFF2-40B4-BE49-F238E27FC236}">
                <a16:creationId xmlns:a16="http://schemas.microsoft.com/office/drawing/2014/main" id="{5FD989CD-7799-2E9C-9F8C-54F55175D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22" y="5559100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2B10A-6EA8-30D6-AF46-037B7BD2331B}"/>
              </a:ext>
            </a:extLst>
          </p:cNvPr>
          <p:cNvSpPr txBox="1"/>
          <p:nvPr/>
        </p:nvSpPr>
        <p:spPr>
          <a:xfrm>
            <a:off x="562376" y="441154"/>
            <a:ext cx="43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4DCBB-6205-D861-4542-4F17EDD8E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9116" y="35462"/>
            <a:ext cx="2472818" cy="8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ic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me th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n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ports 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387608" y="3842243"/>
            <a:ext cx="37509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Grammar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Presentation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5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FAB0D-CCDA-2C8F-5885-41E664BFB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2" y="11531"/>
            <a:ext cx="4673840" cy="609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454C5-0D61-D94A-313A-FABE3E5B7F7B}"/>
              </a:ext>
            </a:extLst>
          </p:cNvPr>
          <p:cNvSpPr txBox="1"/>
          <p:nvPr/>
        </p:nvSpPr>
        <p:spPr>
          <a:xfrm>
            <a:off x="332508" y="600513"/>
            <a:ext cx="11665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Read about 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reported speech 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for statements and fill in the blanks.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24929E-7CF6-4996-1670-90C16B281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1918" b="1388"/>
          <a:stretch/>
        </p:blipFill>
        <p:spPr>
          <a:xfrm>
            <a:off x="149596" y="3422563"/>
            <a:ext cx="6029823" cy="2891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5BEA18-6D9F-A544-CC63-92F57D32E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872" y="3409686"/>
            <a:ext cx="5702593" cy="2921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EF8FE8-0E51-3B0D-09B2-A8D1635116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r="27641" b="83792"/>
          <a:stretch/>
        </p:blipFill>
        <p:spPr>
          <a:xfrm>
            <a:off x="2796430" y="1204535"/>
            <a:ext cx="6602931" cy="5109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D7C35E-E7F5-22C9-0955-927C4F0DF1D8}"/>
              </a:ext>
            </a:extLst>
          </p:cNvPr>
          <p:cNvSpPr txBox="1"/>
          <p:nvPr/>
        </p:nvSpPr>
        <p:spPr>
          <a:xfrm>
            <a:off x="366054" y="1713299"/>
            <a:ext cx="11979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spc="-100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We can use </a:t>
            </a:r>
            <a:r>
              <a:rPr lang="en-US" sz="3200" b="1" u="sng" spc="-100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Reported Speech</a:t>
            </a:r>
            <a:r>
              <a:rPr lang="en-US" sz="3200" b="1" spc="-100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3200" b="0" spc="-100" dirty="0">
                <a:solidFill>
                  <a:srgbClr val="00B050"/>
                </a:solidFill>
                <a:effectLst/>
                <a:latin typeface="Arial Narrow" panose="020B0606020202030204" pitchFamily="34" charset="0"/>
              </a:rPr>
              <a:t>to repeat what people said in the past in our words.</a:t>
            </a:r>
          </a:p>
          <a:p>
            <a:r>
              <a:rPr lang="en-US" sz="3200" i="1" spc="-100" dirty="0">
                <a:solidFill>
                  <a:srgbClr val="0070C0"/>
                </a:solidFill>
                <a:latin typeface="Arial Narrow" panose="020B0606020202030204" pitchFamily="34" charset="0"/>
              </a:rPr>
              <a:t>		</a:t>
            </a:r>
            <a:r>
              <a:rPr lang="en-US" sz="3200" b="1" i="1" dirty="0">
                <a:solidFill>
                  <a:srgbClr val="002060"/>
                </a:solidFill>
                <a:effectLst/>
              </a:rPr>
              <a:t>Jane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: I have a helicopter and a mansion.</a:t>
            </a:r>
            <a:endParaRPr lang="en-US" sz="3200" i="1" dirty="0">
              <a:solidFill>
                <a:srgbClr val="002060"/>
              </a:solidFill>
            </a:endParaRPr>
          </a:p>
          <a:p>
            <a:r>
              <a:rPr lang="en-US" sz="3200" b="1" i="1" dirty="0">
                <a:solidFill>
                  <a:srgbClr val="002060"/>
                </a:solidFill>
                <a:effectLst/>
              </a:rPr>
              <a:t>		</a:t>
            </a:r>
            <a:r>
              <a:rPr lang="en-US" sz="3200" b="1" i="1" dirty="0">
                <a:solidFill>
                  <a:srgbClr val="00B0F0"/>
                </a:solidFill>
                <a:effectLst/>
              </a:rPr>
              <a:t>John</a:t>
            </a:r>
            <a:r>
              <a:rPr lang="en-US" sz="3200" b="0" i="1" dirty="0">
                <a:solidFill>
                  <a:srgbClr val="00B0F0"/>
                </a:solidFill>
                <a:effectLst/>
              </a:rPr>
              <a:t>: Jane said she had a helicopter and a mansion.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BF5E3F05-D1AC-1CBD-381E-BE4717291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72" y="6389360"/>
            <a:ext cx="1924153" cy="42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repeatCount="2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2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6454C5-0D61-D94A-313A-FABE3E5B7F7B}"/>
              </a:ext>
            </a:extLst>
          </p:cNvPr>
          <p:cNvSpPr txBox="1"/>
          <p:nvPr/>
        </p:nvSpPr>
        <p:spPr>
          <a:xfrm>
            <a:off x="513483" y="1124388"/>
            <a:ext cx="11665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b. Listen and check your answers. Listen again and repeat.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24929E-7CF6-4996-1670-90C16B281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1918" b="1388"/>
          <a:stretch/>
        </p:blipFill>
        <p:spPr>
          <a:xfrm>
            <a:off x="149596" y="2393863"/>
            <a:ext cx="6029823" cy="2891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5BEA18-6D9F-A544-CC63-92F57D32EC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8872" y="2380986"/>
            <a:ext cx="5702593" cy="2921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EF8FE8-0E51-3B0D-09B2-A8D163511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103" r="27641" b="83792"/>
          <a:stretch/>
        </p:blipFill>
        <p:spPr>
          <a:xfrm>
            <a:off x="2783956" y="505224"/>
            <a:ext cx="6602931" cy="51098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AFC808-C87C-1B5E-AB59-B80EE2BFC9A6}"/>
              </a:ext>
            </a:extLst>
          </p:cNvPr>
          <p:cNvSpPr txBox="1"/>
          <p:nvPr/>
        </p:nvSpPr>
        <p:spPr>
          <a:xfrm>
            <a:off x="8248650" y="4210049"/>
            <a:ext cx="221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uturaStd-Book"/>
              </a:rPr>
              <a:t>said	   had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3F6D7-7B52-864A-63A4-202CB3293E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9400" y="1035258"/>
            <a:ext cx="693088" cy="566303"/>
          </a:xfrm>
          <a:prstGeom prst="rect">
            <a:avLst/>
          </a:prstGeom>
        </p:spPr>
      </p:pic>
      <p:sp>
        <p:nvSpPr>
          <p:cNvPr id="7" name="Rectangle 36">
            <a:hlinkClick r:id="" action="ppaction://noaction">
              <a:snd r:embed="rId13" name="CD2 TRACK 21.wav"/>
            </a:hlinkClick>
            <a:extLst>
              <a:ext uri="{FF2B5EF4-FFF2-40B4-BE49-F238E27FC236}">
                <a16:creationId xmlns:a16="http://schemas.microsoft.com/office/drawing/2014/main" id="{BD9412EB-6FC1-3667-A486-85C4C296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1414" y="732141"/>
            <a:ext cx="938626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8" name="CD2 TRACK 21">
            <a:hlinkClick r:id="" action="ppaction://media"/>
            <a:extLst>
              <a:ext uri="{FF2B5EF4-FFF2-40B4-BE49-F238E27FC236}">
                <a16:creationId xmlns:a16="http://schemas.microsoft.com/office/drawing/2014/main" id="{0747B531-1F32-36A0-94FD-28CE97E455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0"/>
                </p14:media>
              </p:ext>
            </p:extLst>
          </p:nvPr>
        </p:nvPicPr>
        <p:blipFill>
          <a:blip r:embed="rId1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02444" y="1695854"/>
            <a:ext cx="633716" cy="633716"/>
          </a:xfrm>
          <a:prstGeom prst="rect">
            <a:avLst/>
          </a:prstGeom>
        </p:spPr>
      </p:pic>
      <p:sp>
        <p:nvSpPr>
          <p:cNvPr id="13" name="Rectangle 36">
            <a:hlinkClick r:id="" action="ppaction://noaction">
              <a:snd r:embed="rId5" name="CD2 TRACK 21_Segment_0_002.wav"/>
            </a:hlinkClick>
            <a:extLst>
              <a:ext uri="{FF2B5EF4-FFF2-40B4-BE49-F238E27FC236}">
                <a16:creationId xmlns:a16="http://schemas.microsoft.com/office/drawing/2014/main" id="{0C1018E9-0FF1-97CF-92F5-84C3357CD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464" y="4437394"/>
            <a:ext cx="938626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A04D75-0F8A-7C7F-7F3D-3D88975979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19232" y="4406895"/>
            <a:ext cx="2629035" cy="196860"/>
          </a:xfrm>
          <a:prstGeom prst="rect">
            <a:avLst/>
          </a:prstGeom>
        </p:spPr>
      </p:pic>
      <p:sp>
        <p:nvSpPr>
          <p:cNvPr id="10" name="Rectangle 36">
            <a:hlinkClick r:id="" action="ppaction://noaction">
              <a:snd r:embed="rId16" name="CD2 TRACK 21_Segment_0_001.wav"/>
            </a:hlinkClick>
            <a:extLst>
              <a:ext uri="{FF2B5EF4-FFF2-40B4-BE49-F238E27FC236}">
                <a16:creationId xmlns:a16="http://schemas.microsoft.com/office/drawing/2014/main" id="{C4B49A9A-C0D8-C583-E06C-6A9BB8551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756" y="4224530"/>
            <a:ext cx="938626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 TRACK 21_Segment_0_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6571</TotalTime>
  <Words>480</Words>
  <Application>Microsoft Office PowerPoint</Application>
  <PresentationFormat>Widescreen</PresentationFormat>
  <Paragraphs>111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FuturaStd-Book</vt:lpstr>
      <vt:lpstr>Times New Roman</vt:lpstr>
      <vt:lpstr>Webdings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60</cp:revision>
  <dcterms:created xsi:type="dcterms:W3CDTF">2023-02-01T04:45:54Z</dcterms:created>
  <dcterms:modified xsi:type="dcterms:W3CDTF">2023-04-19T05:09:53Z</dcterms:modified>
</cp:coreProperties>
</file>