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259" r:id="rId3"/>
    <p:sldId id="267" r:id="rId4"/>
    <p:sldId id="314" r:id="rId5"/>
    <p:sldId id="269" r:id="rId6"/>
    <p:sldId id="358" r:id="rId7"/>
    <p:sldId id="359" r:id="rId8"/>
    <p:sldId id="332" r:id="rId9"/>
    <p:sldId id="323" r:id="rId10"/>
    <p:sldId id="347" r:id="rId11"/>
    <p:sldId id="348" r:id="rId12"/>
    <p:sldId id="349" r:id="rId13"/>
    <p:sldId id="327" r:id="rId14"/>
    <p:sldId id="350" r:id="rId15"/>
    <p:sldId id="352" r:id="rId16"/>
    <p:sldId id="351" r:id="rId17"/>
    <p:sldId id="333" r:id="rId18"/>
    <p:sldId id="334" r:id="rId19"/>
    <p:sldId id="353" r:id="rId20"/>
    <p:sldId id="355" r:id="rId21"/>
    <p:sldId id="356" r:id="rId22"/>
    <p:sldId id="294" r:id="rId23"/>
    <p:sldId id="357" r:id="rId24"/>
    <p:sldId id="296" r:id="rId25"/>
    <p:sldId id="298" r:id="rId26"/>
    <p:sldId id="299" r:id="rId27"/>
    <p:sldId id="300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18BA33-26DB-4428-93D0-27EAE4D1DD9C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63D410-B0AC-488E-A5F6-469EF3A10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4813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8724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514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910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40685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054279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34208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40179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6026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5334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4602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4275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1308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3521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4/19/2023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5288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54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F71FAA-8EC5-41BF-A839-F9E0167E2251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-37331"/>
            <a:ext cx="12192000" cy="6895331"/>
          </a:xfrm>
          <a:prstGeom prst="rect">
            <a:avLst/>
          </a:prstGeom>
        </p:spPr>
      </p:pic>
      <p:sp>
        <p:nvSpPr>
          <p:cNvPr id="12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8153400" y="44183"/>
            <a:ext cx="3989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0" dirty="0">
                <a:solidFill>
                  <a:schemeClr val="tx1"/>
                </a:solidFill>
              </a:rPr>
              <a:t>Lesson 1.3: Pronunciation &amp; Speaking</a:t>
            </a:r>
          </a:p>
        </p:txBody>
      </p:sp>
      <p:sp>
        <p:nvSpPr>
          <p:cNvPr id="14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64769" y="44183"/>
            <a:ext cx="448636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0" dirty="0">
                <a:solidFill>
                  <a:schemeClr val="tx1"/>
                </a:solidFill>
              </a:rPr>
              <a:t>Unit 7: Teens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0" y="6449515"/>
            <a:ext cx="2934842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600" baseline="0" dirty="0" err="1">
                <a:solidFill>
                  <a:schemeClr val="tx1"/>
                </a:solidFill>
                <a:effectLst/>
              </a:rPr>
              <a:t>Tiếng</a:t>
            </a:r>
            <a:r>
              <a:rPr lang="en-US" sz="1600" baseline="0" dirty="0">
                <a:solidFill>
                  <a:schemeClr val="tx1"/>
                </a:solidFill>
                <a:effectLst/>
              </a:rPr>
              <a:t> </a:t>
            </a:r>
            <a:r>
              <a:rPr lang="en-US" sz="1600" baseline="0" dirty="0" err="1">
                <a:solidFill>
                  <a:schemeClr val="tx1"/>
                </a:solidFill>
                <a:effectLst/>
              </a:rPr>
              <a:t>Anh</a:t>
            </a:r>
            <a:r>
              <a:rPr lang="en-US" sz="1600" baseline="0">
                <a:solidFill>
                  <a:schemeClr val="tx1"/>
                </a:solidFill>
                <a:effectLst/>
              </a:rPr>
              <a:t> 8 </a:t>
            </a:r>
            <a:r>
              <a:rPr lang="en-US" sz="1600" baseline="0" dirty="0" err="1">
                <a:solidFill>
                  <a:schemeClr val="tx1"/>
                </a:solidFill>
                <a:effectLst/>
              </a:rPr>
              <a:t>i</a:t>
            </a:r>
            <a:r>
              <a:rPr lang="en-US" sz="1600" baseline="0" dirty="0">
                <a:solidFill>
                  <a:schemeClr val="tx1"/>
                </a:solidFill>
                <a:effectLst/>
              </a:rPr>
              <a:t>-Learn Smart World </a:t>
            </a:r>
            <a:endParaRPr lang="en-US" sz="1600" dirty="0">
              <a:solidFill>
                <a:schemeClr val="tx1"/>
              </a:solidFill>
              <a:effectLst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11212285" y="6405254"/>
            <a:ext cx="754179" cy="3844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5193275" y="6449514"/>
            <a:ext cx="2248372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600" baseline="0" dirty="0">
                <a:solidFill>
                  <a:schemeClr val="tx1"/>
                </a:solidFill>
                <a:effectLst/>
              </a:rPr>
              <a:t>DTP Education Solutions </a:t>
            </a:r>
            <a:endParaRPr lang="en-US" sz="1600" dirty="0"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227081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8" r:id="rId13"/>
    <p:sldLayoutId id="2147483689" r:id="rId14"/>
    <p:sldLayoutId id="2147483691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9.wav"/><Relationship Id="rId3" Type="http://schemas.openxmlformats.org/officeDocument/2006/relationships/slideLayout" Target="../slideLayouts/slideLayout13.xml"/><Relationship Id="rId7" Type="http://schemas.microsoft.com/office/2007/relationships/hdphoto" Target="../media/hdphoto2.wdp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10.wav"/><Relationship Id="rId3" Type="http://schemas.openxmlformats.org/officeDocument/2006/relationships/slideLayout" Target="../slideLayouts/slideLayout13.xml"/><Relationship Id="rId7" Type="http://schemas.microsoft.com/office/2007/relationships/hdphoto" Target="../media/hdphoto3.wdp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png"/><Relationship Id="rId7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5" Type="http://schemas.microsoft.com/office/2007/relationships/hdphoto" Target="../media/hdphoto3.wdp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microsoft.com/office/2007/relationships/hdphoto" Target="../media/hdphoto8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5" Type="http://schemas.microsoft.com/office/2007/relationships/hdphoto" Target="../media/hdphoto7.wdp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9.wdp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10.wdp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8.wav"/><Relationship Id="rId3" Type="http://schemas.openxmlformats.org/officeDocument/2006/relationships/audio" Target="../media/audio3.wav"/><Relationship Id="rId7" Type="http://schemas.openxmlformats.org/officeDocument/2006/relationships/audio" Target="../media/audio7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6" Type="http://schemas.openxmlformats.org/officeDocument/2006/relationships/audio" Target="../media/audio6.wav"/><Relationship Id="rId5" Type="http://schemas.openxmlformats.org/officeDocument/2006/relationships/audio" Target="../media/audio5.wav"/><Relationship Id="rId10" Type="http://schemas.openxmlformats.org/officeDocument/2006/relationships/image" Target="../media/image10.png"/><Relationship Id="rId4" Type="http://schemas.openxmlformats.org/officeDocument/2006/relationships/audio" Target="../media/audio4.wav"/><Relationship Id="rId9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232608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28C3E5E-23DE-2592-D57F-E2DEBA4EF0E6}"/>
              </a:ext>
            </a:extLst>
          </p:cNvPr>
          <p:cNvSpPr/>
          <p:nvPr/>
        </p:nvSpPr>
        <p:spPr>
          <a:xfrm>
            <a:off x="6356839" y="3232118"/>
            <a:ext cx="5207088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UNIT 7: TEENS</a:t>
            </a:r>
          </a:p>
          <a:p>
            <a:pPr algn="ctr"/>
            <a:r>
              <a:rPr lang="en-US" sz="2400" b="1" dirty="0">
                <a:solidFill>
                  <a:srgbClr val="00B050"/>
                </a:solidFill>
                <a:effectLst/>
                <a:ea typeface="Calibri" panose="020F0502020204030204" pitchFamily="34" charset="0"/>
              </a:rPr>
              <a:t>Lesson 1.3 – </a:t>
            </a:r>
            <a:r>
              <a:rPr lang="en-US" sz="2400" b="1" dirty="0">
                <a:solidFill>
                  <a:srgbClr val="00B050"/>
                </a:solidFill>
                <a:effectLst/>
              </a:rPr>
              <a:t>Pronunciation &amp; Speaking</a:t>
            </a:r>
          </a:p>
          <a:p>
            <a:pPr algn="ctr"/>
            <a:r>
              <a:rPr lang="en-US" sz="2400" dirty="0"/>
              <a:t>P</a:t>
            </a:r>
            <a:r>
              <a:rPr lang="en-US" sz="2400" dirty="0" smtClean="0">
                <a:effectLst/>
              </a:rPr>
              <a:t>ages </a:t>
            </a:r>
            <a:r>
              <a:rPr lang="en-US" sz="2400" dirty="0">
                <a:effectLst/>
              </a:rPr>
              <a:t>66 &amp; 67</a:t>
            </a:r>
            <a:endParaRPr lang="en-US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2680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D511AE1-9D8E-19DD-9BF0-77BA8F34ABD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7696" t="-31910" r="26639" b="-1"/>
          <a:stretch/>
        </p:blipFill>
        <p:spPr>
          <a:xfrm>
            <a:off x="5591502" y="170602"/>
            <a:ext cx="1093076" cy="144188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ADC6475-4F2D-A627-D190-C75C6DE868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412" y="547036"/>
            <a:ext cx="3227236" cy="607028"/>
          </a:xfrm>
          <a:prstGeom prst="rect">
            <a:avLst/>
          </a:prstGeom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2596000C-D603-4673-EAA5-5532915110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42921" y="38798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80AF8E2-02B8-A661-464A-6B9E82067D7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rcRect b="40223"/>
          <a:stretch/>
        </p:blipFill>
        <p:spPr>
          <a:xfrm>
            <a:off x="1453310" y="1923722"/>
            <a:ext cx="6270028" cy="115465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B0E1B0A-94E4-66E2-65C0-58476E78EC6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rcRect t="59538" r="35812" b="2156"/>
          <a:stretch/>
        </p:blipFill>
        <p:spPr>
          <a:xfrm>
            <a:off x="3387256" y="3672398"/>
            <a:ext cx="4869795" cy="895300"/>
          </a:xfrm>
          <a:prstGeom prst="rect">
            <a:avLst/>
          </a:prstGeom>
        </p:spPr>
      </p:pic>
      <p:sp>
        <p:nvSpPr>
          <p:cNvPr id="18" name="Rectangle 36">
            <a:hlinkClick r:id="" action="ppaction://noaction">
              <a:snd r:embed="rId8" name="CD2 TRACK 17.wav"/>
            </a:hlinkClick>
            <a:extLst>
              <a:ext uri="{FF2B5EF4-FFF2-40B4-BE49-F238E27FC236}">
                <a16:creationId xmlns:a16="http://schemas.microsoft.com/office/drawing/2014/main" id="{C2E0CFF8-1796-C904-29D5-2091E86DB7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46061" y="2335394"/>
            <a:ext cx="986567" cy="1107996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vi-VN" sz="6600" dirty="0">
                <a:solidFill>
                  <a:srgbClr val="FF0000"/>
                </a:solidFill>
                <a:sym typeface="Webdings" panose="05030102010509060703" pitchFamily="18" charset="2"/>
              </a:rPr>
              <a:t></a:t>
            </a:r>
            <a:endParaRPr lang="vi-VN" sz="6600" dirty="0">
              <a:solidFill>
                <a:srgbClr val="FF0000"/>
              </a:solidFill>
            </a:endParaRPr>
          </a:p>
        </p:txBody>
      </p:sp>
      <p:pic>
        <p:nvPicPr>
          <p:cNvPr id="19" name="CD2 TRACK 17">
            <a:hlinkClick r:id="" action="ppaction://media"/>
            <a:extLst>
              <a:ext uri="{FF2B5EF4-FFF2-40B4-BE49-F238E27FC236}">
                <a16:creationId xmlns:a16="http://schemas.microsoft.com/office/drawing/2014/main" id="{2BEECBDC-B2AB-B6DB-5B3B-436C8CE0E78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500"/>
                </p14:media>
              </p:ext>
            </p:extLst>
          </p:nvPr>
        </p:nvPicPr>
        <p:blipFill>
          <a:blip r:embed="rId9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075777" y="2574621"/>
            <a:ext cx="607028" cy="607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59298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D511AE1-9D8E-19DD-9BF0-77BA8F34ABD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7696" t="-31910" r="26639" b="-1"/>
          <a:stretch/>
        </p:blipFill>
        <p:spPr>
          <a:xfrm>
            <a:off x="5591502" y="170602"/>
            <a:ext cx="1093076" cy="144188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ADC6475-4F2D-A627-D190-C75C6DE868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412" y="547036"/>
            <a:ext cx="3227236" cy="607028"/>
          </a:xfrm>
          <a:prstGeom prst="rect">
            <a:avLst/>
          </a:prstGeom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2596000C-D603-4673-EAA5-5532915110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42921" y="38798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B2CF7F5-D442-42BC-0C59-B0EB6D41228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rcRect b="50000"/>
          <a:stretch/>
        </p:blipFill>
        <p:spPr>
          <a:xfrm>
            <a:off x="905663" y="1814317"/>
            <a:ext cx="10380673" cy="710795"/>
          </a:xfrm>
          <a:prstGeom prst="rect">
            <a:avLst/>
          </a:prstGeom>
        </p:spPr>
      </p:pic>
      <p:sp>
        <p:nvSpPr>
          <p:cNvPr id="18" name="Rectangle 36">
            <a:hlinkClick r:id="" action="ppaction://noaction">
              <a:snd r:embed="rId8" name="CD2 TRACK 18.wav"/>
            </a:hlinkClick>
            <a:extLst>
              <a:ext uri="{FF2B5EF4-FFF2-40B4-BE49-F238E27FC236}">
                <a16:creationId xmlns:a16="http://schemas.microsoft.com/office/drawing/2014/main" id="{C2E0CFF8-1796-C904-29D5-2091E86DB7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05242" y="2377278"/>
            <a:ext cx="994880" cy="1107996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vi-VN" sz="6600" dirty="0">
                <a:solidFill>
                  <a:srgbClr val="FF0000"/>
                </a:solidFill>
                <a:sym typeface="Webdings" panose="05030102010509060703" pitchFamily="18" charset="2"/>
              </a:rPr>
              <a:t></a:t>
            </a:r>
            <a:endParaRPr lang="vi-VN" sz="6600" dirty="0">
              <a:solidFill>
                <a:srgbClr val="FF000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1EBF0CA-4075-74FC-6507-CDE8EDF124D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rcRect t="57209" r="27219"/>
          <a:stretch/>
        </p:blipFill>
        <p:spPr>
          <a:xfrm>
            <a:off x="1273578" y="2844661"/>
            <a:ext cx="9141750" cy="736066"/>
          </a:xfrm>
          <a:prstGeom prst="rect">
            <a:avLst/>
          </a:prstGeom>
        </p:spPr>
      </p:pic>
      <p:pic>
        <p:nvPicPr>
          <p:cNvPr id="9" name="CD2 TRACK 18">
            <a:hlinkClick r:id="" action="ppaction://media"/>
            <a:extLst>
              <a:ext uri="{FF2B5EF4-FFF2-40B4-BE49-F238E27FC236}">
                <a16:creationId xmlns:a16="http://schemas.microsoft.com/office/drawing/2014/main" id="{F25DF7A4-A5B0-8715-003F-98BED062429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529"/>
                </p14:media>
              </p:ext>
            </p:extLst>
          </p:nvPr>
        </p:nvPicPr>
        <p:blipFill>
          <a:blip r:embed="rId9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516014" y="891546"/>
            <a:ext cx="784444" cy="784444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1CD2133-D022-2F73-4993-B868BFFDBEC3}"/>
              </a:ext>
            </a:extLst>
          </p:cNvPr>
          <p:cNvCxnSpPr/>
          <p:nvPr/>
        </p:nvCxnSpPr>
        <p:spPr>
          <a:xfrm>
            <a:off x="1513490" y="3216164"/>
            <a:ext cx="166063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983C92CC-0A64-4E4E-FB69-F80BC007844F}"/>
              </a:ext>
            </a:extLst>
          </p:cNvPr>
          <p:cNvSpPr txBox="1"/>
          <p:nvPr/>
        </p:nvSpPr>
        <p:spPr>
          <a:xfrm>
            <a:off x="579180" y="3488801"/>
            <a:ext cx="34967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FF0000"/>
                </a:solidFill>
              </a:rPr>
              <a:t>/</a:t>
            </a:r>
            <a:r>
              <a:rPr lang="en-US" sz="3600" dirty="0">
                <a:solidFill>
                  <a:srgbClr val="FF0000"/>
                </a:solidFill>
                <a:effectLst/>
              </a:rPr>
              <a:t>e</a:t>
            </a:r>
            <a:r>
              <a:rPr lang="en-US" sz="3600" b="0" i="0" dirty="0">
                <a:solidFill>
                  <a:srgbClr val="FF0000"/>
                </a:solidFill>
                <a:effectLst/>
              </a:rPr>
              <a:t>/</a:t>
            </a:r>
            <a:endParaRPr lang="en-US" sz="3600" dirty="0">
              <a:solidFill>
                <a:srgbClr val="FF0000"/>
              </a:solidFill>
              <a:effectLst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6EC24EA-0C92-598E-FBA0-F3953510646B}"/>
              </a:ext>
            </a:extLst>
          </p:cNvPr>
          <p:cNvSpPr txBox="1"/>
          <p:nvPr/>
        </p:nvSpPr>
        <p:spPr>
          <a:xfrm>
            <a:off x="3001809" y="3504567"/>
            <a:ext cx="34967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dirty="0">
                <a:solidFill>
                  <a:srgbClr val="FF0000"/>
                </a:solidFill>
              </a:rPr>
              <a:t>/</a:t>
            </a:r>
            <a:r>
              <a:rPr lang="en-US" sz="3600" dirty="0" err="1">
                <a:solidFill>
                  <a:srgbClr val="FF0000"/>
                </a:solidFill>
              </a:rPr>
              <a:t>i</a:t>
            </a:r>
            <a:r>
              <a:rPr lang="en-US" sz="3600" dirty="0">
                <a:solidFill>
                  <a:srgbClr val="FF0000"/>
                </a:solidFill>
              </a:rPr>
              <a:t>ː</a:t>
            </a:r>
            <a:r>
              <a:rPr lang="en-US" sz="3600" b="0" i="0" dirty="0">
                <a:solidFill>
                  <a:srgbClr val="FF0000"/>
                </a:solidFill>
                <a:effectLst/>
              </a:rPr>
              <a:t>/</a:t>
            </a:r>
            <a:endParaRPr lang="en-US" sz="3600" dirty="0">
              <a:solidFill>
                <a:srgbClr val="FF0000"/>
              </a:solidFill>
              <a:effectLst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BBAD982-E183-4152-D80F-98D2C1BF71B6}"/>
              </a:ext>
            </a:extLst>
          </p:cNvPr>
          <p:cNvSpPr txBox="1"/>
          <p:nvPr/>
        </p:nvSpPr>
        <p:spPr>
          <a:xfrm>
            <a:off x="5371886" y="3509821"/>
            <a:ext cx="34967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dirty="0">
                <a:solidFill>
                  <a:srgbClr val="FF0000"/>
                </a:solidFill>
              </a:rPr>
              <a:t>/</a:t>
            </a:r>
            <a:r>
              <a:rPr lang="en-US" sz="3600" dirty="0" err="1">
                <a:solidFill>
                  <a:srgbClr val="FF0000"/>
                </a:solidFill>
              </a:rPr>
              <a:t>i</a:t>
            </a:r>
            <a:r>
              <a:rPr lang="en-US" sz="3600" dirty="0">
                <a:solidFill>
                  <a:srgbClr val="FF0000"/>
                </a:solidFill>
              </a:rPr>
              <a:t>ː</a:t>
            </a:r>
            <a:r>
              <a:rPr lang="en-US" sz="3600" b="0" i="0" dirty="0">
                <a:solidFill>
                  <a:srgbClr val="FF0000"/>
                </a:solidFill>
                <a:effectLst/>
              </a:rPr>
              <a:t>/</a:t>
            </a:r>
            <a:endParaRPr lang="en-US" sz="3600" dirty="0">
              <a:solidFill>
                <a:srgbClr val="FF0000"/>
              </a:solidFill>
              <a:effectLst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5187486-0EE3-B6B5-8FA9-7D715FF8B1F3}"/>
              </a:ext>
            </a:extLst>
          </p:cNvPr>
          <p:cNvSpPr txBox="1"/>
          <p:nvPr/>
        </p:nvSpPr>
        <p:spPr>
          <a:xfrm>
            <a:off x="7931149" y="3504569"/>
            <a:ext cx="34967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dirty="0">
                <a:solidFill>
                  <a:srgbClr val="FF0000"/>
                </a:solidFill>
              </a:rPr>
              <a:t>/</a:t>
            </a:r>
            <a:r>
              <a:rPr lang="en-US" sz="3600" dirty="0" err="1">
                <a:solidFill>
                  <a:srgbClr val="FF0000"/>
                </a:solidFill>
              </a:rPr>
              <a:t>i</a:t>
            </a:r>
            <a:r>
              <a:rPr lang="en-US" sz="3600" dirty="0">
                <a:solidFill>
                  <a:srgbClr val="FF0000"/>
                </a:solidFill>
              </a:rPr>
              <a:t>ː</a:t>
            </a:r>
            <a:r>
              <a:rPr lang="en-US" sz="3600" b="0" i="0" dirty="0">
                <a:solidFill>
                  <a:srgbClr val="FF0000"/>
                </a:solidFill>
                <a:effectLst/>
              </a:rPr>
              <a:t>/</a:t>
            </a:r>
            <a:endParaRPr lang="en-US" sz="3600" dirty="0"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54327689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0" presetClass="entr" presetSubtype="0" decel="10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500"/>
                            </p:stCondLst>
                            <p:childTnLst>
                              <p:par>
                                <p:cTn id="15" presetID="50" presetClass="entr" presetSubtype="0" decel="10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500"/>
                            </p:stCondLst>
                            <p:childTnLst>
                              <p:par>
                                <p:cTn id="21" presetID="50" presetClass="entr" presetSubtype="0" decel="10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8500"/>
                            </p:stCondLst>
                            <p:childTnLst>
                              <p:par>
                                <p:cTn id="27" presetID="50" presetClass="entr" presetSubtype="0" decel="10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D511AE1-9D8E-19DD-9BF0-77BA8F34AB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696" t="-31910" r="26639" b="-1"/>
          <a:stretch/>
        </p:blipFill>
        <p:spPr>
          <a:xfrm>
            <a:off x="5591502" y="170602"/>
            <a:ext cx="1093076" cy="144188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ADC6475-4F2D-A627-D190-C75C6DE868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412" y="547036"/>
            <a:ext cx="3227236" cy="607028"/>
          </a:xfrm>
          <a:prstGeom prst="rect">
            <a:avLst/>
          </a:prstGeom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2596000C-D603-4673-EAA5-5532915110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42921" y="38798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08442CC-EFD6-07C2-3384-F881E42D2F3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rcRect t="57209" r="27219"/>
          <a:stretch/>
        </p:blipFill>
        <p:spPr>
          <a:xfrm>
            <a:off x="1273578" y="2835036"/>
            <a:ext cx="9141750" cy="73606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7D3A83D-7060-CB58-1451-1A6E9F1FC16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rcRect t="59538" r="35812" b="2156"/>
          <a:stretch/>
        </p:blipFill>
        <p:spPr>
          <a:xfrm>
            <a:off x="3387256" y="3672398"/>
            <a:ext cx="4869795" cy="8953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2CBD4CE-DD48-9ECD-C7FC-804B3B448C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9466" y="1926943"/>
            <a:ext cx="10451802" cy="578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42973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5EEE879-C69A-8A57-42FC-B23A75A7134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9" r="2154"/>
          <a:stretch/>
        </p:blipFill>
        <p:spPr>
          <a:xfrm>
            <a:off x="843553" y="595116"/>
            <a:ext cx="8033838" cy="566776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B9B2C13-77D8-1E7C-D8A9-458F6E1AF4DD}"/>
              </a:ext>
            </a:extLst>
          </p:cNvPr>
          <p:cNvSpPr txBox="1"/>
          <p:nvPr/>
        </p:nvSpPr>
        <p:spPr>
          <a:xfrm>
            <a:off x="3427888" y="3848990"/>
            <a:ext cx="375090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</a:rPr>
              <a:t>Practice</a:t>
            </a:r>
          </a:p>
        </p:txBody>
      </p:sp>
    </p:spTree>
    <p:extLst>
      <p:ext uri="{BB962C8B-B14F-4D97-AF65-F5344CB8AC3E}">
        <p14:creationId xmlns:p14="http://schemas.microsoft.com/office/powerpoint/2010/main" val="230203878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E29749B-2E5E-7C12-2BC7-576C9461CA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37705" y="504449"/>
            <a:ext cx="6680410" cy="584910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7772440-92F2-8B3D-74AB-D5AE4585CD17}"/>
              </a:ext>
            </a:extLst>
          </p:cNvPr>
          <p:cNvSpPr txBox="1"/>
          <p:nvPr/>
        </p:nvSpPr>
        <p:spPr>
          <a:xfrm>
            <a:off x="31845" y="402049"/>
            <a:ext cx="614329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0" dirty="0">
                <a:solidFill>
                  <a:srgbClr val="002060"/>
                </a:solidFill>
                <a:effectLst/>
              </a:rPr>
              <a:t>a. Practice the conversation. </a:t>
            </a:r>
            <a:endParaRPr lang="en-US" sz="3200" b="1" dirty="0">
              <a:solidFill>
                <a:srgbClr val="002060"/>
              </a:solidFill>
            </a:endParaRPr>
          </a:p>
          <a:p>
            <a:r>
              <a:rPr lang="en-US" sz="3200" b="1" dirty="0">
                <a:solidFill>
                  <a:srgbClr val="002060"/>
                </a:solidFill>
              </a:rPr>
              <a:t>    </a:t>
            </a:r>
            <a:r>
              <a:rPr lang="en-US" sz="3200" b="1" i="0" dirty="0">
                <a:solidFill>
                  <a:srgbClr val="002060"/>
                </a:solidFill>
                <a:effectLst/>
              </a:rPr>
              <a:t>Swap roles and repeat.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1736218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E7772440-92F2-8B3D-74AB-D5AE4585CD17}"/>
              </a:ext>
            </a:extLst>
          </p:cNvPr>
          <p:cNvSpPr txBox="1"/>
          <p:nvPr/>
        </p:nvSpPr>
        <p:spPr>
          <a:xfrm>
            <a:off x="-46824" y="1736860"/>
            <a:ext cx="1178178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0" dirty="0">
                <a:solidFill>
                  <a:srgbClr val="002060"/>
                </a:solidFill>
                <a:effectLst/>
              </a:rPr>
              <a:t>	b. Make two more conversations using the ideas on the right. 	Remember to use the correct pronouns.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3364122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E2CFCF2-DD5F-E58E-EE6F-522BA06189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rcRect r="46709"/>
          <a:stretch/>
        </p:blipFill>
        <p:spPr>
          <a:xfrm>
            <a:off x="338365" y="537110"/>
            <a:ext cx="6638589" cy="57837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30B354A-621C-ADB6-6035-C6419A5E15E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rcRect l="57678" r="22140"/>
          <a:stretch/>
        </p:blipFill>
        <p:spPr>
          <a:xfrm>
            <a:off x="7008488" y="537110"/>
            <a:ext cx="2514201" cy="578377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F0E5C57-E225-1BDD-6908-B1894E5E6B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rcRect l="81642"/>
          <a:stretch/>
        </p:blipFill>
        <p:spPr>
          <a:xfrm>
            <a:off x="9587345" y="537110"/>
            <a:ext cx="2286984" cy="5783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62603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C594FE8-AEE5-821D-8FEB-E53C248F640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9" r="2154"/>
          <a:stretch/>
        </p:blipFill>
        <p:spPr>
          <a:xfrm>
            <a:off x="843553" y="595116"/>
            <a:ext cx="8033838" cy="566776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5F639D2-01C6-671B-AD53-0EE55FE65154}"/>
              </a:ext>
            </a:extLst>
          </p:cNvPr>
          <p:cNvSpPr txBox="1"/>
          <p:nvPr/>
        </p:nvSpPr>
        <p:spPr>
          <a:xfrm>
            <a:off x="3427888" y="3848990"/>
            <a:ext cx="375090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</a:rPr>
              <a:t>Speaking </a:t>
            </a:r>
          </a:p>
        </p:txBody>
      </p:sp>
    </p:spTree>
    <p:extLst>
      <p:ext uri="{BB962C8B-B14F-4D97-AF65-F5344CB8AC3E}">
        <p14:creationId xmlns:p14="http://schemas.microsoft.com/office/powerpoint/2010/main" val="274899306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3361DE-2DBB-DA6B-A6E8-2B0363E09E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533" y="512020"/>
            <a:ext cx="2402046" cy="5601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21F42EA-DA7D-F773-072D-3CDB77C322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08230" y="581098"/>
            <a:ext cx="4775540" cy="43106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C5BFB51-CB90-3386-DFDB-C23977FD316F}"/>
              </a:ext>
            </a:extLst>
          </p:cNvPr>
          <p:cNvSpPr txBox="1"/>
          <p:nvPr/>
        </p:nvSpPr>
        <p:spPr>
          <a:xfrm>
            <a:off x="258619" y="1136222"/>
            <a:ext cx="1095432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0" dirty="0">
                <a:solidFill>
                  <a:srgbClr val="002060"/>
                </a:solidFill>
                <a:effectLst/>
              </a:rPr>
              <a:t>a. You're doing a survey about what teens want to do in the future. Fill in the survey for yourself.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3D05D20-0782-6FA1-60BE-6503BF3C0A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749" y="2205545"/>
            <a:ext cx="12076036" cy="3943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43090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C5250CC-E4ED-0838-C5DA-49BF609BB9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982" y="1068136"/>
            <a:ext cx="12076036" cy="394319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C5BFB51-CB90-3386-DFDB-C23977FD316F}"/>
              </a:ext>
            </a:extLst>
          </p:cNvPr>
          <p:cNvSpPr txBox="1"/>
          <p:nvPr/>
        </p:nvSpPr>
        <p:spPr>
          <a:xfrm>
            <a:off x="0" y="-9082"/>
            <a:ext cx="12192000" cy="107721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3200" b="1" i="0" dirty="0">
                <a:solidFill>
                  <a:srgbClr val="002060"/>
                </a:solidFill>
                <a:effectLst/>
              </a:rPr>
              <a:t>	In fours: Ask three friends what their dreams are and why. 	</a:t>
            </a:r>
            <a:br>
              <a:rPr lang="en-US" sz="3200" b="1" i="0" dirty="0">
                <a:solidFill>
                  <a:srgbClr val="002060"/>
                </a:solidFill>
                <a:effectLst/>
              </a:rPr>
            </a:br>
            <a:r>
              <a:rPr lang="en-US" sz="3200" b="1" i="0" dirty="0">
                <a:solidFill>
                  <a:srgbClr val="002060"/>
                </a:solidFill>
                <a:effectLst/>
              </a:rPr>
              <a:t>	Then, complete the table.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B4B5B43-635E-5049-57B3-15EC4FC01CC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rcRect r="36602"/>
          <a:stretch/>
        </p:blipFill>
        <p:spPr>
          <a:xfrm>
            <a:off x="0" y="5173770"/>
            <a:ext cx="7596084" cy="111887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3D0452F-AF66-E91C-4E56-606E69A7CEF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rcRect l="67806" t="7630" b="6296"/>
          <a:stretch/>
        </p:blipFill>
        <p:spPr>
          <a:xfrm>
            <a:off x="7553669" y="5134589"/>
            <a:ext cx="4638331" cy="1158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53095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4599704" y="1614196"/>
            <a:ext cx="2906766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4504225" y="2625010"/>
            <a:ext cx="3180432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Pronunciation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4596585" y="4531577"/>
            <a:ext cx="2916101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4" name="Rounded Rectangle 13"/>
          <p:cNvSpPr/>
          <p:nvPr/>
        </p:nvSpPr>
        <p:spPr>
          <a:xfrm>
            <a:off x="4596584" y="5598378"/>
            <a:ext cx="2928545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5" name="Rounded Rectangle 14"/>
          <p:cNvSpPr/>
          <p:nvPr/>
        </p:nvSpPr>
        <p:spPr>
          <a:xfrm>
            <a:off x="4596586" y="3589180"/>
            <a:ext cx="2906767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Speaking</a:t>
            </a: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4348853" y="626704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254481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C5250CC-E4ED-0838-C5DA-49BF609BB9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548" y="2371975"/>
            <a:ext cx="12076036" cy="394319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C5BFB51-CB90-3386-DFDB-C23977FD316F}"/>
              </a:ext>
            </a:extLst>
          </p:cNvPr>
          <p:cNvSpPr txBox="1"/>
          <p:nvPr/>
        </p:nvSpPr>
        <p:spPr>
          <a:xfrm>
            <a:off x="18472" y="480447"/>
            <a:ext cx="12192000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3200" b="1" i="0" dirty="0">
                <a:solidFill>
                  <a:srgbClr val="002060"/>
                </a:solidFill>
                <a:effectLst/>
              </a:rPr>
              <a:t>b. Join a student from another group. Ask about their group's dreams.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98A1E1-23A1-D86C-39E4-ACF1AC0A65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8544" y="1151792"/>
            <a:ext cx="10690571" cy="1220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6982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4C5BFB51-CB90-3386-DFDB-C23977FD316F}"/>
              </a:ext>
            </a:extLst>
          </p:cNvPr>
          <p:cNvSpPr txBox="1"/>
          <p:nvPr/>
        </p:nvSpPr>
        <p:spPr>
          <a:xfrm>
            <a:off x="591124" y="1773534"/>
            <a:ext cx="11499276" cy="107721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3200" b="1" i="0" dirty="0">
                <a:solidFill>
                  <a:srgbClr val="002060"/>
                </a:solidFill>
                <a:effectLst/>
              </a:rPr>
              <a:t>c. What do you think is the most popular dream for </a:t>
            </a:r>
            <a:br>
              <a:rPr lang="en-US" sz="3200" b="1" i="0" dirty="0">
                <a:solidFill>
                  <a:srgbClr val="002060"/>
                </a:solidFill>
                <a:effectLst/>
              </a:rPr>
            </a:br>
            <a:r>
              <a:rPr lang="en-US" sz="3200" b="1" i="0" dirty="0">
                <a:solidFill>
                  <a:srgbClr val="002060"/>
                </a:solidFill>
                <a:effectLst/>
              </a:rPr>
              <a:t>								young people? Why?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C97317D-A530-67C2-6815-D98F3DB9E5F1}"/>
              </a:ext>
            </a:extLst>
          </p:cNvPr>
          <p:cNvSpPr/>
          <p:nvPr/>
        </p:nvSpPr>
        <p:spPr>
          <a:xfrm>
            <a:off x="3292988" y="519689"/>
            <a:ext cx="5606023" cy="92333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lIns="91440" tIns="45720" rIns="91440" bIns="45720" anchor="ctr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CLASS DISCUSSION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4DDFB38-B63B-0F76-48BC-36F953A9A9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7777" y="3387616"/>
            <a:ext cx="11916134" cy="1632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37709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6462"/>
            <a:ext cx="8790639" cy="585991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1938809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19A1780-17E3-ACEB-CB1A-9CAAFE385322}"/>
              </a:ext>
            </a:extLst>
          </p:cNvPr>
          <p:cNvSpPr txBox="1"/>
          <p:nvPr/>
        </p:nvSpPr>
        <p:spPr>
          <a:xfrm>
            <a:off x="295564" y="489680"/>
            <a:ext cx="1169323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0" dirty="0">
                <a:solidFill>
                  <a:srgbClr val="002060"/>
                </a:solidFill>
                <a:effectLst/>
              </a:rPr>
              <a:t>Read the conversation. Underline the mistakes and write the correct words on the lines.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7EAA21-1706-A592-019D-C55FFC9C94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4" r="612"/>
          <a:stretch/>
        </p:blipFill>
        <p:spPr>
          <a:xfrm>
            <a:off x="60222" y="1592200"/>
            <a:ext cx="12090029" cy="46515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35C2749-0536-D789-5A77-2531005D3984}"/>
              </a:ext>
            </a:extLst>
          </p:cNvPr>
          <p:cNvSpPr txBox="1"/>
          <p:nvPr/>
        </p:nvSpPr>
        <p:spPr>
          <a:xfrm>
            <a:off x="9966035" y="2955637"/>
            <a:ext cx="16348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His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05141F-B153-B614-3A96-7E5AFF0611B8}"/>
              </a:ext>
            </a:extLst>
          </p:cNvPr>
          <p:cNvSpPr txBox="1"/>
          <p:nvPr/>
        </p:nvSpPr>
        <p:spPr>
          <a:xfrm>
            <a:off x="881603" y="3065105"/>
            <a:ext cx="16348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__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E3E2AF3-74E0-58E7-9FF7-BC5606BB6F9D}"/>
              </a:ext>
            </a:extLst>
          </p:cNvPr>
          <p:cNvSpPr txBox="1"/>
          <p:nvPr/>
        </p:nvSpPr>
        <p:spPr>
          <a:xfrm>
            <a:off x="2429140" y="3814624"/>
            <a:ext cx="16348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___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3CDE0EE-F7E6-D207-C809-5493B0DA146A}"/>
              </a:ext>
            </a:extLst>
          </p:cNvPr>
          <p:cNvSpPr txBox="1"/>
          <p:nvPr/>
        </p:nvSpPr>
        <p:spPr>
          <a:xfrm>
            <a:off x="9970655" y="3588325"/>
            <a:ext cx="16348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their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A73057C-7897-E073-F082-5AF51DA37908}"/>
              </a:ext>
            </a:extLst>
          </p:cNvPr>
          <p:cNvSpPr txBox="1"/>
          <p:nvPr/>
        </p:nvSpPr>
        <p:spPr>
          <a:xfrm>
            <a:off x="761974" y="4234878"/>
            <a:ext cx="16348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____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FE585D1-7AE3-5A0C-2060-374C370BCDEF}"/>
              </a:ext>
            </a:extLst>
          </p:cNvPr>
          <p:cNvSpPr txBox="1"/>
          <p:nvPr/>
        </p:nvSpPr>
        <p:spPr>
          <a:xfrm>
            <a:off x="9993747" y="4202540"/>
            <a:ext cx="16348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theirs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21CEA62-BA48-A4B5-2FC3-7A38B90ACA46}"/>
              </a:ext>
            </a:extLst>
          </p:cNvPr>
          <p:cNvSpPr txBox="1"/>
          <p:nvPr/>
        </p:nvSpPr>
        <p:spPr>
          <a:xfrm>
            <a:off x="572633" y="5052293"/>
            <a:ext cx="16348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__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BC66E82-7FD4-13C8-5F20-0742393BA9E7}"/>
              </a:ext>
            </a:extLst>
          </p:cNvPr>
          <p:cNvSpPr txBox="1"/>
          <p:nvPr/>
        </p:nvSpPr>
        <p:spPr>
          <a:xfrm>
            <a:off x="9989131" y="4825991"/>
            <a:ext cx="16348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Hers</a:t>
            </a:r>
          </a:p>
        </p:txBody>
      </p:sp>
    </p:spTree>
    <p:extLst>
      <p:ext uri="{BB962C8B-B14F-4D97-AF65-F5344CB8AC3E}">
        <p14:creationId xmlns:p14="http://schemas.microsoft.com/office/powerpoint/2010/main" val="2504413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07" y="716490"/>
            <a:ext cx="7666432" cy="5227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609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2324099" y="2243918"/>
            <a:ext cx="9715501" cy="404315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171450" marR="0" lvl="0" indent="-171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Pronunciation</a:t>
            </a:r>
            <a:r>
              <a:rPr lang="en-US" sz="3600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R="0"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600" dirty="0"/>
              <a:t>To practice sound </a:t>
            </a:r>
            <a:r>
              <a:rPr lang="en-US" sz="3600" dirty="0">
                <a:solidFill>
                  <a:srgbClr val="FF0000"/>
                </a:solidFill>
              </a:rPr>
              <a:t>/</a:t>
            </a:r>
            <a:r>
              <a:rPr lang="en-US" sz="3600" dirty="0" err="1">
                <a:solidFill>
                  <a:srgbClr val="FF0000"/>
                </a:solidFill>
              </a:rPr>
              <a:t>i</a:t>
            </a:r>
            <a:r>
              <a:rPr lang="en-US" sz="3600" dirty="0">
                <a:solidFill>
                  <a:srgbClr val="FF0000"/>
                </a:solidFill>
              </a:rPr>
              <a:t>ː/</a:t>
            </a:r>
            <a:r>
              <a:rPr lang="en-US" sz="3600" dirty="0"/>
              <a:t>  </a:t>
            </a:r>
          </a:p>
          <a:p>
            <a:pPr marL="171450" marR="0" lvl="0" indent="-17145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FF0000"/>
                </a:solidFill>
                <a:ea typeface="Calibri" panose="020F0502020204030204" pitchFamily="34" charset="0"/>
              </a:rPr>
              <a:t>Speaking</a:t>
            </a:r>
            <a:r>
              <a:rPr lang="en-US" sz="3600" dirty="0">
                <a:solidFill>
                  <a:srgbClr val="002060"/>
                </a:solidFill>
                <a:ea typeface="Calibri" panose="020F0502020204030204" pitchFamily="34" charset="0"/>
              </a:rPr>
              <a:t>:</a:t>
            </a:r>
          </a:p>
          <a:p>
            <a:pPr marR="0" lv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3600" dirty="0"/>
              <a:t>- </a:t>
            </a:r>
            <a:r>
              <a:rPr lang="en-US" sz="3600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To talk about </a:t>
            </a:r>
            <a:r>
              <a:rPr lang="en-US" sz="3600" i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dreams and dream jobs</a:t>
            </a:r>
            <a:r>
              <a:rPr lang="en-US" sz="3600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using </a:t>
            </a:r>
            <a:r>
              <a:rPr lang="en-US" sz="3600" i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possessive pronouns </a:t>
            </a:r>
            <a:r>
              <a:rPr lang="en-US" sz="3600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and functional English - </a:t>
            </a:r>
            <a:r>
              <a:rPr lang="en-US" sz="3600" i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Responding to ideas</a:t>
            </a:r>
            <a:endParaRPr lang="en-US" sz="36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1470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665557" y="1734681"/>
            <a:ext cx="11291981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sound </a:t>
            </a:r>
            <a:r>
              <a:rPr lang="en-US" sz="3600" dirty="0">
                <a:solidFill>
                  <a:srgbClr val="FF0000"/>
                </a:solidFill>
              </a:rPr>
              <a:t>/</a:t>
            </a:r>
            <a:r>
              <a:rPr lang="en-US" sz="3600" dirty="0" err="1">
                <a:solidFill>
                  <a:srgbClr val="FF0000"/>
                </a:solidFill>
              </a:rPr>
              <a:t>i</a:t>
            </a:r>
            <a:r>
              <a:rPr lang="en-US" sz="3600" dirty="0">
                <a:solidFill>
                  <a:srgbClr val="FF0000"/>
                </a:solidFill>
              </a:rPr>
              <a:t>ː/</a:t>
            </a:r>
            <a:r>
              <a:rPr lang="en-US" sz="3600" i="1" dirty="0">
                <a:solidFill>
                  <a:srgbClr val="0070C0"/>
                </a:solidFill>
              </a:rPr>
              <a:t>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on page 39, WB</a:t>
            </a:r>
            <a:r>
              <a:rPr lang="en-US" sz="3600" i="1" dirty="0" smtClean="0">
                <a:solidFill>
                  <a:srgbClr val="0070C0"/>
                </a:solidFill>
              </a:rPr>
              <a:t>.</a:t>
            </a:r>
            <a:endParaRPr lang="en-US" sz="3600" i="1" dirty="0">
              <a:solidFill>
                <a:srgbClr val="0070C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</a:t>
            </a:r>
            <a:r>
              <a:rPr lang="en-US" sz="3600" i="1">
                <a:solidFill>
                  <a:srgbClr val="0070C0"/>
                </a:solidFill>
              </a:rPr>
              <a:t>(</a:t>
            </a:r>
            <a:r>
              <a:rPr lang="en-US" sz="3600" i="1" smtClean="0">
                <a:solidFill>
                  <a:srgbClr val="0070C0"/>
                </a:solidFill>
              </a:rPr>
              <a:t>pages 68 &amp; 69</a:t>
            </a:r>
            <a:r>
              <a:rPr lang="en-US" sz="3600" i="1" dirty="0">
                <a:solidFill>
                  <a:srgbClr val="0070C0"/>
                </a:solidFill>
              </a:rPr>
              <a:t>, SB)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on </a:t>
            </a:r>
            <a:r>
              <a:rPr lang="en-US" sz="3600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i="1" dirty="0">
                <a:solidFill>
                  <a:srgbClr val="0070C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25832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11500" y="557530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761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7" r="20451"/>
          <a:stretch/>
        </p:blipFill>
        <p:spPr>
          <a:xfrm>
            <a:off x="37491" y="498764"/>
            <a:ext cx="5368070" cy="58558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33269" y="532953"/>
            <a:ext cx="6869567" cy="48994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36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3600" b="0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To practice the /</a:t>
            </a:r>
            <a:r>
              <a:rPr lang="en-US" sz="3600" b="0" dirty="0" err="1">
                <a:solidFill>
                  <a:srgbClr val="002060"/>
                </a:solidFill>
                <a:effectLst/>
                <a:ea typeface="Arial-BoldMT"/>
                <a:cs typeface="Times New Roman" panose="02020603050405020304" pitchFamily="18" charset="0"/>
              </a:rPr>
              <a:t>i</a:t>
            </a:r>
            <a:r>
              <a:rPr lang="en-US" sz="3600" b="0" dirty="0">
                <a:solidFill>
                  <a:srgbClr val="002060"/>
                </a:solidFill>
                <a:effectLst/>
                <a:ea typeface="Arial-BoldMT"/>
                <a:cs typeface="Times New Roman" panose="02020603050405020304" pitchFamily="18" charset="0"/>
              </a:rPr>
              <a:t>ː</a:t>
            </a:r>
            <a:r>
              <a:rPr lang="en-US" sz="3600" b="0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/ sound</a:t>
            </a:r>
            <a:endParaRPr lang="en-US" sz="3600" b="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en-US" sz="3600" b="0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To talk about </a:t>
            </a:r>
            <a:r>
              <a:rPr lang="en-US" sz="3600" b="0" i="1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dreams and dream jobs</a:t>
            </a:r>
            <a:r>
              <a:rPr lang="en-US" sz="3600" b="0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using </a:t>
            </a:r>
            <a:r>
              <a:rPr lang="en-US" sz="3600" b="0" i="1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possessive pronouns </a:t>
            </a:r>
            <a:r>
              <a:rPr lang="en-US" sz="3600" b="0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and functional English - </a:t>
            </a:r>
            <a:r>
              <a:rPr lang="en-US" sz="3600" b="0" i="1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Responding to ideas</a:t>
            </a:r>
            <a:endParaRPr lang="en-US" sz="3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7293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712" y="529115"/>
            <a:ext cx="9120271" cy="578001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589320" y="1689904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4AD27C7-5133-C005-8660-E91DCDAD62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22624" y="2878189"/>
            <a:ext cx="4995785" cy="89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110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62" y="497784"/>
            <a:ext cx="8790933" cy="586002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894618" y="552140"/>
            <a:ext cx="321085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1872779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0325F62-2009-C112-EC60-3F0647150547}"/>
              </a:ext>
            </a:extLst>
          </p:cNvPr>
          <p:cNvSpPr txBox="1"/>
          <p:nvPr/>
        </p:nvSpPr>
        <p:spPr>
          <a:xfrm>
            <a:off x="613431" y="418435"/>
            <a:ext cx="119044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Choose the word whose underlined part is pronounced differently from that of the others.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966907B-7E72-06B0-2046-5F0848D291F7}"/>
              </a:ext>
            </a:extLst>
          </p:cNvPr>
          <p:cNvSpPr txBox="1"/>
          <p:nvPr/>
        </p:nvSpPr>
        <p:spPr>
          <a:xfrm>
            <a:off x="378687" y="1653310"/>
            <a:ext cx="12468621" cy="45427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AutoNum type="arabicPeriod"/>
              <a:tabLst>
                <a:tab pos="2743200" algn="l"/>
                <a:tab pos="5486400" algn="l"/>
                <a:tab pos="8229600" algn="l"/>
              </a:tabLst>
            </a:pPr>
            <a:r>
              <a:rPr lang="en-US" sz="3600" b="0" i="0" dirty="0" smtClean="0">
                <a:solidFill>
                  <a:srgbClr val="002060"/>
                </a:solidFill>
                <a:effectLst/>
              </a:rPr>
              <a:t>A</a:t>
            </a:r>
            <a:r>
              <a:rPr lang="en-US" sz="3600" b="0" i="0" dirty="0">
                <a:solidFill>
                  <a:srgbClr val="002060"/>
                </a:solidFill>
                <a:effectLst/>
              </a:rPr>
              <a:t>. said 	B. paid	C. maid 	D. laid</a:t>
            </a:r>
            <a:r>
              <a:rPr lang="en-US" sz="3600" dirty="0">
                <a:solidFill>
                  <a:srgbClr val="002060"/>
                </a:solidFill>
              </a:rPr>
              <a:t/>
            </a:r>
            <a:br>
              <a:rPr lang="en-US" sz="3600" dirty="0">
                <a:solidFill>
                  <a:srgbClr val="002060"/>
                </a:solidFill>
              </a:rPr>
            </a:br>
            <a:endParaRPr lang="en-US" sz="3600" dirty="0" smtClean="0">
              <a:solidFill>
                <a:srgbClr val="002060"/>
              </a:solidFill>
            </a:endParaRP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tabLst>
                <a:tab pos="2743200" algn="l"/>
                <a:tab pos="5486400" algn="l"/>
                <a:tab pos="8229600" algn="l"/>
              </a:tabLst>
            </a:pPr>
            <a:r>
              <a:rPr lang="en-US" sz="3600" dirty="0" smtClean="0">
                <a:solidFill>
                  <a:srgbClr val="002060"/>
                </a:solidFill>
              </a:rPr>
              <a:t>2</a:t>
            </a:r>
            <a:r>
              <a:rPr lang="en-US" sz="3600" dirty="0">
                <a:solidFill>
                  <a:srgbClr val="002060"/>
                </a:solidFill>
              </a:rPr>
              <a:t>.</a:t>
            </a:r>
            <a:r>
              <a:rPr lang="en-US" sz="3600" b="0" i="0" dirty="0">
                <a:solidFill>
                  <a:srgbClr val="002060"/>
                </a:solidFill>
                <a:effectLst/>
              </a:rPr>
              <a:t> A. month 	B. mother 	C. bother 	D. brother</a:t>
            </a:r>
            <a:r>
              <a:rPr lang="en-US" sz="3600" u="sng" dirty="0">
                <a:solidFill>
                  <a:srgbClr val="002060"/>
                </a:solidFill>
              </a:rPr>
              <a:t/>
            </a:r>
            <a:br>
              <a:rPr lang="en-US" sz="3600" u="sng" dirty="0">
                <a:solidFill>
                  <a:srgbClr val="002060"/>
                </a:solidFill>
              </a:rPr>
            </a:br>
            <a:endParaRPr lang="en-US" sz="3600" u="sng" dirty="0" smtClean="0">
              <a:solidFill>
                <a:srgbClr val="002060"/>
              </a:solidFill>
            </a:endParaRP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tabLst>
                <a:tab pos="2743200" algn="l"/>
                <a:tab pos="5486400" algn="l"/>
                <a:tab pos="8229600" algn="l"/>
              </a:tabLst>
            </a:pPr>
            <a:r>
              <a:rPr lang="en-US" sz="3600" dirty="0" smtClean="0">
                <a:solidFill>
                  <a:srgbClr val="002060"/>
                </a:solidFill>
              </a:rPr>
              <a:t>3</a:t>
            </a:r>
            <a:r>
              <a:rPr lang="en-US" sz="3600" dirty="0">
                <a:solidFill>
                  <a:srgbClr val="002060"/>
                </a:solidFill>
              </a:rPr>
              <a:t>. </a:t>
            </a:r>
            <a:r>
              <a:rPr lang="en-US" sz="3600" b="0" i="0" dirty="0">
                <a:solidFill>
                  <a:srgbClr val="002060"/>
                </a:solidFill>
                <a:effectLst/>
              </a:rPr>
              <a:t>A. eight 	B. height 	C. </a:t>
            </a:r>
            <a:r>
              <a:rPr lang="en-US" sz="3600" dirty="0">
                <a:solidFill>
                  <a:srgbClr val="002060"/>
                </a:solidFill>
              </a:rPr>
              <a:t>weight</a:t>
            </a:r>
            <a:r>
              <a:rPr lang="en-US" sz="3600" b="0" i="0" dirty="0">
                <a:solidFill>
                  <a:srgbClr val="002060"/>
                </a:solidFill>
                <a:effectLst/>
              </a:rPr>
              <a:t> 	D. </a:t>
            </a:r>
            <a:r>
              <a:rPr lang="en-US" sz="3600" dirty="0">
                <a:solidFill>
                  <a:srgbClr val="002060"/>
                </a:solidFill>
              </a:rPr>
              <a:t>freight</a:t>
            </a:r>
            <a:endParaRPr lang="en-US" sz="3600" b="0" i="0" dirty="0">
              <a:solidFill>
                <a:srgbClr val="002060"/>
              </a:solidFill>
              <a:effectLst/>
            </a:endParaRP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tabLst>
                <a:tab pos="2743200" algn="l"/>
                <a:tab pos="5486400" algn="l"/>
                <a:tab pos="8229600" algn="l"/>
              </a:tabLst>
            </a:pPr>
            <a:r>
              <a:rPr lang="en-US" sz="3600" dirty="0">
                <a:solidFill>
                  <a:srgbClr val="002060"/>
                </a:solidFill>
              </a:rPr>
              <a:t>   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B4D1199-7B96-2C29-5F8E-00CCC89690A4}"/>
              </a:ext>
            </a:extLst>
          </p:cNvPr>
          <p:cNvSpPr/>
          <p:nvPr/>
        </p:nvSpPr>
        <p:spPr>
          <a:xfrm>
            <a:off x="996081" y="1782957"/>
            <a:ext cx="586596" cy="54346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CE9C55F-F7AC-9D8B-28B3-E1E74A5F83DC}"/>
              </a:ext>
            </a:extLst>
          </p:cNvPr>
          <p:cNvSpPr/>
          <p:nvPr/>
        </p:nvSpPr>
        <p:spPr>
          <a:xfrm>
            <a:off x="5800330" y="3254428"/>
            <a:ext cx="586596" cy="54346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71B9774-3C7D-1A33-967B-F121CD35F6BB}"/>
              </a:ext>
            </a:extLst>
          </p:cNvPr>
          <p:cNvSpPr/>
          <p:nvPr/>
        </p:nvSpPr>
        <p:spPr>
          <a:xfrm>
            <a:off x="3075600" y="4725880"/>
            <a:ext cx="586596" cy="54346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996081" y="2257596"/>
            <a:ext cx="9703313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tabLst>
                <a:tab pos="2743200" algn="l"/>
                <a:tab pos="5486400" algn="l"/>
                <a:tab pos="8229600" algn="l"/>
              </a:tabLst>
            </a:pPr>
            <a:r>
              <a:rPr lang="en-US" sz="3600" dirty="0">
                <a:solidFill>
                  <a:srgbClr val="FF0000"/>
                </a:solidFill>
              </a:rPr>
              <a:t>/ </a:t>
            </a:r>
            <a:r>
              <a:rPr lang="en-US" sz="3600" dirty="0" err="1">
                <a:solidFill>
                  <a:srgbClr val="FF0000"/>
                </a:solidFill>
              </a:rPr>
              <a:t>sed</a:t>
            </a:r>
            <a:r>
              <a:rPr lang="en-US" sz="3600" dirty="0">
                <a:solidFill>
                  <a:srgbClr val="FF0000"/>
                </a:solidFill>
              </a:rPr>
              <a:t> /           </a:t>
            </a:r>
            <a:r>
              <a:rPr lang="en-US" sz="3600" dirty="0" smtClean="0">
                <a:solidFill>
                  <a:srgbClr val="FF0000"/>
                </a:solidFill>
              </a:rPr>
              <a:t>/ </a:t>
            </a:r>
            <a:r>
              <a:rPr lang="en-US" sz="3600" dirty="0" err="1">
                <a:solidFill>
                  <a:srgbClr val="FF0000"/>
                </a:solidFill>
              </a:rPr>
              <a:t>peɪd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smtClean="0">
                <a:solidFill>
                  <a:srgbClr val="FF0000"/>
                </a:solidFill>
              </a:rPr>
              <a:t>/           / </a:t>
            </a:r>
            <a:r>
              <a:rPr lang="en-US" sz="3600" dirty="0" err="1">
                <a:solidFill>
                  <a:srgbClr val="FF0000"/>
                </a:solidFill>
              </a:rPr>
              <a:t>meɪd</a:t>
            </a:r>
            <a:r>
              <a:rPr lang="en-US" sz="3600" dirty="0">
                <a:solidFill>
                  <a:srgbClr val="FF0000"/>
                </a:solidFill>
              </a:rPr>
              <a:t> /           </a:t>
            </a:r>
            <a:r>
              <a:rPr lang="en-US" sz="3600" dirty="0" smtClean="0">
                <a:solidFill>
                  <a:srgbClr val="FF0000"/>
                </a:solidFill>
              </a:rPr>
              <a:t>  / </a:t>
            </a:r>
            <a:r>
              <a:rPr lang="en-US" sz="3600" dirty="0" err="1">
                <a:solidFill>
                  <a:srgbClr val="FF0000"/>
                </a:solidFill>
              </a:rPr>
              <a:t>leɪd</a:t>
            </a:r>
            <a:r>
              <a:rPr lang="en-US" sz="3600" dirty="0">
                <a:solidFill>
                  <a:srgbClr val="FF0000"/>
                </a:solidFill>
              </a:rPr>
              <a:t> /</a:t>
            </a:r>
          </a:p>
        </p:txBody>
      </p:sp>
      <p:sp>
        <p:nvSpPr>
          <p:cNvPr id="5" name="Rectangle 4"/>
          <p:cNvSpPr/>
          <p:nvPr/>
        </p:nvSpPr>
        <p:spPr>
          <a:xfrm>
            <a:off x="924232" y="3921438"/>
            <a:ext cx="100780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>
                <a:solidFill>
                  <a:srgbClr val="FF0000"/>
                </a:solidFill>
              </a:rPr>
              <a:t>/ </a:t>
            </a:r>
            <a:r>
              <a:rPr lang="en-US" sz="3600" dirty="0" err="1">
                <a:solidFill>
                  <a:srgbClr val="FF0000"/>
                </a:solidFill>
              </a:rPr>
              <a:t>mʌn</a:t>
            </a:r>
            <a:r>
              <a:rPr lang="el-GR" sz="3600" dirty="0">
                <a:solidFill>
                  <a:srgbClr val="FF0000"/>
                </a:solidFill>
              </a:rPr>
              <a:t>θ </a:t>
            </a:r>
            <a:r>
              <a:rPr lang="en-US" sz="3600" dirty="0">
                <a:solidFill>
                  <a:srgbClr val="FF0000"/>
                </a:solidFill>
              </a:rPr>
              <a:t>/	</a:t>
            </a:r>
            <a:r>
              <a:rPr lang="en-US" sz="3600" dirty="0" smtClean="0">
                <a:solidFill>
                  <a:srgbClr val="FF0000"/>
                </a:solidFill>
              </a:rPr>
              <a:t>    / </a:t>
            </a:r>
            <a:r>
              <a:rPr lang="en-US" sz="3600" dirty="0">
                <a:solidFill>
                  <a:srgbClr val="FF0000"/>
                </a:solidFill>
              </a:rPr>
              <a:t>ˈ</a:t>
            </a:r>
            <a:r>
              <a:rPr lang="en-US" sz="3600" dirty="0" err="1">
                <a:solidFill>
                  <a:srgbClr val="FF0000"/>
                </a:solidFill>
              </a:rPr>
              <a:t>mʌðə</a:t>
            </a:r>
            <a:r>
              <a:rPr lang="en-US" sz="3600" dirty="0">
                <a:solidFill>
                  <a:srgbClr val="FF0000"/>
                </a:solidFill>
              </a:rPr>
              <a:t> /	</a:t>
            </a:r>
            <a:r>
              <a:rPr lang="en-US" sz="3600" dirty="0" smtClean="0">
                <a:solidFill>
                  <a:srgbClr val="FF0000"/>
                </a:solidFill>
              </a:rPr>
              <a:t>   / </a:t>
            </a:r>
            <a:r>
              <a:rPr lang="en-US" sz="3600" dirty="0">
                <a:solidFill>
                  <a:srgbClr val="FF0000"/>
                </a:solidFill>
              </a:rPr>
              <a:t>ˈ</a:t>
            </a:r>
            <a:r>
              <a:rPr lang="en-US" sz="3600" dirty="0" err="1">
                <a:solidFill>
                  <a:srgbClr val="FF0000"/>
                </a:solidFill>
              </a:rPr>
              <a:t>bɑːðər</a:t>
            </a:r>
            <a:r>
              <a:rPr lang="en-US" sz="3600" dirty="0">
                <a:solidFill>
                  <a:srgbClr val="FF0000"/>
                </a:solidFill>
              </a:rPr>
              <a:t> /	</a:t>
            </a:r>
            <a:r>
              <a:rPr lang="en-US" sz="3600" dirty="0" smtClean="0">
                <a:solidFill>
                  <a:srgbClr val="FF0000"/>
                </a:solidFill>
              </a:rPr>
              <a:t>    / </a:t>
            </a:r>
            <a:r>
              <a:rPr lang="en-US" sz="3600" dirty="0">
                <a:solidFill>
                  <a:srgbClr val="FF0000"/>
                </a:solidFill>
              </a:rPr>
              <a:t>ˈ</a:t>
            </a:r>
            <a:r>
              <a:rPr lang="en-US" sz="3600" dirty="0" err="1">
                <a:solidFill>
                  <a:srgbClr val="FF0000"/>
                </a:solidFill>
              </a:rPr>
              <a:t>brʌðər</a:t>
            </a:r>
            <a:r>
              <a:rPr lang="en-US" sz="3600" dirty="0">
                <a:solidFill>
                  <a:srgbClr val="FF0000"/>
                </a:solidFill>
              </a:rPr>
              <a:t> /</a:t>
            </a:r>
            <a:endParaRPr lang="en-US" sz="3600" dirty="0"/>
          </a:p>
        </p:txBody>
      </p:sp>
      <p:sp>
        <p:nvSpPr>
          <p:cNvPr id="9" name="Rectangle 8"/>
          <p:cNvSpPr/>
          <p:nvPr/>
        </p:nvSpPr>
        <p:spPr>
          <a:xfrm>
            <a:off x="996081" y="5260785"/>
            <a:ext cx="9799738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tabLst>
                <a:tab pos="2743200" algn="l"/>
                <a:tab pos="5486400" algn="l"/>
                <a:tab pos="8229600" algn="l"/>
              </a:tabLst>
            </a:pPr>
            <a:r>
              <a:rPr lang="en-US" sz="3600" dirty="0">
                <a:solidFill>
                  <a:srgbClr val="FF0000"/>
                </a:solidFill>
              </a:rPr>
              <a:t>/ </a:t>
            </a:r>
            <a:r>
              <a:rPr lang="en-US" sz="3600" dirty="0" err="1">
                <a:solidFill>
                  <a:srgbClr val="FF0000"/>
                </a:solidFill>
              </a:rPr>
              <a:t>eɪt</a:t>
            </a:r>
            <a:r>
              <a:rPr lang="en-US" sz="3600" dirty="0">
                <a:solidFill>
                  <a:srgbClr val="FF0000"/>
                </a:solidFill>
              </a:rPr>
              <a:t> /             / </a:t>
            </a:r>
            <a:r>
              <a:rPr lang="en-US" sz="3600" dirty="0" err="1">
                <a:solidFill>
                  <a:srgbClr val="FF0000"/>
                </a:solidFill>
              </a:rPr>
              <a:t>haɪt</a:t>
            </a:r>
            <a:r>
              <a:rPr lang="en-US" sz="3600" dirty="0">
                <a:solidFill>
                  <a:srgbClr val="FF0000"/>
                </a:solidFill>
              </a:rPr>
              <a:t> /             / </a:t>
            </a:r>
            <a:r>
              <a:rPr lang="en-US" sz="3600" dirty="0" err="1">
                <a:solidFill>
                  <a:srgbClr val="FF0000"/>
                </a:solidFill>
              </a:rPr>
              <a:t>weɪt</a:t>
            </a:r>
            <a:r>
              <a:rPr lang="en-US" sz="3600" dirty="0">
                <a:solidFill>
                  <a:srgbClr val="FF0000"/>
                </a:solidFill>
              </a:rPr>
              <a:t> /           </a:t>
            </a:r>
            <a:r>
              <a:rPr lang="en-US" sz="3600" dirty="0" smtClean="0">
                <a:solidFill>
                  <a:srgbClr val="FF0000"/>
                </a:solidFill>
              </a:rPr>
              <a:t>/ </a:t>
            </a:r>
            <a:r>
              <a:rPr lang="en-US" sz="3600" dirty="0" err="1">
                <a:solidFill>
                  <a:srgbClr val="FF0000"/>
                </a:solidFill>
              </a:rPr>
              <a:t>freɪt</a:t>
            </a:r>
            <a:r>
              <a:rPr lang="en-US" sz="3600" dirty="0">
                <a:solidFill>
                  <a:srgbClr val="FF0000"/>
                </a:solidFill>
              </a:rPr>
              <a:t> /</a:t>
            </a:r>
          </a:p>
        </p:txBody>
      </p:sp>
    </p:spTree>
    <p:extLst>
      <p:ext uri="{BB962C8B-B14F-4D97-AF65-F5344CB8AC3E}">
        <p14:creationId xmlns:p14="http://schemas.microsoft.com/office/powerpoint/2010/main" val="339873271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4" grpId="0"/>
      <p:bldP spid="5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0325F62-2009-C112-EC60-3F0647150547}"/>
              </a:ext>
            </a:extLst>
          </p:cNvPr>
          <p:cNvSpPr txBox="1"/>
          <p:nvPr/>
        </p:nvSpPr>
        <p:spPr>
          <a:xfrm>
            <a:off x="539542" y="418435"/>
            <a:ext cx="119044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Choose the words whose main stress is placed differently </a:t>
            </a:r>
            <a:br>
              <a:rPr lang="en-US" sz="3600" dirty="0">
                <a:solidFill>
                  <a:srgbClr val="0070C0"/>
                </a:solidFill>
              </a:rPr>
            </a:br>
            <a:r>
              <a:rPr lang="en-US" sz="3600" dirty="0">
                <a:solidFill>
                  <a:srgbClr val="0070C0"/>
                </a:solidFill>
              </a:rPr>
              <a:t>from the others.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966907B-7E72-06B0-2046-5F0848D291F7}"/>
              </a:ext>
            </a:extLst>
          </p:cNvPr>
          <p:cNvSpPr txBox="1"/>
          <p:nvPr/>
        </p:nvSpPr>
        <p:spPr>
          <a:xfrm>
            <a:off x="258618" y="1348513"/>
            <a:ext cx="12468621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73138" indent="-742950">
              <a:lnSpc>
                <a:spcPct val="150000"/>
              </a:lnSpc>
              <a:buAutoNum type="arabicPeriod"/>
              <a:tabLst>
                <a:tab pos="684213" algn="l"/>
                <a:tab pos="3427413" algn="l"/>
                <a:tab pos="6170613" algn="l"/>
                <a:tab pos="8913813" algn="l"/>
              </a:tabLst>
            </a:pPr>
            <a:r>
              <a:rPr lang="en-US" sz="3600" b="0" i="0" dirty="0" smtClean="0">
                <a:solidFill>
                  <a:srgbClr val="002060"/>
                </a:solidFill>
                <a:effectLst/>
              </a:rPr>
              <a:t>A.</a:t>
            </a:r>
            <a:r>
              <a:rPr lang="fi-FI" sz="3600" b="0" i="0" dirty="0" smtClean="0">
                <a:solidFill>
                  <a:srgbClr val="002060"/>
                </a:solidFill>
                <a:effectLst/>
              </a:rPr>
              <a:t> vitamin 	</a:t>
            </a:r>
            <a:r>
              <a:rPr lang="en-US" sz="3600" b="0" i="0" dirty="0" smtClean="0">
                <a:solidFill>
                  <a:srgbClr val="002060"/>
                </a:solidFill>
                <a:effectLst/>
              </a:rPr>
              <a:t>B. apartment 	C. document 	D. festival</a:t>
            </a:r>
            <a:br>
              <a:rPr lang="en-US" sz="3600" b="0" i="0" dirty="0" smtClean="0">
                <a:solidFill>
                  <a:srgbClr val="002060"/>
                </a:solidFill>
                <a:effectLst/>
              </a:rPr>
            </a:br>
            <a:r>
              <a:rPr lang="en-US" sz="3200" b="0" i="0" dirty="0" smtClean="0">
                <a:solidFill>
                  <a:srgbClr val="002060"/>
                </a:solidFill>
                <a:effectLst/>
              </a:rPr>
              <a:t>	</a:t>
            </a:r>
          </a:p>
          <a:p>
            <a:pPr marL="230188">
              <a:lnSpc>
                <a:spcPct val="150000"/>
              </a:lnSpc>
              <a:tabLst>
                <a:tab pos="684213" algn="l"/>
                <a:tab pos="3427413" algn="l"/>
                <a:tab pos="6170613" algn="l"/>
                <a:tab pos="8913813" algn="l"/>
              </a:tabLst>
            </a:pPr>
            <a:r>
              <a:rPr lang="en-US" sz="3600" dirty="0" smtClean="0">
                <a:solidFill>
                  <a:srgbClr val="002060"/>
                </a:solidFill>
              </a:rPr>
              <a:t>2</a:t>
            </a:r>
            <a:r>
              <a:rPr lang="en-US" sz="3600" dirty="0">
                <a:solidFill>
                  <a:srgbClr val="002060"/>
                </a:solidFill>
              </a:rPr>
              <a:t>. </a:t>
            </a:r>
            <a:r>
              <a:rPr lang="en-US" sz="3600" b="0" i="0" dirty="0">
                <a:solidFill>
                  <a:srgbClr val="002060"/>
                </a:solidFill>
                <a:effectLst/>
              </a:rPr>
              <a:t>A. computer 	B. disaster 	C. elephant 	</a:t>
            </a:r>
            <a:r>
              <a:rPr lang="fi-FI" sz="3600" b="0" i="0" dirty="0">
                <a:solidFill>
                  <a:srgbClr val="002060"/>
                </a:solidFill>
                <a:effectLst/>
              </a:rPr>
              <a:t> D. vanilla </a:t>
            </a:r>
          </a:p>
          <a:p>
            <a:pPr marL="230188">
              <a:lnSpc>
                <a:spcPct val="150000"/>
              </a:lnSpc>
              <a:tabLst>
                <a:tab pos="684213" algn="l"/>
                <a:tab pos="3427413" algn="l"/>
                <a:tab pos="6170613" algn="l"/>
                <a:tab pos="8913813" algn="l"/>
              </a:tabLst>
            </a:pPr>
            <a:r>
              <a:rPr lang="en-US" sz="3600" b="0" i="0" dirty="0">
                <a:solidFill>
                  <a:srgbClr val="002060"/>
                </a:solidFill>
                <a:effectLst/>
              </a:rPr>
              <a:t>	</a:t>
            </a:r>
            <a:endParaRPr lang="en-US" sz="3600" b="0" i="0" dirty="0" smtClean="0">
              <a:solidFill>
                <a:srgbClr val="002060"/>
              </a:solidFill>
              <a:effectLst/>
            </a:endParaRPr>
          </a:p>
          <a:p>
            <a:pPr marL="230188">
              <a:lnSpc>
                <a:spcPct val="150000"/>
              </a:lnSpc>
              <a:tabLst>
                <a:tab pos="684213" algn="l"/>
                <a:tab pos="3427413" algn="l"/>
                <a:tab pos="6170613" algn="l"/>
                <a:tab pos="8913813" algn="l"/>
              </a:tabLst>
            </a:pPr>
            <a:r>
              <a:rPr lang="en-US" sz="3600" dirty="0" smtClean="0">
                <a:solidFill>
                  <a:srgbClr val="002060"/>
                </a:solidFill>
              </a:rPr>
              <a:t>3</a:t>
            </a:r>
            <a:r>
              <a:rPr lang="en-US" sz="3600" dirty="0">
                <a:solidFill>
                  <a:srgbClr val="002060"/>
                </a:solidFill>
              </a:rPr>
              <a:t>. A. different	B. important	C. expensive	D. possessive</a:t>
            </a:r>
          </a:p>
          <a:p>
            <a:pPr marL="230188">
              <a:lnSpc>
                <a:spcPct val="150000"/>
              </a:lnSpc>
              <a:tabLst>
                <a:tab pos="684213" algn="l"/>
                <a:tab pos="3427413" algn="l"/>
                <a:tab pos="6170613" algn="l"/>
                <a:tab pos="8913813" algn="l"/>
              </a:tabLst>
            </a:pPr>
            <a:r>
              <a:rPr lang="en-US" sz="3600" dirty="0">
                <a:solidFill>
                  <a:srgbClr val="002060"/>
                </a:solidFill>
              </a:rPr>
              <a:t>	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B4D1199-7B96-2C29-5F8E-00CCC89690A4}"/>
              </a:ext>
            </a:extLst>
          </p:cNvPr>
          <p:cNvSpPr/>
          <p:nvPr/>
        </p:nvSpPr>
        <p:spPr>
          <a:xfrm>
            <a:off x="3595060" y="1601552"/>
            <a:ext cx="586596" cy="54346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CE9C55F-F7AC-9D8B-28B3-E1E74A5F83DC}"/>
              </a:ext>
            </a:extLst>
          </p:cNvPr>
          <p:cNvSpPr/>
          <p:nvPr/>
        </p:nvSpPr>
        <p:spPr>
          <a:xfrm>
            <a:off x="6333761" y="3153910"/>
            <a:ext cx="586596" cy="54346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71B9774-3C7D-1A33-967B-F121CD35F6BB}"/>
              </a:ext>
            </a:extLst>
          </p:cNvPr>
          <p:cNvSpPr/>
          <p:nvPr/>
        </p:nvSpPr>
        <p:spPr>
          <a:xfrm>
            <a:off x="938528" y="4841135"/>
            <a:ext cx="586596" cy="54346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012724" y="1947931"/>
            <a:ext cx="102452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0188">
              <a:lnSpc>
                <a:spcPct val="150000"/>
              </a:lnSpc>
              <a:tabLst>
                <a:tab pos="684213" algn="l"/>
                <a:tab pos="3427413" algn="l"/>
                <a:tab pos="6170613" algn="l"/>
                <a:tab pos="8913813" algn="l"/>
              </a:tabLst>
            </a:pPr>
            <a:r>
              <a:rPr lang="fi-FI" sz="3200" dirty="0">
                <a:solidFill>
                  <a:srgbClr val="FF0000"/>
                </a:solidFill>
              </a:rPr>
              <a:t>/ˈvaɪtəmɪn</a:t>
            </a:r>
            <a:r>
              <a:rPr lang="fi-FI" sz="3200" dirty="0" smtClean="0">
                <a:solidFill>
                  <a:srgbClr val="FF0000"/>
                </a:solidFill>
              </a:rPr>
              <a:t>/      </a:t>
            </a:r>
            <a:r>
              <a:rPr lang="en-US" sz="3200" dirty="0" smtClean="0">
                <a:solidFill>
                  <a:srgbClr val="FF0000"/>
                </a:solidFill>
              </a:rPr>
              <a:t>/</a:t>
            </a:r>
            <a:r>
              <a:rPr lang="en-US" sz="3200" dirty="0" err="1">
                <a:solidFill>
                  <a:srgbClr val="FF0000"/>
                </a:solidFill>
              </a:rPr>
              <a:t>əˈpɑːrtmənt</a:t>
            </a:r>
            <a:r>
              <a:rPr lang="en-US" sz="3200" dirty="0">
                <a:solidFill>
                  <a:srgbClr val="FF0000"/>
                </a:solidFill>
              </a:rPr>
              <a:t>/ </a:t>
            </a:r>
            <a:r>
              <a:rPr lang="en-US" sz="3200" dirty="0" smtClean="0">
                <a:solidFill>
                  <a:srgbClr val="FF0000"/>
                </a:solidFill>
              </a:rPr>
              <a:t>     /</a:t>
            </a:r>
            <a:r>
              <a:rPr lang="en-US" sz="3200" dirty="0">
                <a:solidFill>
                  <a:srgbClr val="FF0000"/>
                </a:solidFill>
              </a:rPr>
              <a:t>ˈ</a:t>
            </a:r>
            <a:r>
              <a:rPr lang="en-US" sz="3200" dirty="0" err="1">
                <a:solidFill>
                  <a:srgbClr val="FF0000"/>
                </a:solidFill>
              </a:rPr>
              <a:t>dɑːkjʊmənt</a:t>
            </a:r>
            <a:r>
              <a:rPr lang="en-US" sz="3200" dirty="0">
                <a:solidFill>
                  <a:srgbClr val="FF0000"/>
                </a:solidFill>
              </a:rPr>
              <a:t>/ </a:t>
            </a:r>
            <a:r>
              <a:rPr lang="en-US" sz="3200" dirty="0" smtClean="0">
                <a:solidFill>
                  <a:srgbClr val="FF0000"/>
                </a:solidFill>
              </a:rPr>
              <a:t>   /</a:t>
            </a:r>
            <a:r>
              <a:rPr lang="en-US" sz="3200" dirty="0">
                <a:solidFill>
                  <a:srgbClr val="FF0000"/>
                </a:solidFill>
              </a:rPr>
              <a:t>ˈ</a:t>
            </a:r>
            <a:r>
              <a:rPr lang="en-US" sz="3200" dirty="0" err="1">
                <a:solidFill>
                  <a:srgbClr val="FF0000"/>
                </a:solidFill>
              </a:rPr>
              <a:t>festɪvəl</a:t>
            </a:r>
            <a:r>
              <a:rPr lang="en-US" sz="3200" dirty="0">
                <a:solidFill>
                  <a:srgbClr val="FF0000"/>
                </a:solidFill>
              </a:rPr>
              <a:t>/  </a:t>
            </a:r>
          </a:p>
        </p:txBody>
      </p:sp>
      <p:sp>
        <p:nvSpPr>
          <p:cNvPr id="5" name="Rectangle 4"/>
          <p:cNvSpPr/>
          <p:nvPr/>
        </p:nvSpPr>
        <p:spPr>
          <a:xfrm>
            <a:off x="1023791" y="3723080"/>
            <a:ext cx="10824079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0188">
              <a:lnSpc>
                <a:spcPct val="150000"/>
              </a:lnSpc>
              <a:tabLst>
                <a:tab pos="684213" algn="l"/>
                <a:tab pos="3427413" algn="l"/>
                <a:tab pos="6170613" algn="l"/>
                <a:tab pos="8913813" algn="l"/>
              </a:tabLst>
            </a:pPr>
            <a:r>
              <a:rPr lang="en-US" sz="3200" dirty="0">
                <a:solidFill>
                  <a:srgbClr val="FF0000"/>
                </a:solidFill>
              </a:rPr>
              <a:t>/</a:t>
            </a:r>
            <a:r>
              <a:rPr lang="en-US" sz="3200" dirty="0" err="1">
                <a:solidFill>
                  <a:srgbClr val="FF0000"/>
                </a:solidFill>
              </a:rPr>
              <a:t>kəmˈpjuːtər</a:t>
            </a:r>
            <a:r>
              <a:rPr lang="en-US" sz="3200" dirty="0">
                <a:solidFill>
                  <a:srgbClr val="FF0000"/>
                </a:solidFill>
              </a:rPr>
              <a:t>/ </a:t>
            </a:r>
            <a:r>
              <a:rPr lang="en-US" sz="3200" dirty="0" smtClean="0">
                <a:solidFill>
                  <a:srgbClr val="FF0000"/>
                </a:solidFill>
              </a:rPr>
              <a:t> /</a:t>
            </a:r>
            <a:r>
              <a:rPr lang="en-US" sz="3200" dirty="0" err="1">
                <a:solidFill>
                  <a:srgbClr val="FF0000"/>
                </a:solidFill>
              </a:rPr>
              <a:t>dɪˈzæstər</a:t>
            </a:r>
            <a:r>
              <a:rPr lang="en-US" sz="3200" dirty="0">
                <a:solidFill>
                  <a:srgbClr val="FF0000"/>
                </a:solidFill>
              </a:rPr>
              <a:t>/ </a:t>
            </a:r>
            <a:r>
              <a:rPr lang="en-US" sz="3200" dirty="0" smtClean="0">
                <a:solidFill>
                  <a:srgbClr val="FF0000"/>
                </a:solidFill>
              </a:rPr>
              <a:t>         /</a:t>
            </a:r>
            <a:r>
              <a:rPr lang="en-US" sz="3200" dirty="0">
                <a:solidFill>
                  <a:srgbClr val="FF0000"/>
                </a:solidFill>
              </a:rPr>
              <a:t>ˈ</a:t>
            </a:r>
            <a:r>
              <a:rPr lang="en-US" sz="3200" dirty="0" err="1">
                <a:solidFill>
                  <a:srgbClr val="FF0000"/>
                </a:solidFill>
              </a:rPr>
              <a:t>eləfənt</a:t>
            </a:r>
            <a:r>
              <a:rPr lang="en-US" sz="3200" dirty="0" smtClean="0">
                <a:solidFill>
                  <a:srgbClr val="FF0000"/>
                </a:solidFill>
              </a:rPr>
              <a:t>/              </a:t>
            </a:r>
            <a:r>
              <a:rPr lang="fi-FI" sz="3200" dirty="0" smtClean="0">
                <a:solidFill>
                  <a:srgbClr val="FF0000"/>
                </a:solidFill>
              </a:rPr>
              <a:t>/</a:t>
            </a:r>
            <a:r>
              <a:rPr lang="fi-FI" sz="3200" dirty="0">
                <a:solidFill>
                  <a:srgbClr val="FF0000"/>
                </a:solidFill>
              </a:rPr>
              <a:t>vəˈnɪlə/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38528" y="5445114"/>
            <a:ext cx="1100766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0188">
              <a:lnSpc>
                <a:spcPct val="150000"/>
              </a:lnSpc>
              <a:tabLst>
                <a:tab pos="684213" algn="l"/>
                <a:tab pos="3427413" algn="l"/>
                <a:tab pos="6170613" algn="l"/>
                <a:tab pos="8913813" algn="l"/>
              </a:tabLst>
            </a:pPr>
            <a:r>
              <a:rPr lang="en-US" sz="3200" dirty="0">
                <a:solidFill>
                  <a:srgbClr val="FF0000"/>
                </a:solidFill>
              </a:rPr>
              <a:t>/ ˈ</a:t>
            </a:r>
            <a:r>
              <a:rPr lang="en-US" sz="3200" dirty="0" err="1">
                <a:solidFill>
                  <a:srgbClr val="FF0000"/>
                </a:solidFill>
              </a:rPr>
              <a:t>dɪfərənt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smtClean="0">
                <a:solidFill>
                  <a:srgbClr val="FF0000"/>
                </a:solidFill>
              </a:rPr>
              <a:t>/      / </a:t>
            </a:r>
            <a:r>
              <a:rPr lang="en-US" sz="3200" dirty="0" err="1">
                <a:solidFill>
                  <a:srgbClr val="FF0000"/>
                </a:solidFill>
              </a:rPr>
              <a:t>ɪmˈpɔːrtənt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smtClean="0">
                <a:solidFill>
                  <a:srgbClr val="FF0000"/>
                </a:solidFill>
              </a:rPr>
              <a:t>/    / </a:t>
            </a:r>
            <a:r>
              <a:rPr lang="en-US" sz="3200" dirty="0" err="1">
                <a:solidFill>
                  <a:srgbClr val="FF0000"/>
                </a:solidFill>
              </a:rPr>
              <a:t>ɪkˈspensɪv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smtClean="0">
                <a:solidFill>
                  <a:srgbClr val="FF0000"/>
                </a:solidFill>
              </a:rPr>
              <a:t>/        / </a:t>
            </a:r>
            <a:r>
              <a:rPr lang="en-US" sz="3200" dirty="0" err="1">
                <a:solidFill>
                  <a:srgbClr val="FF0000"/>
                </a:solidFill>
              </a:rPr>
              <a:t>pəˈzesɪv</a:t>
            </a:r>
            <a:r>
              <a:rPr lang="en-US" sz="3200" dirty="0">
                <a:solidFill>
                  <a:srgbClr val="FF0000"/>
                </a:solidFill>
              </a:rPr>
              <a:t> /</a:t>
            </a:r>
          </a:p>
        </p:txBody>
      </p:sp>
    </p:spTree>
    <p:extLst>
      <p:ext uri="{BB962C8B-B14F-4D97-AF65-F5344CB8AC3E}">
        <p14:creationId xmlns:p14="http://schemas.microsoft.com/office/powerpoint/2010/main" val="100180103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4" grpId="0"/>
      <p:bldP spid="5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6231BE6-6219-37D6-16F6-43CE88C1504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9" r="2154"/>
          <a:stretch/>
        </p:blipFill>
        <p:spPr>
          <a:xfrm>
            <a:off x="843553" y="595116"/>
            <a:ext cx="8033838" cy="566776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B148D79-E333-7AEC-3EE9-3EBDFA1FDEBB}"/>
              </a:ext>
            </a:extLst>
          </p:cNvPr>
          <p:cNvSpPr txBox="1"/>
          <p:nvPr/>
        </p:nvSpPr>
        <p:spPr>
          <a:xfrm>
            <a:off x="3449154" y="4114805"/>
            <a:ext cx="37509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</a:rPr>
              <a:t>Pronunciation</a:t>
            </a:r>
          </a:p>
        </p:txBody>
      </p:sp>
    </p:spTree>
    <p:extLst>
      <p:ext uri="{BB962C8B-B14F-4D97-AF65-F5344CB8AC3E}">
        <p14:creationId xmlns:p14="http://schemas.microsoft.com/office/powerpoint/2010/main" val="1604957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E824EB1-663A-89A3-2EA2-EEC9FFE927DA}"/>
              </a:ext>
            </a:extLst>
          </p:cNvPr>
          <p:cNvSpPr txBox="1"/>
          <p:nvPr/>
        </p:nvSpPr>
        <p:spPr>
          <a:xfrm>
            <a:off x="457873" y="1713289"/>
            <a:ext cx="36565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Listen and repeat.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DF340C-9BB5-006A-36B8-3E9E6060BBDA}"/>
              </a:ext>
            </a:extLst>
          </p:cNvPr>
          <p:cNvSpPr txBox="1"/>
          <p:nvPr/>
        </p:nvSpPr>
        <p:spPr>
          <a:xfrm>
            <a:off x="5168201" y="2058997"/>
            <a:ext cx="7455979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solidFill>
                  <a:srgbClr val="00B050"/>
                </a:solidFill>
              </a:rPr>
              <a:t>t</a:t>
            </a:r>
            <a:r>
              <a:rPr lang="en-US" sz="3200" u="sng" dirty="0">
                <a:solidFill>
                  <a:srgbClr val="00B050"/>
                </a:solidFill>
              </a:rPr>
              <a:t>ea</a:t>
            </a:r>
            <a:r>
              <a:rPr lang="en-US" sz="3200" dirty="0">
                <a:solidFill>
                  <a:srgbClr val="00B050"/>
                </a:solidFill>
              </a:rPr>
              <a:t>m		/ </a:t>
            </a:r>
            <a:r>
              <a:rPr lang="en-US" sz="3200" dirty="0" err="1"/>
              <a:t>tiːm</a:t>
            </a:r>
            <a:r>
              <a:rPr lang="en-US" sz="3200" dirty="0"/>
              <a:t> </a:t>
            </a:r>
            <a:r>
              <a:rPr lang="en-US" sz="3200" dirty="0">
                <a:solidFill>
                  <a:srgbClr val="00B050"/>
                </a:solidFill>
              </a:rPr>
              <a:t>/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solidFill>
                  <a:srgbClr val="00B050"/>
                </a:solidFill>
              </a:rPr>
              <a:t>scr</a:t>
            </a:r>
            <a:r>
              <a:rPr lang="en-US" sz="3200" u="sng" dirty="0">
                <a:solidFill>
                  <a:srgbClr val="00B050"/>
                </a:solidFill>
              </a:rPr>
              <a:t>ee</a:t>
            </a:r>
            <a:r>
              <a:rPr lang="en-US" sz="3200" dirty="0">
                <a:solidFill>
                  <a:srgbClr val="00B050"/>
                </a:solidFill>
              </a:rPr>
              <a:t>n	/</a:t>
            </a:r>
            <a:r>
              <a:rPr lang="en-US" sz="3200" dirty="0"/>
              <a:t> </a:t>
            </a:r>
            <a:r>
              <a:rPr lang="en-US" sz="3200" dirty="0" err="1"/>
              <a:t>skriːn</a:t>
            </a:r>
            <a:r>
              <a:rPr lang="en-US" sz="3200" dirty="0"/>
              <a:t> </a:t>
            </a:r>
            <a:r>
              <a:rPr lang="en-US" sz="3200" dirty="0">
                <a:solidFill>
                  <a:srgbClr val="00B050"/>
                </a:solidFill>
              </a:rPr>
              <a:t>/ 	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solidFill>
                  <a:srgbClr val="00B050"/>
                </a:solidFill>
              </a:rPr>
              <a:t>dis</a:t>
            </a:r>
            <a:r>
              <a:rPr lang="en-US" sz="3200" u="sng" dirty="0">
                <a:solidFill>
                  <a:srgbClr val="00B050"/>
                </a:solidFill>
              </a:rPr>
              <a:t>ea</a:t>
            </a:r>
            <a:r>
              <a:rPr lang="en-US" sz="3200" dirty="0">
                <a:solidFill>
                  <a:srgbClr val="00B050"/>
                </a:solidFill>
              </a:rPr>
              <a:t>se	/ </a:t>
            </a:r>
            <a:r>
              <a:rPr lang="en-US" sz="3200" dirty="0" err="1"/>
              <a:t>dɪˈziːz</a:t>
            </a:r>
            <a:r>
              <a:rPr lang="en-US" sz="3200" dirty="0"/>
              <a:t> </a:t>
            </a:r>
            <a:r>
              <a:rPr lang="en-US" sz="3200" dirty="0">
                <a:solidFill>
                  <a:srgbClr val="00B050"/>
                </a:solidFill>
              </a:rPr>
              <a:t>/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solidFill>
                  <a:srgbClr val="00B050"/>
                </a:solidFill>
              </a:rPr>
              <a:t>p</a:t>
            </a:r>
            <a:r>
              <a:rPr lang="en-US" sz="3200" u="sng" dirty="0">
                <a:solidFill>
                  <a:srgbClr val="00B050"/>
                </a:solidFill>
              </a:rPr>
              <a:t>ea</a:t>
            </a:r>
            <a:r>
              <a:rPr lang="en-US" sz="3200" dirty="0">
                <a:solidFill>
                  <a:srgbClr val="00B050"/>
                </a:solidFill>
              </a:rPr>
              <a:t>ce	/</a:t>
            </a:r>
            <a:r>
              <a:rPr lang="en-US" sz="3200" dirty="0"/>
              <a:t> </a:t>
            </a:r>
            <a:r>
              <a:rPr lang="en-US" sz="3200" dirty="0" err="1"/>
              <a:t>piːs</a:t>
            </a:r>
            <a:r>
              <a:rPr lang="en-US" sz="3200" dirty="0"/>
              <a:t> </a:t>
            </a:r>
            <a:r>
              <a:rPr lang="en-US" sz="3200" dirty="0">
                <a:solidFill>
                  <a:srgbClr val="00B050"/>
                </a:solidFill>
              </a:rPr>
              <a:t>/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solidFill>
                  <a:srgbClr val="00B050"/>
                </a:solidFill>
              </a:rPr>
              <a:t>st</a:t>
            </a:r>
            <a:r>
              <a:rPr lang="en-US" sz="3200" u="sng" dirty="0">
                <a:solidFill>
                  <a:srgbClr val="00B050"/>
                </a:solidFill>
              </a:rPr>
              <a:t>ea</a:t>
            </a:r>
            <a:r>
              <a:rPr lang="en-US" sz="3200" dirty="0">
                <a:solidFill>
                  <a:srgbClr val="00B050"/>
                </a:solidFill>
              </a:rPr>
              <a:t>med	/</a:t>
            </a:r>
            <a:r>
              <a:rPr lang="en-US" sz="3200" dirty="0"/>
              <a:t> </a:t>
            </a:r>
            <a:r>
              <a:rPr lang="en-US" sz="3200" dirty="0" err="1"/>
              <a:t>stiːmd</a:t>
            </a:r>
            <a:r>
              <a:rPr lang="en-US" sz="3200" dirty="0"/>
              <a:t> </a:t>
            </a:r>
            <a:r>
              <a:rPr lang="en-US" sz="3200" dirty="0">
                <a:solidFill>
                  <a:srgbClr val="00B050"/>
                </a:solidFill>
              </a:rPr>
              <a:t>/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solidFill>
                  <a:srgbClr val="00B050"/>
                </a:solidFill>
              </a:rPr>
              <a:t>r</a:t>
            </a:r>
            <a:r>
              <a:rPr lang="en-US" sz="3200" u="sng" dirty="0">
                <a:solidFill>
                  <a:srgbClr val="00B050"/>
                </a:solidFill>
              </a:rPr>
              <a:t>e</a:t>
            </a:r>
            <a:r>
              <a:rPr lang="en-US" sz="3200" dirty="0">
                <a:solidFill>
                  <a:srgbClr val="00B050"/>
                </a:solidFill>
              </a:rPr>
              <a:t>cycle	/</a:t>
            </a:r>
            <a:r>
              <a:rPr lang="en-US" sz="3200" dirty="0"/>
              <a:t> ˌ</a:t>
            </a:r>
            <a:r>
              <a:rPr lang="en-US" sz="3200" dirty="0" err="1"/>
              <a:t>ri</a:t>
            </a:r>
            <a:r>
              <a:rPr lang="en-US" sz="3200" dirty="0"/>
              <a:t>ːˈ</a:t>
            </a:r>
            <a:r>
              <a:rPr lang="en-US" sz="3200" dirty="0" err="1"/>
              <a:t>saɪkl</a:t>
            </a:r>
            <a:r>
              <a:rPr lang="en-US" sz="3200" dirty="0"/>
              <a:t> </a:t>
            </a:r>
            <a:r>
              <a:rPr lang="en-US" sz="3200" dirty="0">
                <a:solidFill>
                  <a:srgbClr val="00B050"/>
                </a:solidFill>
              </a:rPr>
              <a:t>/</a:t>
            </a:r>
          </a:p>
        </p:txBody>
      </p:sp>
      <p:sp>
        <p:nvSpPr>
          <p:cNvPr id="6" name="Rectangle 49">
            <a:hlinkClick r:id="" action="ppaction://noaction">
              <a:snd r:embed="rId3" name="team.wav"/>
            </a:hlinkClick>
            <a:extLst>
              <a:ext uri="{FF2B5EF4-FFF2-40B4-BE49-F238E27FC236}">
                <a16:creationId xmlns:a16="http://schemas.microsoft.com/office/drawing/2014/main" id="{736FD396-982A-347D-DAB1-880CDBD181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68256" y="2225961"/>
            <a:ext cx="3792355" cy="350979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/>
          <a:lstStyle/>
          <a:p>
            <a:r>
              <a:rPr lang="en-US" sz="3600" dirty="0">
                <a:solidFill>
                  <a:srgbClr val="FF0000"/>
                </a:solidFill>
                <a:sym typeface="Webdings" panose="05030102010509060703" pitchFamily="18" charset="2"/>
              </a:rPr>
              <a:t></a:t>
            </a:r>
            <a:endParaRPr lang="en-US" sz="36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D511AE1-9D8E-19DD-9BF0-77BA8F34ABD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49752" y="898675"/>
            <a:ext cx="4332642" cy="67871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ADC6475-4F2D-A627-D190-C75C6DE8685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153" y="530059"/>
            <a:ext cx="3227236" cy="607028"/>
          </a:xfrm>
          <a:prstGeom prst="rect">
            <a:avLst/>
          </a:prstGeom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2596000C-D603-4673-EAA5-5532915110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5125" y="38798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ctangle 49">
            <a:hlinkClick r:id="" action="ppaction://noaction">
              <a:snd r:embed="rId4" name="screen.wav"/>
            </a:hlinkClick>
            <a:extLst>
              <a:ext uri="{FF2B5EF4-FFF2-40B4-BE49-F238E27FC236}">
                <a16:creationId xmlns:a16="http://schemas.microsoft.com/office/drawing/2014/main" id="{6358926F-5F4D-651E-D58C-76C52EBF1A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91346" y="2867882"/>
            <a:ext cx="3792355" cy="350979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/>
          <a:lstStyle/>
          <a:p>
            <a:r>
              <a:rPr lang="en-US" sz="3600" dirty="0">
                <a:solidFill>
                  <a:srgbClr val="FF0000"/>
                </a:solidFill>
                <a:sym typeface="Webdings" panose="05030102010509060703" pitchFamily="18" charset="2"/>
              </a:rPr>
              <a:t></a:t>
            </a:r>
            <a:endParaRPr lang="en-US" sz="3600" dirty="0"/>
          </a:p>
        </p:txBody>
      </p:sp>
      <p:sp>
        <p:nvSpPr>
          <p:cNvPr id="9" name="Rectangle 49">
            <a:hlinkClick r:id="" action="ppaction://noaction">
              <a:snd r:embed="rId5" name="disease.wav"/>
            </a:hlinkClick>
            <a:extLst>
              <a:ext uri="{FF2B5EF4-FFF2-40B4-BE49-F238E27FC236}">
                <a16:creationId xmlns:a16="http://schemas.microsoft.com/office/drawing/2014/main" id="{633A79E6-43F5-C0D7-8D94-49D3F53B69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00583" y="3459015"/>
            <a:ext cx="3792355" cy="350979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/>
          <a:lstStyle/>
          <a:p>
            <a:r>
              <a:rPr lang="en-US" sz="3600" dirty="0">
                <a:solidFill>
                  <a:srgbClr val="FF0000"/>
                </a:solidFill>
                <a:sym typeface="Webdings" panose="05030102010509060703" pitchFamily="18" charset="2"/>
              </a:rPr>
              <a:t></a:t>
            </a:r>
            <a:endParaRPr lang="en-US" sz="3600" dirty="0"/>
          </a:p>
        </p:txBody>
      </p:sp>
      <p:sp>
        <p:nvSpPr>
          <p:cNvPr id="14" name="Rectangle 49">
            <a:hlinkClick r:id="" action="ppaction://noaction">
              <a:snd r:embed="rId6" name="peace.wav"/>
            </a:hlinkClick>
            <a:extLst>
              <a:ext uri="{FF2B5EF4-FFF2-40B4-BE49-F238E27FC236}">
                <a16:creationId xmlns:a16="http://schemas.microsoft.com/office/drawing/2014/main" id="{C047D2D8-7E98-14BD-74A2-E206950380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95967" y="4137886"/>
            <a:ext cx="3792355" cy="350979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/>
          <a:lstStyle/>
          <a:p>
            <a:r>
              <a:rPr lang="en-US" sz="3600" dirty="0">
                <a:solidFill>
                  <a:srgbClr val="FF0000"/>
                </a:solidFill>
                <a:sym typeface="Webdings" panose="05030102010509060703" pitchFamily="18" charset="2"/>
              </a:rPr>
              <a:t></a:t>
            </a:r>
            <a:endParaRPr lang="en-US" sz="3600" dirty="0"/>
          </a:p>
        </p:txBody>
      </p:sp>
      <p:sp>
        <p:nvSpPr>
          <p:cNvPr id="16" name="Rectangle 49">
            <a:hlinkClick r:id="" action="ppaction://noaction">
              <a:snd r:embed="rId7" name="steamed.wav"/>
            </a:hlinkClick>
            <a:extLst>
              <a:ext uri="{FF2B5EF4-FFF2-40B4-BE49-F238E27FC236}">
                <a16:creationId xmlns:a16="http://schemas.microsoft.com/office/drawing/2014/main" id="{D087B70A-4584-8119-4F09-2DCC03D71C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6730" y="4765959"/>
            <a:ext cx="3792355" cy="350979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/>
          <a:lstStyle/>
          <a:p>
            <a:r>
              <a:rPr lang="en-US" sz="3600" dirty="0">
                <a:solidFill>
                  <a:srgbClr val="FF0000"/>
                </a:solidFill>
                <a:sym typeface="Webdings" panose="05030102010509060703" pitchFamily="18" charset="2"/>
              </a:rPr>
              <a:t></a:t>
            </a:r>
            <a:endParaRPr lang="en-US" sz="3600" dirty="0"/>
          </a:p>
        </p:txBody>
      </p:sp>
      <p:sp>
        <p:nvSpPr>
          <p:cNvPr id="17" name="Rectangle 49">
            <a:hlinkClick r:id="" action="ppaction://noaction">
              <a:snd r:embed="rId8" name="recycle.wav"/>
            </a:hlinkClick>
            <a:extLst>
              <a:ext uri="{FF2B5EF4-FFF2-40B4-BE49-F238E27FC236}">
                <a16:creationId xmlns:a16="http://schemas.microsoft.com/office/drawing/2014/main" id="{BEA2BFAD-E606-75D1-4B68-ABF427CBA7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91348" y="5426358"/>
            <a:ext cx="3792355" cy="350979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/>
          <a:lstStyle/>
          <a:p>
            <a:r>
              <a:rPr lang="en-US" sz="3600" dirty="0">
                <a:solidFill>
                  <a:srgbClr val="FF0000"/>
                </a:solidFill>
                <a:sym typeface="Webdings" panose="05030102010509060703" pitchFamily="18" charset="2"/>
              </a:rPr>
              <a:t>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8739139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ISTEN AND REPE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e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cre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sea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ea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team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recyc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5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7" grpId="0" animBg="1"/>
      <p:bldP spid="9" grpId="0" animBg="1"/>
      <p:bldP spid="14" grpId="0" animBg="1"/>
      <p:bldP spid="16" grpId="0" animBg="1"/>
      <p:bldP spid="1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5655</TotalTime>
  <Words>369</Words>
  <Application>Microsoft Office PowerPoint</Application>
  <PresentationFormat>Widescreen</PresentationFormat>
  <Paragraphs>88</Paragraphs>
  <Slides>27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Arial</vt:lpstr>
      <vt:lpstr>Arial-BoldMT</vt:lpstr>
      <vt:lpstr>Calibri</vt:lpstr>
      <vt:lpstr>Calibri Light</vt:lpstr>
      <vt:lpstr>Symbol</vt:lpstr>
      <vt:lpstr>Times New Roman</vt:lpstr>
      <vt:lpstr>Webdings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Rieu Phan Van</cp:lastModifiedBy>
  <cp:revision>51</cp:revision>
  <dcterms:created xsi:type="dcterms:W3CDTF">2023-02-01T04:45:54Z</dcterms:created>
  <dcterms:modified xsi:type="dcterms:W3CDTF">2023-04-19T05:08:31Z</dcterms:modified>
</cp:coreProperties>
</file>