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3" r:id="rId3"/>
    <p:sldId id="267" r:id="rId4"/>
    <p:sldId id="269" r:id="rId5"/>
    <p:sldId id="301" r:id="rId6"/>
    <p:sldId id="302" r:id="rId7"/>
    <p:sldId id="275" r:id="rId8"/>
    <p:sldId id="303" r:id="rId9"/>
    <p:sldId id="309" r:id="rId10"/>
    <p:sldId id="305" r:id="rId11"/>
    <p:sldId id="308" r:id="rId12"/>
    <p:sldId id="304" r:id="rId13"/>
    <p:sldId id="307" r:id="rId14"/>
    <p:sldId id="310" r:id="rId15"/>
    <p:sldId id="311" r:id="rId16"/>
    <p:sldId id="313" r:id="rId17"/>
    <p:sldId id="312" r:id="rId18"/>
    <p:sldId id="314" r:id="rId19"/>
    <p:sldId id="277" r:id="rId20"/>
    <p:sldId id="276" r:id="rId21"/>
    <p:sldId id="316" r:id="rId22"/>
    <p:sldId id="317" r:id="rId23"/>
    <p:sldId id="319" r:id="rId24"/>
    <p:sldId id="318" r:id="rId25"/>
    <p:sldId id="294" r:id="rId26"/>
    <p:sldId id="295" r:id="rId27"/>
    <p:sldId id="296" r:id="rId28"/>
    <p:sldId id="298" r:id="rId29"/>
    <p:sldId id="299" r:id="rId30"/>
    <p:sldId id="30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4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03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494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370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610600" y="44183"/>
            <a:ext cx="30574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</a:t>
            </a:r>
            <a:r>
              <a:rPr lang="en-US" sz="1800" b="0" dirty="0" smtClean="0">
                <a:solidFill>
                  <a:schemeClr val="tx1"/>
                </a:solidFill>
              </a:rPr>
              <a:t>3.1: Reading &amp; Writing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431051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</a:t>
            </a:r>
            <a:r>
              <a:rPr lang="en-US" sz="1800" b="1" dirty="0" smtClean="0">
                <a:solidFill>
                  <a:schemeClr val="tx1"/>
                </a:solidFill>
              </a:rPr>
              <a:t>6; Life</a:t>
            </a:r>
            <a:r>
              <a:rPr lang="en-US" sz="1800" b="1" baseline="0" dirty="0" smtClean="0">
                <a:solidFill>
                  <a:schemeClr val="tx1"/>
                </a:solidFill>
              </a:rPr>
              <a:t> on other planets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8" r:id="rId13"/>
    <p:sldLayoutId id="2147483669" r:id="rId14"/>
    <p:sldLayoutId id="2147483672" r:id="rId15"/>
    <p:sldLayoutId id="2147483673" r:id="rId16"/>
    <p:sldLayoutId id="2147483689" r:id="rId17"/>
    <p:sldLayoutId id="2147483690" r:id="rId18"/>
    <p:sldLayoutId id="2147483691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Smeg1KUa3qU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Smeg1KUa3qU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EF86E4-F2CD-4B27-49E8-9B41D3C3FAD8}"/>
              </a:ext>
            </a:extLst>
          </p:cNvPr>
          <p:cNvSpPr txBox="1"/>
          <p:nvPr/>
        </p:nvSpPr>
        <p:spPr>
          <a:xfrm>
            <a:off x="5792189" y="3168317"/>
            <a:ext cx="61454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6: Life on other planets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3.1 – Reading &amp; Writing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Pages 62 &amp; 63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30B9DF-DC97-30FA-8299-F055B65E0AA3}"/>
              </a:ext>
            </a:extLst>
          </p:cNvPr>
          <p:cNvSpPr/>
          <p:nvPr/>
        </p:nvSpPr>
        <p:spPr>
          <a:xfrm>
            <a:off x="539689" y="1126186"/>
            <a:ext cx="11457993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Read and search the text for answers and mention relevant sections of the text.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Check if the questions are in the same order as information in the text.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Use their own knowledge and opinions of the subject.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Make a decision based only on what the text says, or doesn’t say.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What are we going to do?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Read the blog post and choose True/ False/ Doesn’t say.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2933614-88FF-44D8-A404-39E0A17527D4}"/>
              </a:ext>
            </a:extLst>
          </p:cNvPr>
          <p:cNvSpPr txBox="1"/>
          <p:nvPr/>
        </p:nvSpPr>
        <p:spPr>
          <a:xfrm>
            <a:off x="230592" y="559013"/>
            <a:ext cx="2052734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While-reading</a:t>
            </a:r>
          </a:p>
        </p:txBody>
      </p:sp>
    </p:spTree>
    <p:extLst>
      <p:ext uri="{BB962C8B-B14F-4D97-AF65-F5344CB8AC3E}">
        <p14:creationId xmlns:p14="http://schemas.microsoft.com/office/powerpoint/2010/main" val="295237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BEED40-E086-BA4B-EF1A-741129E57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1891900"/>
            <a:ext cx="12059478" cy="30407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668BE6-269E-3274-2D26-AE1A0F6574A9}"/>
              </a:ext>
            </a:extLst>
          </p:cNvPr>
          <p:cNvSpPr txBox="1"/>
          <p:nvPr/>
        </p:nvSpPr>
        <p:spPr>
          <a:xfrm>
            <a:off x="1378225" y="937088"/>
            <a:ext cx="105354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</a:t>
            </a:r>
            <a:r>
              <a:rPr lang="en-US" sz="3600" i="1" dirty="0">
                <a:solidFill>
                  <a:srgbClr val="FF0000"/>
                </a:solidFill>
                <a:latin typeface="Calibri" panose="020F0502020204030204"/>
              </a:rPr>
              <a:t>the blog post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choose True/ False/ Doesn’t say.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2933614-88FF-44D8-A404-39E0A17527D4}"/>
              </a:ext>
            </a:extLst>
          </p:cNvPr>
          <p:cNvSpPr txBox="1"/>
          <p:nvPr/>
        </p:nvSpPr>
        <p:spPr>
          <a:xfrm>
            <a:off x="0" y="475423"/>
            <a:ext cx="2052734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While-reading</a:t>
            </a:r>
          </a:p>
        </p:txBody>
      </p:sp>
    </p:spTree>
    <p:extLst>
      <p:ext uri="{BB962C8B-B14F-4D97-AF65-F5344CB8AC3E}">
        <p14:creationId xmlns:p14="http://schemas.microsoft.com/office/powerpoint/2010/main" val="4446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540D3-2140-43B7-74C4-0BBA82348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38" y="518744"/>
            <a:ext cx="8319228" cy="5514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8B4BE6-5103-680A-ABD7-587B20BCA4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b="75450"/>
          <a:stretch/>
        </p:blipFill>
        <p:spPr>
          <a:xfrm>
            <a:off x="0" y="5518155"/>
            <a:ext cx="12192000" cy="7818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E7953C-039C-84B8-21D0-072AF985C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538" y="950510"/>
            <a:ext cx="9231139" cy="4503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E137D88E-D5A4-D2BA-8CEA-F9487CF598BB}"/>
              </a:ext>
            </a:extLst>
          </p:cNvPr>
          <p:cNvSpPr/>
          <p:nvPr/>
        </p:nvSpPr>
        <p:spPr>
          <a:xfrm>
            <a:off x="4315738" y="2634018"/>
            <a:ext cx="2097918" cy="3609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6256A74C-C816-1570-9038-73E1D2D5AA5E}"/>
              </a:ext>
            </a:extLst>
          </p:cNvPr>
          <p:cNvSpPr/>
          <p:nvPr/>
        </p:nvSpPr>
        <p:spPr>
          <a:xfrm>
            <a:off x="3273289" y="5691222"/>
            <a:ext cx="1858269" cy="4229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6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540D3-2140-43B7-74C4-0BBA82348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38" y="518744"/>
            <a:ext cx="8319228" cy="5514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8B4BE6-5103-680A-ABD7-587B20BCA4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24219" b="58467"/>
          <a:stretch/>
        </p:blipFill>
        <p:spPr>
          <a:xfrm>
            <a:off x="0" y="5631781"/>
            <a:ext cx="12192000" cy="5514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E7953C-039C-84B8-21D0-072AF985C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807" y="960529"/>
            <a:ext cx="9231139" cy="4503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7BF3AAE-0D27-0EFE-5A53-DF65D9E07021}"/>
              </a:ext>
            </a:extLst>
          </p:cNvPr>
          <p:cNvSpPr/>
          <p:nvPr/>
        </p:nvSpPr>
        <p:spPr>
          <a:xfrm>
            <a:off x="10480158" y="5674699"/>
            <a:ext cx="1579319" cy="508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8BBEFA15-2A2C-0506-821B-CC68DDA9DA62}"/>
              </a:ext>
            </a:extLst>
          </p:cNvPr>
          <p:cNvSpPr/>
          <p:nvPr/>
        </p:nvSpPr>
        <p:spPr>
          <a:xfrm>
            <a:off x="4436011" y="5663926"/>
            <a:ext cx="1579320" cy="3517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540D3-2140-43B7-74C4-0BBA82348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38" y="518744"/>
            <a:ext cx="8319228" cy="5514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8B4BE6-5103-680A-ABD7-587B20BCA4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41658" b="41028"/>
          <a:stretch/>
        </p:blipFill>
        <p:spPr>
          <a:xfrm>
            <a:off x="0" y="5631781"/>
            <a:ext cx="12192000" cy="5514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E7953C-039C-84B8-21D0-072AF985C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807" y="960529"/>
            <a:ext cx="9578184" cy="4672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E137D88E-D5A4-D2BA-8CEA-F9487CF598BB}"/>
              </a:ext>
            </a:extLst>
          </p:cNvPr>
          <p:cNvSpPr/>
          <p:nvPr/>
        </p:nvSpPr>
        <p:spPr>
          <a:xfrm>
            <a:off x="2266122" y="5691222"/>
            <a:ext cx="2079434" cy="3517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7BF3AAE-0D27-0EFE-5A53-DF65D9E07021}"/>
              </a:ext>
            </a:extLst>
          </p:cNvPr>
          <p:cNvSpPr/>
          <p:nvPr/>
        </p:nvSpPr>
        <p:spPr>
          <a:xfrm>
            <a:off x="8691112" y="5701994"/>
            <a:ext cx="691425" cy="5085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146309E9-14A8-A8AF-288E-71E4FF6064A2}"/>
              </a:ext>
            </a:extLst>
          </p:cNvPr>
          <p:cNvSpPr/>
          <p:nvPr/>
        </p:nvSpPr>
        <p:spPr>
          <a:xfrm>
            <a:off x="995863" y="5674698"/>
            <a:ext cx="712480" cy="3517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E930923C-FC58-A283-4C08-C6CA56802914}"/>
              </a:ext>
            </a:extLst>
          </p:cNvPr>
          <p:cNvSpPr/>
          <p:nvPr/>
        </p:nvSpPr>
        <p:spPr>
          <a:xfrm>
            <a:off x="1848679" y="3478696"/>
            <a:ext cx="1769164" cy="3644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9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540D3-2140-43B7-74C4-0BBA82348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38" y="518744"/>
            <a:ext cx="8319228" cy="5514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8B4BE6-5103-680A-ABD7-587B20BCA4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61498" b="21188"/>
          <a:stretch/>
        </p:blipFill>
        <p:spPr>
          <a:xfrm>
            <a:off x="0" y="5672725"/>
            <a:ext cx="12192000" cy="5514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E7953C-039C-84B8-21D0-072AF985C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807" y="960529"/>
            <a:ext cx="9578184" cy="4672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E137D88E-D5A4-D2BA-8CEA-F9487CF598BB}"/>
              </a:ext>
            </a:extLst>
          </p:cNvPr>
          <p:cNvSpPr/>
          <p:nvPr/>
        </p:nvSpPr>
        <p:spPr>
          <a:xfrm>
            <a:off x="1152543" y="5650278"/>
            <a:ext cx="2928731" cy="3840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7BF3AAE-0D27-0EFE-5A53-DF65D9E07021}"/>
              </a:ext>
            </a:extLst>
          </p:cNvPr>
          <p:cNvSpPr/>
          <p:nvPr/>
        </p:nvSpPr>
        <p:spPr>
          <a:xfrm>
            <a:off x="9579008" y="5688347"/>
            <a:ext cx="731183" cy="5514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E930923C-FC58-A283-4C08-C6CA56802914}"/>
              </a:ext>
            </a:extLst>
          </p:cNvPr>
          <p:cNvSpPr/>
          <p:nvPr/>
        </p:nvSpPr>
        <p:spPr>
          <a:xfrm>
            <a:off x="6832287" y="3796748"/>
            <a:ext cx="3001617" cy="3658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B2899CF-1DDE-29D7-1E9B-1A51F7B5544D}"/>
              </a:ext>
            </a:extLst>
          </p:cNvPr>
          <p:cNvSpPr/>
          <p:nvPr/>
        </p:nvSpPr>
        <p:spPr>
          <a:xfrm>
            <a:off x="3316405" y="4107977"/>
            <a:ext cx="2070605" cy="3684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2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540D3-2140-43B7-74C4-0BBA82348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38" y="518744"/>
            <a:ext cx="8319228" cy="5514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8B4BE6-5103-680A-ABD7-587B20BCA4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77786" b="4900"/>
          <a:stretch/>
        </p:blipFill>
        <p:spPr>
          <a:xfrm>
            <a:off x="0" y="5631781"/>
            <a:ext cx="12192000" cy="5514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E7953C-039C-84B8-21D0-072AF985C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807" y="960529"/>
            <a:ext cx="9578184" cy="4672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E137D88E-D5A4-D2BA-8CEA-F9487CF598BB}"/>
              </a:ext>
            </a:extLst>
          </p:cNvPr>
          <p:cNvSpPr/>
          <p:nvPr/>
        </p:nvSpPr>
        <p:spPr>
          <a:xfrm>
            <a:off x="2531166" y="5705428"/>
            <a:ext cx="2994992" cy="3698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7BF3AAE-0D27-0EFE-5A53-DF65D9E07021}"/>
              </a:ext>
            </a:extLst>
          </p:cNvPr>
          <p:cNvSpPr/>
          <p:nvPr/>
        </p:nvSpPr>
        <p:spPr>
          <a:xfrm>
            <a:off x="10451673" y="5715643"/>
            <a:ext cx="1645583" cy="5514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670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540D3-2140-43B7-74C4-0BBA82348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38" y="518744"/>
            <a:ext cx="8319228" cy="5514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8B4BE6-5103-680A-ABD7-587B20BCA4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61498" b="21188"/>
          <a:stretch/>
        </p:blipFill>
        <p:spPr>
          <a:xfrm>
            <a:off x="0" y="5659077"/>
            <a:ext cx="12192000" cy="5514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E7953C-039C-84B8-21D0-072AF985C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807" y="960529"/>
            <a:ext cx="9578184" cy="4672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E137D88E-D5A4-D2BA-8CEA-F9487CF598BB}"/>
              </a:ext>
            </a:extLst>
          </p:cNvPr>
          <p:cNvSpPr/>
          <p:nvPr/>
        </p:nvSpPr>
        <p:spPr>
          <a:xfrm>
            <a:off x="1166192" y="5650278"/>
            <a:ext cx="2887194" cy="3840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7BF3AAE-0D27-0EFE-5A53-DF65D9E07021}"/>
              </a:ext>
            </a:extLst>
          </p:cNvPr>
          <p:cNvSpPr/>
          <p:nvPr/>
        </p:nvSpPr>
        <p:spPr>
          <a:xfrm>
            <a:off x="9579008" y="5674699"/>
            <a:ext cx="731183" cy="5514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E930923C-FC58-A283-4C08-C6CA56802914}"/>
              </a:ext>
            </a:extLst>
          </p:cNvPr>
          <p:cNvSpPr/>
          <p:nvPr/>
        </p:nvSpPr>
        <p:spPr>
          <a:xfrm>
            <a:off x="6832287" y="3796747"/>
            <a:ext cx="3001617" cy="3385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B2899CF-1DDE-29D7-1E9B-1A51F7B5544D}"/>
              </a:ext>
            </a:extLst>
          </p:cNvPr>
          <p:cNvSpPr/>
          <p:nvPr/>
        </p:nvSpPr>
        <p:spPr>
          <a:xfrm>
            <a:off x="3316405" y="4135273"/>
            <a:ext cx="2070605" cy="3275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6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411A73-6FBD-F216-9616-9FEC79A4C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28" y="573939"/>
            <a:ext cx="4327133" cy="8705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5BAC93-767C-9967-3E05-3D7A2B61B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966" y="1444486"/>
            <a:ext cx="10186067" cy="4969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CD2 TRACK 12">
            <a:hlinkClick r:id="" action="ppaction://media"/>
            <a:extLst>
              <a:ext uri="{FF2B5EF4-FFF2-40B4-BE49-F238E27FC236}">
                <a16:creationId xmlns:a16="http://schemas.microsoft.com/office/drawing/2014/main" id="{49245E4F-BD7A-4DE0-1270-5563A67F1E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81741" y="573939"/>
            <a:ext cx="406400" cy="406400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A203E1D1-D1EF-D69F-0AB9-A7A881F43AC0}"/>
              </a:ext>
            </a:extLst>
          </p:cNvPr>
          <p:cNvSpPr txBox="1"/>
          <p:nvPr/>
        </p:nvSpPr>
        <p:spPr>
          <a:xfrm>
            <a:off x="10139266" y="518674"/>
            <a:ext cx="2052734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While-reading</a:t>
            </a:r>
          </a:p>
        </p:txBody>
      </p:sp>
    </p:spTree>
    <p:extLst>
      <p:ext uri="{BB962C8B-B14F-4D97-AF65-F5344CB8AC3E}">
        <p14:creationId xmlns:p14="http://schemas.microsoft.com/office/powerpoint/2010/main" val="199628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816896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052" y="3352339"/>
            <a:ext cx="115276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</a:rPr>
              <a:t>What do you think Andy and his brother really saw? Why?</a:t>
            </a: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65" y="749982"/>
            <a:ext cx="3984595" cy="25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D263E6-93B1-EA34-407E-3B656F0D4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986" y="4208575"/>
            <a:ext cx="6207603" cy="1899443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442FC620-4502-4B3D-A012-06295C72D680}"/>
              </a:ext>
            </a:extLst>
          </p:cNvPr>
          <p:cNvSpPr txBox="1"/>
          <p:nvPr/>
        </p:nvSpPr>
        <p:spPr>
          <a:xfrm>
            <a:off x="10345327" y="519149"/>
            <a:ext cx="1793666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Post-reading</a:t>
            </a:r>
          </a:p>
        </p:txBody>
      </p:sp>
    </p:spTree>
    <p:extLst>
      <p:ext uri="{BB962C8B-B14F-4D97-AF65-F5344CB8AC3E}">
        <p14:creationId xmlns:p14="http://schemas.microsoft.com/office/powerpoint/2010/main" val="40079981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343696" y="160808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349920" y="2572256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353029" y="4478823"/>
            <a:ext cx="3250161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353029" y="5421220"/>
            <a:ext cx="3250161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343696" y="3536426"/>
            <a:ext cx="3259494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353029" y="643916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26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3" b="4123"/>
          <a:stretch/>
        </p:blipFill>
        <p:spPr>
          <a:xfrm>
            <a:off x="1405719" y="511777"/>
            <a:ext cx="8119281" cy="5848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8478" y="4140200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5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B66633-8F86-D4CB-4755-8009AB1A9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04"/>
          <a:stretch/>
        </p:blipFill>
        <p:spPr>
          <a:xfrm>
            <a:off x="0" y="452039"/>
            <a:ext cx="2648320" cy="702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B8DEFE-CC7E-A5E0-9026-6C82414AD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32" y="1956831"/>
            <a:ext cx="2372056" cy="552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F26784-9AF3-72B8-BC27-573F6993D6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90"/>
          <a:stretch/>
        </p:blipFill>
        <p:spPr>
          <a:xfrm>
            <a:off x="138132" y="2759607"/>
            <a:ext cx="11907001" cy="2488254"/>
          </a:xfrm>
          <a:prstGeom prst="rect">
            <a:avLst/>
          </a:prstGeom>
        </p:spPr>
      </p:pic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2B812BA-D4FD-C922-AF93-82603BA28466}"/>
              </a:ext>
            </a:extLst>
          </p:cNvPr>
          <p:cNvSpPr/>
          <p:nvPr/>
        </p:nvSpPr>
        <p:spPr>
          <a:xfrm>
            <a:off x="3605349" y="3631473"/>
            <a:ext cx="1669016" cy="3971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347A5855-F206-F040-9DFD-ACC554A4DB94}"/>
              </a:ext>
            </a:extLst>
          </p:cNvPr>
          <p:cNvSpPr/>
          <p:nvPr/>
        </p:nvSpPr>
        <p:spPr>
          <a:xfrm>
            <a:off x="2766567" y="4453750"/>
            <a:ext cx="1309044" cy="3776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1EDF4623-79A9-6ADB-9103-FD9DF30CF98E}"/>
              </a:ext>
            </a:extLst>
          </p:cNvPr>
          <p:cNvSpPr/>
          <p:nvPr/>
        </p:nvSpPr>
        <p:spPr>
          <a:xfrm>
            <a:off x="4763276" y="4449417"/>
            <a:ext cx="2419402" cy="3776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DE9FD3-106D-3FAA-5CB7-86FCD6D86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05" y="1202970"/>
            <a:ext cx="6386724" cy="50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1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B66633-8F86-D4CB-4755-8009AB1A9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04"/>
          <a:stretch/>
        </p:blipFill>
        <p:spPr>
          <a:xfrm>
            <a:off x="0" y="452039"/>
            <a:ext cx="2648320" cy="702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B8DEFE-CC7E-A5E0-9026-6C82414AD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32" y="1956831"/>
            <a:ext cx="2372056" cy="5525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089E39-8423-2B4F-BACF-BA8CF8E89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8132" y="2759607"/>
            <a:ext cx="12192000" cy="234693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03D6300-33DC-9F36-C7D0-AC7AE7C2D77B}"/>
              </a:ext>
            </a:extLst>
          </p:cNvPr>
          <p:cNvSpPr/>
          <p:nvPr/>
        </p:nvSpPr>
        <p:spPr>
          <a:xfrm>
            <a:off x="1454602" y="2759608"/>
            <a:ext cx="3793259" cy="3414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FA9D3E0E-2CC8-283B-46CF-6AA6E01FB4B5}"/>
              </a:ext>
            </a:extLst>
          </p:cNvPr>
          <p:cNvSpPr/>
          <p:nvPr/>
        </p:nvSpPr>
        <p:spPr>
          <a:xfrm>
            <a:off x="7798527" y="2723323"/>
            <a:ext cx="4101736" cy="3776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40AF40AF-7D91-74C0-A9DD-07F2E39C4880}"/>
              </a:ext>
            </a:extLst>
          </p:cNvPr>
          <p:cNvSpPr/>
          <p:nvPr/>
        </p:nvSpPr>
        <p:spPr>
          <a:xfrm>
            <a:off x="177321" y="3085042"/>
            <a:ext cx="1991114" cy="3243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B9B9EC8E-34DE-067F-F0EE-EC0AC7D8B479}"/>
              </a:ext>
            </a:extLst>
          </p:cNvPr>
          <p:cNvSpPr/>
          <p:nvPr/>
        </p:nvSpPr>
        <p:spPr>
          <a:xfrm>
            <a:off x="3124754" y="4454771"/>
            <a:ext cx="3130650" cy="3414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A4C526-ED5A-7A84-0E34-7D0FFFFC3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33" y="1196270"/>
            <a:ext cx="5709209" cy="45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6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5BAC93-767C-9967-3E05-3D7A2B61B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82" y="1487017"/>
            <a:ext cx="10186067" cy="4969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F734F7-52EC-E8E2-1D3D-3B83A767755F}"/>
              </a:ext>
            </a:extLst>
          </p:cNvPr>
          <p:cNvSpPr txBox="1"/>
          <p:nvPr/>
        </p:nvSpPr>
        <p:spPr>
          <a:xfrm>
            <a:off x="423530" y="548452"/>
            <a:ext cx="113449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C00000"/>
                </a:solidFill>
                <a:effectLst/>
              </a:rPr>
              <a:t>Then, read the blog again and underline three sentences Andy used to describe what he </a:t>
            </a:r>
            <a:r>
              <a:rPr lang="en-US" sz="2800" b="1" i="0" u="sng" dirty="0">
                <a:solidFill>
                  <a:srgbClr val="C00000"/>
                </a:solidFill>
                <a:effectLst/>
              </a:rPr>
              <a:t>saw</a:t>
            </a:r>
            <a:r>
              <a:rPr lang="en-US" sz="2800" b="1" i="0" dirty="0">
                <a:solidFill>
                  <a:srgbClr val="C00000"/>
                </a:solidFill>
                <a:effectLst/>
              </a:rPr>
              <a:t>, </a:t>
            </a:r>
            <a:r>
              <a:rPr lang="en-US" sz="2800" b="1" i="0" u="sng" dirty="0">
                <a:solidFill>
                  <a:srgbClr val="0070C0"/>
                </a:solidFill>
                <a:effectLst/>
              </a:rPr>
              <a:t>heard</a:t>
            </a:r>
            <a:r>
              <a:rPr lang="en-US" sz="2800" b="1" i="0" dirty="0">
                <a:solidFill>
                  <a:srgbClr val="C00000"/>
                </a:solidFill>
                <a:effectLst/>
              </a:rPr>
              <a:t>, and </a:t>
            </a:r>
            <a:r>
              <a:rPr lang="en-US" sz="2800" b="1" i="0" u="sng" dirty="0">
                <a:solidFill>
                  <a:srgbClr val="7030A0"/>
                </a:solidFill>
                <a:effectLst/>
              </a:rPr>
              <a:t>felt</a:t>
            </a:r>
            <a:r>
              <a:rPr lang="en-US" sz="2800" b="1" i="0" dirty="0">
                <a:solidFill>
                  <a:srgbClr val="C00000"/>
                </a:solidFill>
                <a:effectLst/>
              </a:rPr>
              <a:t>.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br>
              <a:rPr lang="en-US" sz="2800" b="1" dirty="0">
                <a:solidFill>
                  <a:srgbClr val="C00000"/>
                </a:solidFill>
              </a:rPr>
            </a:b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C23CBDF-CDCC-346C-27A5-0EE0895B1A34}"/>
              </a:ext>
            </a:extLst>
          </p:cNvPr>
          <p:cNvCxnSpPr>
            <a:cxnSpLocks/>
          </p:cNvCxnSpPr>
          <p:nvPr/>
        </p:nvCxnSpPr>
        <p:spPr>
          <a:xfrm>
            <a:off x="1150051" y="4184054"/>
            <a:ext cx="90997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36161E-5068-9D44-F3CA-4AB49519FC47}"/>
              </a:ext>
            </a:extLst>
          </p:cNvPr>
          <p:cNvCxnSpPr>
            <a:cxnSpLocks/>
          </p:cNvCxnSpPr>
          <p:nvPr/>
        </p:nvCxnSpPr>
        <p:spPr>
          <a:xfrm>
            <a:off x="1150051" y="4517206"/>
            <a:ext cx="552719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5F395C-9111-118F-7474-AB6B065F3CEB}"/>
              </a:ext>
            </a:extLst>
          </p:cNvPr>
          <p:cNvCxnSpPr>
            <a:cxnSpLocks/>
          </p:cNvCxnSpPr>
          <p:nvPr/>
        </p:nvCxnSpPr>
        <p:spPr>
          <a:xfrm>
            <a:off x="10398639" y="4184054"/>
            <a:ext cx="212651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FABAE1-BDE6-3232-6C13-D0975B1B1A83}"/>
              </a:ext>
            </a:extLst>
          </p:cNvPr>
          <p:cNvCxnSpPr>
            <a:cxnSpLocks/>
          </p:cNvCxnSpPr>
          <p:nvPr/>
        </p:nvCxnSpPr>
        <p:spPr>
          <a:xfrm>
            <a:off x="2998381" y="4871624"/>
            <a:ext cx="270153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72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CE3DAF-C0C5-82B9-E76A-62E5803AA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504"/>
          <a:stretch/>
        </p:blipFill>
        <p:spPr>
          <a:xfrm>
            <a:off x="282679" y="444878"/>
            <a:ext cx="11231542" cy="522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A54FE7-5F4A-8AD6-393E-39245634E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60" y="967562"/>
            <a:ext cx="11781679" cy="3902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E8C865-C809-0226-5F90-E2CC78424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6675" y="4899736"/>
            <a:ext cx="1995325" cy="19814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F87BB8-5A06-C964-6831-15A5793539FC}"/>
              </a:ext>
            </a:extLst>
          </p:cNvPr>
          <p:cNvSpPr txBox="1"/>
          <p:nvPr/>
        </p:nvSpPr>
        <p:spPr>
          <a:xfrm>
            <a:off x="382773" y="4267140"/>
            <a:ext cx="31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D0273E-A321-FA1F-EF59-EF3186B63A76}"/>
              </a:ext>
            </a:extLst>
          </p:cNvPr>
          <p:cNvSpPr txBox="1"/>
          <p:nvPr/>
        </p:nvSpPr>
        <p:spPr>
          <a:xfrm>
            <a:off x="386314" y="995846"/>
            <a:ext cx="31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D2C7BC-6DF5-8B1E-4161-6357E31AE510}"/>
              </a:ext>
            </a:extLst>
          </p:cNvPr>
          <p:cNvSpPr txBox="1"/>
          <p:nvPr/>
        </p:nvSpPr>
        <p:spPr>
          <a:xfrm>
            <a:off x="386317" y="1984674"/>
            <a:ext cx="31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A7035E-CDC5-F957-A291-BC6D4DC38D77}"/>
              </a:ext>
            </a:extLst>
          </p:cNvPr>
          <p:cNvSpPr txBox="1"/>
          <p:nvPr/>
        </p:nvSpPr>
        <p:spPr>
          <a:xfrm>
            <a:off x="365049" y="3632728"/>
            <a:ext cx="31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3503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6617" y="889735"/>
            <a:ext cx="11541967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Complete the sentences using words </a:t>
            </a:r>
            <a:r>
              <a:rPr lang="en-US" sz="3200" b="1" i="1" dirty="0">
                <a:solidFill>
                  <a:srgbClr val="C00000"/>
                </a:solidFill>
                <a:effectLst/>
              </a:rPr>
              <a:t>used to describe what the author </a:t>
            </a:r>
            <a:r>
              <a:rPr lang="en-US" sz="3200" b="1" i="1" u="sng" dirty="0">
                <a:solidFill>
                  <a:srgbClr val="C00000"/>
                </a:solidFill>
                <a:effectLst/>
              </a:rPr>
              <a:t>saw</a:t>
            </a:r>
            <a:r>
              <a:rPr lang="en-US" sz="3200" b="1" i="1" dirty="0">
                <a:solidFill>
                  <a:srgbClr val="C00000"/>
                </a:solidFill>
                <a:effectLst/>
              </a:rPr>
              <a:t>, </a:t>
            </a:r>
            <a:r>
              <a:rPr lang="en-US" sz="3200" b="1" i="1" u="sng" dirty="0">
                <a:solidFill>
                  <a:srgbClr val="C00000"/>
                </a:solidFill>
                <a:effectLst/>
              </a:rPr>
              <a:t>heard</a:t>
            </a:r>
            <a:r>
              <a:rPr lang="en-US" sz="3200" b="1" i="1" dirty="0">
                <a:solidFill>
                  <a:srgbClr val="C00000"/>
                </a:solidFill>
                <a:effectLst/>
              </a:rPr>
              <a:t>, and </a:t>
            </a:r>
            <a:r>
              <a:rPr lang="en-US" sz="3200" b="1" i="1" u="sng" dirty="0">
                <a:solidFill>
                  <a:srgbClr val="C00000"/>
                </a:solidFill>
                <a:effectLst/>
              </a:rPr>
              <a:t>felt</a:t>
            </a:r>
            <a:r>
              <a:rPr lang="en-US" sz="3200" b="1" i="1" dirty="0">
                <a:solidFill>
                  <a:srgbClr val="C00000"/>
                </a:solidFill>
                <a:effectLst/>
              </a:rPr>
              <a:t>.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AC03C2-7957-92E9-DC32-FE80EDDF6A0C}"/>
              </a:ext>
            </a:extLst>
          </p:cNvPr>
          <p:cNvSpPr/>
          <p:nvPr/>
        </p:nvSpPr>
        <p:spPr>
          <a:xfrm>
            <a:off x="325016" y="2201775"/>
            <a:ext cx="11541967" cy="35394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We were walking to the train station when I _____ a strange object. It made a loud _____.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I think ______ the flying saucer was my favorite part of the trip!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It was white and blue, and it ______ really big.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I thought it was a flying saucer. I was really </a:t>
            </a:r>
            <a:r>
              <a:rPr lang="en-US" sz="3200" dirty="0" smtClean="0">
                <a:solidFill>
                  <a:srgbClr val="0070C0"/>
                </a:solidFill>
              </a:rPr>
              <a:t>______, </a:t>
            </a:r>
            <a:r>
              <a:rPr lang="en-US" sz="3200" dirty="0">
                <a:solidFill>
                  <a:srgbClr val="0070C0"/>
                </a:solidFill>
              </a:rPr>
              <a:t>so I took some photos of it.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73EE3-945F-4E54-A384-F96600344DC7}"/>
              </a:ext>
            </a:extLst>
          </p:cNvPr>
          <p:cNvSpPr txBox="1"/>
          <p:nvPr/>
        </p:nvSpPr>
        <p:spPr>
          <a:xfrm>
            <a:off x="7991396" y="2232883"/>
            <a:ext cx="1536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saw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D126AB-0E45-18B6-E175-F2B2BBE41235}"/>
              </a:ext>
            </a:extLst>
          </p:cNvPr>
          <p:cNvSpPr txBox="1"/>
          <p:nvPr/>
        </p:nvSpPr>
        <p:spPr>
          <a:xfrm>
            <a:off x="7864365" y="4171857"/>
            <a:ext cx="15369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excited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D362C1-5B17-351A-64F6-FB71FF1795E1}"/>
              </a:ext>
            </a:extLst>
          </p:cNvPr>
          <p:cNvSpPr txBox="1"/>
          <p:nvPr/>
        </p:nvSpPr>
        <p:spPr>
          <a:xfrm>
            <a:off x="5539143" y="3687513"/>
            <a:ext cx="1536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B22DB2-29FA-EB37-1FCF-787A65248CB4}"/>
              </a:ext>
            </a:extLst>
          </p:cNvPr>
          <p:cNvSpPr txBox="1"/>
          <p:nvPr/>
        </p:nvSpPr>
        <p:spPr>
          <a:xfrm>
            <a:off x="1902210" y="3197842"/>
            <a:ext cx="1536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seeing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83BE34-06C2-2CAE-F118-F5D98DE27672}"/>
              </a:ext>
            </a:extLst>
          </p:cNvPr>
          <p:cNvSpPr txBox="1"/>
          <p:nvPr/>
        </p:nvSpPr>
        <p:spPr>
          <a:xfrm>
            <a:off x="4380005" y="2710609"/>
            <a:ext cx="1536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noise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6435" y="2228671"/>
            <a:ext cx="9004852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Reading about UFO sightings and writing on how to write a narrative.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643947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- Do the exercises in WB: Listening and Reading (page 36).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Do </a:t>
            </a:r>
            <a:r>
              <a:rPr lang="en-US" sz="3600" i="1" dirty="0" smtClean="0">
                <a:solidFill>
                  <a:srgbClr val="0070C0"/>
                </a:solidFill>
              </a:rPr>
              <a:t>the </a:t>
            </a:r>
            <a:r>
              <a:rPr lang="en-US" sz="3600" i="1" dirty="0">
                <a:solidFill>
                  <a:srgbClr val="0070C0"/>
                </a:solidFill>
              </a:rPr>
              <a:t>exercise in </a:t>
            </a:r>
            <a:r>
              <a:rPr lang="en-US" sz="3600" i="1" dirty="0" err="1">
                <a:solidFill>
                  <a:srgbClr val="0070C0"/>
                </a:solidFill>
              </a:rPr>
              <a:t>Tiếng</a:t>
            </a:r>
            <a:r>
              <a:rPr lang="en-US" sz="3600" i="1" dirty="0">
                <a:solidFill>
                  <a:srgbClr val="0070C0"/>
                </a:solidFill>
              </a:rPr>
              <a:t> Anh 8 </a:t>
            </a:r>
            <a:r>
              <a:rPr lang="en-US" sz="3600" i="1" dirty="0" err="1">
                <a:solidFill>
                  <a:srgbClr val="0070C0"/>
                </a:solidFill>
              </a:rPr>
              <a:t>i</a:t>
            </a:r>
            <a:r>
              <a:rPr lang="en-US" sz="3600" i="1" dirty="0">
                <a:solidFill>
                  <a:srgbClr val="0070C0"/>
                </a:solidFill>
              </a:rPr>
              <a:t>-Learn Smart World </a:t>
            </a:r>
            <a:r>
              <a:rPr lang="en-US" sz="3600" i="1" dirty="0" smtClean="0">
                <a:solidFill>
                  <a:srgbClr val="0070C0"/>
                </a:solidFill>
              </a:rPr>
              <a:t>Notebook (page 52</a:t>
            </a:r>
            <a:r>
              <a:rPr lang="en-US" sz="3600" i="1" dirty="0" smtClean="0">
                <a:solidFill>
                  <a:srgbClr val="0070C0"/>
                </a:solidFill>
              </a:rPr>
              <a:t>).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- Play </a:t>
            </a:r>
            <a:r>
              <a:rPr lang="en-US" sz="3600" i="1" dirty="0" smtClean="0">
                <a:solidFill>
                  <a:srgbClr val="0070C0"/>
                </a:solidFill>
              </a:rPr>
              <a:t>the consolidation </a:t>
            </a:r>
            <a:r>
              <a:rPr lang="en-US" sz="3600" i="1" dirty="0">
                <a:solidFill>
                  <a:srgbClr val="0070C0"/>
                </a:solidFill>
              </a:rPr>
              <a:t>games in </a:t>
            </a:r>
            <a:r>
              <a:rPr lang="en-US" sz="3600" i="1" dirty="0" err="1">
                <a:solidFill>
                  <a:srgbClr val="0070C0"/>
                </a:solidFill>
              </a:rPr>
              <a:t>Tiếng</a:t>
            </a:r>
            <a:r>
              <a:rPr lang="en-US" sz="3600" i="1" dirty="0">
                <a:solidFill>
                  <a:srgbClr val="0070C0"/>
                </a:solidFill>
              </a:rPr>
              <a:t> Anh 8 </a:t>
            </a:r>
            <a:r>
              <a:rPr lang="en-US" sz="3600" i="1" dirty="0" err="1">
                <a:solidFill>
                  <a:srgbClr val="0070C0"/>
                </a:solidFill>
              </a:rPr>
              <a:t>i</a:t>
            </a:r>
            <a:r>
              <a:rPr lang="en-US" sz="3600" i="1" dirty="0">
                <a:solidFill>
                  <a:srgbClr val="0070C0"/>
                </a:solidFill>
              </a:rPr>
              <a:t>-Learn Smart World DHA App on </a:t>
            </a:r>
            <a:r>
              <a:rPr lang="en-US" sz="3600" i="1" u="sng" dirty="0">
                <a:solidFill>
                  <a:srgbClr val="0070C0"/>
                </a:solidFill>
              </a:rPr>
              <a:t>www.eduhome.com.vn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Prepare: Unit 6 - Lesson 3 – Speaking and Writing (page 63 – SB).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practice reading for specific information.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write narrative passages.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3D69189E-508B-471A-B899-6235F1E13DC3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8407D5-E1BE-6231-F1F4-32454431199C}"/>
              </a:ext>
            </a:extLst>
          </p:cNvPr>
          <p:cNvSpPr/>
          <p:nvPr/>
        </p:nvSpPr>
        <p:spPr>
          <a:xfrm>
            <a:off x="653577" y="548473"/>
            <a:ext cx="9927771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Watch the video and answer the questions:</a:t>
            </a:r>
          </a:p>
          <a:p>
            <a:pPr algn="ctr"/>
            <a:r>
              <a:rPr lang="en-US" sz="3600" b="1" i="1" dirty="0">
                <a:solidFill>
                  <a:srgbClr val="C00000"/>
                </a:solidFill>
              </a:rPr>
              <a:t>Are aliens real?</a:t>
            </a:r>
          </a:p>
        </p:txBody>
      </p:sp>
      <p:pic>
        <p:nvPicPr>
          <p:cNvPr id="5" name="Online Media 4" title="Are Aliens Real?">
            <a:hlinkClick r:id="" action="ppaction://media"/>
            <a:extLst>
              <a:ext uri="{FF2B5EF4-FFF2-40B4-BE49-F238E27FC236}">
                <a16:creationId xmlns:a16="http://schemas.microsoft.com/office/drawing/2014/main" id="{6AE28518-F645-D4FB-39A3-77EF5D60F9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44154" y="1878011"/>
            <a:ext cx="7926897" cy="44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576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8407D5-E1BE-6231-F1F4-32454431199C}"/>
              </a:ext>
            </a:extLst>
          </p:cNvPr>
          <p:cNvSpPr/>
          <p:nvPr/>
        </p:nvSpPr>
        <p:spPr>
          <a:xfrm>
            <a:off x="685475" y="452780"/>
            <a:ext cx="9927771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Watch the video and answer the questions:</a:t>
            </a:r>
          </a:p>
          <a:p>
            <a:pPr algn="ctr"/>
            <a:r>
              <a:rPr lang="en-US" sz="3600" b="1" i="1" dirty="0">
                <a:solidFill>
                  <a:srgbClr val="C00000"/>
                </a:solidFill>
              </a:rPr>
              <a:t>Are aliens real?</a:t>
            </a:r>
          </a:p>
        </p:txBody>
      </p:sp>
      <p:pic>
        <p:nvPicPr>
          <p:cNvPr id="5" name="Online Media 4" title="Are Aliens Real?">
            <a:hlinkClick r:id="" action="ppaction://media"/>
            <a:extLst>
              <a:ext uri="{FF2B5EF4-FFF2-40B4-BE49-F238E27FC236}">
                <a16:creationId xmlns:a16="http://schemas.microsoft.com/office/drawing/2014/main" id="{6AE28518-F645-D4FB-39A3-77EF5D60F9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3968" y="1861358"/>
            <a:ext cx="7315200" cy="4133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53B13C-8B8E-7BB9-3E97-0B849A9E2F43}"/>
              </a:ext>
            </a:extLst>
          </p:cNvPr>
          <p:cNvSpPr txBox="1"/>
          <p:nvPr/>
        </p:nvSpPr>
        <p:spPr>
          <a:xfrm>
            <a:off x="8080744" y="1861357"/>
            <a:ext cx="3413051" cy="3635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800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 you think aliens are real?</a:t>
            </a:r>
            <a:endParaRPr lang="en-US" sz="2400" dirty="0">
              <a:solidFill>
                <a:srgbClr val="7030A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800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What are other planets for humans to live?</a:t>
            </a:r>
            <a:endParaRPr lang="en-US" sz="2400" dirty="0">
              <a:solidFill>
                <a:srgbClr val="7030A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2800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 there any planet with much oxygen as Earth?</a:t>
            </a:r>
            <a:endParaRPr lang="en-US" sz="2400" dirty="0">
              <a:solidFill>
                <a:srgbClr val="7030A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134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25339" cy="6860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8912" y="3956555"/>
            <a:ext cx="3949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    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5BCCD-5DCF-3DB4-7F32-2323DDA90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92" y="330686"/>
            <a:ext cx="11098949" cy="111426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37935FC-0DB9-94DC-24EA-2BFECAB260A7}"/>
              </a:ext>
            </a:extLst>
          </p:cNvPr>
          <p:cNvSpPr/>
          <p:nvPr/>
        </p:nvSpPr>
        <p:spPr>
          <a:xfrm>
            <a:off x="4287525" y="1020720"/>
            <a:ext cx="369535" cy="3508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33422E-6C3A-423A-5D4E-57A77744D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84" y="1444951"/>
            <a:ext cx="10746374" cy="5242928"/>
          </a:xfrm>
          <a:prstGeom prst="rect">
            <a:avLst/>
          </a:prstGeom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511CD606-6872-99EF-22F7-5B203440EF33}"/>
              </a:ext>
            </a:extLst>
          </p:cNvPr>
          <p:cNvSpPr/>
          <p:nvPr/>
        </p:nvSpPr>
        <p:spPr>
          <a:xfrm>
            <a:off x="4287525" y="2534935"/>
            <a:ext cx="1731138" cy="3647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D1A84B0B-02CA-90F5-2FCB-5B19BFE4E83B}"/>
              </a:ext>
            </a:extLst>
          </p:cNvPr>
          <p:cNvSpPr/>
          <p:nvPr/>
        </p:nvSpPr>
        <p:spPr>
          <a:xfrm>
            <a:off x="1173706" y="5526232"/>
            <a:ext cx="6287663" cy="3647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0403EB91-84F7-4C73-FC9D-E175E27D7EE8}"/>
              </a:ext>
            </a:extLst>
          </p:cNvPr>
          <p:cNvSpPr/>
          <p:nvPr/>
        </p:nvSpPr>
        <p:spPr>
          <a:xfrm>
            <a:off x="7544632" y="5512582"/>
            <a:ext cx="2377290" cy="3647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C9726E68-89B2-49C7-B3E7-C1A4B8F3B75B}"/>
              </a:ext>
            </a:extLst>
          </p:cNvPr>
          <p:cNvSpPr txBox="1"/>
          <p:nvPr/>
        </p:nvSpPr>
        <p:spPr>
          <a:xfrm>
            <a:off x="3717822" y="-16794"/>
            <a:ext cx="2052734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114807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33422E-6C3A-423A-5D4E-57A77744D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3" y="399416"/>
            <a:ext cx="9553679" cy="46610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4353C4-94D5-47E1-B8E8-34B8A56E98A1}"/>
              </a:ext>
            </a:extLst>
          </p:cNvPr>
          <p:cNvSpPr txBox="1"/>
          <p:nvPr/>
        </p:nvSpPr>
        <p:spPr>
          <a:xfrm>
            <a:off x="2584173" y="5288340"/>
            <a:ext cx="91042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Hover </a:t>
            </a:r>
            <a:r>
              <a:rPr lang="en-US" sz="3200" i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hʌvɚ</a:t>
            </a:r>
            <a:r>
              <a:rPr lang="en-US" sz="3200" i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 (v) to stay in one place in the air, usually by moving the wings quickly (bay </a:t>
            </a:r>
            <a:r>
              <a:rPr lang="en-US" sz="3200" i="1" dirty="0" err="1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3200" i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3288F7D9-7BBA-9670-00C6-4E3A8F58CED8}"/>
              </a:ext>
            </a:extLst>
          </p:cNvPr>
          <p:cNvSpPr/>
          <p:nvPr/>
        </p:nvSpPr>
        <p:spPr>
          <a:xfrm>
            <a:off x="5808992" y="3232984"/>
            <a:ext cx="764482" cy="3182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C9726E68-89B2-49C7-B3E7-C1A4B8F3B75B}"/>
              </a:ext>
            </a:extLst>
          </p:cNvPr>
          <p:cNvSpPr txBox="1"/>
          <p:nvPr/>
        </p:nvSpPr>
        <p:spPr>
          <a:xfrm>
            <a:off x="10111623" y="492442"/>
            <a:ext cx="2052734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344250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453</Words>
  <Application>Microsoft Office PowerPoint</Application>
  <PresentationFormat>Widescreen</PresentationFormat>
  <Paragraphs>69</Paragraphs>
  <Slides>30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</cp:lastModifiedBy>
  <cp:revision>22</cp:revision>
  <dcterms:created xsi:type="dcterms:W3CDTF">2023-02-01T04:45:54Z</dcterms:created>
  <dcterms:modified xsi:type="dcterms:W3CDTF">2023-08-01T03:21:09Z</dcterms:modified>
</cp:coreProperties>
</file>