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7" r:id="rId4"/>
    <p:sldId id="269" r:id="rId5"/>
    <p:sldId id="303" r:id="rId6"/>
    <p:sldId id="304" r:id="rId7"/>
    <p:sldId id="270" r:id="rId8"/>
    <p:sldId id="306" r:id="rId9"/>
    <p:sldId id="307" r:id="rId10"/>
    <p:sldId id="308" r:id="rId11"/>
    <p:sldId id="305" r:id="rId12"/>
    <p:sldId id="353" r:id="rId13"/>
    <p:sldId id="271" r:id="rId14"/>
    <p:sldId id="355" r:id="rId15"/>
    <p:sldId id="354" r:id="rId16"/>
    <p:sldId id="357" r:id="rId17"/>
    <p:sldId id="272" r:id="rId18"/>
    <p:sldId id="277" r:id="rId19"/>
    <p:sldId id="356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019D-3DF1-35CF-C227-FE6ACB8A0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2E0A7-F0A5-BA33-6EDE-F82D689BD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129-8572-4798-95F8-02B0F79EA6A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9549-ACC8-E99D-7C8A-991F227A4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21ED-6DE3-05FE-0C62-F07DDAB70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9E8A-0FB3-4EE3-A377-F46A3DE1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A6BC9C-C9D7-D7C9-4DA8-7ED5A53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759-ADB3-52EF-B658-8203AA11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86DC0-B60E-D6F7-85CA-64BEE31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C43C-C9FD-3B1B-BB62-943DB2D9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5065-852F-E49A-A15A-E362E706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486900" y="44183"/>
            <a:ext cx="21811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797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 on other planets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61" r:id="rId13"/>
    <p:sldLayoutId id="2147483668" r:id="rId14"/>
    <p:sldLayoutId id="2147483669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CF1A-5217-23E2-32FE-B3252A91A94B}"/>
              </a:ext>
            </a:extLst>
          </p:cNvPr>
          <p:cNvSpPr txBox="1"/>
          <p:nvPr/>
        </p:nvSpPr>
        <p:spPr>
          <a:xfrm>
            <a:off x="5768162" y="3191463"/>
            <a:ext cx="622004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1.2: Grammar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55 &amp; 56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86F78-6CDA-9EC4-E5BB-8E0AF591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8" y="569793"/>
            <a:ext cx="5029902" cy="65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BC99C-4C78-3335-4497-A43BE720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063" y="498353"/>
            <a:ext cx="6624939" cy="3665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167998" y="3429000"/>
            <a:ext cx="523106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can we use </a:t>
            </a:r>
            <a:r>
              <a:rPr lang="en-US" sz="3600" b="1" i="1" dirty="0">
                <a:solidFill>
                  <a:srgbClr val="0070C0"/>
                </a:solidFill>
              </a:rPr>
              <a:t>will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604971" y="1084178"/>
            <a:ext cx="6213122" cy="1181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</p:spTree>
    <p:extLst>
      <p:ext uri="{BB962C8B-B14F-4D97-AF65-F5344CB8AC3E}">
        <p14:creationId xmlns:p14="http://schemas.microsoft.com/office/powerpoint/2010/main" val="101734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6FA58-4A3B-62DD-516B-E842C48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64"/>
            <a:ext cx="5296639" cy="65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66A73-FCA1-09D3-86FF-D75EA6CA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77" y="421032"/>
            <a:ext cx="6087325" cy="6011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559437" y="1934964"/>
            <a:ext cx="501972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circle the bold words.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- Focus on the affirmative, </a:t>
            </a:r>
            <a:r>
              <a:rPr lang="en-US" sz="3200" b="1" dirty="0">
                <a:solidFill>
                  <a:srgbClr val="00B0F0"/>
                </a:solidFill>
              </a:rPr>
              <a:t>negative</a:t>
            </a:r>
            <a:r>
              <a:rPr lang="en-US" sz="3200" b="1" dirty="0">
                <a:solidFill>
                  <a:srgbClr val="C00000"/>
                </a:solidFill>
              </a:rPr>
              <a:t> and </a:t>
            </a:r>
            <a:r>
              <a:rPr lang="en-US" sz="3200" b="1" dirty="0">
                <a:solidFill>
                  <a:srgbClr val="7030A0"/>
                </a:solidFill>
              </a:rPr>
              <a:t>interrogative</a:t>
            </a:r>
            <a:r>
              <a:rPr lang="en-US" sz="3200" b="1" dirty="0">
                <a:solidFill>
                  <a:srgbClr val="C00000"/>
                </a:solidFill>
              </a:rPr>
              <a:t> forms.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3B3B42-E775-500B-A8DD-6665A453A6E3}"/>
              </a:ext>
            </a:extLst>
          </p:cNvPr>
          <p:cNvCxnSpPr>
            <a:cxnSpLocks/>
          </p:cNvCxnSpPr>
          <p:nvPr/>
        </p:nvCxnSpPr>
        <p:spPr>
          <a:xfrm>
            <a:off x="9462052" y="1231883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3B6596-68E2-CAF1-9902-7E68574EBFBD}"/>
              </a:ext>
            </a:extLst>
          </p:cNvPr>
          <p:cNvCxnSpPr>
            <a:cxnSpLocks/>
          </p:cNvCxnSpPr>
          <p:nvPr/>
        </p:nvCxnSpPr>
        <p:spPr>
          <a:xfrm>
            <a:off x="8303244" y="1623578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668934-61EB-92BA-6C26-A8B24153B633}"/>
              </a:ext>
            </a:extLst>
          </p:cNvPr>
          <p:cNvCxnSpPr>
            <a:cxnSpLocks/>
          </p:cNvCxnSpPr>
          <p:nvPr/>
        </p:nvCxnSpPr>
        <p:spPr>
          <a:xfrm>
            <a:off x="7679634" y="3415937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DC57E2-5AAB-B5A4-E67E-89A3ADBECC6E}"/>
              </a:ext>
            </a:extLst>
          </p:cNvPr>
          <p:cNvCxnSpPr>
            <a:cxnSpLocks/>
          </p:cNvCxnSpPr>
          <p:nvPr/>
        </p:nvCxnSpPr>
        <p:spPr>
          <a:xfrm>
            <a:off x="8978726" y="48041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1DEEE3-4A2D-9CCA-1730-93F455444111}"/>
              </a:ext>
            </a:extLst>
          </p:cNvPr>
          <p:cNvCxnSpPr>
            <a:cxnSpLocks/>
          </p:cNvCxnSpPr>
          <p:nvPr/>
        </p:nvCxnSpPr>
        <p:spPr>
          <a:xfrm>
            <a:off x="8169964" y="5778134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C1A69A-C9F6-D086-3FF8-E64A0FB81208}"/>
              </a:ext>
            </a:extLst>
          </p:cNvPr>
          <p:cNvCxnSpPr>
            <a:cxnSpLocks/>
          </p:cNvCxnSpPr>
          <p:nvPr/>
        </p:nvCxnSpPr>
        <p:spPr>
          <a:xfrm>
            <a:off x="7256321" y="2146660"/>
            <a:ext cx="10991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785B89-14A8-FB49-50AE-D8955075A448}"/>
              </a:ext>
            </a:extLst>
          </p:cNvPr>
          <p:cNvCxnSpPr>
            <a:cxnSpLocks/>
          </p:cNvCxnSpPr>
          <p:nvPr/>
        </p:nvCxnSpPr>
        <p:spPr>
          <a:xfrm>
            <a:off x="6712982" y="2484590"/>
            <a:ext cx="96665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8AE7C-B23C-80D1-D47F-27F2151A06FE}"/>
              </a:ext>
            </a:extLst>
          </p:cNvPr>
          <p:cNvCxnSpPr>
            <a:cxnSpLocks/>
          </p:cNvCxnSpPr>
          <p:nvPr/>
        </p:nvCxnSpPr>
        <p:spPr>
          <a:xfrm>
            <a:off x="7441093" y="3021492"/>
            <a:ext cx="177579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F4816E-288B-C76D-3AF5-FA802600A656}"/>
              </a:ext>
            </a:extLst>
          </p:cNvPr>
          <p:cNvCxnSpPr>
            <a:cxnSpLocks/>
          </p:cNvCxnSpPr>
          <p:nvPr/>
        </p:nvCxnSpPr>
        <p:spPr>
          <a:xfrm>
            <a:off x="7202935" y="3889699"/>
            <a:ext cx="146436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1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2104103" y="604921"/>
            <a:ext cx="765932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THE FUTURE SIMPLE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83AA7-8F61-C665-F7B3-90CFD7E7448E}"/>
              </a:ext>
            </a:extLst>
          </p:cNvPr>
          <p:cNvGrpSpPr/>
          <p:nvPr/>
        </p:nvGrpSpPr>
        <p:grpSpPr>
          <a:xfrm>
            <a:off x="4047464" y="2395999"/>
            <a:ext cx="3721399" cy="2005250"/>
            <a:chOff x="3476843" y="1129069"/>
            <a:chExt cx="3721399" cy="20052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9F1959B-8B0A-7415-3A02-5AEC4FF73428}"/>
                </a:ext>
              </a:extLst>
            </p:cNvPr>
            <p:cNvSpPr/>
            <p:nvPr/>
          </p:nvSpPr>
          <p:spPr>
            <a:xfrm>
              <a:off x="3476843" y="1129069"/>
              <a:ext cx="3721399" cy="1815883"/>
            </a:xfrm>
            <a:prstGeom prst="roundRect">
              <a:avLst/>
            </a:prstGeom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607C93-9C81-ED22-0936-3A3AD0B7606C}"/>
                </a:ext>
              </a:extLst>
            </p:cNvPr>
            <p:cNvSpPr txBox="1"/>
            <p:nvPr/>
          </p:nvSpPr>
          <p:spPr>
            <a:xfrm>
              <a:off x="3827716" y="1318437"/>
              <a:ext cx="33705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/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✔  S + will + verb </a:t>
              </a:r>
            </a:p>
            <a:p>
              <a:pPr algn="l" fontAlgn="base"/>
              <a:r>
                <a:rPr lang="en-US" sz="2800" b="1" i="0" dirty="0">
                  <a:solidFill>
                    <a:srgbClr val="00B050"/>
                  </a:solidFill>
                  <a:latin typeface="+mj-lt"/>
                </a:rPr>
                <a:t>✗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S + won't + verb</a:t>
              </a:r>
            </a:p>
            <a:p>
              <a:pPr algn="l" fontAlgn="base"/>
              <a:r>
                <a:rPr lang="en-US" sz="2800" b="1" i="0" dirty="0">
                  <a:solidFill>
                    <a:srgbClr val="00B050"/>
                  </a:solidFill>
                  <a:latin typeface="+mj-lt"/>
                </a:rPr>
                <a:t>?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Will + S + verb?</a:t>
              </a:r>
            </a:p>
            <a:p>
              <a:endParaRPr lang="en-US" sz="28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95AF-8797-A2C7-9D9F-4B3E97FF0EDE}"/>
              </a:ext>
            </a:extLst>
          </p:cNvPr>
          <p:cNvSpPr txBox="1"/>
          <p:nvPr/>
        </p:nvSpPr>
        <p:spPr>
          <a:xfrm>
            <a:off x="2721050" y="4361929"/>
            <a:ext cx="6129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dirty="0">
                <a:solidFill>
                  <a:srgbClr val="C00000"/>
                </a:solidFill>
                <a:effectLst/>
              </a:rPr>
              <a:t>KEY WORDS: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think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believe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robably 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383443" y="4888849"/>
            <a:ext cx="343475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will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1081547" y="1397036"/>
            <a:ext cx="10392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 use the </a:t>
            </a:r>
            <a:r>
              <a:rPr lang="en-US" sz="2800" b="1" dirty="0">
                <a:solidFill>
                  <a:srgbClr val="0070C0"/>
                </a:solidFill>
              </a:rPr>
              <a:t>Future Simple</a:t>
            </a:r>
            <a:r>
              <a:rPr lang="en-US" sz="2800" dirty="0">
                <a:solidFill>
                  <a:srgbClr val="0070C0"/>
                </a:solidFill>
              </a:rPr>
              <a:t> to </a:t>
            </a:r>
            <a:r>
              <a:rPr lang="en-US" sz="2800" b="1" dirty="0">
                <a:solidFill>
                  <a:srgbClr val="0070C0"/>
                </a:solidFill>
              </a:rPr>
              <a:t>make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predictions based on our opinion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7398" y="424543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4A967-F9C2-EE11-6B82-D2061D329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t="13827"/>
          <a:stretch/>
        </p:blipFill>
        <p:spPr>
          <a:xfrm>
            <a:off x="2782528" y="599768"/>
            <a:ext cx="5987843" cy="41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7272C-7E5F-1386-D9ED-238E41B2C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1061"/>
          <a:stretch/>
        </p:blipFill>
        <p:spPr>
          <a:xfrm>
            <a:off x="288985" y="1588397"/>
            <a:ext cx="11762117" cy="281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3674852" y="2165229"/>
            <a:ext cx="1354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will have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8EC7BA-A1A4-EF49-5A7C-37F2AF98773D}"/>
              </a:ext>
            </a:extLst>
          </p:cNvPr>
          <p:cNvCxnSpPr>
            <a:cxnSpLocks/>
          </p:cNvCxnSpPr>
          <p:nvPr/>
        </p:nvCxnSpPr>
        <p:spPr>
          <a:xfrm>
            <a:off x="10716007" y="2013074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E72ABD-4742-5FEA-D4E4-ECFBCBAEC647}"/>
              </a:ext>
            </a:extLst>
          </p:cNvPr>
          <p:cNvSpPr txBox="1"/>
          <p:nvPr/>
        </p:nvSpPr>
        <p:spPr>
          <a:xfrm>
            <a:off x="7036220" y="2754651"/>
            <a:ext cx="1467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won’t live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9230F-AEE4-95FA-BF10-19A370AC517A}"/>
              </a:ext>
            </a:extLst>
          </p:cNvPr>
          <p:cNvCxnSpPr>
            <a:cxnSpLocks/>
          </p:cNvCxnSpPr>
          <p:nvPr/>
        </p:nvCxnSpPr>
        <p:spPr>
          <a:xfrm>
            <a:off x="10716007" y="2452014"/>
            <a:ext cx="94249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241C40-DCC1-096C-1545-C5438C819C60}"/>
              </a:ext>
            </a:extLst>
          </p:cNvPr>
          <p:cNvSpPr txBox="1"/>
          <p:nvPr/>
        </p:nvSpPr>
        <p:spPr>
          <a:xfrm>
            <a:off x="2670847" y="3323444"/>
            <a:ext cx="132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will be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5E652-C182-FAA3-DF4E-2EFF34D1A0C3}"/>
              </a:ext>
            </a:extLst>
          </p:cNvPr>
          <p:cNvCxnSpPr>
            <a:cxnSpLocks/>
          </p:cNvCxnSpPr>
          <p:nvPr/>
        </p:nvCxnSpPr>
        <p:spPr>
          <a:xfrm>
            <a:off x="10716007" y="3780457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023304-4B72-B8D5-0413-6B0FB8265486}"/>
              </a:ext>
            </a:extLst>
          </p:cNvPr>
          <p:cNvSpPr txBox="1"/>
          <p:nvPr/>
        </p:nvSpPr>
        <p:spPr>
          <a:xfrm>
            <a:off x="6238421" y="3944942"/>
            <a:ext cx="1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yriadPro-Regular"/>
              </a:rPr>
              <a:t>won’t be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374369-FC22-CD3C-40C5-1234F3F376F2}"/>
              </a:ext>
            </a:extLst>
          </p:cNvPr>
          <p:cNvCxnSpPr>
            <a:cxnSpLocks/>
          </p:cNvCxnSpPr>
          <p:nvPr/>
        </p:nvCxnSpPr>
        <p:spPr>
          <a:xfrm>
            <a:off x="10744098" y="2887407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9480A-0437-668E-4E75-174C37DD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" t="16500"/>
          <a:stretch/>
        </p:blipFill>
        <p:spPr>
          <a:xfrm>
            <a:off x="2682815" y="567943"/>
            <a:ext cx="7746612" cy="437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17467-178C-988E-D34C-66A4B905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6" y="1005439"/>
            <a:ext cx="7335274" cy="532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2682815" y="2285999"/>
            <a:ext cx="6988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dirty="0">
                <a:solidFill>
                  <a:srgbClr val="C00000"/>
                </a:solidFill>
                <a:effectLst/>
                <a:latin typeface="MyriadPro-Regular"/>
              </a:rPr>
              <a:t>Do you think people will live on other planets?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343AA-1853-93BC-B0F2-6947D6788FA2}"/>
              </a:ext>
            </a:extLst>
          </p:cNvPr>
          <p:cNvSpPr txBox="1"/>
          <p:nvPr/>
        </p:nvSpPr>
        <p:spPr>
          <a:xfrm>
            <a:off x="2723074" y="3154381"/>
            <a:ext cx="6003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Where will they get food and water?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1EA3D-54A7-2CFD-6007-8B018B3B8D2C}"/>
              </a:ext>
            </a:extLst>
          </p:cNvPr>
          <p:cNvSpPr txBox="1"/>
          <p:nvPr/>
        </p:nvSpPr>
        <p:spPr>
          <a:xfrm>
            <a:off x="2682815" y="4075587"/>
            <a:ext cx="6044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They won't want to live on a space station.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A33E0-F914-C380-40E3-F47664DEC48F}"/>
              </a:ext>
            </a:extLst>
          </p:cNvPr>
          <p:cNvSpPr txBox="1"/>
          <p:nvPr/>
        </p:nvSpPr>
        <p:spPr>
          <a:xfrm>
            <a:off x="2682815" y="4952595"/>
            <a:ext cx="6988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I think that people will live on Mars in the future.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84D1F-A717-776A-C161-D85DEDDFFDDE}"/>
              </a:ext>
            </a:extLst>
          </p:cNvPr>
          <p:cNvSpPr txBox="1"/>
          <p:nvPr/>
        </p:nvSpPr>
        <p:spPr>
          <a:xfrm>
            <a:off x="2255836" y="5864119"/>
            <a:ext cx="7741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The temperature on Earth will be too hot for humans.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31" y="659423"/>
            <a:ext cx="1916723" cy="646331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54AEB-2020-CEDA-540B-3AB463B7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32" y="659423"/>
            <a:ext cx="8523150" cy="873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7E66F-3B56-C08F-2042-E37DB419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24"/>
          <a:stretch/>
        </p:blipFill>
        <p:spPr>
          <a:xfrm>
            <a:off x="79131" y="2201856"/>
            <a:ext cx="11128075" cy="2716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B958E7-A8EF-645F-A6F6-01A0B634AE76}"/>
              </a:ext>
            </a:extLst>
          </p:cNvPr>
          <p:cNvSpPr txBox="1"/>
          <p:nvPr/>
        </p:nvSpPr>
        <p:spPr>
          <a:xfrm>
            <a:off x="2317337" y="2223121"/>
            <a:ext cx="39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</a:t>
            </a:r>
            <a:r>
              <a:rPr lang="en-US" sz="2700" i="0" dirty="0">
                <a:solidFill>
                  <a:srgbClr val="C00000"/>
                </a:solidFill>
                <a:effectLst/>
              </a:rPr>
              <a:t>eople won’t live on Mars.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CCF93-FFC2-AD26-552C-2B26E644CB5E}"/>
              </a:ext>
            </a:extLst>
          </p:cNvPr>
          <p:cNvSpPr txBox="1"/>
          <p:nvPr/>
        </p:nvSpPr>
        <p:spPr>
          <a:xfrm>
            <a:off x="3254000" y="2918008"/>
            <a:ext cx="7477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live on space stations near Earth.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298A8-6A7D-D93E-6FBE-14EC2BC845C3}"/>
              </a:ext>
            </a:extLst>
          </p:cNvPr>
          <p:cNvSpPr txBox="1"/>
          <p:nvPr/>
        </p:nvSpPr>
        <p:spPr>
          <a:xfrm>
            <a:off x="3583073" y="3594285"/>
            <a:ext cx="537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not live on Earth.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3410797" y="4272757"/>
            <a:ext cx="537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live on all the planets.</a:t>
            </a:r>
          </a:p>
        </p:txBody>
      </p:sp>
    </p:spTree>
    <p:extLst>
      <p:ext uri="{BB962C8B-B14F-4D97-AF65-F5344CB8AC3E}">
        <p14:creationId xmlns:p14="http://schemas.microsoft.com/office/powerpoint/2010/main" val="1106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863" y="3812673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21FD45-E39B-B636-0DCD-AA40B0CA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4672"/>
              </p:ext>
            </p:extLst>
          </p:nvPr>
        </p:nvGraphicFramePr>
        <p:xfrm>
          <a:off x="2093655" y="3405474"/>
          <a:ext cx="7758268" cy="1066800"/>
        </p:xfrm>
        <a:graphic>
          <a:graphicData uri="http://schemas.openxmlformats.org/drawingml/2006/table">
            <a:tbl>
              <a:tblPr/>
              <a:tblGrid>
                <a:gridCol w="7758268">
                  <a:extLst>
                    <a:ext uri="{9D8B030D-6E8A-4147-A177-3AD203B41FA5}">
                      <a16:colId xmlns:a16="http://schemas.microsoft.com/office/drawing/2014/main" val="1177815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Make predictions about the places. Use the prompts and your own ideas.</a:t>
                      </a:r>
                      <a:endParaRPr lang="en-US" sz="44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2083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B481E22-A9FF-D514-CE86-325C685D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C1545-1733-FF4D-98DC-91BFBBC5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67" y="571441"/>
            <a:ext cx="8526065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8D754-DE91-8A40-1BA6-73F4A05C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51" y="1512326"/>
            <a:ext cx="3571300" cy="2735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6053D-6207-1F0F-F915-6E9DEC98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124" y="1371263"/>
            <a:ext cx="3634025" cy="2876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E44C4-C102-5CF0-A7C1-0767D20F7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96" y="4284405"/>
            <a:ext cx="317226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EE127-DC05-5421-D8C9-4D343DA7D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29" y="4438841"/>
            <a:ext cx="3258005" cy="1648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03502-771B-F938-2DC9-404EE0DA5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93" y="4438841"/>
            <a:ext cx="4525006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4249" y="174482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74249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74249" y="413813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74249" y="53324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74249" y="54583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587" y="616384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Find a mistake in each sentence below.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452C4-666D-D1BD-8FB2-60CBC031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7" y="1580892"/>
            <a:ext cx="7020905" cy="184810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 highlightClick="1">
              <a:snd r:embed="rId3" name="ARROW 001.wav"/>
            </a:hlinkClick>
            <a:extLst>
              <a:ext uri="{FF2B5EF4-FFF2-40B4-BE49-F238E27FC236}">
                <a16:creationId xmlns:a16="http://schemas.microsoft.com/office/drawing/2014/main" id="{47CECA3B-43FB-29DE-3A6B-8FB1F4B5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9225" y="4022612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6EC2CA-EED0-A4E4-1CA5-66CC9151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96" y="3615928"/>
            <a:ext cx="773538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Using the Future Simple, we may predict the future based on our own beliefs and experiences.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Make predictions about the places.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81573" cy="34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- Make four sentences using </a:t>
            </a:r>
            <a:r>
              <a:rPr lang="en-US" sz="3100" i="1" dirty="0">
                <a:solidFill>
                  <a:srgbClr val="FF0000"/>
                </a:solidFill>
              </a:rPr>
              <a:t>will</a:t>
            </a:r>
            <a:r>
              <a:rPr lang="en-US" sz="3100" dirty="0">
                <a:solidFill>
                  <a:srgbClr val="0070C0"/>
                </a:solidFill>
              </a:rPr>
              <a:t>/ </a:t>
            </a:r>
            <a:r>
              <a:rPr lang="en-US" sz="3100" i="1" dirty="0">
                <a:solidFill>
                  <a:srgbClr val="FF0000"/>
                </a:solidFill>
              </a:rPr>
              <a:t>won’t</a:t>
            </a:r>
            <a:r>
              <a:rPr lang="en-US" sz="3100" i="1" dirty="0">
                <a:solidFill>
                  <a:srgbClr val="0070C0"/>
                </a:solidFill>
              </a:rPr>
              <a:t>.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Do the exercises in WB: </a:t>
            </a:r>
            <a:r>
              <a:rPr lang="en-US" sz="3100" b="1" dirty="0">
                <a:solidFill>
                  <a:srgbClr val="0070C0"/>
                </a:solidFill>
              </a:rPr>
              <a:t>Grammar (page 33).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Complete the grammar notes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Notebook (page 48</a:t>
            </a:r>
            <a:r>
              <a:rPr lang="en-US" sz="3100" dirty="0" smtClean="0">
                <a:solidFill>
                  <a:srgbClr val="0070C0"/>
                </a:solidFill>
              </a:rPr>
              <a:t>).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Play the consolidation games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DHA App on </a:t>
            </a:r>
            <a:r>
              <a:rPr lang="en-US" sz="3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Prepare: </a:t>
            </a:r>
            <a:r>
              <a:rPr lang="en-US" sz="3100" b="1" dirty="0">
                <a:solidFill>
                  <a:srgbClr val="0070C0"/>
                </a:solidFill>
              </a:rPr>
              <a:t>Lesson 1 – Pronunciation and Speaking (pages 56 &amp; 57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the Future Simple (</a:t>
            </a:r>
            <a:r>
              <a:rPr lang="en-US" sz="3600" i="1" dirty="0">
                <a:solidFill>
                  <a:srgbClr val="0070C0"/>
                </a:solidFill>
              </a:rPr>
              <a:t>will</a:t>
            </a:r>
            <a:r>
              <a:rPr lang="en-US" sz="3600" dirty="0">
                <a:solidFill>
                  <a:srgbClr val="0070C0"/>
                </a:solidFill>
              </a:rPr>
              <a:t>) for future predictions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improve writing skill.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165EC-8222-509B-34F9-EF1C896F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06" y="515880"/>
            <a:ext cx="10199094" cy="562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328255" y="1686411"/>
            <a:ext cx="1505163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see any words?</a:t>
            </a:r>
          </a:p>
        </p:txBody>
      </p:sp>
    </p:spTree>
    <p:extLst>
      <p:ext uri="{BB962C8B-B14F-4D97-AF65-F5344CB8AC3E}">
        <p14:creationId xmlns:p14="http://schemas.microsoft.com/office/powerpoint/2010/main" val="902100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165EC-8222-509B-34F9-EF1C896F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74" y="515880"/>
            <a:ext cx="10199094" cy="56284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285295" y="1098730"/>
            <a:ext cx="1505163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find </a:t>
            </a:r>
            <a:r>
              <a:rPr lang="en-US" sz="3200" b="1" i="1" dirty="0">
                <a:solidFill>
                  <a:srgbClr val="0070C0"/>
                </a:solidFill>
              </a:rPr>
              <a:t>six</a:t>
            </a:r>
            <a:r>
              <a:rPr lang="en-US" sz="3200" i="1" dirty="0">
                <a:solidFill>
                  <a:srgbClr val="0070C0"/>
                </a:solidFill>
              </a:rPr>
              <a:t> more words?</a:t>
            </a:r>
          </a:p>
        </p:txBody>
      </p:sp>
      <p:pic>
        <p:nvPicPr>
          <p:cNvPr id="5" name="Picture 4">
            <a:hlinkClick r:id="" action="ppaction://noaction" highlightClick="1">
              <a:snd r:embed="rId3" name="ARROW 001.wav"/>
            </a:hlinkClick>
            <a:extLst>
              <a:ext uri="{FF2B5EF4-FFF2-40B4-BE49-F238E27FC236}">
                <a16:creationId xmlns:a16="http://schemas.microsoft.com/office/drawing/2014/main" id="{3529B748-D509-3796-EDE9-53B14AC8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075" y="3896832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570FAF7-51B1-DC90-98FB-AC7667BA4BAB}"/>
              </a:ext>
            </a:extLst>
          </p:cNvPr>
          <p:cNvSpPr/>
          <p:nvPr/>
        </p:nvSpPr>
        <p:spPr>
          <a:xfrm rot="2275723">
            <a:off x="3959096" y="1896495"/>
            <a:ext cx="3217275" cy="384075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9F96DD8-C520-B7BC-6A39-37279A381790}"/>
              </a:ext>
            </a:extLst>
          </p:cNvPr>
          <p:cNvSpPr/>
          <p:nvPr/>
        </p:nvSpPr>
        <p:spPr>
          <a:xfrm>
            <a:off x="3674651" y="1466537"/>
            <a:ext cx="6638930" cy="404793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94F2796A-B2F8-0232-F1CE-F96B4FA60F4F}"/>
              </a:ext>
            </a:extLst>
          </p:cNvPr>
          <p:cNvSpPr/>
          <p:nvPr/>
        </p:nvSpPr>
        <p:spPr>
          <a:xfrm rot="5400000">
            <a:off x="3713066" y="3798132"/>
            <a:ext cx="2604977" cy="388794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8492C08-2C38-54F3-3E0D-995EFE359FF2}"/>
              </a:ext>
            </a:extLst>
          </p:cNvPr>
          <p:cNvSpPr/>
          <p:nvPr/>
        </p:nvSpPr>
        <p:spPr>
          <a:xfrm>
            <a:off x="5291514" y="3993545"/>
            <a:ext cx="3846108" cy="404793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96B22B5-AA03-3A61-6C74-035AA52804A0}"/>
              </a:ext>
            </a:extLst>
          </p:cNvPr>
          <p:cNvSpPr/>
          <p:nvPr/>
        </p:nvSpPr>
        <p:spPr>
          <a:xfrm>
            <a:off x="3056444" y="5320808"/>
            <a:ext cx="6107303" cy="372174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934DDE4E-41E8-FDC3-BC33-5E9954C82A95}"/>
              </a:ext>
            </a:extLst>
          </p:cNvPr>
          <p:cNvSpPr/>
          <p:nvPr/>
        </p:nvSpPr>
        <p:spPr>
          <a:xfrm>
            <a:off x="4769810" y="5747354"/>
            <a:ext cx="2689082" cy="340248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900" y="423237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CE5C6-D275-887F-CE24-4ECD1E28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79" y="526513"/>
            <a:ext cx="7410526" cy="5315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6A004A-BDFD-831E-14A2-06733DEB4A80}"/>
              </a:ext>
            </a:extLst>
          </p:cNvPr>
          <p:cNvSpPr/>
          <p:nvPr/>
        </p:nvSpPr>
        <p:spPr>
          <a:xfrm>
            <a:off x="487743" y="2228671"/>
            <a:ext cx="3434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are they thinking of?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Look at the picture and fill in the blanks.</a:t>
            </a:r>
          </a:p>
        </p:txBody>
      </p:sp>
      <p:pic>
        <p:nvPicPr>
          <p:cNvPr id="2" name="Picture 1">
            <a:hlinkClick r:id="" action="ppaction://noaction" highlightClick="1">
              <a:snd r:embed="rId3" name="ARROW 001.wav"/>
            </a:hlinkClick>
            <a:extLst>
              <a:ext uri="{FF2B5EF4-FFF2-40B4-BE49-F238E27FC236}">
                <a16:creationId xmlns:a16="http://schemas.microsoft.com/office/drawing/2014/main" id="{41C0E631-3870-E6B4-5D32-62EE2E6C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6205" y="3813583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FFC80-DDAB-0167-D4EA-6C27F1E5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202" y="480987"/>
            <a:ext cx="7789879" cy="54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4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0FFC80-DDAB-0167-D4EA-6C27F1E5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932" y="550263"/>
            <a:ext cx="7789879" cy="5406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D4A91-F171-79DA-1889-C72EF03A3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19" y="689532"/>
            <a:ext cx="4693557" cy="682068"/>
          </a:xfrm>
          <a:prstGeom prst="rect">
            <a:avLst/>
          </a:prstGeom>
        </p:spPr>
      </p:pic>
      <p:pic>
        <p:nvPicPr>
          <p:cNvPr id="9" name="CD2 TRACK 03">
            <a:hlinkClick r:id="" action="ppaction://media"/>
            <a:extLst>
              <a:ext uri="{FF2B5EF4-FFF2-40B4-BE49-F238E27FC236}">
                <a16:creationId xmlns:a16="http://schemas.microsoft.com/office/drawing/2014/main" id="{C4ED9BE3-054C-A1B0-4282-87AA7746D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3923" y="14258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400</Words>
  <Application>Microsoft Office PowerPoint</Application>
  <PresentationFormat>Widescreen</PresentationFormat>
  <Paragraphs>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33</cp:revision>
  <dcterms:created xsi:type="dcterms:W3CDTF">2023-02-01T04:45:54Z</dcterms:created>
  <dcterms:modified xsi:type="dcterms:W3CDTF">2023-08-01T02:11:43Z</dcterms:modified>
</cp:coreProperties>
</file>