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7" r:id="rId4"/>
    <p:sldId id="269" r:id="rId5"/>
    <p:sldId id="315" r:id="rId6"/>
    <p:sldId id="316" r:id="rId7"/>
    <p:sldId id="317" r:id="rId8"/>
    <p:sldId id="270" r:id="rId9"/>
    <p:sldId id="302" r:id="rId10"/>
    <p:sldId id="303" r:id="rId11"/>
    <p:sldId id="304" r:id="rId12"/>
    <p:sldId id="305" r:id="rId13"/>
    <p:sldId id="271" r:id="rId14"/>
    <p:sldId id="318" r:id="rId15"/>
    <p:sldId id="319" r:id="rId16"/>
    <p:sldId id="308" r:id="rId17"/>
    <p:sldId id="272" r:id="rId18"/>
    <p:sldId id="309" r:id="rId19"/>
    <p:sldId id="277" r:id="rId20"/>
    <p:sldId id="294" r:id="rId21"/>
    <p:sldId id="295" r:id="rId22"/>
    <p:sldId id="296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template from PPTVBA.com</a:t>
            </a:r>
          </a:p>
          <a:p>
            <a:r>
              <a:rPr lang="en-IN" dirty="0"/>
              <a:t>https://youtu.be/Csh4rwXhPKM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853AEA-734F-49AA-8EFB-86A832FB8D8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107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64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973404" y="44183"/>
            <a:ext cx="321859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>
                <a:solidFill>
                  <a:schemeClr val="tx1"/>
                </a:solidFill>
              </a:rPr>
              <a:t>Lesson 2.3: Pronun. </a:t>
            </a:r>
            <a:r>
              <a:rPr lang="en-US" sz="1800" b="0" dirty="0">
                <a:solidFill>
                  <a:schemeClr val="tx1"/>
                </a:solidFill>
              </a:rPr>
              <a:t>&amp; Speaking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377418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9" r:id="rId14"/>
    <p:sldLayoutId id="2147483689" r:id="rId15"/>
    <p:sldLayoutId id="2147483690" r:id="rId16"/>
    <p:sldLayoutId id="21474836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3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6B1947-BF0A-956C-006B-C418F542799C}"/>
              </a:ext>
            </a:extLst>
          </p:cNvPr>
          <p:cNvSpPr txBox="1"/>
          <p:nvPr/>
        </p:nvSpPr>
        <p:spPr>
          <a:xfrm>
            <a:off x="5792189" y="3168317"/>
            <a:ext cx="6145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Lesson 2.3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Pron</a:t>
            </a:r>
            <a:r>
              <a:rPr lang="en-US" sz="2800" b="1" dirty="0">
                <a:solidFill>
                  <a:srgbClr val="00B050"/>
                </a:solidFill>
                <a:latin typeface="Calibri" panose="020F0502020204030204"/>
              </a:rPr>
              <a:t>un. &amp; Speaking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50 &amp; 51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67B91C-3E96-0928-D069-0B2852FE8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906" y="783723"/>
            <a:ext cx="5458587" cy="990738"/>
          </a:xfrm>
          <a:prstGeom prst="rect">
            <a:avLst/>
          </a:prstGeom>
        </p:spPr>
      </p:pic>
      <p:pic>
        <p:nvPicPr>
          <p:cNvPr id="7" name="CD1 TRACK 59">
            <a:hlinkClick r:id="" action="ppaction://media"/>
            <a:extLst>
              <a:ext uri="{FF2B5EF4-FFF2-40B4-BE49-F238E27FC236}">
                <a16:creationId xmlns:a16="http://schemas.microsoft.com/office/drawing/2014/main" id="{6CC5399B-7128-F070-FA08-BCEC7CB4B4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7456" y="1075892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CB6C4C-941A-54DF-7550-414AEF02B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325" y="2186232"/>
            <a:ext cx="5255748" cy="9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ADDBF9-FBB2-6783-8BE0-BB0182ADC6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9434" y="2241459"/>
            <a:ext cx="7888031" cy="7499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BF81E1-1EB0-7D14-252D-7C7F82C59EDE}"/>
              </a:ext>
            </a:extLst>
          </p:cNvPr>
          <p:cNvCxnSpPr>
            <a:cxnSpLocks/>
          </p:cNvCxnSpPr>
          <p:nvPr/>
        </p:nvCxnSpPr>
        <p:spPr>
          <a:xfrm>
            <a:off x="7266038" y="2593407"/>
            <a:ext cx="14969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E3B2FB2-6DE0-4572-FEC6-39E18829C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28" y="710370"/>
            <a:ext cx="6960656" cy="1000663"/>
          </a:xfrm>
          <a:prstGeom prst="rect">
            <a:avLst/>
          </a:prstGeom>
        </p:spPr>
      </p:pic>
      <p:pic>
        <p:nvPicPr>
          <p:cNvPr id="7" name="CD1 TRACK 60">
            <a:hlinkClick r:id="" action="ppaction://media"/>
            <a:extLst>
              <a:ext uri="{FF2B5EF4-FFF2-40B4-BE49-F238E27FC236}">
                <a16:creationId xmlns:a16="http://schemas.microsoft.com/office/drawing/2014/main" id="{7A595F07-4787-B0B6-4EC4-A53C7D704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93303" y="710370"/>
            <a:ext cx="4064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0A93D8-06F3-4772-1F47-10393F210F7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3067" y="3100341"/>
            <a:ext cx="683990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2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06829-AA51-9023-62B1-9729EECAD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71" y="947451"/>
            <a:ext cx="5407159" cy="10696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D7DDD2-00B6-F98E-8845-FFC815F0A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522" y="2323699"/>
            <a:ext cx="4416111" cy="697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AD588-1B81-B74D-4C1D-C0400A4D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522" y="3020981"/>
            <a:ext cx="7492671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1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1283677" y="683525"/>
            <a:ext cx="7892144" cy="5567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03642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05C75-1D5A-D7B3-D557-E4013BE2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216" y="56689"/>
            <a:ext cx="5807106" cy="2554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6AECD-A26F-3C1C-D6F1-6F191ECB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8" y="496289"/>
            <a:ext cx="2330661" cy="570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62DF9-B6E7-58C2-4C9E-FC4579B80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731"/>
            <a:ext cx="12031754" cy="4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7D931-31DA-6B68-0615-02CA6F604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36" y="2611092"/>
            <a:ext cx="11837927" cy="3707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774A2-E692-7723-5F25-866338AFA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900" y="1499350"/>
            <a:ext cx="9845749" cy="8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9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05C75-1D5A-D7B3-D557-E4013BE25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216" y="56689"/>
            <a:ext cx="5807106" cy="25544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6AECD-A26F-3C1C-D6F1-6F191ECBC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8" y="496289"/>
            <a:ext cx="2330661" cy="570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A62DF9-B6E7-58C2-4C9E-FC4579B80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731"/>
            <a:ext cx="12031754" cy="4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7D931-31DA-6B68-0615-02CA6F604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36" y="2611092"/>
            <a:ext cx="11837927" cy="3707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774A2-E692-7723-5F25-866338AFA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900" y="1499350"/>
            <a:ext cx="9845749" cy="80139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DCF73883-750A-CF1E-5D5F-686AC5B43663}"/>
              </a:ext>
            </a:extLst>
          </p:cNvPr>
          <p:cNvSpPr/>
          <p:nvPr/>
        </p:nvSpPr>
        <p:spPr>
          <a:xfrm>
            <a:off x="2379406" y="3429000"/>
            <a:ext cx="3864077" cy="454742"/>
          </a:xfrm>
          <a:prstGeom prst="wedgeRoundRectCallout">
            <a:avLst>
              <a:gd name="adj1" fmla="val -68264"/>
              <a:gd name="adj2" fmla="val -565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cleans more carefully than ___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3C21EF4-F5A4-14BE-ED12-C5631B004A77}"/>
              </a:ext>
            </a:extLst>
          </p:cNvPr>
          <p:cNvSpPr/>
          <p:nvPr/>
        </p:nvSpPr>
        <p:spPr>
          <a:xfrm>
            <a:off x="2379406" y="3966715"/>
            <a:ext cx="4345859" cy="454742"/>
          </a:xfrm>
          <a:prstGeom prst="wedgeRoundRectCallout">
            <a:avLst>
              <a:gd name="adj1" fmla="val -68264"/>
              <a:gd name="adj2" fmla="val -565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completes tasks more quietly than ___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6FC3EAA-0C1C-851D-D129-3F9F1E111C7C}"/>
              </a:ext>
            </a:extLst>
          </p:cNvPr>
          <p:cNvSpPr/>
          <p:nvPr/>
        </p:nvSpPr>
        <p:spPr>
          <a:xfrm>
            <a:off x="2348444" y="4474279"/>
            <a:ext cx="4050891" cy="454742"/>
          </a:xfrm>
          <a:prstGeom prst="wedgeRoundRectCallout">
            <a:avLst>
              <a:gd name="adj1" fmla="val -70934"/>
              <a:gd name="adj2" fmla="val -824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navigates better than___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8409403-B42C-5D5D-596B-543611BF2868}"/>
              </a:ext>
            </a:extLst>
          </p:cNvPr>
          <p:cNvSpPr/>
          <p:nvPr/>
        </p:nvSpPr>
        <p:spPr>
          <a:xfrm>
            <a:off x="2458529" y="4970916"/>
            <a:ext cx="4050891" cy="454742"/>
          </a:xfrm>
          <a:prstGeom prst="wedgeRoundRectCallout">
            <a:avLst>
              <a:gd name="adj1" fmla="val -71662"/>
              <a:gd name="adj2" fmla="val -954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drives more safely than___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8824C76-5B50-C286-46BB-D0B76FBEE614}"/>
              </a:ext>
            </a:extLst>
          </p:cNvPr>
          <p:cNvSpPr/>
          <p:nvPr/>
        </p:nvSpPr>
        <p:spPr>
          <a:xfrm>
            <a:off x="2458527" y="5466044"/>
            <a:ext cx="4345859" cy="454742"/>
          </a:xfrm>
          <a:prstGeom prst="wedgeRoundRectCallout">
            <a:avLst>
              <a:gd name="adj1" fmla="val -69235"/>
              <a:gd name="adj2" fmla="val -1148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travels farther on one charge than___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ABE5812-1E17-0956-5D65-06EE5B45651C}"/>
              </a:ext>
            </a:extLst>
          </p:cNvPr>
          <p:cNvSpPr/>
          <p:nvPr/>
        </p:nvSpPr>
        <p:spPr>
          <a:xfrm>
            <a:off x="2458527" y="5928671"/>
            <a:ext cx="4266737" cy="454742"/>
          </a:xfrm>
          <a:prstGeom prst="wedgeRoundRectCallout">
            <a:avLst>
              <a:gd name="adj1" fmla="val -63805"/>
              <a:gd name="adj2" fmla="val -1148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 dances beautifully than___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B669893-B02F-3DC2-B707-7276ED7C305B}"/>
              </a:ext>
            </a:extLst>
          </p:cNvPr>
          <p:cNvSpPr/>
          <p:nvPr/>
        </p:nvSpPr>
        <p:spPr>
          <a:xfrm>
            <a:off x="2458526" y="6391298"/>
            <a:ext cx="4266737" cy="454742"/>
          </a:xfrm>
          <a:prstGeom prst="wedgeRoundRectCallout">
            <a:avLst>
              <a:gd name="adj1" fmla="val -63805"/>
              <a:gd name="adj2" fmla="val -1148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____’s battery lasts longer than___</a:t>
            </a:r>
          </a:p>
        </p:txBody>
      </p:sp>
    </p:spTree>
    <p:extLst>
      <p:ext uri="{BB962C8B-B14F-4D97-AF65-F5344CB8AC3E}">
        <p14:creationId xmlns:p14="http://schemas.microsoft.com/office/powerpoint/2010/main" val="9697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2" grpId="0" animBg="1"/>
      <p:bldP spid="2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4897B0-0D5F-01F6-C98A-C1006C5CC6F8}"/>
              </a:ext>
            </a:extLst>
          </p:cNvPr>
          <p:cNvSpPr txBox="1"/>
          <p:nvPr/>
        </p:nvSpPr>
        <p:spPr>
          <a:xfrm>
            <a:off x="238875" y="437301"/>
            <a:ext cx="3665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SPEED CONVERSATION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1CD98C-31D6-BBCD-7C59-2CB68D1BDD04}"/>
              </a:ext>
            </a:extLst>
          </p:cNvPr>
          <p:cNvSpPr txBox="1"/>
          <p:nvPr/>
        </p:nvSpPr>
        <p:spPr>
          <a:xfrm>
            <a:off x="5434910" y="364475"/>
            <a:ext cx="6349429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ring 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books, stand up and make two circles to have face-to-face conversations.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Talk to another S standing across from you and talk for two to three minutes as much as you can about </a:t>
            </a: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comparisons of different robots according to their abilities.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One on one side moves one space to the</a:t>
            </a: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left hand when the time is up. Then, continue your talk with your new partners.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Repeat as many as necessary or until you find your original partner.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1C8B61-0ED4-385A-E394-9B6731F2B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7" y="1248928"/>
            <a:ext cx="4642779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1336431" y="722456"/>
            <a:ext cx="7674849" cy="5564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7843" y="4075616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EF8484-7CE9-7ADB-BCE4-5BDB29165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4"/>
          <a:stretch/>
        </p:blipFill>
        <p:spPr>
          <a:xfrm>
            <a:off x="195709" y="474627"/>
            <a:ext cx="7887801" cy="6158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2BF1DC-10CF-ACBD-1087-09BAC800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0512"/>
            <a:ext cx="12192000" cy="720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CB41FC-093D-15DA-879F-22D29E0AC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4995" y="1450905"/>
            <a:ext cx="2186763" cy="1411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3055E9-9DF7-923A-D341-A5381F26B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09873"/>
            <a:ext cx="12192000" cy="377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FF12CE-1D1B-66D8-F051-0767645F7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42" y="1728821"/>
            <a:ext cx="3119560" cy="8554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57B84B-B541-8580-BAC7-0549AE383B4D}"/>
              </a:ext>
            </a:extLst>
          </p:cNvPr>
          <p:cNvSpPr txBox="1"/>
          <p:nvPr/>
        </p:nvSpPr>
        <p:spPr>
          <a:xfrm>
            <a:off x="3459802" y="1918197"/>
            <a:ext cx="40949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You’re right./ I agree.</a:t>
            </a:r>
          </a:p>
        </p:txBody>
      </p:sp>
    </p:spTree>
    <p:extLst>
      <p:ext uri="{BB962C8B-B14F-4D97-AF65-F5344CB8AC3E}">
        <p14:creationId xmlns:p14="http://schemas.microsoft.com/office/powerpoint/2010/main" val="310660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942" y="2062455"/>
            <a:ext cx="110185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Do you think robots can do any of the jobs better than humans? Why (not)?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660" y="469514"/>
            <a:ext cx="2614423" cy="16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2BCF4-9BC8-8910-8546-92335FFD1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96"/>
          <a:stretch/>
        </p:blipFill>
        <p:spPr>
          <a:xfrm>
            <a:off x="45930" y="3831234"/>
            <a:ext cx="12146070" cy="8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385089" y="1674521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385089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388198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85089" y="547927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400641" y="357829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sz="28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85089" y="724032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82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FAA5F97-41C1-AAA4-89E4-32D92955E1F2}"/>
              </a:ext>
            </a:extLst>
          </p:cNvPr>
          <p:cNvSpPr txBox="1"/>
          <p:nvPr/>
        </p:nvSpPr>
        <p:spPr>
          <a:xfrm>
            <a:off x="578777" y="3429000"/>
            <a:ext cx="110344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Do you think robots can do any of the jobs better than humans? Why (not)?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F05755-FA98-5AF8-E85E-4899138D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86" y="1049606"/>
            <a:ext cx="6355159" cy="17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1B1013-F6ED-FBD3-BC5C-25071763D9EE}"/>
              </a:ext>
            </a:extLst>
          </p:cNvPr>
          <p:cNvSpPr/>
          <p:nvPr/>
        </p:nvSpPr>
        <p:spPr>
          <a:xfrm>
            <a:off x="1445342" y="1940492"/>
            <a:ext cx="1049784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Focusing on stress the first syllable for most 3-syllable words ending in "-</a:t>
            </a:r>
            <a:r>
              <a:rPr lang="en-US" sz="3600" i="1" dirty="0" err="1">
                <a:solidFill>
                  <a:srgbClr val="0070C0"/>
                </a:solidFill>
              </a:rPr>
              <a:t>ly</a:t>
            </a:r>
            <a:r>
              <a:rPr lang="en-US" sz="3600" i="1" dirty="0">
                <a:solidFill>
                  <a:srgbClr val="0070C0"/>
                </a:solidFill>
              </a:rPr>
              <a:t>".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Talking about robots’ abilities.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643947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- Make 2 sentences including 3-syllable comparative adverbs and practice reading them, paying attention to stress the first syllable for most 3-syllable words ending in "-</a:t>
            </a:r>
            <a:r>
              <a:rPr lang="en-US" sz="3600" i="1" dirty="0" err="1">
                <a:solidFill>
                  <a:srgbClr val="0070C0"/>
                </a:solidFill>
              </a:rPr>
              <a:t>ly</a:t>
            </a:r>
            <a:r>
              <a:rPr lang="en-US" sz="3600" i="1" dirty="0">
                <a:solidFill>
                  <a:srgbClr val="0070C0"/>
                </a:solidFill>
              </a:rPr>
              <a:t>".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Do the exercises in WB: Writing (page 29).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Prepare: Lesson 3.1 – Reading &amp; Writing (pages 52 &amp; 53).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Play the consolidation games in </a:t>
            </a:r>
            <a:r>
              <a:rPr lang="en-US" sz="3600" i="1" dirty="0" err="1">
                <a:solidFill>
                  <a:srgbClr val="0070C0"/>
                </a:solidFill>
              </a:rPr>
              <a:t>Tiếng</a:t>
            </a:r>
            <a:r>
              <a:rPr lang="en-US" sz="3600" i="1" dirty="0">
                <a:solidFill>
                  <a:srgbClr val="0070C0"/>
                </a:solidFill>
              </a:rPr>
              <a:t> Anh 8 </a:t>
            </a:r>
            <a:r>
              <a:rPr lang="en-US" sz="3600" i="1" dirty="0" err="1">
                <a:solidFill>
                  <a:srgbClr val="0070C0"/>
                </a:solidFill>
              </a:rPr>
              <a:t>i</a:t>
            </a:r>
            <a:r>
              <a:rPr lang="en-US" sz="3600" i="1" dirty="0">
                <a:solidFill>
                  <a:srgbClr val="0070C0"/>
                </a:solidFill>
              </a:rPr>
              <a:t>-Learn Smart World DHA App on www.eduhome.com.vn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1076" y="481490"/>
            <a:ext cx="59809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practice stress the first syllable for most 3-syllable words ending in </a:t>
            </a:r>
            <a:r>
              <a:rPr lang="en-US" sz="3600" i="1" dirty="0">
                <a:solidFill>
                  <a:srgbClr val="0070C0"/>
                </a:solidFill>
              </a:rPr>
              <a:t>"-</a:t>
            </a:r>
            <a:r>
              <a:rPr lang="en-US" sz="3600" i="1" dirty="0" err="1">
                <a:solidFill>
                  <a:srgbClr val="0070C0"/>
                </a:solidFill>
              </a:rPr>
              <a:t>ly</a:t>
            </a:r>
            <a:r>
              <a:rPr lang="en-US" sz="3600" i="1" dirty="0">
                <a:solidFill>
                  <a:srgbClr val="0070C0"/>
                </a:solidFill>
              </a:rPr>
              <a:t>".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compare robots, using comparative adverbs, and functional English - </a:t>
            </a:r>
            <a:r>
              <a:rPr lang="en-US" sz="3600" i="1" dirty="0">
                <a:solidFill>
                  <a:srgbClr val="0070C0"/>
                </a:solidFill>
              </a:rPr>
              <a:t>Showing agreement.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65166" y="662976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035" y="455379"/>
            <a:ext cx="11904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7035" y="1673525"/>
            <a:ext cx="1188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400" dirty="0">
                <a:solidFill>
                  <a:prstClr val="black"/>
                </a:solidFill>
              </a:rPr>
              <a:t> A. s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ve            	B. g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me             C. c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re		D. w</a:t>
            </a:r>
            <a:r>
              <a:rPr lang="en-US" sz="3400" u="sng" dirty="0">
                <a:solidFill>
                  <a:prstClr val="black"/>
                </a:solidFill>
              </a:rPr>
              <a:t>a</a:t>
            </a:r>
            <a:r>
              <a:rPr lang="en-US" sz="3400" dirty="0">
                <a:solidFill>
                  <a:prstClr val="black"/>
                </a:solidFill>
              </a:rPr>
              <a:t>ste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/</a:t>
            </a:r>
            <a:r>
              <a:rPr lang="en-US" sz="3400" dirty="0" err="1">
                <a:solidFill>
                  <a:srgbClr val="FF0000"/>
                </a:solidFill>
              </a:rPr>
              <a:t>seɪv</a:t>
            </a:r>
            <a:r>
              <a:rPr lang="en-US" sz="3400" dirty="0">
                <a:solidFill>
                  <a:srgbClr val="FF0000"/>
                </a:solidFill>
              </a:rPr>
              <a:t>/			 /</a:t>
            </a:r>
            <a:r>
              <a:rPr lang="en-US" sz="3400" dirty="0" err="1">
                <a:solidFill>
                  <a:srgbClr val="FF0000"/>
                </a:solidFill>
              </a:rPr>
              <a:t>geɪm</a:t>
            </a:r>
            <a:r>
              <a:rPr lang="en-US" sz="3400" dirty="0">
                <a:solidFill>
                  <a:srgbClr val="FF0000"/>
                </a:solidFill>
              </a:rPr>
              <a:t>/                 /</a:t>
            </a:r>
            <a:r>
              <a:rPr lang="en-US" sz="3400" dirty="0" err="1">
                <a:solidFill>
                  <a:srgbClr val="FF0000"/>
                </a:solidFill>
              </a:rPr>
              <a:t>ker</a:t>
            </a:r>
            <a:r>
              <a:rPr lang="en-US" sz="3400" dirty="0">
                <a:solidFill>
                  <a:srgbClr val="FF0000"/>
                </a:solidFill>
              </a:rPr>
              <a:t>/                     /</a:t>
            </a:r>
            <a:r>
              <a:rPr lang="en-US" sz="3400" dirty="0" err="1">
                <a:solidFill>
                  <a:srgbClr val="FF0000"/>
                </a:solidFill>
              </a:rPr>
              <a:t>weist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2. A. fl</a:t>
            </a:r>
            <a:r>
              <a:rPr lang="en-US" sz="3400" u="sng" dirty="0">
                <a:solidFill>
                  <a:prstClr val="black"/>
                </a:solidFill>
              </a:rPr>
              <a:t>oo</a:t>
            </a:r>
            <a:r>
              <a:rPr lang="en-US" sz="3400" dirty="0">
                <a:solidFill>
                  <a:prstClr val="black"/>
                </a:solidFill>
              </a:rPr>
              <a:t>d           	B. m</a:t>
            </a:r>
            <a:r>
              <a:rPr lang="en-US" sz="3400" u="sng" dirty="0">
                <a:solidFill>
                  <a:prstClr val="black"/>
                </a:solidFill>
              </a:rPr>
              <a:t>oo</a:t>
            </a:r>
            <a:r>
              <a:rPr lang="en-US" sz="3400" dirty="0">
                <a:solidFill>
                  <a:prstClr val="black"/>
                </a:solidFill>
              </a:rPr>
              <a:t>n             C. z</a:t>
            </a:r>
            <a:r>
              <a:rPr lang="en-US" sz="3400" u="sng" dirty="0">
                <a:solidFill>
                  <a:prstClr val="black"/>
                </a:solidFill>
              </a:rPr>
              <a:t>oo</a:t>
            </a:r>
            <a:r>
              <a:rPr lang="en-US" sz="3400" dirty="0">
                <a:solidFill>
                  <a:prstClr val="black"/>
                </a:solidFill>
              </a:rPr>
              <a:t>		D. sp</a:t>
            </a:r>
            <a:r>
              <a:rPr lang="en-US" sz="3400" u="sng" dirty="0">
                <a:solidFill>
                  <a:prstClr val="black"/>
                </a:solidFill>
              </a:rPr>
              <a:t>oo</a:t>
            </a:r>
            <a:r>
              <a:rPr lang="en-US" sz="3400" dirty="0">
                <a:solidFill>
                  <a:prstClr val="black"/>
                </a:solidFill>
              </a:rPr>
              <a:t>n</a:t>
            </a:r>
          </a:p>
          <a:p>
            <a:r>
              <a:rPr lang="en-US" sz="3400" dirty="0">
                <a:solidFill>
                  <a:srgbClr val="FF0000"/>
                </a:solidFill>
              </a:rPr>
              <a:t>        /</a:t>
            </a:r>
            <a:r>
              <a:rPr lang="en-US" sz="3400" dirty="0" err="1">
                <a:solidFill>
                  <a:srgbClr val="FF0000"/>
                </a:solidFill>
              </a:rPr>
              <a:t>flʌd</a:t>
            </a:r>
            <a:r>
              <a:rPr lang="en-US" sz="3400" dirty="0">
                <a:solidFill>
                  <a:srgbClr val="FF0000"/>
                </a:solidFill>
              </a:rPr>
              <a:t>/	         		 /</a:t>
            </a:r>
            <a:r>
              <a:rPr lang="en-US" sz="3400" dirty="0" err="1">
                <a:solidFill>
                  <a:srgbClr val="FF0000"/>
                </a:solidFill>
              </a:rPr>
              <a:t>muːn</a:t>
            </a:r>
            <a:r>
              <a:rPr lang="en-US" sz="3400" dirty="0">
                <a:solidFill>
                  <a:srgbClr val="FF0000"/>
                </a:solidFill>
              </a:rPr>
              <a:t>/	            /</a:t>
            </a:r>
            <a:r>
              <a:rPr lang="en-US" sz="3400" dirty="0" err="1">
                <a:solidFill>
                  <a:srgbClr val="FF0000"/>
                </a:solidFill>
              </a:rPr>
              <a:t>zu</a:t>
            </a:r>
            <a:r>
              <a:rPr lang="en-US" sz="3400" dirty="0">
                <a:solidFill>
                  <a:srgbClr val="FF0000"/>
                </a:solidFill>
              </a:rPr>
              <a:t>ː/                     /</a:t>
            </a:r>
            <a:r>
              <a:rPr lang="en-US" sz="3400" dirty="0" err="1">
                <a:solidFill>
                  <a:srgbClr val="FF0000"/>
                </a:solidFill>
              </a:rPr>
              <a:t>spuːn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</a:p>
          <a:p>
            <a:r>
              <a:rPr lang="en-US" sz="3400" dirty="0">
                <a:solidFill>
                  <a:prstClr val="black"/>
                </a:solidFill>
              </a:rPr>
              <a:t>3. A. br</a:t>
            </a:r>
            <a:r>
              <a:rPr lang="en-US" sz="3400" u="sng" dirty="0">
                <a:solidFill>
                  <a:prstClr val="black"/>
                </a:solidFill>
              </a:rPr>
              <a:t>ea</a:t>
            </a:r>
            <a:r>
              <a:rPr lang="en-US" sz="3400" dirty="0">
                <a:solidFill>
                  <a:prstClr val="black"/>
                </a:solidFill>
              </a:rPr>
              <a:t>d    	 	B. h</a:t>
            </a:r>
            <a:r>
              <a:rPr lang="en-US" sz="3400" u="sng" dirty="0">
                <a:solidFill>
                  <a:prstClr val="black"/>
                </a:solidFill>
              </a:rPr>
              <a:t>ea</a:t>
            </a:r>
            <a:r>
              <a:rPr lang="en-US" sz="3400" dirty="0">
                <a:solidFill>
                  <a:prstClr val="black"/>
                </a:solidFill>
              </a:rPr>
              <a:t>t    	 	 C. dr</a:t>
            </a:r>
            <a:r>
              <a:rPr lang="en-US" sz="3400" u="sng" dirty="0">
                <a:solidFill>
                  <a:prstClr val="black"/>
                </a:solidFill>
              </a:rPr>
              <a:t>ea</a:t>
            </a:r>
            <a:r>
              <a:rPr lang="en-US" sz="3400" dirty="0">
                <a:solidFill>
                  <a:prstClr val="black"/>
                </a:solidFill>
              </a:rPr>
              <a:t>m           D. st</a:t>
            </a:r>
            <a:r>
              <a:rPr lang="en-US" sz="3400" u="sng" dirty="0">
                <a:solidFill>
                  <a:prstClr val="black"/>
                </a:solidFill>
              </a:rPr>
              <a:t>ea</a:t>
            </a:r>
            <a:r>
              <a:rPr lang="en-US" sz="3400" dirty="0">
                <a:solidFill>
                  <a:prstClr val="black"/>
                </a:solidFill>
              </a:rPr>
              <a:t>m</a:t>
            </a:r>
          </a:p>
          <a:p>
            <a:r>
              <a:rPr lang="en-US" sz="3400" dirty="0">
                <a:solidFill>
                  <a:prstClr val="black"/>
                </a:solidFill>
              </a:rPr>
              <a:t>       </a:t>
            </a:r>
            <a:r>
              <a:rPr lang="en-US" sz="3400" dirty="0">
                <a:solidFill>
                  <a:srgbClr val="FF0000"/>
                </a:solidFill>
              </a:rPr>
              <a:t>/bred/			  /</a:t>
            </a:r>
            <a:r>
              <a:rPr lang="en-US" sz="3400" dirty="0" err="1">
                <a:solidFill>
                  <a:srgbClr val="FF0000"/>
                </a:solidFill>
              </a:rPr>
              <a:t>hiːt</a:t>
            </a:r>
            <a:r>
              <a:rPr lang="en-US" sz="3400" dirty="0">
                <a:solidFill>
                  <a:srgbClr val="FF0000"/>
                </a:solidFill>
              </a:rPr>
              <a:t>/		    /</a:t>
            </a:r>
            <a:r>
              <a:rPr lang="en-US" sz="3400" dirty="0" err="1">
                <a:solidFill>
                  <a:srgbClr val="FF0000"/>
                </a:solidFill>
              </a:rPr>
              <a:t>driːm</a:t>
            </a:r>
            <a:r>
              <a:rPr lang="en-US" sz="3400" dirty="0">
                <a:solidFill>
                  <a:srgbClr val="FF0000"/>
                </a:solidFill>
              </a:rPr>
              <a:t>/              /</a:t>
            </a:r>
            <a:r>
              <a:rPr lang="en-US" sz="3400" dirty="0" err="1">
                <a:solidFill>
                  <a:srgbClr val="FF0000"/>
                </a:solidFill>
              </a:rPr>
              <a:t>stiːm</a:t>
            </a:r>
            <a:r>
              <a:rPr lang="en-US" sz="3400" dirty="0">
                <a:solidFill>
                  <a:srgbClr val="FF0000"/>
                </a:solidFill>
              </a:rPr>
              <a:t>/</a:t>
            </a:r>
            <a:endParaRPr lang="en-US" sz="3400" dirty="0">
              <a:solidFill>
                <a:prstClr val="black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453264" y="1715216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031" y="2751698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968" y="3794684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5AA38661-0708-AF6F-E646-3FFA6C7628F3}"/>
              </a:ext>
            </a:extLst>
          </p:cNvPr>
          <p:cNvSpPr/>
          <p:nvPr/>
        </p:nvSpPr>
        <p:spPr>
          <a:xfrm>
            <a:off x="4022251" y="0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97218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67" y="872096"/>
            <a:ext cx="11930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Choose the words whose main stress is placed differently from </a:t>
            </a:r>
            <a:r>
              <a:rPr lang="en-US" sz="3600">
                <a:solidFill>
                  <a:srgbClr val="0070C0"/>
                </a:solidFill>
              </a:rPr>
              <a:t>the others.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275" y="2194273"/>
            <a:ext cx="119562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dirty="0">
                <a:solidFill>
                  <a:prstClr val="black"/>
                </a:solidFill>
              </a:rPr>
              <a:t> A. quietly            B. carefully      C. silently            D. completely</a:t>
            </a:r>
          </a:p>
          <a:p>
            <a:r>
              <a:rPr lang="en-US" sz="3600" dirty="0">
                <a:solidFill>
                  <a:prstClr val="black"/>
                </a:solidFill>
              </a:rPr>
              <a:t>     </a:t>
            </a:r>
            <a:r>
              <a:rPr lang="en-US" sz="3600" dirty="0">
                <a:solidFill>
                  <a:srgbClr val="FF0000"/>
                </a:solidFill>
              </a:rPr>
              <a:t>/ˈ</a:t>
            </a:r>
            <a:r>
              <a:rPr lang="en-US" sz="3600" dirty="0" err="1">
                <a:solidFill>
                  <a:srgbClr val="FF0000"/>
                </a:solidFill>
              </a:rPr>
              <a:t>kwaɪətli</a:t>
            </a:r>
            <a:r>
              <a:rPr lang="en-US" sz="3600" dirty="0">
                <a:solidFill>
                  <a:srgbClr val="FF0000"/>
                </a:solidFill>
              </a:rPr>
              <a:t>/         /ˈ</a:t>
            </a:r>
            <a:r>
              <a:rPr lang="en-US" sz="3600" dirty="0" err="1" smtClean="0">
                <a:solidFill>
                  <a:srgbClr val="FF0000"/>
                </a:solidFill>
              </a:rPr>
              <a:t>kerfəli</a:t>
            </a:r>
            <a:r>
              <a:rPr lang="en-US" sz="3600" dirty="0">
                <a:solidFill>
                  <a:srgbClr val="FF0000"/>
                </a:solidFill>
              </a:rPr>
              <a:t>/         /ˈ</a:t>
            </a:r>
            <a:r>
              <a:rPr lang="en-US" sz="3600" dirty="0" err="1">
                <a:solidFill>
                  <a:srgbClr val="FF0000"/>
                </a:solidFill>
              </a:rPr>
              <a:t>saɪləntli</a:t>
            </a:r>
            <a:r>
              <a:rPr lang="en-US" sz="3600" dirty="0">
                <a:solidFill>
                  <a:srgbClr val="FF0000"/>
                </a:solidFill>
              </a:rPr>
              <a:t>/	     /</a:t>
            </a:r>
            <a:r>
              <a:rPr lang="en-US" sz="3600" dirty="0" err="1">
                <a:solidFill>
                  <a:srgbClr val="FF0000"/>
                </a:solidFill>
              </a:rPr>
              <a:t>kəmˈpliːtli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2. A. storage           B. tablet          C. robot              D. return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</a:t>
            </a:r>
            <a:r>
              <a:rPr lang="en-US" sz="3600" dirty="0">
                <a:solidFill>
                  <a:srgbClr val="FF0000"/>
                </a:solidFill>
              </a:rPr>
              <a:t> /ˈ</a:t>
            </a:r>
            <a:r>
              <a:rPr lang="en-US" sz="3600" dirty="0" err="1">
                <a:solidFill>
                  <a:srgbClr val="FF0000"/>
                </a:solidFill>
              </a:rPr>
              <a:t>stɔːrɪdʒ</a:t>
            </a:r>
            <a:r>
              <a:rPr lang="en-US" sz="3600" dirty="0">
                <a:solidFill>
                  <a:srgbClr val="FF0000"/>
                </a:solidFill>
              </a:rPr>
              <a:t>/	       /ˈ</a:t>
            </a:r>
            <a:r>
              <a:rPr lang="en-US" sz="3600" dirty="0" err="1">
                <a:solidFill>
                  <a:srgbClr val="FF0000"/>
                </a:solidFill>
              </a:rPr>
              <a:t>tæblət</a:t>
            </a:r>
            <a:r>
              <a:rPr lang="en-US" sz="3600" dirty="0">
                <a:solidFill>
                  <a:srgbClr val="FF0000"/>
                </a:solidFill>
              </a:rPr>
              <a:t>/	      /ˈ</a:t>
            </a:r>
            <a:r>
              <a:rPr lang="en-US" sz="3600" dirty="0" err="1" smtClean="0">
                <a:solidFill>
                  <a:srgbClr val="FF0000"/>
                </a:solidFill>
              </a:rPr>
              <a:t>roʊbɑːt</a:t>
            </a:r>
            <a:r>
              <a:rPr lang="en-US" sz="3600" dirty="0">
                <a:solidFill>
                  <a:srgbClr val="FF0000"/>
                </a:solidFill>
              </a:rPr>
              <a:t>/		/</a:t>
            </a:r>
            <a:r>
              <a:rPr lang="en-US" sz="3600" dirty="0" err="1">
                <a:solidFill>
                  <a:srgbClr val="FF0000"/>
                </a:solidFill>
              </a:rPr>
              <a:t>rɪˈtɜːrn</a:t>
            </a:r>
            <a:r>
              <a:rPr lang="en-US" sz="3600" dirty="0">
                <a:solidFill>
                  <a:srgbClr val="FF0000"/>
                </a:solidFill>
              </a:rPr>
              <a:t>/</a:t>
            </a:r>
          </a:p>
          <a:p>
            <a:r>
              <a:rPr lang="en-US" sz="3600" dirty="0">
                <a:solidFill>
                  <a:prstClr val="black"/>
                </a:solidFill>
              </a:rPr>
              <a:t>3. A. complete       B. provide       </a:t>
            </a:r>
            <a:r>
              <a:rPr lang="en-US" sz="3600" dirty="0" smtClean="0">
                <a:solidFill>
                  <a:prstClr val="black"/>
                </a:solidFill>
              </a:rPr>
              <a:t> C</a:t>
            </a:r>
            <a:r>
              <a:rPr lang="en-US" sz="3600" dirty="0">
                <a:solidFill>
                  <a:prstClr val="black"/>
                </a:solidFill>
              </a:rPr>
              <a:t>. protect          D. listen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 /</a:t>
            </a:r>
            <a:r>
              <a:rPr lang="en-US" sz="3600" dirty="0" err="1">
                <a:solidFill>
                  <a:srgbClr val="FF0000"/>
                </a:solidFill>
              </a:rPr>
              <a:t>kəmˈpliːt</a:t>
            </a:r>
            <a:r>
              <a:rPr lang="en-US" sz="3600" dirty="0">
                <a:solidFill>
                  <a:srgbClr val="FF0000"/>
                </a:solidFill>
              </a:rPr>
              <a:t>/	        /</a:t>
            </a:r>
            <a:r>
              <a:rPr lang="en-US" sz="3600" dirty="0" err="1">
                <a:solidFill>
                  <a:srgbClr val="FF0000"/>
                </a:solidFill>
              </a:rPr>
              <a:t>prəˈvaɪd</a:t>
            </a:r>
            <a:r>
              <a:rPr lang="en-US" sz="3600" dirty="0">
                <a:solidFill>
                  <a:srgbClr val="FF0000"/>
                </a:solidFill>
              </a:rPr>
              <a:t>/		 /</a:t>
            </a:r>
            <a:r>
              <a:rPr lang="en-US" sz="3600" dirty="0" err="1">
                <a:solidFill>
                  <a:srgbClr val="FF0000"/>
                </a:solidFill>
              </a:rPr>
              <a:t>prəˈtekt</a:t>
            </a:r>
            <a:r>
              <a:rPr lang="en-US" sz="3600" dirty="0">
                <a:solidFill>
                  <a:srgbClr val="FF0000"/>
                </a:solidFill>
              </a:rPr>
              <a:t>/          /ˈ</a:t>
            </a:r>
            <a:r>
              <a:rPr lang="en-US" sz="3600" dirty="0" err="1">
                <a:solidFill>
                  <a:srgbClr val="FF0000"/>
                </a:solidFill>
              </a:rPr>
              <a:t>lɪsən</a:t>
            </a:r>
            <a:r>
              <a:rPr lang="en-US" sz="3600" dirty="0">
                <a:solidFill>
                  <a:srgbClr val="FF0000"/>
                </a:solidFill>
              </a:rPr>
              <a:t>/	</a:t>
            </a:r>
          </a:p>
        </p:txBody>
      </p:sp>
      <p:sp>
        <p:nvSpPr>
          <p:cNvPr id="4" name="Oval 3"/>
          <p:cNvSpPr/>
          <p:nvPr/>
        </p:nvSpPr>
        <p:spPr>
          <a:xfrm>
            <a:off x="9228862" y="2244261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054528" y="3339813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28402" y="4446164"/>
            <a:ext cx="586596" cy="543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B646CC73-F549-671C-D752-3F7C485CA085}"/>
              </a:ext>
            </a:extLst>
          </p:cNvPr>
          <p:cNvSpPr/>
          <p:nvPr/>
        </p:nvSpPr>
        <p:spPr>
          <a:xfrm>
            <a:off x="4299938" y="416717"/>
            <a:ext cx="2889826" cy="45537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Odd One Out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837071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4F2197-AF95-4AC6-A29E-F0060323BB15}"/>
              </a:ext>
            </a:extLst>
          </p:cNvPr>
          <p:cNvSpPr/>
          <p:nvPr/>
        </p:nvSpPr>
        <p:spPr>
          <a:xfrm>
            <a:off x="599768" y="983226"/>
            <a:ext cx="10923638" cy="104221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1. 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AF643-1786-4548-9FC8-0ABA9E16F7BB}"/>
              </a:ext>
            </a:extLst>
          </p:cNvPr>
          <p:cNvSpPr/>
          <p:nvPr/>
        </p:nvSpPr>
        <p:spPr>
          <a:xfrm>
            <a:off x="1258529" y="983226"/>
            <a:ext cx="8288594" cy="104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Kitbot's</a:t>
            </a:r>
            <a:r>
              <a:rPr lang="en-US" sz="2800" b="1" dirty="0">
                <a:solidFill>
                  <a:schemeClr val="tx1"/>
                </a:solidFill>
              </a:rPr>
              <a:t> battery </a:t>
            </a:r>
            <a:r>
              <a:rPr lang="en-US" sz="2800" b="1" u="sng" dirty="0">
                <a:solidFill>
                  <a:schemeClr val="tx1"/>
                </a:solidFill>
              </a:rPr>
              <a:t>lasts longer</a:t>
            </a:r>
            <a:r>
              <a:rPr lang="en-US" sz="2800" b="1" dirty="0">
                <a:solidFill>
                  <a:schemeClr val="tx1"/>
                </a:solidFill>
              </a:rPr>
              <a:t> than Frogfoot's.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8" name="cIcon">
            <a:extLst>
              <a:ext uri="{FF2B5EF4-FFF2-40B4-BE49-F238E27FC236}">
                <a16:creationId xmlns:a16="http://schemas.microsoft.com/office/drawing/2014/main" id="{B8D28226-2639-4B97-B311-7E19F1D41FFD}"/>
              </a:ext>
            </a:extLst>
          </p:cNvPr>
          <p:cNvSpPr/>
          <p:nvPr/>
        </p:nvSpPr>
        <p:spPr>
          <a:xfrm rot="1679857" flipH="1">
            <a:off x="9909556" y="1277745"/>
            <a:ext cx="244836" cy="405110"/>
          </a:xfrm>
          <a:prstGeom prst="corner">
            <a:avLst>
              <a:gd name="adj1" fmla="val 24556"/>
              <a:gd name="adj2" fmla="val 276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wIcon">
            <a:extLst>
              <a:ext uri="{FF2B5EF4-FFF2-40B4-BE49-F238E27FC236}">
                <a16:creationId xmlns:a16="http://schemas.microsoft.com/office/drawing/2014/main" id="{3FAF4DE9-6DD3-480E-8C34-14C0619327A9}"/>
              </a:ext>
            </a:extLst>
          </p:cNvPr>
          <p:cNvSpPr/>
          <p:nvPr/>
        </p:nvSpPr>
        <p:spPr>
          <a:xfrm>
            <a:off x="10772343" y="1246524"/>
            <a:ext cx="515620" cy="515620"/>
          </a:xfrm>
          <a:prstGeom prst="mathMultiply">
            <a:avLst>
              <a:gd name="adj1" fmla="val 9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Circle">
            <a:extLst>
              <a:ext uri="{FF2B5EF4-FFF2-40B4-BE49-F238E27FC236}">
                <a16:creationId xmlns:a16="http://schemas.microsoft.com/office/drawing/2014/main" id="{D28B9B76-7C5F-4C9C-B349-5A58EEE48148}"/>
              </a:ext>
            </a:extLst>
          </p:cNvPr>
          <p:cNvSpPr/>
          <p:nvPr/>
        </p:nvSpPr>
        <p:spPr>
          <a:xfrm>
            <a:off x="9742784" y="1215143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wCircle">
            <a:extLst>
              <a:ext uri="{FF2B5EF4-FFF2-40B4-BE49-F238E27FC236}">
                <a16:creationId xmlns:a16="http://schemas.microsoft.com/office/drawing/2014/main" id="{3AD3AA18-B5CB-4B91-8B77-05C587F5F16F}"/>
              </a:ext>
            </a:extLst>
          </p:cNvPr>
          <p:cNvSpPr/>
          <p:nvPr/>
        </p:nvSpPr>
        <p:spPr>
          <a:xfrm>
            <a:off x="10740962" y="1215143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vealAnswer">
            <a:extLst>
              <a:ext uri="{FF2B5EF4-FFF2-40B4-BE49-F238E27FC236}">
                <a16:creationId xmlns:a16="http://schemas.microsoft.com/office/drawing/2014/main" id="{57EBC174-4A0B-4FCF-9916-CAC5B5E3B137}"/>
              </a:ext>
            </a:extLst>
          </p:cNvPr>
          <p:cNvSpPr/>
          <p:nvPr/>
        </p:nvSpPr>
        <p:spPr>
          <a:xfrm>
            <a:off x="9236233" y="5839949"/>
            <a:ext cx="2495032" cy="47593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Reveal Answer</a:t>
            </a:r>
            <a:endParaRPr lang="en-IN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954C7-CBE5-4E18-85BF-421D86BC68A3}"/>
              </a:ext>
            </a:extLst>
          </p:cNvPr>
          <p:cNvSpPr txBox="1"/>
          <p:nvPr/>
        </p:nvSpPr>
        <p:spPr>
          <a:xfrm>
            <a:off x="9497212" y="59012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CORRECT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A0783-6F53-4189-8D8C-9F5DDC651990}"/>
              </a:ext>
            </a:extLst>
          </p:cNvPr>
          <p:cNvSpPr txBox="1"/>
          <p:nvPr/>
        </p:nvSpPr>
        <p:spPr>
          <a:xfrm>
            <a:off x="10772343" y="598204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INCORRECT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CE0289-662F-4B30-B8A7-57103CE9FFD3}"/>
              </a:ext>
            </a:extLst>
          </p:cNvPr>
          <p:cNvSpPr/>
          <p:nvPr/>
        </p:nvSpPr>
        <p:spPr>
          <a:xfrm>
            <a:off x="599768" y="2257362"/>
            <a:ext cx="10923638" cy="104221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2. 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DD061-3BB6-4164-817B-644049EFCD01}"/>
              </a:ext>
            </a:extLst>
          </p:cNvPr>
          <p:cNvSpPr/>
          <p:nvPr/>
        </p:nvSpPr>
        <p:spPr>
          <a:xfrm>
            <a:off x="1258529" y="2257362"/>
            <a:ext cx="8288594" cy="104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Wall-D can </a:t>
            </a:r>
            <a:r>
              <a:rPr lang="en-US" sz="2800" b="1" u="sng" dirty="0">
                <a:solidFill>
                  <a:schemeClr val="tx1"/>
                </a:solidFill>
              </a:rPr>
              <a:t>jump higher</a:t>
            </a:r>
            <a:r>
              <a:rPr lang="en-US" sz="2800" b="1" dirty="0">
                <a:solidFill>
                  <a:schemeClr val="tx1"/>
                </a:solidFill>
              </a:rPr>
              <a:t> than Twitchy.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15" name="cIcon">
            <a:extLst>
              <a:ext uri="{FF2B5EF4-FFF2-40B4-BE49-F238E27FC236}">
                <a16:creationId xmlns:a16="http://schemas.microsoft.com/office/drawing/2014/main" id="{D9938515-4035-42EA-B97F-83312E2ACEA3}"/>
              </a:ext>
            </a:extLst>
          </p:cNvPr>
          <p:cNvSpPr/>
          <p:nvPr/>
        </p:nvSpPr>
        <p:spPr>
          <a:xfrm rot="1679857" flipH="1">
            <a:off x="9909556" y="2551881"/>
            <a:ext cx="244836" cy="405110"/>
          </a:xfrm>
          <a:prstGeom prst="corner">
            <a:avLst>
              <a:gd name="adj1" fmla="val 24556"/>
              <a:gd name="adj2" fmla="val 276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wIcon">
            <a:extLst>
              <a:ext uri="{FF2B5EF4-FFF2-40B4-BE49-F238E27FC236}">
                <a16:creationId xmlns:a16="http://schemas.microsoft.com/office/drawing/2014/main" id="{C64CB355-8E12-4868-88D4-BC3FBA4A08BA}"/>
              </a:ext>
            </a:extLst>
          </p:cNvPr>
          <p:cNvSpPr/>
          <p:nvPr/>
        </p:nvSpPr>
        <p:spPr>
          <a:xfrm>
            <a:off x="10772343" y="2520660"/>
            <a:ext cx="515620" cy="515620"/>
          </a:xfrm>
          <a:prstGeom prst="mathMultiply">
            <a:avLst>
              <a:gd name="adj1" fmla="val 9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cCircle">
            <a:extLst>
              <a:ext uri="{FF2B5EF4-FFF2-40B4-BE49-F238E27FC236}">
                <a16:creationId xmlns:a16="http://schemas.microsoft.com/office/drawing/2014/main" id="{D38C934E-6EC6-425A-8F3B-E2B89FFD7C1D}"/>
              </a:ext>
            </a:extLst>
          </p:cNvPr>
          <p:cNvSpPr/>
          <p:nvPr/>
        </p:nvSpPr>
        <p:spPr>
          <a:xfrm>
            <a:off x="9742784" y="2489279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wCircle">
            <a:extLst>
              <a:ext uri="{FF2B5EF4-FFF2-40B4-BE49-F238E27FC236}">
                <a16:creationId xmlns:a16="http://schemas.microsoft.com/office/drawing/2014/main" id="{27677DEE-9798-4570-A140-F1E9E6CF4933}"/>
              </a:ext>
            </a:extLst>
          </p:cNvPr>
          <p:cNvSpPr/>
          <p:nvPr/>
        </p:nvSpPr>
        <p:spPr>
          <a:xfrm>
            <a:off x="10740962" y="2489279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E4FCE66-8F44-48C0-B1C3-44EA8E1DBB93}"/>
              </a:ext>
            </a:extLst>
          </p:cNvPr>
          <p:cNvSpPr/>
          <p:nvPr/>
        </p:nvSpPr>
        <p:spPr>
          <a:xfrm>
            <a:off x="599768" y="3499301"/>
            <a:ext cx="10923638" cy="104221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3. 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B262A2-685C-4D4B-A951-B384E8C52B5F}"/>
              </a:ext>
            </a:extLst>
          </p:cNvPr>
          <p:cNvSpPr/>
          <p:nvPr/>
        </p:nvSpPr>
        <p:spPr>
          <a:xfrm>
            <a:off x="1258529" y="3499301"/>
            <a:ext cx="8288594" cy="104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Wall-D </a:t>
            </a:r>
            <a:r>
              <a:rPr lang="en-US" sz="2800" b="1" u="sng" dirty="0">
                <a:solidFill>
                  <a:schemeClr val="tx1"/>
                </a:solidFill>
              </a:rPr>
              <a:t>moves more slow</a:t>
            </a:r>
            <a:r>
              <a:rPr lang="en-US" sz="2800" b="1" dirty="0">
                <a:solidFill>
                  <a:schemeClr val="tx1"/>
                </a:solidFill>
              </a:rPr>
              <a:t> than Tsunami. 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1" name="cIcon">
            <a:extLst>
              <a:ext uri="{FF2B5EF4-FFF2-40B4-BE49-F238E27FC236}">
                <a16:creationId xmlns:a16="http://schemas.microsoft.com/office/drawing/2014/main" id="{4143BA86-DABA-46B5-A27B-F5AE8041A5EA}"/>
              </a:ext>
            </a:extLst>
          </p:cNvPr>
          <p:cNvSpPr/>
          <p:nvPr/>
        </p:nvSpPr>
        <p:spPr>
          <a:xfrm rot="1679857" flipH="1">
            <a:off x="10907734" y="3793820"/>
            <a:ext cx="244836" cy="405110"/>
          </a:xfrm>
          <a:prstGeom prst="corner">
            <a:avLst>
              <a:gd name="adj1" fmla="val 24556"/>
              <a:gd name="adj2" fmla="val 276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wIcon">
            <a:extLst>
              <a:ext uri="{FF2B5EF4-FFF2-40B4-BE49-F238E27FC236}">
                <a16:creationId xmlns:a16="http://schemas.microsoft.com/office/drawing/2014/main" id="{36132A90-65A0-46C7-9450-8CC3E125FD5B}"/>
              </a:ext>
            </a:extLst>
          </p:cNvPr>
          <p:cNvSpPr/>
          <p:nvPr/>
        </p:nvSpPr>
        <p:spPr>
          <a:xfrm>
            <a:off x="9774165" y="3762599"/>
            <a:ext cx="515620" cy="515620"/>
          </a:xfrm>
          <a:prstGeom prst="mathMultiply">
            <a:avLst>
              <a:gd name="adj1" fmla="val 9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cCircle">
            <a:extLst>
              <a:ext uri="{FF2B5EF4-FFF2-40B4-BE49-F238E27FC236}">
                <a16:creationId xmlns:a16="http://schemas.microsoft.com/office/drawing/2014/main" id="{1E8A9B3A-D66B-4D48-AF79-6577897C7616}"/>
              </a:ext>
            </a:extLst>
          </p:cNvPr>
          <p:cNvSpPr/>
          <p:nvPr/>
        </p:nvSpPr>
        <p:spPr>
          <a:xfrm>
            <a:off x="10740962" y="3731218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wCircle">
            <a:extLst>
              <a:ext uri="{FF2B5EF4-FFF2-40B4-BE49-F238E27FC236}">
                <a16:creationId xmlns:a16="http://schemas.microsoft.com/office/drawing/2014/main" id="{157576B3-31BC-46C6-A725-1947C7015C62}"/>
              </a:ext>
            </a:extLst>
          </p:cNvPr>
          <p:cNvSpPr/>
          <p:nvPr/>
        </p:nvSpPr>
        <p:spPr>
          <a:xfrm>
            <a:off x="9742784" y="3731218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31B20B1-FE76-44F6-B6C8-521681060C38}"/>
              </a:ext>
            </a:extLst>
          </p:cNvPr>
          <p:cNvSpPr/>
          <p:nvPr/>
        </p:nvSpPr>
        <p:spPr>
          <a:xfrm>
            <a:off x="599768" y="4687037"/>
            <a:ext cx="10923638" cy="104221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4. </a:t>
            </a:r>
            <a:endParaRPr lang="en-IN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12452E-E996-4AC9-9D4F-613D97C41F81}"/>
              </a:ext>
            </a:extLst>
          </p:cNvPr>
          <p:cNvSpPr/>
          <p:nvPr/>
        </p:nvSpPr>
        <p:spPr>
          <a:xfrm>
            <a:off x="1258529" y="4687037"/>
            <a:ext cx="8288594" cy="1042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Ziggy </a:t>
            </a:r>
            <a:r>
              <a:rPr lang="en-US" sz="2800" b="1" u="sng" dirty="0">
                <a:solidFill>
                  <a:schemeClr val="tx1"/>
                </a:solidFill>
              </a:rPr>
              <a:t>completed</a:t>
            </a:r>
            <a:r>
              <a:rPr lang="en-US" sz="2800" b="1" dirty="0">
                <a:solidFill>
                  <a:schemeClr val="tx1"/>
                </a:solidFill>
              </a:rPr>
              <a:t> the rescue task </a:t>
            </a:r>
            <a:r>
              <a:rPr lang="en-US" sz="2800" b="1" u="sng" dirty="0">
                <a:solidFill>
                  <a:schemeClr val="tx1"/>
                </a:solidFill>
              </a:rPr>
              <a:t>worse</a:t>
            </a:r>
            <a:r>
              <a:rPr lang="en-US" sz="2800" b="1" dirty="0">
                <a:solidFill>
                  <a:schemeClr val="tx1"/>
                </a:solidFill>
              </a:rPr>
              <a:t> than Sparky.</a:t>
            </a:r>
            <a:endParaRPr lang="en-IN" sz="2800" b="1" dirty="0">
              <a:solidFill>
                <a:schemeClr val="tx1"/>
              </a:solidFill>
            </a:endParaRPr>
          </a:p>
        </p:txBody>
      </p:sp>
      <p:sp>
        <p:nvSpPr>
          <p:cNvPr id="27" name="cIcon">
            <a:extLst>
              <a:ext uri="{FF2B5EF4-FFF2-40B4-BE49-F238E27FC236}">
                <a16:creationId xmlns:a16="http://schemas.microsoft.com/office/drawing/2014/main" id="{8F7ADFEE-A52F-4940-9478-65638863C469}"/>
              </a:ext>
            </a:extLst>
          </p:cNvPr>
          <p:cNvSpPr/>
          <p:nvPr/>
        </p:nvSpPr>
        <p:spPr>
          <a:xfrm rot="1679857" flipH="1">
            <a:off x="9909556" y="4981556"/>
            <a:ext cx="244836" cy="405110"/>
          </a:xfrm>
          <a:prstGeom prst="corner">
            <a:avLst>
              <a:gd name="adj1" fmla="val 24556"/>
              <a:gd name="adj2" fmla="val 2763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wIcon">
            <a:extLst>
              <a:ext uri="{FF2B5EF4-FFF2-40B4-BE49-F238E27FC236}">
                <a16:creationId xmlns:a16="http://schemas.microsoft.com/office/drawing/2014/main" id="{FC7BFF36-F5DB-46CC-B459-ABF1F01D9655}"/>
              </a:ext>
            </a:extLst>
          </p:cNvPr>
          <p:cNvSpPr/>
          <p:nvPr/>
        </p:nvSpPr>
        <p:spPr>
          <a:xfrm>
            <a:off x="10772343" y="4950335"/>
            <a:ext cx="515620" cy="515620"/>
          </a:xfrm>
          <a:prstGeom prst="mathMultiply">
            <a:avLst>
              <a:gd name="adj1" fmla="val 923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cCircle">
            <a:extLst>
              <a:ext uri="{FF2B5EF4-FFF2-40B4-BE49-F238E27FC236}">
                <a16:creationId xmlns:a16="http://schemas.microsoft.com/office/drawing/2014/main" id="{7F09E1C7-14F8-4BDD-BA80-C005A9B18A3B}"/>
              </a:ext>
            </a:extLst>
          </p:cNvPr>
          <p:cNvSpPr/>
          <p:nvPr/>
        </p:nvSpPr>
        <p:spPr>
          <a:xfrm>
            <a:off x="9742784" y="4918954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wCircle">
            <a:extLst>
              <a:ext uri="{FF2B5EF4-FFF2-40B4-BE49-F238E27FC236}">
                <a16:creationId xmlns:a16="http://schemas.microsoft.com/office/drawing/2014/main" id="{501269A0-349A-4DAD-B494-2D7B2C7CB224}"/>
              </a:ext>
            </a:extLst>
          </p:cNvPr>
          <p:cNvSpPr/>
          <p:nvPr/>
        </p:nvSpPr>
        <p:spPr>
          <a:xfrm>
            <a:off x="10740962" y="4918954"/>
            <a:ext cx="578383" cy="57838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438D08-A17C-5DA1-0FBD-C6A306483F9F}"/>
              </a:ext>
            </a:extLst>
          </p:cNvPr>
          <p:cNvSpPr/>
          <p:nvPr/>
        </p:nvSpPr>
        <p:spPr>
          <a:xfrm>
            <a:off x="0" y="387248"/>
            <a:ext cx="9187811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i="1" dirty="0">
                <a:solidFill>
                  <a:srgbClr val="0070C0"/>
                </a:solidFill>
              </a:rPr>
              <a:t>Decide whether the following sentences are correct or incorrect.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D8D8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6" grpId="1" animBg="1"/>
      <p:bldP spid="7" grpId="0" animBg="1"/>
      <p:bldP spid="7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1" grpId="0" animBg="1"/>
      <p:bldP spid="22" grpId="0" animBg="1"/>
      <p:bldP spid="23" grpId="0" animBg="1"/>
      <p:bldP spid="23" grpId="1" animBg="1"/>
      <p:bldP spid="24" grpId="0" animBg="1"/>
      <p:bldP spid="24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125415" y="491237"/>
            <a:ext cx="8164705" cy="5760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5352" y="4026882"/>
            <a:ext cx="375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E463B89D-8595-6B19-052A-81C5CDDCE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250177"/>
              </p:ext>
            </p:extLst>
          </p:nvPr>
        </p:nvGraphicFramePr>
        <p:xfrm>
          <a:off x="2853682" y="3429000"/>
          <a:ext cx="6767872" cy="242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936">
                  <a:extLst>
                    <a:ext uri="{9D8B030D-6E8A-4147-A177-3AD203B41FA5}">
                      <a16:colId xmlns:a16="http://schemas.microsoft.com/office/drawing/2014/main" val="3299455532"/>
                    </a:ext>
                  </a:extLst>
                </a:gridCol>
                <a:gridCol w="3383936">
                  <a:extLst>
                    <a:ext uri="{9D8B030D-6E8A-4147-A177-3AD203B41FA5}">
                      <a16:colId xmlns:a16="http://schemas.microsoft.com/office/drawing/2014/main" val="854524361"/>
                    </a:ext>
                  </a:extLst>
                </a:gridCol>
              </a:tblGrid>
              <a:tr h="7996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en-US" sz="36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</a:rPr>
                        <a:t>ly</a:t>
                      </a:r>
                      <a:r>
                        <a:rPr lang="en-US" sz="4800" b="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3600" b="0" dirty="0">
                          <a:solidFill>
                            <a:srgbClr val="0070C0"/>
                          </a:solidFill>
                        </a:rPr>
                        <a:t>/</a:t>
                      </a:r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023684"/>
                  </a:ext>
                </a:extLst>
              </a:tr>
              <a:tr h="79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4065"/>
                  </a:ext>
                </a:extLst>
              </a:tr>
              <a:tr h="799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28851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07291F84-7425-EE80-73C8-1F207E099D6C}"/>
              </a:ext>
            </a:extLst>
          </p:cNvPr>
          <p:cNvGrpSpPr/>
          <p:nvPr/>
        </p:nvGrpSpPr>
        <p:grpSpPr>
          <a:xfrm>
            <a:off x="3090337" y="4301676"/>
            <a:ext cx="2721851" cy="923330"/>
            <a:chOff x="3090337" y="4301676"/>
            <a:chExt cx="2721851" cy="923330"/>
          </a:xfrm>
        </p:grpSpPr>
        <p:sp>
          <p:nvSpPr>
            <p:cNvPr id="12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893C023-FDB5-8AAB-6033-537D90D29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337" y="4303068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3CADE0-36E1-7C34-CCDF-9E1418C041CF}"/>
                </a:ext>
              </a:extLst>
            </p:cNvPr>
            <p:cNvSpPr txBox="1"/>
            <p:nvPr/>
          </p:nvSpPr>
          <p:spPr>
            <a:xfrm>
              <a:off x="3466553" y="4301676"/>
              <a:ext cx="23456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beautiful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54EECC-AAAA-D0E1-B713-84FFEC4341C4}"/>
              </a:ext>
            </a:extLst>
          </p:cNvPr>
          <p:cNvGrpSpPr/>
          <p:nvPr/>
        </p:nvGrpSpPr>
        <p:grpSpPr>
          <a:xfrm>
            <a:off x="6305336" y="4285973"/>
            <a:ext cx="5581864" cy="798199"/>
            <a:chOff x="6305243" y="4285973"/>
            <a:chExt cx="5802988" cy="12514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2CBBD11-B9F9-A06C-866F-9B7E0C04CD39}"/>
                </a:ext>
              </a:extLst>
            </p:cNvPr>
            <p:cNvGrpSpPr/>
            <p:nvPr/>
          </p:nvGrpSpPr>
          <p:grpSpPr>
            <a:xfrm>
              <a:off x="6305243" y="4528983"/>
              <a:ext cx="5802988" cy="1008440"/>
              <a:chOff x="6305243" y="4528983"/>
              <a:chExt cx="5802988" cy="1008440"/>
            </a:xfrm>
          </p:grpSpPr>
          <p:sp>
            <p:nvSpPr>
              <p:cNvPr id="8" name="Rectangle 36">
                <a:hlinkClick r:id="" action="ppaction://noaction">
                  <a:snd r:embed="rId10" name="electronic.wav"/>
                </a:hlinkClick>
                <a:extLst>
                  <a:ext uri="{FF2B5EF4-FFF2-40B4-BE49-F238E27FC236}">
                    <a16:creationId xmlns:a16="http://schemas.microsoft.com/office/drawing/2014/main" id="{EB083CA3-D021-BF72-E44B-A9A3A77FA2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3805" y="4891092"/>
                <a:ext cx="2964426" cy="646331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 algn="ctr">
                    <a:solidFill>
                      <a:schemeClr val="tx1">
                        <a:alpha val="70195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3000" dir="5400000" rotWithShape="0">
                        <a:srgbClr val="808080">
                          <a:alpha val="34999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endParaRPr lang="vi-VN" sz="3600" b="1" u="sng" dirty="0"/>
              </a:p>
            </p:txBody>
          </p:sp>
          <p:sp>
            <p:nvSpPr>
              <p:cNvPr id="17" name="AutoShape 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81F13DA-5D61-A08C-C6E2-1641254CE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5243" y="4528983"/>
                <a:ext cx="572064" cy="724216"/>
              </a:xfrm>
              <a:prstGeom prst="actionButtonBlank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dirty="0">
                    <a:solidFill>
                      <a:srgbClr val="0070C0"/>
                    </a:solidFill>
                    <a:sym typeface="Webdings" panose="05030102010509060703" pitchFamily="18" charset="2"/>
                  </a:rPr>
                  <a:t>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2FF2AF-7344-7256-46A9-F5F64277AD03}"/>
                </a:ext>
              </a:extLst>
            </p:cNvPr>
            <p:cNvSpPr txBox="1"/>
            <p:nvPr/>
          </p:nvSpPr>
          <p:spPr>
            <a:xfrm>
              <a:off x="6877307" y="4285973"/>
              <a:ext cx="2408291" cy="10133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attractive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BCE127-80DE-8C76-6078-D056B4D7CFBB}"/>
              </a:ext>
            </a:extLst>
          </p:cNvPr>
          <p:cNvGrpSpPr/>
          <p:nvPr/>
        </p:nvGrpSpPr>
        <p:grpSpPr>
          <a:xfrm>
            <a:off x="2853682" y="5076667"/>
            <a:ext cx="3593691" cy="731722"/>
            <a:chOff x="2853682" y="5076667"/>
            <a:chExt cx="3593691" cy="731722"/>
          </a:xfrm>
        </p:grpSpPr>
        <p:sp>
          <p:nvSpPr>
            <p:cNvPr id="18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44A4733-B208-FC94-A1C8-4501C116A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157" y="5084172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AA64CBB-7A70-4494-BADF-A6151A5A264D}"/>
                </a:ext>
              </a:extLst>
            </p:cNvPr>
            <p:cNvSpPr txBox="1"/>
            <p:nvPr/>
          </p:nvSpPr>
          <p:spPr>
            <a:xfrm>
              <a:off x="2853682" y="5076667"/>
              <a:ext cx="359369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angri</a:t>
              </a:r>
              <a:r>
                <a:rPr lang="en-US" sz="3600" u="sng" dirty="0" err="1">
                  <a:solidFill>
                    <a:srgbClr val="FF0000"/>
                  </a:solidFill>
                  <a:latin typeface="Calibri" panose="020F0502020204030204"/>
                </a:rPr>
                <a:t>ly</a:t>
              </a:r>
              <a:endParaRPr lang="vi-VN" sz="3600" u="sng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382ED24-CC87-C1E1-95B0-97195CDDF03A}"/>
              </a:ext>
            </a:extLst>
          </p:cNvPr>
          <p:cNvGrpSpPr/>
          <p:nvPr/>
        </p:nvGrpSpPr>
        <p:grpSpPr>
          <a:xfrm>
            <a:off x="6305243" y="4963306"/>
            <a:ext cx="2866882" cy="767197"/>
            <a:chOff x="6305243" y="4963306"/>
            <a:chExt cx="2866882" cy="767197"/>
          </a:xfrm>
        </p:grpSpPr>
        <p:sp>
          <p:nvSpPr>
            <p:cNvPr id="19" name="AutoShape 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F320DA6-7B96-09F0-9C7E-24F737FC5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5243" y="5006286"/>
              <a:ext cx="572064" cy="724217"/>
            </a:xfrm>
            <a:prstGeom prst="actionButtonBlank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rgbClr val="0070C0"/>
                  </a:solidFill>
                  <a:sym typeface="Webdings" panose="05030102010509060703" pitchFamily="18" charset="2"/>
                </a:rPr>
                <a:t>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B9A35D-B4B3-39D3-C318-38F575D4D21B}"/>
                </a:ext>
              </a:extLst>
            </p:cNvPr>
            <p:cNvSpPr txBox="1"/>
            <p:nvPr/>
          </p:nvSpPr>
          <p:spPr>
            <a:xfrm>
              <a:off x="6719211" y="4963306"/>
              <a:ext cx="24529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father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ly</a:t>
              </a:r>
              <a:endPara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E1EB0E0-2152-F03D-9736-6CC60F7877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5721" y="675980"/>
            <a:ext cx="8273834" cy="2231881"/>
          </a:xfrm>
          <a:prstGeom prst="rect">
            <a:avLst/>
          </a:prstGeom>
        </p:spPr>
      </p:pic>
      <p:pic>
        <p:nvPicPr>
          <p:cNvPr id="7" name="be">
            <a:hlinkClick r:id="" action="ppaction://media"/>
            <a:extLst>
              <a:ext uri="{FF2B5EF4-FFF2-40B4-BE49-F238E27FC236}">
                <a16:creationId xmlns:a16="http://schemas.microsoft.com/office/drawing/2014/main" id="{63EE11A7-0AA6-A4AC-59B3-20184F284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20800" y="3749782"/>
            <a:ext cx="406400" cy="406400"/>
          </a:xfrm>
          <a:prstGeom prst="rect">
            <a:avLst/>
          </a:prstGeom>
        </p:spPr>
      </p:pic>
      <p:pic>
        <p:nvPicPr>
          <p:cNvPr id="9" name="attractively">
            <a:hlinkClick r:id="" action="ppaction://media"/>
            <a:extLst>
              <a:ext uri="{FF2B5EF4-FFF2-40B4-BE49-F238E27FC236}">
                <a16:creationId xmlns:a16="http://schemas.microsoft.com/office/drawing/2014/main" id="{DDB489D0-D52A-6799-913A-1FF51AA245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19577" y="3822409"/>
            <a:ext cx="406400" cy="406400"/>
          </a:xfrm>
          <a:prstGeom prst="rect">
            <a:avLst/>
          </a:prstGeom>
        </p:spPr>
      </p:pic>
      <p:pic>
        <p:nvPicPr>
          <p:cNvPr id="10" name="angrily">
            <a:hlinkClick r:id="" action="ppaction://media"/>
            <a:extLst>
              <a:ext uri="{FF2B5EF4-FFF2-40B4-BE49-F238E27FC236}">
                <a16:creationId xmlns:a16="http://schemas.microsoft.com/office/drawing/2014/main" id="{D2CF49CE-B85C-72F9-2EC3-0417DD403A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09218" y="3757773"/>
            <a:ext cx="406400" cy="406400"/>
          </a:xfrm>
          <a:prstGeom prst="rect">
            <a:avLst/>
          </a:prstGeom>
        </p:spPr>
      </p:pic>
      <p:pic>
        <p:nvPicPr>
          <p:cNvPr id="16" name="fatherly">
            <a:hlinkClick r:id="" action="ppaction://media"/>
            <a:extLst>
              <a:ext uri="{FF2B5EF4-FFF2-40B4-BE49-F238E27FC236}">
                <a16:creationId xmlns:a16="http://schemas.microsoft.com/office/drawing/2014/main" id="{903140D1-4F81-4634-C62A-37DCA58C401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1159" y="3807918"/>
            <a:ext cx="406400" cy="406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B5C1B99-F827-C4CF-99B0-76592634F833}"/>
              </a:ext>
            </a:extLst>
          </p:cNvPr>
          <p:cNvSpPr txBox="1"/>
          <p:nvPr/>
        </p:nvSpPr>
        <p:spPr>
          <a:xfrm>
            <a:off x="622188" y="3560123"/>
            <a:ext cx="2056296" cy="930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495</Words>
  <Application>Microsoft Office PowerPoint</Application>
  <PresentationFormat>Widescreen</PresentationFormat>
  <Paragraphs>85</Paragraphs>
  <Slides>25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40</cp:revision>
  <dcterms:created xsi:type="dcterms:W3CDTF">2023-02-01T04:45:54Z</dcterms:created>
  <dcterms:modified xsi:type="dcterms:W3CDTF">2023-07-31T20:01:52Z</dcterms:modified>
</cp:coreProperties>
</file>