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67" r:id="rId4"/>
    <p:sldId id="269" r:id="rId5"/>
    <p:sldId id="315" r:id="rId6"/>
    <p:sldId id="316" r:id="rId7"/>
    <p:sldId id="270" r:id="rId8"/>
    <p:sldId id="303" r:id="rId9"/>
    <p:sldId id="304" r:id="rId10"/>
    <p:sldId id="271" r:id="rId11"/>
    <p:sldId id="317" r:id="rId12"/>
    <p:sldId id="318" r:id="rId13"/>
    <p:sldId id="272" r:id="rId14"/>
    <p:sldId id="319" r:id="rId15"/>
    <p:sldId id="320" r:id="rId16"/>
    <p:sldId id="321" r:id="rId17"/>
    <p:sldId id="322" r:id="rId18"/>
    <p:sldId id="294" r:id="rId19"/>
    <p:sldId id="295" r:id="rId20"/>
    <p:sldId id="296" r:id="rId21"/>
    <p:sldId id="298" r:id="rId22"/>
    <p:sldId id="299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64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396654" y="44183"/>
            <a:ext cx="32713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1.3: </a:t>
            </a:r>
            <a:r>
              <a:rPr lang="en-US" sz="1800" b="0" dirty="0" err="1">
                <a:solidFill>
                  <a:schemeClr val="tx1"/>
                </a:solidFill>
              </a:rPr>
              <a:t>Pronun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  <a:r>
              <a:rPr lang="en-US" sz="1800" b="0" baseline="0" dirty="0">
                <a:solidFill>
                  <a:schemeClr val="tx1"/>
                </a:solidFill>
              </a:rPr>
              <a:t> &amp; Speaking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350346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5: Science and technology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8" r:id="rId13"/>
    <p:sldLayoutId id="2147483669" r:id="rId14"/>
    <p:sldLayoutId id="2147483689" r:id="rId15"/>
    <p:sldLayoutId id="2147483690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3E3036-C951-0EB1-7A08-E50CB8E39341}"/>
              </a:ext>
            </a:extLst>
          </p:cNvPr>
          <p:cNvSpPr txBox="1"/>
          <p:nvPr/>
        </p:nvSpPr>
        <p:spPr>
          <a:xfrm>
            <a:off x="5768162" y="3108336"/>
            <a:ext cx="62200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5: Science and Technology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1.3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Pronun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&amp; Speaking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P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ages 46 &amp; 47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0" y="0"/>
            <a:ext cx="97209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6586" y="3801296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Practice: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555293-E9E4-E0A9-B8A5-42F50B848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071" b="14776"/>
          <a:stretch/>
        </p:blipFill>
        <p:spPr>
          <a:xfrm>
            <a:off x="280341" y="562700"/>
            <a:ext cx="3731220" cy="511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208E6F-BE97-E6CD-9681-9ABC36F10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998" y="511475"/>
            <a:ext cx="5870561" cy="63221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49674C-38EE-1DA5-889C-AC26B5038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20" r="4880" b="14776"/>
          <a:stretch/>
        </p:blipFill>
        <p:spPr>
          <a:xfrm>
            <a:off x="904569" y="1074175"/>
            <a:ext cx="2989006" cy="511475"/>
          </a:xfrm>
          <a:prstGeom prst="rect">
            <a:avLst/>
          </a:prstGeom>
        </p:spPr>
      </p:pic>
      <p:pic>
        <p:nvPicPr>
          <p:cNvPr id="7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37095ECA-31E0-E88F-FA1F-6B767AC3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56" y="2313444"/>
            <a:ext cx="1519859" cy="9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6A072B11-3C7D-5F32-4EC6-631F5495E4AE}"/>
              </a:ext>
            </a:extLst>
          </p:cNvPr>
          <p:cNvSpPr/>
          <p:nvPr/>
        </p:nvSpPr>
        <p:spPr>
          <a:xfrm>
            <a:off x="6273641" y="511475"/>
            <a:ext cx="3263649" cy="32426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CCFF52-00F1-F9E5-5C35-DDADD5558946}"/>
              </a:ext>
            </a:extLst>
          </p:cNvPr>
          <p:cNvSpPr/>
          <p:nvPr/>
        </p:nvSpPr>
        <p:spPr>
          <a:xfrm>
            <a:off x="372381" y="3429000"/>
            <a:ext cx="41111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Focus on </a:t>
            </a:r>
            <a:r>
              <a:rPr lang="en-US" sz="3200" b="1" dirty="0">
                <a:solidFill>
                  <a:srgbClr val="7030A0"/>
                </a:solidFill>
              </a:rPr>
              <a:t>yes/no </a:t>
            </a:r>
            <a:r>
              <a:rPr lang="en-US" sz="3200" b="1" dirty="0">
                <a:solidFill>
                  <a:srgbClr val="FF0000"/>
                </a:solidFill>
              </a:rPr>
              <a:t>and </a:t>
            </a:r>
            <a:r>
              <a:rPr lang="en-US" sz="3200" b="1" dirty="0" err="1">
                <a:solidFill>
                  <a:srgbClr val="FF0000"/>
                </a:solidFill>
              </a:rPr>
              <a:t>wh</a:t>
            </a:r>
            <a:r>
              <a:rPr lang="en-US" sz="3200" b="1" dirty="0">
                <a:solidFill>
                  <a:srgbClr val="FF0000"/>
                </a:solidFill>
              </a:rPr>
              <a:t>- questions.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6649629-1DA1-8740-07A9-BF8333CE7FAE}"/>
              </a:ext>
            </a:extLst>
          </p:cNvPr>
          <p:cNvSpPr/>
          <p:nvPr/>
        </p:nvSpPr>
        <p:spPr>
          <a:xfrm>
            <a:off x="7394659" y="898978"/>
            <a:ext cx="2880192" cy="3242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2766E47-5FB2-21F3-D162-2711556F7BD5}"/>
              </a:ext>
            </a:extLst>
          </p:cNvPr>
          <p:cNvSpPr/>
          <p:nvPr/>
        </p:nvSpPr>
        <p:spPr>
          <a:xfrm>
            <a:off x="6348245" y="1170137"/>
            <a:ext cx="1111729" cy="3242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9BD87B06-0A5C-2A86-C4BB-AE774C12C1D5}"/>
              </a:ext>
            </a:extLst>
          </p:cNvPr>
          <p:cNvSpPr/>
          <p:nvPr/>
        </p:nvSpPr>
        <p:spPr>
          <a:xfrm>
            <a:off x="5662356" y="2609876"/>
            <a:ext cx="1695404" cy="32426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E36CC75E-57A9-3823-2111-00095F604E07}"/>
              </a:ext>
            </a:extLst>
          </p:cNvPr>
          <p:cNvSpPr/>
          <p:nvPr/>
        </p:nvSpPr>
        <p:spPr>
          <a:xfrm>
            <a:off x="5666830" y="3377047"/>
            <a:ext cx="1099730" cy="32426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F8CECBDA-3566-DC1F-BFBD-3C2113AB3855}"/>
              </a:ext>
            </a:extLst>
          </p:cNvPr>
          <p:cNvSpPr/>
          <p:nvPr/>
        </p:nvSpPr>
        <p:spPr>
          <a:xfrm>
            <a:off x="5679893" y="4155825"/>
            <a:ext cx="3083880" cy="3242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CB53C997-82E7-344D-9336-5ED7D388282C}"/>
              </a:ext>
            </a:extLst>
          </p:cNvPr>
          <p:cNvSpPr/>
          <p:nvPr/>
        </p:nvSpPr>
        <p:spPr>
          <a:xfrm>
            <a:off x="5688482" y="4936059"/>
            <a:ext cx="2802375" cy="32426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199B9FF2-2FBA-5B23-4DFD-084F397D2BD6}"/>
              </a:ext>
            </a:extLst>
          </p:cNvPr>
          <p:cNvSpPr/>
          <p:nvPr/>
        </p:nvSpPr>
        <p:spPr>
          <a:xfrm>
            <a:off x="6096000" y="5700926"/>
            <a:ext cx="1582994" cy="3242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1EC8BD-9982-6A82-0674-CF40B3C77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374"/>
            <a:ext cx="7311908" cy="514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588F25-4454-DDA0-0F48-B9093794E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31" y="874423"/>
            <a:ext cx="10232065" cy="59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0" y="0"/>
            <a:ext cx="94596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5423" y="3887063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Production: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7EB59-3C42-69ED-7EA3-4F841FC30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78"/>
          <a:stretch/>
        </p:blipFill>
        <p:spPr>
          <a:xfrm>
            <a:off x="137651" y="855404"/>
            <a:ext cx="6194323" cy="522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BF2E49-1697-20BD-5D7B-F9FCDFBC0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4979"/>
            <a:ext cx="12133313" cy="9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369F8-9B01-E57E-6C0F-5763E6A15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0012"/>
            <a:ext cx="12192000" cy="5424556"/>
          </a:xfrm>
          <a:prstGeom prst="rect">
            <a:avLst/>
          </a:prstGeom>
        </p:spPr>
      </p:pic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E74A5A76-BA2D-A2A9-D690-D0F99BB68627}"/>
              </a:ext>
            </a:extLst>
          </p:cNvPr>
          <p:cNvSpPr/>
          <p:nvPr/>
        </p:nvSpPr>
        <p:spPr>
          <a:xfrm>
            <a:off x="0" y="534704"/>
            <a:ext cx="1874720" cy="4553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Student A</a:t>
            </a:r>
            <a:endParaRPr lang="en-U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B7BABF-88ED-43AA-7D33-6662A0549630}"/>
              </a:ext>
            </a:extLst>
          </p:cNvPr>
          <p:cNvSpPr txBox="1"/>
          <p:nvPr/>
        </p:nvSpPr>
        <p:spPr>
          <a:xfrm>
            <a:off x="2708787" y="463681"/>
            <a:ext cx="6317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Student A ask about the points in the box and Student B helps Student A choose a tablet. </a:t>
            </a:r>
          </a:p>
        </p:txBody>
      </p:sp>
    </p:spTree>
    <p:extLst>
      <p:ext uri="{BB962C8B-B14F-4D97-AF65-F5344CB8AC3E}">
        <p14:creationId xmlns:p14="http://schemas.microsoft.com/office/powerpoint/2010/main" val="129222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E74A5A76-BA2D-A2A9-D690-D0F99BB68627}"/>
              </a:ext>
            </a:extLst>
          </p:cNvPr>
          <p:cNvSpPr/>
          <p:nvPr/>
        </p:nvSpPr>
        <p:spPr>
          <a:xfrm>
            <a:off x="0" y="534704"/>
            <a:ext cx="1874720" cy="4553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Student B</a:t>
            </a:r>
            <a:endParaRPr lang="en-US" sz="1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A8BF5E-FFAD-C497-3E2E-272C4F370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8" y="1821080"/>
            <a:ext cx="11503742" cy="5000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6718EE-9F68-5E1B-1536-0EA50E948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887" y="447082"/>
            <a:ext cx="8973802" cy="543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2A9C46-B853-AA7C-2E3A-997FC000EAEB}"/>
              </a:ext>
            </a:extLst>
          </p:cNvPr>
          <p:cNvSpPr txBox="1"/>
          <p:nvPr/>
        </p:nvSpPr>
        <p:spPr>
          <a:xfrm>
            <a:off x="2561304" y="990083"/>
            <a:ext cx="6317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Student B ask about the points in the box and Student A helps Student B choose a tablet. </a:t>
            </a:r>
          </a:p>
        </p:txBody>
      </p:sp>
    </p:spTree>
    <p:extLst>
      <p:ext uri="{BB962C8B-B14F-4D97-AF65-F5344CB8AC3E}">
        <p14:creationId xmlns:p14="http://schemas.microsoft.com/office/powerpoint/2010/main" val="79419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628BAC-9FBA-1B85-46FE-5EC72796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8" y="2066735"/>
            <a:ext cx="11688806" cy="1362265"/>
          </a:xfrm>
          <a:prstGeom prst="rect">
            <a:avLst/>
          </a:prstGeom>
        </p:spPr>
      </p:pic>
      <p:pic>
        <p:nvPicPr>
          <p:cNvPr id="6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1FFDC8EF-1A69-CA26-7604-65EBC0271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720" y="612463"/>
            <a:ext cx="1519859" cy="9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1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F170FB-F8AA-1F68-3DA9-9CF6AB15D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51" y="521110"/>
            <a:ext cx="5641955" cy="1679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0A8DFD-607D-F89F-85D7-F0798EC3C2DB}"/>
              </a:ext>
            </a:extLst>
          </p:cNvPr>
          <p:cNvSpPr txBox="1"/>
          <p:nvPr/>
        </p:nvSpPr>
        <p:spPr>
          <a:xfrm>
            <a:off x="1096296" y="2325892"/>
            <a:ext cx="107417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b. Retell some yes/no questions and </a:t>
            </a:r>
            <a:r>
              <a:rPr lang="en-US" sz="2800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28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-questions regarding buying and selling an electronic device at a store.</a:t>
            </a:r>
            <a:endParaRPr lang="en-US" sz="28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F1D0B-133D-5922-2AFE-A82B3D2A4EDF}"/>
              </a:ext>
            </a:extLst>
          </p:cNvPr>
          <p:cNvSpPr txBox="1"/>
          <p:nvPr/>
        </p:nvSpPr>
        <p:spPr>
          <a:xfrm>
            <a:off x="1519084" y="3279999"/>
            <a:ext cx="6572864" cy="2813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Can you help me choose a smart phone?</a:t>
            </a:r>
            <a:endParaRPr lang="en-US" sz="28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do you want to use your laptop for?</a:t>
            </a:r>
            <a:endParaRPr lang="en-US" sz="28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 the screen big?</a:t>
            </a:r>
            <a:endParaRPr lang="en-US" sz="28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 it heavy?</a:t>
            </a:r>
            <a:endParaRPr lang="en-US" sz="28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much storage does it have?</a:t>
            </a:r>
            <a:endParaRPr lang="en-US" sz="28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Does it have long battery life?</a:t>
            </a:r>
            <a:endParaRPr lang="en-US" sz="28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13864" y="167172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16972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20081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13864" y="5484859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13864" y="357829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13864" y="71844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82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3833" y="2243918"/>
            <a:ext cx="1050576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- practicing the /</a:t>
            </a:r>
            <a:r>
              <a:rPr lang="en-US" sz="3600" dirty="0" err="1">
                <a:solidFill>
                  <a:srgbClr val="0070C0"/>
                </a:solidFill>
              </a:rPr>
              <a:t>eɪ</a:t>
            </a:r>
            <a:r>
              <a:rPr lang="en-US" sz="3600" dirty="0">
                <a:solidFill>
                  <a:srgbClr val="0070C0"/>
                </a:solidFill>
              </a:rPr>
              <a:t>/ sound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practicing asking and answering about devices, using </a:t>
            </a:r>
            <a:r>
              <a:rPr lang="en-US" sz="3600" dirty="0" err="1">
                <a:solidFill>
                  <a:srgbClr val="0070C0"/>
                </a:solidFill>
              </a:rPr>
              <a:t>Wh</a:t>
            </a:r>
            <a:r>
              <a:rPr lang="en-US" sz="3600" dirty="0">
                <a:solidFill>
                  <a:srgbClr val="0070C0"/>
                </a:solidFill>
              </a:rPr>
              <a:t>-questions and Yes/No questions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643947" cy="35394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- Practice: Write five sentences, using </a:t>
            </a:r>
            <a:r>
              <a:rPr lang="en-US" sz="3200" i="1" dirty="0">
                <a:solidFill>
                  <a:srgbClr val="002060"/>
                </a:solidFill>
              </a:rPr>
              <a:t>will</a:t>
            </a:r>
            <a:r>
              <a:rPr lang="en-US" sz="3200" dirty="0">
                <a:solidFill>
                  <a:srgbClr val="002060"/>
                </a:solidFill>
              </a:rPr>
              <a:t> regarding the reasons for where you think people will/ won’t live in the future.</a:t>
            </a:r>
          </a:p>
          <a:p>
            <a:r>
              <a:rPr lang="en-US" sz="3200" dirty="0">
                <a:solidFill>
                  <a:srgbClr val="002060"/>
                </a:solidFill>
              </a:rPr>
              <a:t>- Do the </a:t>
            </a:r>
            <a:r>
              <a:rPr lang="en-US" sz="3200" b="1" dirty="0">
                <a:solidFill>
                  <a:srgbClr val="002060"/>
                </a:solidFill>
              </a:rPr>
              <a:t>exercises in WB: Writing (page 33).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- Play the consolidation games in </a:t>
            </a:r>
            <a:r>
              <a:rPr lang="en-US" sz="3200" dirty="0" err="1">
                <a:solidFill>
                  <a:srgbClr val="002060"/>
                </a:solidFill>
              </a:rPr>
              <a:t>Tiếng</a:t>
            </a:r>
            <a:r>
              <a:rPr lang="en-US" sz="3200" dirty="0">
                <a:solidFill>
                  <a:srgbClr val="002060"/>
                </a:solidFill>
              </a:rPr>
              <a:t> Anh 8 </a:t>
            </a:r>
            <a:r>
              <a:rPr lang="en-US" sz="3200" dirty="0" err="1">
                <a:solidFill>
                  <a:srgbClr val="002060"/>
                </a:solidFill>
              </a:rPr>
              <a:t>i</a:t>
            </a:r>
            <a:r>
              <a:rPr lang="en-US" sz="3200" dirty="0">
                <a:solidFill>
                  <a:srgbClr val="002060"/>
                </a:solidFill>
              </a:rPr>
              <a:t>-Learn Smart World DHA App on </a:t>
            </a:r>
            <a:r>
              <a:rPr lang="en-US" sz="3200"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www.eduhome.com.vn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- Prepare: </a:t>
            </a:r>
            <a:r>
              <a:rPr lang="en-US" sz="3200" b="1" dirty="0">
                <a:solidFill>
                  <a:srgbClr val="002060"/>
                </a:solidFill>
              </a:rPr>
              <a:t>Unit 6 - Lesson 2.1 – Vocabulary &amp; Listening (pages 58 &amp; 59 – SB)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the /</a:t>
            </a:r>
            <a:r>
              <a:rPr lang="en-US" sz="3600" dirty="0" err="1">
                <a:solidFill>
                  <a:srgbClr val="0070C0"/>
                </a:solidFill>
              </a:rPr>
              <a:t>eɪ</a:t>
            </a:r>
            <a:r>
              <a:rPr lang="en-US" sz="3600" dirty="0">
                <a:solidFill>
                  <a:srgbClr val="0070C0"/>
                </a:solidFill>
              </a:rPr>
              <a:t>/ sound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practice asking and answering about devices, using </a:t>
            </a:r>
            <a:r>
              <a:rPr lang="en-US" sz="3600" i="1" dirty="0" err="1">
                <a:solidFill>
                  <a:srgbClr val="0070C0"/>
                </a:solidFill>
              </a:rPr>
              <a:t>Wh</a:t>
            </a:r>
            <a:r>
              <a:rPr lang="en-US" sz="3600" i="1" dirty="0">
                <a:solidFill>
                  <a:srgbClr val="0070C0"/>
                </a:solidFill>
              </a:rPr>
              <a:t>-questions</a:t>
            </a:r>
            <a:r>
              <a:rPr lang="en-US" sz="3600" dirty="0">
                <a:solidFill>
                  <a:srgbClr val="0070C0"/>
                </a:solidFill>
              </a:rPr>
              <a:t> and </a:t>
            </a:r>
            <a:r>
              <a:rPr lang="en-US" sz="3600" i="1" dirty="0">
                <a:solidFill>
                  <a:srgbClr val="0070C0"/>
                </a:solidFill>
              </a:rPr>
              <a:t>Yes/No questions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35" y="455379"/>
            <a:ext cx="11904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 whose underlined part is pronounced differently form that of the others.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035" y="1676341"/>
            <a:ext cx="1188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400" dirty="0">
                <a:solidFill>
                  <a:prstClr val="black"/>
                </a:solidFill>
              </a:rPr>
              <a:t> A. </a:t>
            </a:r>
            <a:r>
              <a:rPr lang="en-US" sz="3400" u="sng" dirty="0">
                <a:solidFill>
                  <a:prstClr val="black"/>
                </a:solidFill>
              </a:rPr>
              <a:t>ch</a:t>
            </a:r>
            <a:r>
              <a:rPr lang="en-US" sz="3400" dirty="0">
                <a:solidFill>
                  <a:prstClr val="black"/>
                </a:solidFill>
              </a:rPr>
              <a:t>ip		B. </a:t>
            </a:r>
            <a:r>
              <a:rPr lang="en-US" sz="3400" u="sng" dirty="0">
                <a:solidFill>
                  <a:prstClr val="black"/>
                </a:solidFill>
              </a:rPr>
              <a:t>ch</a:t>
            </a:r>
            <a:r>
              <a:rPr lang="en-US" sz="3400" dirty="0">
                <a:solidFill>
                  <a:prstClr val="black"/>
                </a:solidFill>
              </a:rPr>
              <a:t>at	             C. in</a:t>
            </a:r>
            <a:r>
              <a:rPr lang="en-US" sz="3400" u="sng" dirty="0">
                <a:solidFill>
                  <a:prstClr val="black"/>
                </a:solidFill>
              </a:rPr>
              <a:t>ch</a:t>
            </a:r>
            <a:r>
              <a:rPr lang="en-US" sz="3400" dirty="0">
                <a:solidFill>
                  <a:prstClr val="black"/>
                </a:solidFill>
              </a:rPr>
              <a:t>			D. Christ</a:t>
            </a:r>
          </a:p>
          <a:p>
            <a:r>
              <a:rPr lang="en-US" sz="3400" dirty="0">
                <a:solidFill>
                  <a:srgbClr val="FF0000"/>
                </a:solidFill>
              </a:rPr>
              <a:t>        </a:t>
            </a:r>
            <a:r>
              <a:rPr lang="el-GR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tʃɪp</a:t>
            </a:r>
            <a:r>
              <a:rPr lang="en-US" sz="3400" dirty="0">
                <a:solidFill>
                  <a:srgbClr val="FF0000"/>
                </a:solidFill>
              </a:rPr>
              <a:t>/             /</a:t>
            </a:r>
            <a:r>
              <a:rPr lang="en-US" sz="3400" dirty="0" err="1">
                <a:solidFill>
                  <a:srgbClr val="FF0000"/>
                </a:solidFill>
              </a:rPr>
              <a:t>tʃæt</a:t>
            </a:r>
            <a:r>
              <a:rPr lang="en-US" sz="3400" dirty="0">
                <a:solidFill>
                  <a:srgbClr val="FF0000"/>
                </a:solidFill>
              </a:rPr>
              <a:t>/                     /</a:t>
            </a:r>
            <a:r>
              <a:rPr lang="en-US" sz="3400" dirty="0" err="1">
                <a:solidFill>
                  <a:srgbClr val="FF0000"/>
                </a:solidFill>
              </a:rPr>
              <a:t>ɪntʃ</a:t>
            </a:r>
            <a:r>
              <a:rPr lang="en-US" sz="3400" dirty="0">
                <a:solidFill>
                  <a:srgbClr val="FF0000"/>
                </a:solidFill>
              </a:rPr>
              <a:t>/                          /</a:t>
            </a:r>
            <a:r>
              <a:rPr lang="en-US" sz="3400" dirty="0" err="1">
                <a:solidFill>
                  <a:srgbClr val="FF0000"/>
                </a:solidFill>
              </a:rPr>
              <a:t>kraɪst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</a:p>
          <a:p>
            <a:r>
              <a:rPr lang="en-US" sz="3400" dirty="0">
                <a:solidFill>
                  <a:prstClr val="black"/>
                </a:solidFill>
              </a:rPr>
              <a:t>2. A. t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blet        B. l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ptop                C. smartw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tch         D. g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llery</a:t>
            </a:r>
          </a:p>
          <a:p>
            <a:r>
              <a:rPr lang="en-US" sz="3400" dirty="0">
                <a:solidFill>
                  <a:srgbClr val="FF0000"/>
                </a:solidFill>
              </a:rPr>
              <a:t>       /ˈ</a:t>
            </a:r>
            <a:r>
              <a:rPr lang="en-US" sz="3400" dirty="0" err="1">
                <a:solidFill>
                  <a:srgbClr val="FF0000"/>
                </a:solidFill>
              </a:rPr>
              <a:t>tæblət</a:t>
            </a:r>
            <a:r>
              <a:rPr lang="en-US" sz="3400" dirty="0">
                <a:solidFill>
                  <a:srgbClr val="FF0000"/>
                </a:solidFill>
              </a:rPr>
              <a:t>/      /ˈ</a:t>
            </a:r>
            <a:r>
              <a:rPr lang="en-US" sz="3400" dirty="0" err="1">
                <a:solidFill>
                  <a:srgbClr val="FF0000"/>
                </a:solidFill>
              </a:rPr>
              <a:t>læptɑːp</a:t>
            </a:r>
            <a:r>
              <a:rPr lang="en-US" sz="3400" dirty="0">
                <a:solidFill>
                  <a:srgbClr val="FF0000"/>
                </a:solidFill>
              </a:rPr>
              <a:t>/              /ˈ</a:t>
            </a:r>
            <a:r>
              <a:rPr lang="en-US" sz="3400" dirty="0" err="1">
                <a:solidFill>
                  <a:srgbClr val="FF0000"/>
                </a:solidFill>
              </a:rPr>
              <a:t>smɑːrtwɑːtʃ</a:t>
            </a:r>
            <a:r>
              <a:rPr lang="en-US" sz="3400" dirty="0">
                <a:solidFill>
                  <a:srgbClr val="FF0000"/>
                </a:solidFill>
              </a:rPr>
              <a:t>/           /ˈ</a:t>
            </a:r>
            <a:r>
              <a:rPr lang="en-US" sz="3400" dirty="0" err="1">
                <a:solidFill>
                  <a:srgbClr val="FF0000"/>
                </a:solidFill>
              </a:rPr>
              <a:t>ɡæləri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</a:p>
          <a:p>
            <a:r>
              <a:rPr lang="en-US" sz="3400" dirty="0">
                <a:solidFill>
                  <a:prstClr val="black"/>
                </a:solidFill>
              </a:rPr>
              <a:t>3. A. sh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re     	 B. sp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ce     	   C. l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ke        		 D. g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me</a:t>
            </a:r>
          </a:p>
          <a:p>
            <a:r>
              <a:rPr lang="en-US" sz="3400" dirty="0">
                <a:solidFill>
                  <a:prstClr val="black"/>
                </a:solidFill>
              </a:rPr>
              <a:t>        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ʃer</a:t>
            </a:r>
            <a:r>
              <a:rPr lang="en-US" sz="3400" dirty="0">
                <a:solidFill>
                  <a:srgbClr val="FF0000"/>
                </a:solidFill>
              </a:rPr>
              <a:t>/		   /</a:t>
            </a:r>
            <a:r>
              <a:rPr lang="en-US" sz="3400" dirty="0" err="1">
                <a:solidFill>
                  <a:srgbClr val="FF0000"/>
                </a:solidFill>
              </a:rPr>
              <a:t>speɪs</a:t>
            </a:r>
            <a:r>
              <a:rPr lang="en-US" sz="3400" dirty="0">
                <a:solidFill>
                  <a:srgbClr val="FF0000"/>
                </a:solidFill>
              </a:rPr>
              <a:t>/ 		       /</a:t>
            </a:r>
            <a:r>
              <a:rPr lang="en-US" sz="3400" dirty="0" err="1">
                <a:solidFill>
                  <a:srgbClr val="FF0000"/>
                </a:solidFill>
              </a:rPr>
              <a:t>leɪk</a:t>
            </a:r>
            <a:r>
              <a:rPr lang="en-US" sz="3400" dirty="0">
                <a:solidFill>
                  <a:srgbClr val="FF0000"/>
                </a:solidFill>
              </a:rPr>
              <a:t>/			    /</a:t>
            </a:r>
            <a:r>
              <a:rPr lang="en-US" sz="3400" dirty="0" err="1">
                <a:solidFill>
                  <a:srgbClr val="FF0000"/>
                </a:solidFill>
              </a:rPr>
              <a:t>ɡeɪm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endParaRPr lang="en-US" sz="3400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274531" y="1715530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53030" y="2760271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2031" y="3807747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5AA38661-0708-AF6F-E646-3FFA6C7628F3}"/>
              </a:ext>
            </a:extLst>
          </p:cNvPr>
          <p:cNvSpPr/>
          <p:nvPr/>
        </p:nvSpPr>
        <p:spPr>
          <a:xfrm>
            <a:off x="4022251" y="0"/>
            <a:ext cx="2889826" cy="4553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Odd One Out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297218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67" y="872096"/>
            <a:ext cx="11930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words whose main stress is placed differently from the others.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894" y="2072425"/>
            <a:ext cx="11956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 A. battery         B. tsunami         C. disaster       D. performance</a:t>
            </a:r>
          </a:p>
          <a:p>
            <a:r>
              <a:rPr lang="en-US" sz="3600" dirty="0">
                <a:solidFill>
                  <a:prstClr val="black"/>
                </a:solidFill>
              </a:rPr>
              <a:t>      </a:t>
            </a: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bæt̬ɚi</a:t>
            </a:r>
            <a:r>
              <a:rPr lang="en-US" sz="3600" dirty="0">
                <a:solidFill>
                  <a:srgbClr val="FF0000"/>
                </a:solidFill>
              </a:rPr>
              <a:t>/          /</a:t>
            </a:r>
            <a:r>
              <a:rPr lang="en-US" sz="3600" dirty="0" err="1">
                <a:solidFill>
                  <a:srgbClr val="FF0000"/>
                </a:solidFill>
              </a:rPr>
              <a:t>tsu</a:t>
            </a:r>
            <a:r>
              <a:rPr lang="en-US" sz="3600" dirty="0">
                <a:solidFill>
                  <a:srgbClr val="FF0000"/>
                </a:solidFill>
              </a:rPr>
              <a:t>ːˈ</a:t>
            </a:r>
            <a:r>
              <a:rPr lang="en-US" sz="3600" dirty="0" err="1">
                <a:solidFill>
                  <a:srgbClr val="FF0000"/>
                </a:solidFill>
              </a:rPr>
              <a:t>nɑːmi</a:t>
            </a:r>
            <a:r>
              <a:rPr lang="en-US" sz="3600" dirty="0">
                <a:solidFill>
                  <a:srgbClr val="FF0000"/>
                </a:solidFill>
              </a:rPr>
              <a:t>/        /</a:t>
            </a:r>
            <a:r>
              <a:rPr lang="en-US" sz="3600" dirty="0" err="1">
                <a:solidFill>
                  <a:srgbClr val="FF0000"/>
                </a:solidFill>
              </a:rPr>
              <a:t>dɪˈzæstɚ</a:t>
            </a:r>
            <a:r>
              <a:rPr lang="en-US" sz="3600" dirty="0">
                <a:solidFill>
                  <a:srgbClr val="FF0000"/>
                </a:solidFill>
              </a:rPr>
              <a:t>/       /</a:t>
            </a:r>
            <a:r>
              <a:rPr lang="en-US" sz="3600" dirty="0" err="1">
                <a:solidFill>
                  <a:srgbClr val="FF0000"/>
                </a:solidFill>
              </a:rPr>
              <a:t>pɚˈfɔːrməns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>
                <a:solidFill>
                  <a:prstClr val="black"/>
                </a:solidFill>
              </a:rPr>
              <a:t>2. A. flashlight      B. storage         C. tablet           D. typhoon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</a:t>
            </a: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flæʃlaɪt</a:t>
            </a:r>
            <a:r>
              <a:rPr lang="en-US" sz="3600" dirty="0">
                <a:solidFill>
                  <a:srgbClr val="FF0000"/>
                </a:solidFill>
              </a:rPr>
              <a:t>/            /ˈ</a:t>
            </a:r>
            <a:r>
              <a:rPr lang="en-US" sz="3600" dirty="0" err="1">
                <a:solidFill>
                  <a:srgbClr val="FF0000"/>
                </a:solidFill>
              </a:rPr>
              <a:t>stɔːrɪdʒ</a:t>
            </a:r>
            <a:r>
              <a:rPr lang="en-US" sz="3600" dirty="0">
                <a:solidFill>
                  <a:srgbClr val="FF0000"/>
                </a:solidFill>
              </a:rPr>
              <a:t>/ 	         /ˈ</a:t>
            </a:r>
            <a:r>
              <a:rPr lang="en-US" sz="3600" dirty="0" err="1">
                <a:solidFill>
                  <a:srgbClr val="FF0000"/>
                </a:solidFill>
              </a:rPr>
              <a:t>tæblət</a:t>
            </a:r>
            <a:r>
              <a:rPr lang="en-US" sz="3600" dirty="0">
                <a:solidFill>
                  <a:srgbClr val="FF0000"/>
                </a:solidFill>
              </a:rPr>
              <a:t>/           /</a:t>
            </a:r>
            <a:r>
              <a:rPr lang="en-US" sz="3600" dirty="0" err="1">
                <a:solidFill>
                  <a:srgbClr val="FF0000"/>
                </a:solidFill>
              </a:rPr>
              <a:t>taɪˈfuːn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>
                <a:solidFill>
                  <a:prstClr val="black"/>
                </a:solidFill>
              </a:rPr>
              <a:t>3. A. reuse            B. reduce           C. inform          D. follow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/</a:t>
            </a:r>
            <a:r>
              <a:rPr lang="en-US" sz="3600" dirty="0" err="1">
                <a:solidFill>
                  <a:srgbClr val="FF0000"/>
                </a:solidFill>
              </a:rPr>
              <a:t>ri</a:t>
            </a:r>
            <a:r>
              <a:rPr lang="en-US" sz="3600" dirty="0">
                <a:solidFill>
                  <a:srgbClr val="FF0000"/>
                </a:solidFill>
              </a:rPr>
              <a:t>ːˈ</a:t>
            </a:r>
            <a:r>
              <a:rPr lang="en-US" sz="3600" dirty="0" err="1">
                <a:solidFill>
                  <a:srgbClr val="FF0000"/>
                </a:solidFill>
              </a:rPr>
              <a:t>juːz</a:t>
            </a:r>
            <a:r>
              <a:rPr lang="en-US" sz="3600" dirty="0">
                <a:solidFill>
                  <a:srgbClr val="FF0000"/>
                </a:solidFill>
              </a:rPr>
              <a:t>/		       /</a:t>
            </a:r>
            <a:r>
              <a:rPr lang="en-US" sz="3600" dirty="0" err="1">
                <a:solidFill>
                  <a:srgbClr val="FF0000"/>
                </a:solidFill>
              </a:rPr>
              <a:t>rɪˈduːs</a:t>
            </a:r>
            <a:r>
              <a:rPr lang="en-US" sz="3600" dirty="0">
                <a:solidFill>
                  <a:srgbClr val="FF0000"/>
                </a:solidFill>
              </a:rPr>
              <a:t>/		 /</a:t>
            </a:r>
            <a:r>
              <a:rPr lang="en-US" sz="3600" dirty="0" err="1">
                <a:solidFill>
                  <a:srgbClr val="FF0000"/>
                </a:solidFill>
              </a:rPr>
              <a:t>ɪnˈfɔːrm</a:t>
            </a:r>
            <a:r>
              <a:rPr lang="en-US" sz="3600" dirty="0">
                <a:solidFill>
                  <a:srgbClr val="FF0000"/>
                </a:solidFill>
              </a:rPr>
              <a:t>/	  /ˈ</a:t>
            </a:r>
            <a:r>
              <a:rPr lang="en-US" sz="3600" dirty="0" err="1">
                <a:solidFill>
                  <a:srgbClr val="FF0000"/>
                </a:solidFill>
              </a:rPr>
              <a:t>fɑːloʊ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4" name="Oval 3"/>
          <p:cNvSpPr/>
          <p:nvPr/>
        </p:nvSpPr>
        <p:spPr>
          <a:xfrm>
            <a:off x="502206" y="2130354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758359" y="3237119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865697" y="4339332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646CC73-F549-671C-D752-3F7C485CA085}"/>
              </a:ext>
            </a:extLst>
          </p:cNvPr>
          <p:cNvSpPr/>
          <p:nvPr/>
        </p:nvSpPr>
        <p:spPr>
          <a:xfrm>
            <a:off x="4299938" y="416717"/>
            <a:ext cx="2889826" cy="4553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Odd One Out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83707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0" y="0"/>
            <a:ext cx="9720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6907" y="4182338"/>
            <a:ext cx="4107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Pronunciation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9FD089-69F3-FC99-9E49-CA415C335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49" y="2299557"/>
            <a:ext cx="5446175" cy="1013501"/>
          </a:xfrm>
          <a:prstGeom prst="rect">
            <a:avLst/>
          </a:prstGeom>
        </p:spPr>
      </p:pic>
      <p:pic>
        <p:nvPicPr>
          <p:cNvPr id="5" name="CD1 TRACK 53">
            <a:hlinkClick r:id="" action="ppaction://media"/>
            <a:extLst>
              <a:ext uri="{FF2B5EF4-FFF2-40B4-BE49-F238E27FC236}">
                <a16:creationId xmlns:a16="http://schemas.microsoft.com/office/drawing/2014/main" id="{B647B36F-23AC-CECB-B6F1-D1A798E9C8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2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55140" y="2603107"/>
            <a:ext cx="4064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7161A4-EFD0-959F-231E-8349A3D1E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1125" y="3127430"/>
            <a:ext cx="3654430" cy="7556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55F68DA-A8A2-EDFA-4677-47E78C531BBA}"/>
              </a:ext>
            </a:extLst>
          </p:cNvPr>
          <p:cNvGrpSpPr/>
          <p:nvPr/>
        </p:nvGrpSpPr>
        <p:grpSpPr>
          <a:xfrm>
            <a:off x="5431125" y="4000968"/>
            <a:ext cx="3464575" cy="483977"/>
            <a:chOff x="2458528" y="2656936"/>
            <a:chExt cx="3464575" cy="4839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60A897-9808-195D-5B65-880A934433A9}"/>
                </a:ext>
              </a:extLst>
            </p:cNvPr>
            <p:cNvSpPr txBox="1"/>
            <p:nvPr/>
          </p:nvSpPr>
          <p:spPr>
            <a:xfrm>
              <a:off x="2458528" y="2656937"/>
              <a:ext cx="107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/</a:t>
              </a:r>
              <a:r>
                <a:rPr lang="en-US" sz="2400" b="0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weɪt</a:t>
              </a:r>
              <a:r>
                <a:rPr lang="en-US" sz="24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/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55D0F6-A723-C1BD-2D3C-5124D5091E0B}"/>
                </a:ext>
              </a:extLst>
            </p:cNvPr>
            <p:cNvSpPr txBox="1"/>
            <p:nvPr/>
          </p:nvSpPr>
          <p:spPr>
            <a:xfrm>
              <a:off x="3659394" y="2656936"/>
              <a:ext cx="9402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/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pleɪ</a:t>
              </a:r>
              <a:r>
                <a:rPr lang="en-US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/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07060D-B51B-268E-726D-DF001EF90F68}"/>
                </a:ext>
              </a:extLst>
            </p:cNvPr>
            <p:cNvSpPr txBox="1"/>
            <p:nvPr/>
          </p:nvSpPr>
          <p:spPr>
            <a:xfrm>
              <a:off x="4611888" y="2679248"/>
              <a:ext cx="13112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/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speɪs</a:t>
              </a:r>
              <a:r>
                <a:rPr lang="en-US" sz="24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/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734CCF-BFE3-6832-730E-F71A5296FC9E}"/>
              </a:ext>
            </a:extLst>
          </p:cNvPr>
          <p:cNvSpPr txBox="1"/>
          <p:nvPr/>
        </p:nvSpPr>
        <p:spPr>
          <a:xfrm>
            <a:off x="5046230" y="5413579"/>
            <a:ext cx="5828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=&gt; Focus on the </a:t>
            </a:r>
            <a:r>
              <a:rPr lang="en-US" sz="4000" b="1" dirty="0">
                <a:solidFill>
                  <a:srgbClr val="FF0000"/>
                </a:solidFill>
              </a:rPr>
              <a:t>/</a:t>
            </a:r>
            <a:r>
              <a:rPr lang="en-US" sz="4000" b="1" dirty="0" err="1">
                <a:solidFill>
                  <a:srgbClr val="FF0000"/>
                </a:solidFill>
              </a:rPr>
              <a:t>ei</a:t>
            </a:r>
            <a:r>
              <a:rPr lang="en-US" sz="4000" b="1" dirty="0">
                <a:solidFill>
                  <a:srgbClr val="FF0000"/>
                </a:solidFill>
              </a:rPr>
              <a:t>/ </a:t>
            </a:r>
            <a:r>
              <a:rPr lang="en-US" sz="4000" b="1" dirty="0"/>
              <a:t>sound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D2C967-27BB-8095-BB34-D57F5E7BBC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38" y="468836"/>
            <a:ext cx="3181794" cy="666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82A6E9-AD70-40F1-4910-AA26774636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1176" y="736535"/>
            <a:ext cx="5271308" cy="15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9B1135-F002-7A80-D483-FABED0DC4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37" y="712140"/>
            <a:ext cx="11131691" cy="1411628"/>
          </a:xfrm>
          <a:prstGeom prst="rect">
            <a:avLst/>
          </a:prstGeom>
        </p:spPr>
      </p:pic>
      <p:pic>
        <p:nvPicPr>
          <p:cNvPr id="9" name="CD1 TRACK 54">
            <a:hlinkClick r:id="" action="ppaction://media"/>
            <a:extLst>
              <a:ext uri="{FF2B5EF4-FFF2-40B4-BE49-F238E27FC236}">
                <a16:creationId xmlns:a16="http://schemas.microsoft.com/office/drawing/2014/main" id="{3A545276-F5D0-721D-8228-8295B71E8D1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1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68873" y="1433945"/>
            <a:ext cx="406400" cy="406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1C43B24-407B-B221-3A11-BE0F2E2784E8}"/>
              </a:ext>
            </a:extLst>
          </p:cNvPr>
          <p:cNvGrpSpPr/>
          <p:nvPr/>
        </p:nvGrpSpPr>
        <p:grpSpPr>
          <a:xfrm>
            <a:off x="1225324" y="2161470"/>
            <a:ext cx="7633541" cy="461672"/>
            <a:chOff x="999182" y="1976571"/>
            <a:chExt cx="7117089" cy="46167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DFA017B-DB42-11C2-75BA-DD4C47D65CD7}"/>
                </a:ext>
              </a:extLst>
            </p:cNvPr>
            <p:cNvGrpSpPr/>
            <p:nvPr/>
          </p:nvGrpSpPr>
          <p:grpSpPr>
            <a:xfrm>
              <a:off x="999182" y="1976572"/>
              <a:ext cx="6559425" cy="461671"/>
              <a:chOff x="2458528" y="2656931"/>
              <a:chExt cx="2940236" cy="46167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C08F7A-3F6A-B329-6B09-3764FD59AC5D}"/>
                  </a:ext>
                </a:extLst>
              </p:cNvPr>
              <p:cNvSpPr txBox="1"/>
              <p:nvPr/>
            </p:nvSpPr>
            <p:spPr>
              <a:xfrm>
                <a:off x="2458528" y="2656937"/>
                <a:ext cx="10783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/</a:t>
                </a:r>
                <a:r>
                  <a:rPr lang="en-US" sz="2400" b="0" i="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greɪt</a:t>
                </a:r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/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4CD20E-76AE-9F26-3AB2-2CD26F93FA14}"/>
                  </a:ext>
                </a:extLst>
              </p:cNvPr>
              <p:cNvSpPr txBox="1"/>
              <p:nvPr/>
            </p:nvSpPr>
            <p:spPr>
              <a:xfrm>
                <a:off x="3261938" y="2656931"/>
                <a:ext cx="9402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/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meɪk</a:t>
                </a:r>
                <a:r>
                  <a:rPr lang="en-US" b="0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/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6BD914-530B-586B-CE1C-D6AAB0F06E3C}"/>
                  </a:ext>
                </a:extLst>
              </p:cNvPr>
              <p:cNvSpPr txBox="1"/>
              <p:nvPr/>
            </p:nvSpPr>
            <p:spPr>
              <a:xfrm>
                <a:off x="4087549" y="2656931"/>
                <a:ext cx="13112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/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geɪmz</a:t>
                </a:r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/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C116B4-5EC5-1B03-51C9-A86583901133}"/>
                </a:ext>
              </a:extLst>
            </p:cNvPr>
            <p:cNvSpPr txBox="1"/>
            <p:nvPr/>
          </p:nvSpPr>
          <p:spPr>
            <a:xfrm>
              <a:off x="6489314" y="1976571"/>
              <a:ext cx="162695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/ˈ</a:t>
              </a:r>
              <a:r>
                <a:rPr lang="en-US" sz="2400" b="0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stɔːr.ɪdʒ</a:t>
              </a:r>
              <a:r>
                <a:rPr lang="en-US" sz="24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767A1AA-F888-33FF-1FDF-B412ABFF55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4278"/>
          <a:stretch/>
        </p:blipFill>
        <p:spPr>
          <a:xfrm>
            <a:off x="496437" y="3404747"/>
            <a:ext cx="10446866" cy="5819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A9939C-E0DF-60FA-3907-3E3771E36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1308" y="4269157"/>
            <a:ext cx="3660963" cy="9004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76BB73-8FC3-A48F-AFC6-BD6773AA61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549" y="4870546"/>
            <a:ext cx="5710107" cy="79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410</Words>
  <Application>Microsoft Office PowerPoint</Application>
  <PresentationFormat>Widescreen</PresentationFormat>
  <Paragraphs>67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42</cp:revision>
  <dcterms:created xsi:type="dcterms:W3CDTF">2023-02-01T04:45:54Z</dcterms:created>
  <dcterms:modified xsi:type="dcterms:W3CDTF">2023-07-31T19:22:45Z</dcterms:modified>
</cp:coreProperties>
</file>