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9" r:id="rId3"/>
    <p:sldId id="267" r:id="rId4"/>
    <p:sldId id="268" r:id="rId5"/>
    <p:sldId id="269" r:id="rId6"/>
    <p:sldId id="303" r:id="rId7"/>
    <p:sldId id="304" r:id="rId8"/>
    <p:sldId id="270" r:id="rId9"/>
    <p:sldId id="278" r:id="rId10"/>
    <p:sldId id="305" r:id="rId11"/>
    <p:sldId id="345" r:id="rId12"/>
    <p:sldId id="344" r:id="rId13"/>
    <p:sldId id="309" r:id="rId14"/>
    <p:sldId id="275" r:id="rId15"/>
    <p:sldId id="310" r:id="rId16"/>
    <p:sldId id="306" r:id="rId17"/>
    <p:sldId id="336" r:id="rId18"/>
    <p:sldId id="338" r:id="rId19"/>
    <p:sldId id="339" r:id="rId20"/>
    <p:sldId id="340" r:id="rId21"/>
    <p:sldId id="272" r:id="rId22"/>
    <p:sldId id="342" r:id="rId23"/>
    <p:sldId id="343" r:id="rId24"/>
    <p:sldId id="327" r:id="rId25"/>
    <p:sldId id="294" r:id="rId26"/>
    <p:sldId id="295" r:id="rId27"/>
    <p:sldId id="296" r:id="rId28"/>
    <p:sldId id="297" r:id="rId29"/>
    <p:sldId id="298" r:id="rId30"/>
    <p:sldId id="299" r:id="rId31"/>
    <p:sldId id="30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D0CE"/>
    <a:srgbClr val="FFFFFF"/>
    <a:srgbClr val="C9C9C7"/>
    <a:srgbClr val="CECE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A999AA-F729-64B6-C7DF-B735567CB815}" v="77" dt="2023-08-29T04:39:36.523"/>
    <p1510:client id="{C5074E05-8502-49A3-5A13-CF914278091B}" v="5" dt="2023-08-29T04:43:50.0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Thi Hang (Selina Nguyen)" userId="S::hangnt@dtp-education.com::c72dbb92-5c6d-4e82-b6ac-f3684107e39d" providerId="AD" clId="Web-{65A999AA-F729-64B6-C7DF-B735567CB815}"/>
    <pc:docChg chg="modSld">
      <pc:chgData name="Nguyen Thi Hang (Selina Nguyen)" userId="S::hangnt@dtp-education.com::c72dbb92-5c6d-4e82-b6ac-f3684107e39d" providerId="AD" clId="Web-{65A999AA-F729-64B6-C7DF-B735567CB815}" dt="2023-08-29T04:39:36.523" v="73"/>
      <pc:docMkLst>
        <pc:docMk/>
      </pc:docMkLst>
      <pc:sldChg chg="addSp delSp modSp addAnim delAnim modAnim">
        <pc:chgData name="Nguyen Thi Hang (Selina Nguyen)" userId="S::hangnt@dtp-education.com::c72dbb92-5c6d-4e82-b6ac-f3684107e39d" providerId="AD" clId="Web-{65A999AA-F729-64B6-C7DF-B735567CB815}" dt="2023-08-29T04:39:36.523" v="73"/>
        <pc:sldMkLst>
          <pc:docMk/>
          <pc:sldMk cId="810896691" sldId="344"/>
        </pc:sldMkLst>
        <pc:spChg chg="add mod">
          <ac:chgData name="Nguyen Thi Hang (Selina Nguyen)" userId="S::hangnt@dtp-education.com::c72dbb92-5c6d-4e82-b6ac-f3684107e39d" providerId="AD" clId="Web-{65A999AA-F729-64B6-C7DF-B735567CB815}" dt="2023-08-29T04:36:06.126" v="43" actId="1076"/>
          <ac:spMkLst>
            <pc:docMk/>
            <pc:sldMk cId="810896691" sldId="344"/>
            <ac:spMk id="5" creationId="{7158CE8E-76A2-FD4B-5618-7039733C4D51}"/>
          </ac:spMkLst>
        </pc:spChg>
        <pc:spChg chg="add mod">
          <ac:chgData name="Nguyen Thi Hang (Selina Nguyen)" userId="S::hangnt@dtp-education.com::c72dbb92-5c6d-4e82-b6ac-f3684107e39d" providerId="AD" clId="Web-{65A999AA-F729-64B6-C7DF-B735567CB815}" dt="2023-08-29T04:36:20.627" v="46" actId="1076"/>
          <ac:spMkLst>
            <pc:docMk/>
            <pc:sldMk cId="810896691" sldId="344"/>
            <ac:spMk id="6" creationId="{36057785-32DA-7BDA-46D6-581AD3289D43}"/>
          </ac:spMkLst>
        </pc:spChg>
        <pc:spChg chg="del mod">
          <ac:chgData name="Nguyen Thi Hang (Selina Nguyen)" userId="S::hangnt@dtp-education.com::c72dbb92-5c6d-4e82-b6ac-f3684107e39d" providerId="AD" clId="Web-{65A999AA-F729-64B6-C7DF-B735567CB815}" dt="2023-08-29T04:36:10.392" v="44"/>
          <ac:spMkLst>
            <pc:docMk/>
            <pc:sldMk cId="810896691" sldId="344"/>
            <ac:spMk id="7" creationId="{00000000-0000-0000-0000-000000000000}"/>
          </ac:spMkLst>
        </pc:spChg>
        <pc:spChg chg="mod">
          <ac:chgData name="Nguyen Thi Hang (Selina Nguyen)" userId="S::hangnt@dtp-education.com::c72dbb92-5c6d-4e82-b6ac-f3684107e39d" providerId="AD" clId="Web-{65A999AA-F729-64B6-C7DF-B735567CB815}" dt="2023-08-29T04:35:55.376" v="38" actId="20577"/>
          <ac:spMkLst>
            <pc:docMk/>
            <pc:sldMk cId="810896691" sldId="344"/>
            <ac:spMk id="9" creationId="{93151E67-2925-75B8-C353-2B439AF402F9}"/>
          </ac:spMkLst>
        </pc:spChg>
        <pc:spChg chg="mod">
          <ac:chgData name="Nguyen Thi Hang (Selina Nguyen)" userId="S::hangnt@dtp-education.com::c72dbb92-5c6d-4e82-b6ac-f3684107e39d" providerId="AD" clId="Web-{65A999AA-F729-64B6-C7DF-B735567CB815}" dt="2023-08-29T04:36:28.986" v="47" actId="1076"/>
          <ac:spMkLst>
            <pc:docMk/>
            <pc:sldMk cId="810896691" sldId="344"/>
            <ac:spMk id="10" creationId="{EE21695D-D1CE-9CDB-38D6-54623B2D6B8E}"/>
          </ac:spMkLst>
        </pc:spChg>
        <pc:spChg chg="del mod">
          <ac:chgData name="Nguyen Thi Hang (Selina Nguyen)" userId="S::hangnt@dtp-education.com::c72dbb92-5c6d-4e82-b6ac-f3684107e39d" providerId="AD" clId="Web-{65A999AA-F729-64B6-C7DF-B735567CB815}" dt="2023-08-29T04:36:54.174" v="53"/>
          <ac:spMkLst>
            <pc:docMk/>
            <pc:sldMk cId="810896691" sldId="344"/>
            <ac:spMk id="11" creationId="{2C7AB5E0-39AB-2EBF-8DE9-C3936261490A}"/>
          </ac:spMkLst>
        </pc:spChg>
        <pc:spChg chg="del mod">
          <ac:chgData name="Nguyen Thi Hang (Selina Nguyen)" userId="S::hangnt@dtp-education.com::c72dbb92-5c6d-4e82-b6ac-f3684107e39d" providerId="AD" clId="Web-{65A999AA-F729-64B6-C7DF-B735567CB815}" dt="2023-08-29T04:36:42.674" v="50"/>
          <ac:spMkLst>
            <pc:docMk/>
            <pc:sldMk cId="810896691" sldId="344"/>
            <ac:spMk id="12" creationId="{23DBF2C5-E548-C5C4-5FC0-1B6F366717E7}"/>
          </ac:spMkLst>
        </pc:spChg>
        <pc:spChg chg="add mod">
          <ac:chgData name="Nguyen Thi Hang (Selina Nguyen)" userId="S::hangnt@dtp-education.com::c72dbb92-5c6d-4e82-b6ac-f3684107e39d" providerId="AD" clId="Web-{65A999AA-F729-64B6-C7DF-B735567CB815}" dt="2023-08-29T04:36:35.846" v="49" actId="1076"/>
          <ac:spMkLst>
            <pc:docMk/>
            <pc:sldMk cId="810896691" sldId="344"/>
            <ac:spMk id="13" creationId="{A6FA32FC-DDFE-FD92-C96E-060460DBA1B6}"/>
          </ac:spMkLst>
        </pc:spChg>
        <pc:spChg chg="add mod">
          <ac:chgData name="Nguyen Thi Hang (Selina Nguyen)" userId="S::hangnt@dtp-education.com::c72dbb92-5c6d-4e82-b6ac-f3684107e39d" providerId="AD" clId="Web-{65A999AA-F729-64B6-C7DF-B735567CB815}" dt="2023-08-29T04:36:49.034" v="52" actId="1076"/>
          <ac:spMkLst>
            <pc:docMk/>
            <pc:sldMk cId="810896691" sldId="344"/>
            <ac:spMk id="14" creationId="{B067354C-78B3-045E-113F-455CF913133D}"/>
          </ac:spMkLst>
        </pc:spChg>
        <pc:spChg chg="add mod">
          <ac:chgData name="Nguyen Thi Hang (Selina Nguyen)" userId="S::hangnt@dtp-education.com::c72dbb92-5c6d-4e82-b6ac-f3684107e39d" providerId="AD" clId="Web-{65A999AA-F729-64B6-C7DF-B735567CB815}" dt="2023-08-29T04:37:04.268" v="55" actId="1076"/>
          <ac:spMkLst>
            <pc:docMk/>
            <pc:sldMk cId="810896691" sldId="344"/>
            <ac:spMk id="15" creationId="{89F55A61-A228-FD3C-1BCC-F41382607F8B}"/>
          </ac:spMkLst>
        </pc:spChg>
        <pc:picChg chg="add mod ord">
          <ac:chgData name="Nguyen Thi Hang (Selina Nguyen)" userId="S::hangnt@dtp-education.com::c72dbb92-5c6d-4e82-b6ac-f3684107e39d" providerId="AD" clId="Web-{65A999AA-F729-64B6-C7DF-B735567CB815}" dt="2023-08-29T04:35:15.015" v="30" actId="1076"/>
          <ac:picMkLst>
            <pc:docMk/>
            <pc:sldMk cId="810896691" sldId="344"/>
            <ac:picMk id="2" creationId="{7CFBE17E-446E-2E8A-AF89-82AD33C2E4C1}"/>
          </ac:picMkLst>
        </pc:picChg>
        <pc:picChg chg="del mod">
          <ac:chgData name="Nguyen Thi Hang (Selina Nguyen)" userId="S::hangnt@dtp-education.com::c72dbb92-5c6d-4e82-b6ac-f3684107e39d" providerId="AD" clId="Web-{65A999AA-F729-64B6-C7DF-B735567CB815}" dt="2023-08-29T04:33:33.637" v="2"/>
          <ac:picMkLst>
            <pc:docMk/>
            <pc:sldMk cId="810896691" sldId="344"/>
            <ac:picMk id="3" creationId="{285BBABC-6AEC-D6F7-A0B9-9AAB8AE1751C}"/>
          </ac:picMkLst>
        </pc:picChg>
        <pc:cxnChg chg="mod">
          <ac:chgData name="Nguyen Thi Hang (Selina Nguyen)" userId="S::hangnt@dtp-education.com::c72dbb92-5c6d-4e82-b6ac-f3684107e39d" providerId="AD" clId="Web-{65A999AA-F729-64B6-C7DF-B735567CB815}" dt="2023-08-29T04:35:27.578" v="34" actId="1076"/>
          <ac:cxnSpMkLst>
            <pc:docMk/>
            <pc:sldMk cId="810896691" sldId="344"/>
            <ac:cxnSpMk id="23" creationId="{6F91F409-1F6E-6FE2-A0C4-6AD75923CE47}"/>
          </ac:cxnSpMkLst>
        </pc:cxnChg>
        <pc:cxnChg chg="mod">
          <ac:chgData name="Nguyen Thi Hang (Selina Nguyen)" userId="S::hangnt@dtp-education.com::c72dbb92-5c6d-4e82-b6ac-f3684107e39d" providerId="AD" clId="Web-{65A999AA-F729-64B6-C7DF-B735567CB815}" dt="2023-08-29T04:35:24.953" v="33" actId="1076"/>
          <ac:cxnSpMkLst>
            <pc:docMk/>
            <pc:sldMk cId="810896691" sldId="344"/>
            <ac:cxnSpMk id="27" creationId="{515D5BF8-3488-5028-9908-776D7579211B}"/>
          </ac:cxnSpMkLst>
        </pc:cxnChg>
        <pc:cxnChg chg="mod">
          <ac:chgData name="Nguyen Thi Hang (Selina Nguyen)" userId="S::hangnt@dtp-education.com::c72dbb92-5c6d-4e82-b6ac-f3684107e39d" providerId="AD" clId="Web-{65A999AA-F729-64B6-C7DF-B735567CB815}" dt="2023-08-29T04:35:20.078" v="31" actId="1076"/>
          <ac:cxnSpMkLst>
            <pc:docMk/>
            <pc:sldMk cId="810896691" sldId="344"/>
            <ac:cxnSpMk id="28" creationId="{B0559AF7-F090-CF08-DB4D-B704D19BDBCB}"/>
          </ac:cxnSpMkLst>
        </pc:cxnChg>
        <pc:cxnChg chg="mod">
          <ac:chgData name="Nguyen Thi Hang (Selina Nguyen)" userId="S::hangnt@dtp-education.com::c72dbb92-5c6d-4e82-b6ac-f3684107e39d" providerId="AD" clId="Web-{65A999AA-F729-64B6-C7DF-B735567CB815}" dt="2023-08-29T04:35:22.078" v="32" actId="1076"/>
          <ac:cxnSpMkLst>
            <pc:docMk/>
            <pc:sldMk cId="810896691" sldId="344"/>
            <ac:cxnSpMk id="29" creationId="{E077AF08-418C-F397-FFD9-9AE28A297549}"/>
          </ac:cxnSpMkLst>
        </pc:cxnChg>
        <pc:cxnChg chg="mod">
          <ac:chgData name="Nguyen Thi Hang (Selina Nguyen)" userId="S::hangnt@dtp-education.com::c72dbb92-5c6d-4e82-b6ac-f3684107e39d" providerId="AD" clId="Web-{65A999AA-F729-64B6-C7DF-B735567CB815}" dt="2023-08-29T04:35:30.266" v="35" actId="1076"/>
          <ac:cxnSpMkLst>
            <pc:docMk/>
            <pc:sldMk cId="810896691" sldId="344"/>
            <ac:cxnSpMk id="30" creationId="{6BD78634-CDDC-3A6B-B010-81F1C4F3E01C}"/>
          </ac:cxnSpMkLst>
        </pc:cxnChg>
      </pc:sldChg>
    </pc:docChg>
  </pc:docChgLst>
  <pc:docChgLst>
    <pc:chgData name="Nguyen Thi Hang (Selina Nguyen)" userId="S::hangnt@dtp-education.com::c72dbb92-5c6d-4e82-b6ac-f3684107e39d" providerId="AD" clId="Web-{C5074E05-8502-49A3-5A13-CF914278091B}"/>
    <pc:docChg chg="modSld">
      <pc:chgData name="Nguyen Thi Hang (Selina Nguyen)" userId="S::hangnt@dtp-education.com::c72dbb92-5c6d-4e82-b6ac-f3684107e39d" providerId="AD" clId="Web-{C5074E05-8502-49A3-5A13-CF914278091B}" dt="2023-08-29T04:43:50.027" v="4"/>
      <pc:docMkLst>
        <pc:docMk/>
      </pc:docMkLst>
      <pc:sldChg chg="addAnim delAnim modAnim">
        <pc:chgData name="Nguyen Thi Hang (Selina Nguyen)" userId="S::hangnt@dtp-education.com::c72dbb92-5c6d-4e82-b6ac-f3684107e39d" providerId="AD" clId="Web-{C5074E05-8502-49A3-5A13-CF914278091B}" dt="2023-08-29T04:43:50.027" v="4"/>
        <pc:sldMkLst>
          <pc:docMk/>
          <pc:sldMk cId="810896691" sldId="34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click </a:t>
            </a:r>
            <a:r>
              <a:rPr lang="en-US" err="1"/>
              <a:t>vào</a:t>
            </a:r>
            <a:r>
              <a:rPr lang="en-US" baseline="0"/>
              <a:t> </a:t>
            </a:r>
            <a:r>
              <a:rPr lang="en-US" baseline="0" err="1"/>
              <a:t>từng</a:t>
            </a:r>
            <a:r>
              <a:rPr lang="en-US" baseline="0"/>
              <a:t> </a:t>
            </a:r>
            <a:r>
              <a:rPr lang="en-US" baseline="0" err="1"/>
              <a:t>cụm</a:t>
            </a:r>
            <a:r>
              <a:rPr lang="en-US" baseline="0"/>
              <a:t> </a:t>
            </a:r>
            <a:r>
              <a:rPr lang="en-US" baseline="0" err="1"/>
              <a:t>nghe</a:t>
            </a:r>
            <a:r>
              <a:rPr lang="en-US" baseline="0"/>
              <a:t> </a:t>
            </a:r>
            <a:r>
              <a:rPr lang="en-US" baseline="0" err="1"/>
              <a:t>âm</a:t>
            </a:r>
            <a:r>
              <a:rPr lang="en-US" baseline="0"/>
              <a:t> </a:t>
            </a:r>
            <a:r>
              <a:rPr lang="en-US" baseline="0" err="1"/>
              <a:t>thanh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337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009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377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164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073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-37331"/>
            <a:ext cx="12192000" cy="6895331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924804" y="44183"/>
            <a:ext cx="304166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>
                <a:solidFill>
                  <a:schemeClr val="tx1"/>
                </a:solidFill>
              </a:rPr>
              <a:t>Lesson 1.1: Vocab &amp; Reading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9" y="44183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tx1"/>
                </a:solidFill>
              </a:rPr>
              <a:t>Unit 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err="1">
                <a:solidFill>
                  <a:schemeClr val="tx1"/>
                </a:solidFill>
                <a:effectLst/>
              </a:rPr>
              <a:t>Tiếng</a:t>
            </a:r>
            <a:r>
              <a:rPr lang="en-US" sz="1600" baseline="0">
                <a:solidFill>
                  <a:schemeClr val="tx1"/>
                </a:solidFill>
                <a:effectLst/>
              </a:rPr>
              <a:t> </a:t>
            </a:r>
            <a:r>
              <a:rPr lang="en-US" sz="1600" baseline="0" err="1">
                <a:solidFill>
                  <a:schemeClr val="tx1"/>
                </a:solidFill>
                <a:effectLst/>
              </a:rPr>
              <a:t>Anh</a:t>
            </a:r>
            <a:r>
              <a:rPr lang="en-US" sz="1600" baseline="0">
                <a:solidFill>
                  <a:schemeClr val="tx1"/>
                </a:solidFill>
                <a:effectLst/>
              </a:rPr>
              <a:t> 8 </a:t>
            </a:r>
            <a:r>
              <a:rPr lang="en-US" sz="1600" baseline="0" err="1">
                <a:solidFill>
                  <a:schemeClr val="tx1"/>
                </a:solidFill>
                <a:effectLst/>
              </a:rPr>
              <a:t>i</a:t>
            </a:r>
            <a:r>
              <a:rPr lang="en-US" sz="1600" baseline="0">
                <a:solidFill>
                  <a:schemeClr val="tx1"/>
                </a:solidFill>
                <a:effectLst/>
              </a:rPr>
              <a:t>-Learn Smart World </a:t>
            </a:r>
            <a:endParaRPr lang="en-US" sz="1600">
              <a:solidFill>
                <a:schemeClr val="tx1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>
                <a:solidFill>
                  <a:schemeClr val="tx1"/>
                </a:solidFill>
                <a:effectLst/>
              </a:rPr>
              <a:t>DTP Education Solutions </a:t>
            </a:r>
            <a:endParaRPr lang="en-US" sz="160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69" r:id="rId14"/>
    <p:sldLayoutId id="2147483674" r:id="rId15"/>
    <p:sldLayoutId id="2147483677" r:id="rId16"/>
    <p:sldLayoutId id="214748367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26" Type="http://schemas.openxmlformats.org/officeDocument/2006/relationships/audio" Target="../media/media13.mp3"/><Relationship Id="rId3" Type="http://schemas.microsoft.com/office/2007/relationships/media" Target="../media/media2.mp3"/><Relationship Id="rId21" Type="http://schemas.microsoft.com/office/2007/relationships/media" Target="../media/media11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5" Type="http://schemas.microsoft.com/office/2007/relationships/media" Target="../media/media13.mp3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audio" Target="../media/media10.mp3"/><Relationship Id="rId29" Type="http://schemas.openxmlformats.org/officeDocument/2006/relationships/image" Target="../media/image10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audio" Target="../media/media12.mp3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microsoft.com/office/2007/relationships/media" Target="../media/media12.mp3"/><Relationship Id="rId28" Type="http://schemas.openxmlformats.org/officeDocument/2006/relationships/notesSlide" Target="../notesSlides/notesSlide1.xml"/><Relationship Id="rId10" Type="http://schemas.openxmlformats.org/officeDocument/2006/relationships/audio" Target="../media/media5.mp3"/><Relationship Id="rId19" Type="http://schemas.microsoft.com/office/2007/relationships/media" Target="../media/media10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audio" Target="../media/media11.mp3"/><Relationship Id="rId27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0072"/>
            <a:ext cx="1223260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01F45D-9136-9850-17FA-E3BED44956D0}"/>
              </a:ext>
            </a:extLst>
          </p:cNvPr>
          <p:cNvSpPr txBox="1"/>
          <p:nvPr/>
        </p:nvSpPr>
        <p:spPr>
          <a:xfrm>
            <a:off x="5768162" y="3072709"/>
            <a:ext cx="6220046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 5: Science and technology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Lesson 1.1: Vocabulary &amp; Reading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Pages 44 &amp; </a:t>
            </a: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45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DFACC8-6C0A-14B8-EC32-A166C3A8C94A}"/>
              </a:ext>
            </a:extLst>
          </p:cNvPr>
          <p:cNvSpPr/>
          <p:nvPr/>
        </p:nvSpPr>
        <p:spPr>
          <a:xfrm>
            <a:off x="307909" y="497730"/>
            <a:ext cx="10260851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>
                <a:solidFill>
                  <a:srgbClr val="0070C0"/>
                </a:solidFill>
              </a:rPr>
              <a:t>Work in pairs. Matching tablet descriptions with its features.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3F989F-54EB-5F1A-6BC1-07DA20E99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733" y="1170192"/>
            <a:ext cx="8157019" cy="555517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A8CEBCA-5659-B67B-7FBF-3C5727AE0BA9}"/>
              </a:ext>
            </a:extLst>
          </p:cNvPr>
          <p:cNvCxnSpPr>
            <a:cxnSpLocks/>
          </p:cNvCxnSpPr>
          <p:nvPr/>
        </p:nvCxnSpPr>
        <p:spPr>
          <a:xfrm flipV="1">
            <a:off x="5932968" y="3788745"/>
            <a:ext cx="1669311" cy="54226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Answer Icon #194826 - Free Icons Library">
            <a:hlinkClick r:id="rId3" action="ppaction://hlinksldjump"/>
            <a:extLst>
              <a:ext uri="{FF2B5EF4-FFF2-40B4-BE49-F238E27FC236}">
                <a16:creationId xmlns:a16="http://schemas.microsoft.com/office/drawing/2014/main" id="{020B93FF-0103-435B-A56A-9F85B5213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761" y="635955"/>
            <a:ext cx="1068474" cy="106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52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2771F0-D34D-782B-7F97-FB87E5CD4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851" y="987975"/>
            <a:ext cx="7184811" cy="558518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0EF302-5B7B-01AE-62B3-8A3B4BB3AD86}"/>
              </a:ext>
            </a:extLst>
          </p:cNvPr>
          <p:cNvSpPr/>
          <p:nvPr/>
        </p:nvSpPr>
        <p:spPr>
          <a:xfrm>
            <a:off x="307909" y="497730"/>
            <a:ext cx="10260851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>
                <a:solidFill>
                  <a:srgbClr val="0070C0"/>
                </a:solidFill>
              </a:rPr>
              <a:t>Work in pairs. Matching tablet descriptions with its features. </a:t>
            </a:r>
          </a:p>
        </p:txBody>
      </p:sp>
    </p:spTree>
    <p:extLst>
      <p:ext uri="{BB962C8B-B14F-4D97-AF65-F5344CB8AC3E}">
        <p14:creationId xmlns:p14="http://schemas.microsoft.com/office/powerpoint/2010/main" val="2519996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799" y="353379"/>
            <a:ext cx="3182725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i="1">
                <a:solidFill>
                  <a:srgbClr val="0070C0"/>
                </a:solidFill>
              </a:rPr>
              <a:t>a. Fill in the blanks.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151E67-2925-75B8-C353-2B439AF402F9}"/>
              </a:ext>
            </a:extLst>
          </p:cNvPr>
          <p:cNvSpPr txBox="1"/>
          <p:nvPr/>
        </p:nvSpPr>
        <p:spPr>
          <a:xfrm>
            <a:off x="14861167" y="4022470"/>
            <a:ext cx="1168372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800">
              <a:solidFill>
                <a:srgbClr val="FF0000"/>
              </a:solidFill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21695D-D1CE-9CDB-38D6-54623B2D6B8E}"/>
              </a:ext>
            </a:extLst>
          </p:cNvPr>
          <p:cNvSpPr txBox="1"/>
          <p:nvPr/>
        </p:nvSpPr>
        <p:spPr>
          <a:xfrm>
            <a:off x="4046834" y="4400210"/>
            <a:ext cx="1288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Storage</a:t>
            </a: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7CFBE17E-446E-2E8A-AF89-82AD33C2E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095" y="922650"/>
            <a:ext cx="10672416" cy="5377135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F91F409-1F6E-6FE2-A0C4-6AD75923CE47}"/>
              </a:ext>
            </a:extLst>
          </p:cNvPr>
          <p:cNvCxnSpPr>
            <a:cxnSpLocks/>
          </p:cNvCxnSpPr>
          <p:nvPr/>
        </p:nvCxnSpPr>
        <p:spPr>
          <a:xfrm flipH="1" flipV="1">
            <a:off x="5872707" y="1274591"/>
            <a:ext cx="690396" cy="98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15D5BF8-3488-5028-9908-776D7579211B}"/>
              </a:ext>
            </a:extLst>
          </p:cNvPr>
          <p:cNvCxnSpPr>
            <a:cxnSpLocks/>
          </p:cNvCxnSpPr>
          <p:nvPr/>
        </p:nvCxnSpPr>
        <p:spPr>
          <a:xfrm flipH="1">
            <a:off x="4503443" y="1287658"/>
            <a:ext cx="8414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0559AF7-F090-CF08-DB4D-B704D19BDBCB}"/>
              </a:ext>
            </a:extLst>
          </p:cNvPr>
          <p:cNvCxnSpPr>
            <a:cxnSpLocks/>
          </p:cNvCxnSpPr>
          <p:nvPr/>
        </p:nvCxnSpPr>
        <p:spPr>
          <a:xfrm flipH="1" flipV="1">
            <a:off x="1925812" y="1280926"/>
            <a:ext cx="908682" cy="67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77AF08-418C-F397-FFD9-9AE28A297549}"/>
              </a:ext>
            </a:extLst>
          </p:cNvPr>
          <p:cNvCxnSpPr>
            <a:cxnSpLocks/>
          </p:cNvCxnSpPr>
          <p:nvPr/>
        </p:nvCxnSpPr>
        <p:spPr>
          <a:xfrm flipH="1" flipV="1">
            <a:off x="3356094" y="1285634"/>
            <a:ext cx="865031" cy="98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BD78634-CDDC-3A6B-B010-81F1C4F3E01C}"/>
              </a:ext>
            </a:extLst>
          </p:cNvPr>
          <p:cNvCxnSpPr>
            <a:cxnSpLocks/>
          </p:cNvCxnSpPr>
          <p:nvPr/>
        </p:nvCxnSpPr>
        <p:spPr>
          <a:xfrm flipH="1">
            <a:off x="7342536" y="1329812"/>
            <a:ext cx="10752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158CE8E-76A2-FD4B-5618-7039733C4D51}"/>
              </a:ext>
            </a:extLst>
          </p:cNvPr>
          <p:cNvSpPr txBox="1"/>
          <p:nvPr/>
        </p:nvSpPr>
        <p:spPr>
          <a:xfrm>
            <a:off x="2140226" y="2416313"/>
            <a:ext cx="106459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inch</a:t>
            </a:r>
            <a:endParaRPr lang="en-US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36057785-32DA-7BDA-46D6-581AD3289D43}"/>
              </a:ext>
            </a:extLst>
          </p:cNvPr>
          <p:cNvSpPr txBox="1"/>
          <p:nvPr/>
        </p:nvSpPr>
        <p:spPr>
          <a:xfrm>
            <a:off x="3859540" y="3089539"/>
            <a:ext cx="1277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>
                <a:solidFill>
                  <a:srgbClr val="FF0000"/>
                </a:solidFill>
              </a:rPr>
              <a:t>screen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FA32FC-DDFE-FD92-C96E-060460DBA1B6}"/>
              </a:ext>
            </a:extLst>
          </p:cNvPr>
          <p:cNvSpPr txBox="1"/>
          <p:nvPr/>
        </p:nvSpPr>
        <p:spPr>
          <a:xfrm>
            <a:off x="1383147" y="3757480"/>
            <a:ext cx="1288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Storage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B067354C-78B3-045E-113F-455CF913133D}"/>
              </a:ext>
            </a:extLst>
          </p:cNvPr>
          <p:cNvSpPr txBox="1"/>
          <p:nvPr/>
        </p:nvSpPr>
        <p:spPr>
          <a:xfrm>
            <a:off x="1378913" y="5100842"/>
            <a:ext cx="1554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>
                <a:solidFill>
                  <a:srgbClr val="FF0000"/>
                </a:solidFill>
              </a:rPr>
              <a:t>gigabyte</a:t>
            </a: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89F55A61-A228-FD3C-1BCC-F41382607F8B}"/>
              </a:ext>
            </a:extLst>
          </p:cNvPr>
          <p:cNvSpPr txBox="1"/>
          <p:nvPr/>
        </p:nvSpPr>
        <p:spPr>
          <a:xfrm>
            <a:off x="1608654" y="4461834"/>
            <a:ext cx="1171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>
                <a:solidFill>
                  <a:srgbClr val="FF0000"/>
                </a:solidFill>
              </a:rPr>
              <a:t>weight</a:t>
            </a:r>
          </a:p>
        </p:txBody>
      </p:sp>
    </p:spTree>
    <p:extLst>
      <p:ext uri="{BB962C8B-B14F-4D97-AF65-F5344CB8AC3E}">
        <p14:creationId xmlns:p14="http://schemas.microsoft.com/office/powerpoint/2010/main" val="81089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816896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11843" y="1982450"/>
            <a:ext cx="949133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>
                <a:solidFill>
                  <a:srgbClr val="0070C0"/>
                </a:solidFill>
              </a:rPr>
              <a:t> Talk about what you want a tablet and a laptop to have.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540" y="534176"/>
            <a:ext cx="2460374" cy="156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4148FD-AE3D-4AE5-4FD2-9769A800E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020" y="4181683"/>
            <a:ext cx="7363067" cy="144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398999"/>
      </p:ext>
    </p:extLst>
  </p:cSld>
  <p:clrMapOvr>
    <a:masterClrMapping/>
  </p:clrMapOvr>
  <p:transition spd="med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25339" cy="68607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Reading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972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3B2EE09-CFBF-3F39-1859-2EA0EF0E0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1130" y="3313875"/>
            <a:ext cx="9990048" cy="157172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158" y="1040175"/>
            <a:ext cx="1145799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70C0"/>
                </a:solidFill>
              </a:rPr>
              <a:t>Read the instruction quickly. Underline the key words. What are we going to do? </a:t>
            </a:r>
          </a:p>
          <a:p>
            <a:r>
              <a:rPr lang="en-US" sz="3600" i="1">
                <a:solidFill>
                  <a:srgbClr val="FF0000"/>
                </a:solidFill>
              </a:rPr>
              <a:t>Read and choose the best title.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3254139" y="3781934"/>
            <a:ext cx="41780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9834113" y="3794171"/>
            <a:ext cx="128819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3254139" y="4289219"/>
            <a:ext cx="2811772" cy="6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7017488" y="4794427"/>
            <a:ext cx="23340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05274" y="457200"/>
            <a:ext cx="1604865" cy="400110"/>
          </a:xfrm>
          <a:prstGeom prst="rect">
            <a:avLst/>
          </a:prstGeom>
          <a:solidFill>
            <a:srgbClr val="7030A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Pre - reading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D02FCCD-CBB9-7295-DC2B-D520954D0938}"/>
              </a:ext>
            </a:extLst>
          </p:cNvPr>
          <p:cNvCxnSpPr>
            <a:cxnSpLocks/>
          </p:cNvCxnSpPr>
          <p:nvPr/>
        </p:nvCxnSpPr>
        <p:spPr>
          <a:xfrm>
            <a:off x="2594344" y="4791891"/>
            <a:ext cx="27148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93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ABCB92-BB39-6831-B990-6795297811D4}"/>
              </a:ext>
            </a:extLst>
          </p:cNvPr>
          <p:cNvSpPr txBox="1"/>
          <p:nvPr/>
        </p:nvSpPr>
        <p:spPr>
          <a:xfrm>
            <a:off x="10605088" y="562494"/>
            <a:ext cx="1421395" cy="400110"/>
          </a:xfrm>
          <a:prstGeom prst="rect">
            <a:avLst/>
          </a:prstGeom>
          <a:solidFill>
            <a:srgbClr val="7030A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Pre-reading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9EC191-2036-B989-2CDC-4CE520606D2D}"/>
              </a:ext>
            </a:extLst>
          </p:cNvPr>
          <p:cNvSpPr txBox="1"/>
          <p:nvPr/>
        </p:nvSpPr>
        <p:spPr>
          <a:xfrm>
            <a:off x="165517" y="562494"/>
            <a:ext cx="1421395" cy="600164"/>
          </a:xfrm>
          <a:prstGeom prst="rect">
            <a:avLst/>
          </a:prstGeom>
          <a:solidFill>
            <a:srgbClr val="7030A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300" b="1">
                <a:solidFill>
                  <a:schemeClr val="bg1"/>
                </a:solidFill>
              </a:rPr>
              <a:t>Task 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957056-6904-F489-DE2F-A57AEB74C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" r="547"/>
          <a:stretch/>
        </p:blipFill>
        <p:spPr>
          <a:xfrm>
            <a:off x="82758" y="1407048"/>
            <a:ext cx="12026483" cy="49306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C0EDD5-B0ED-EC84-2817-63F4F81CD2C8}"/>
              </a:ext>
            </a:extLst>
          </p:cNvPr>
          <p:cNvSpPr/>
          <p:nvPr/>
        </p:nvSpPr>
        <p:spPr>
          <a:xfrm>
            <a:off x="1686806" y="475627"/>
            <a:ext cx="8690571" cy="12464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500" b="1">
                <a:solidFill>
                  <a:srgbClr val="C00000"/>
                </a:solidFill>
              </a:rPr>
              <a:t>Read the magazine article. What is it about?</a:t>
            </a:r>
          </a:p>
          <a:p>
            <a:pPr marL="514350" indent="-514350">
              <a:buAutoNum type="arabicPeriod"/>
            </a:pPr>
            <a:r>
              <a:rPr lang="en-US" sz="2500">
                <a:solidFill>
                  <a:srgbClr val="0070C0"/>
                </a:solidFill>
              </a:rPr>
              <a:t> What's new in the Portal 7?</a:t>
            </a:r>
          </a:p>
          <a:p>
            <a:pPr marL="514350" indent="-514350">
              <a:buAutoNum type="arabicPeriod"/>
            </a:pPr>
            <a:r>
              <a:rPr lang="en-US" sz="2500">
                <a:solidFill>
                  <a:srgbClr val="0070C0"/>
                </a:solidFill>
              </a:rPr>
              <a:t>A review of the Portal 7: What we like and don't like</a:t>
            </a:r>
            <a:endParaRPr lang="en-US" sz="2500" i="1">
              <a:solidFill>
                <a:srgbClr val="0070C0"/>
              </a:solidFill>
            </a:endParaRPr>
          </a:p>
        </p:txBody>
      </p:sp>
      <p:pic>
        <p:nvPicPr>
          <p:cNvPr id="1026" name="Picture 2" descr="Answer Icon #194826 - Free Icons Library">
            <a:extLst>
              <a:ext uri="{FF2B5EF4-FFF2-40B4-BE49-F238E27FC236}">
                <a16:creationId xmlns:a16="http://schemas.microsoft.com/office/drawing/2014/main" id="{70885874-5DB4-E5F3-FDF0-ADDCAB78A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527" y="498432"/>
            <a:ext cx="1068474" cy="106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1C85C6F-74EE-38C6-1565-D317E26AFE06}"/>
              </a:ext>
            </a:extLst>
          </p:cNvPr>
          <p:cNvSpPr/>
          <p:nvPr/>
        </p:nvSpPr>
        <p:spPr>
          <a:xfrm>
            <a:off x="1686806" y="920071"/>
            <a:ext cx="433541" cy="3558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427FACC9-9CB7-3A55-0415-7A961A768BEF}"/>
              </a:ext>
            </a:extLst>
          </p:cNvPr>
          <p:cNvSpPr/>
          <p:nvPr/>
        </p:nvSpPr>
        <p:spPr>
          <a:xfrm>
            <a:off x="3267537" y="1911144"/>
            <a:ext cx="489094" cy="25542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B94B6753-38B5-B49A-1E8C-EB306D894ADE}"/>
              </a:ext>
            </a:extLst>
          </p:cNvPr>
          <p:cNvSpPr/>
          <p:nvPr/>
        </p:nvSpPr>
        <p:spPr>
          <a:xfrm>
            <a:off x="157944" y="2169667"/>
            <a:ext cx="1896570" cy="28586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7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B22E1E-ACB8-DE59-E496-1A7AFF2A3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64" y="1898221"/>
            <a:ext cx="7529965" cy="44771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CE464BE-3625-4D6B-A995-1862932E22E9}"/>
              </a:ext>
            </a:extLst>
          </p:cNvPr>
          <p:cNvSpPr/>
          <p:nvPr/>
        </p:nvSpPr>
        <p:spPr>
          <a:xfrm>
            <a:off x="1598270" y="513226"/>
            <a:ext cx="7529966" cy="1384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i="1">
                <a:solidFill>
                  <a:srgbClr val="0070C0"/>
                </a:solidFill>
              </a:rPr>
              <a:t>Read</a:t>
            </a:r>
            <a:r>
              <a:rPr lang="en-US" sz="2800" i="1">
                <a:solidFill>
                  <a:srgbClr val="0070C0"/>
                </a:solidFill>
              </a:rPr>
              <a:t> the </a:t>
            </a:r>
            <a:r>
              <a:rPr lang="en-US" sz="2800" b="1" i="1">
                <a:solidFill>
                  <a:srgbClr val="0070C0"/>
                </a:solidFill>
              </a:rPr>
              <a:t>questions</a:t>
            </a:r>
            <a:r>
              <a:rPr lang="en-US" sz="2800" i="1">
                <a:solidFill>
                  <a:srgbClr val="0070C0"/>
                </a:solidFill>
              </a:rPr>
              <a:t> and </a:t>
            </a:r>
            <a:r>
              <a:rPr lang="en-US" sz="2800" b="1" i="1">
                <a:solidFill>
                  <a:srgbClr val="0070C0"/>
                </a:solidFill>
              </a:rPr>
              <a:t>underline</a:t>
            </a:r>
            <a:r>
              <a:rPr lang="en-US" sz="2800" i="1">
                <a:solidFill>
                  <a:srgbClr val="0070C0"/>
                </a:solidFill>
              </a:rPr>
              <a:t> the </a:t>
            </a:r>
            <a:r>
              <a:rPr lang="en-US" sz="2800" b="1" i="1">
                <a:solidFill>
                  <a:srgbClr val="0070C0"/>
                </a:solidFill>
              </a:rPr>
              <a:t>key words</a:t>
            </a:r>
            <a:r>
              <a:rPr lang="en-US" sz="2800" i="1">
                <a:solidFill>
                  <a:srgbClr val="0070C0"/>
                </a:solidFill>
              </a:rPr>
              <a:t>. </a:t>
            </a:r>
          </a:p>
          <a:p>
            <a:r>
              <a:rPr lang="en-US" sz="2800" i="1">
                <a:solidFill>
                  <a:srgbClr val="0070C0"/>
                </a:solidFill>
              </a:rPr>
              <a:t>What are we going to do? </a:t>
            </a:r>
          </a:p>
          <a:p>
            <a:r>
              <a:rPr lang="en-US" sz="2800" i="1">
                <a:solidFill>
                  <a:srgbClr val="FF0000"/>
                </a:solidFill>
              </a:rPr>
              <a:t>	Read and answer the questions.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353FF2-8DDB-4DF7-8224-5318094484EA}"/>
              </a:ext>
            </a:extLst>
          </p:cNvPr>
          <p:cNvSpPr txBox="1"/>
          <p:nvPr/>
        </p:nvSpPr>
        <p:spPr>
          <a:xfrm>
            <a:off x="283932" y="486747"/>
            <a:ext cx="977310" cy="461665"/>
          </a:xfrm>
          <a:prstGeom prst="rect">
            <a:avLst/>
          </a:prstGeom>
          <a:solidFill>
            <a:srgbClr val="7030A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Task b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3BA71B2-5D90-439B-80C5-14C8577C9BB6}"/>
              </a:ext>
            </a:extLst>
          </p:cNvPr>
          <p:cNvCxnSpPr>
            <a:cxnSpLocks/>
          </p:cNvCxnSpPr>
          <p:nvPr/>
        </p:nvCxnSpPr>
        <p:spPr>
          <a:xfrm>
            <a:off x="4004441" y="3620192"/>
            <a:ext cx="209155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CB2E4A8-3814-45CD-8320-CC59BBFB6DF1}"/>
              </a:ext>
            </a:extLst>
          </p:cNvPr>
          <p:cNvCxnSpPr>
            <a:cxnSpLocks/>
          </p:cNvCxnSpPr>
          <p:nvPr/>
        </p:nvCxnSpPr>
        <p:spPr>
          <a:xfrm>
            <a:off x="5333925" y="2826412"/>
            <a:ext cx="8056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D192B32-7B23-451F-B0DD-BABEA14FF0E6}"/>
              </a:ext>
            </a:extLst>
          </p:cNvPr>
          <p:cNvCxnSpPr>
            <a:cxnSpLocks/>
          </p:cNvCxnSpPr>
          <p:nvPr/>
        </p:nvCxnSpPr>
        <p:spPr>
          <a:xfrm>
            <a:off x="3130123" y="4411636"/>
            <a:ext cx="8743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5DFB129-63BD-437C-80BC-16AA392E5B9E}"/>
              </a:ext>
            </a:extLst>
          </p:cNvPr>
          <p:cNvCxnSpPr>
            <a:cxnSpLocks/>
          </p:cNvCxnSpPr>
          <p:nvPr/>
        </p:nvCxnSpPr>
        <p:spPr>
          <a:xfrm>
            <a:off x="5016137" y="5218479"/>
            <a:ext cx="11560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6B51FB4-22B7-49FF-A225-442B68BF34EF}"/>
              </a:ext>
            </a:extLst>
          </p:cNvPr>
          <p:cNvCxnSpPr>
            <a:cxnSpLocks/>
          </p:cNvCxnSpPr>
          <p:nvPr/>
        </p:nvCxnSpPr>
        <p:spPr>
          <a:xfrm>
            <a:off x="2919655" y="5218479"/>
            <a:ext cx="82758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0E05279-DA21-4902-97EF-CFBA1BD36E10}"/>
              </a:ext>
            </a:extLst>
          </p:cNvPr>
          <p:cNvSpPr txBox="1"/>
          <p:nvPr/>
        </p:nvSpPr>
        <p:spPr>
          <a:xfrm>
            <a:off x="10633756" y="486747"/>
            <a:ext cx="1421395" cy="400110"/>
          </a:xfrm>
          <a:prstGeom prst="rect">
            <a:avLst/>
          </a:prstGeom>
          <a:solidFill>
            <a:srgbClr val="7030A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Pre-reading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4BBC5D9-6CA7-904B-BBCC-585D56B65AD8}"/>
              </a:ext>
            </a:extLst>
          </p:cNvPr>
          <p:cNvCxnSpPr>
            <a:cxnSpLocks/>
          </p:cNvCxnSpPr>
          <p:nvPr/>
        </p:nvCxnSpPr>
        <p:spPr>
          <a:xfrm>
            <a:off x="3186610" y="2815826"/>
            <a:ext cx="12808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657343D-6734-96BA-4AB7-10D5CF41CD2F}"/>
              </a:ext>
            </a:extLst>
          </p:cNvPr>
          <p:cNvCxnSpPr>
            <a:cxnSpLocks/>
          </p:cNvCxnSpPr>
          <p:nvPr/>
        </p:nvCxnSpPr>
        <p:spPr>
          <a:xfrm>
            <a:off x="5195556" y="4411636"/>
            <a:ext cx="8743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5788F92-B04B-CD1B-F0AB-8AD4F15A06D0}"/>
              </a:ext>
            </a:extLst>
          </p:cNvPr>
          <p:cNvCxnSpPr>
            <a:cxnSpLocks/>
          </p:cNvCxnSpPr>
          <p:nvPr/>
        </p:nvCxnSpPr>
        <p:spPr>
          <a:xfrm>
            <a:off x="7061596" y="5218479"/>
            <a:ext cx="9312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6E2D494-D89E-9B58-86CD-90490DD6727D}"/>
              </a:ext>
            </a:extLst>
          </p:cNvPr>
          <p:cNvCxnSpPr>
            <a:cxnSpLocks/>
          </p:cNvCxnSpPr>
          <p:nvPr/>
        </p:nvCxnSpPr>
        <p:spPr>
          <a:xfrm>
            <a:off x="2522622" y="6017265"/>
            <a:ext cx="87372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65043CB-A0AF-65C8-6D62-93CB5C36EF0D}"/>
              </a:ext>
            </a:extLst>
          </p:cNvPr>
          <p:cNvCxnSpPr>
            <a:cxnSpLocks/>
          </p:cNvCxnSpPr>
          <p:nvPr/>
        </p:nvCxnSpPr>
        <p:spPr>
          <a:xfrm>
            <a:off x="4610302" y="6028076"/>
            <a:ext cx="245129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473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0ED0E3-BF9C-657F-028B-AEBF59E68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80" y="522531"/>
            <a:ext cx="5263262" cy="57302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5D8C19-9ACB-4A26-AE40-05FA96B94DEF}"/>
              </a:ext>
            </a:extLst>
          </p:cNvPr>
          <p:cNvSpPr txBox="1"/>
          <p:nvPr/>
        </p:nvSpPr>
        <p:spPr>
          <a:xfrm>
            <a:off x="6185587" y="3034644"/>
            <a:ext cx="2149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13 inches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26BDEF-F3EE-4420-90FB-425179C688EC}"/>
              </a:ext>
            </a:extLst>
          </p:cNvPr>
          <p:cNvCxnSpPr>
            <a:cxnSpLocks/>
          </p:cNvCxnSpPr>
          <p:nvPr/>
        </p:nvCxnSpPr>
        <p:spPr>
          <a:xfrm>
            <a:off x="2127051" y="2636782"/>
            <a:ext cx="111731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C80360B-D318-4649-8A2D-4968786457F3}"/>
              </a:ext>
            </a:extLst>
          </p:cNvPr>
          <p:cNvSpPr txBox="1"/>
          <p:nvPr/>
        </p:nvSpPr>
        <p:spPr>
          <a:xfrm>
            <a:off x="6408885" y="3912931"/>
            <a:ext cx="4120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the Portal 7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9956DB1-96B1-4FFD-9611-D74D75D51C26}"/>
              </a:ext>
            </a:extLst>
          </p:cNvPr>
          <p:cNvCxnSpPr>
            <a:cxnSpLocks/>
          </p:cNvCxnSpPr>
          <p:nvPr/>
        </p:nvCxnSpPr>
        <p:spPr>
          <a:xfrm>
            <a:off x="2194979" y="6265799"/>
            <a:ext cx="100550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8ABC570-0806-43F1-8D43-C1D50D70E7C0}"/>
              </a:ext>
            </a:extLst>
          </p:cNvPr>
          <p:cNvSpPr/>
          <p:nvPr/>
        </p:nvSpPr>
        <p:spPr>
          <a:xfrm>
            <a:off x="5899355" y="2636781"/>
            <a:ext cx="6557775" cy="181588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2800">
                <a:solidFill>
                  <a:srgbClr val="0070C0"/>
                </a:solidFill>
              </a:rPr>
              <a:t>What's the screen size of the Portal 7?</a:t>
            </a:r>
          </a:p>
          <a:p>
            <a:endParaRPr lang="en-US" sz="2800">
              <a:solidFill>
                <a:srgbClr val="0070C0"/>
              </a:solidFill>
            </a:endParaRPr>
          </a:p>
          <a:p>
            <a:r>
              <a:rPr lang="en-US" sz="2800">
                <a:solidFill>
                  <a:srgbClr val="0070C0"/>
                </a:solidFill>
              </a:rPr>
              <a:t>2. Which device has longer battery life?</a:t>
            </a:r>
          </a:p>
          <a:p>
            <a:endParaRPr lang="en-US" sz="2800">
              <a:solidFill>
                <a:srgbClr val="0070C0"/>
              </a:solidFill>
            </a:endParaRPr>
          </a:p>
        </p:txBody>
      </p:sp>
      <p:pic>
        <p:nvPicPr>
          <p:cNvPr id="14" name="Picture 13">
            <a:hlinkClick r:id="" action="ppaction://noaction" highlightClick="1">
              <a:snd r:embed="rId3" name="ARROW 001.wav"/>
            </a:hlinkClick>
            <a:extLst>
              <a:ext uri="{FF2B5EF4-FFF2-40B4-BE49-F238E27FC236}">
                <a16:creationId xmlns:a16="http://schemas.microsoft.com/office/drawing/2014/main" id="{0E6D474C-4458-492E-B8EC-7DA8B9C92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28196" y="522531"/>
            <a:ext cx="1201974" cy="120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5F1ED5A-4D36-4642-B8A7-B2CE64583E5F}"/>
              </a:ext>
            </a:extLst>
          </p:cNvPr>
          <p:cNvCxnSpPr>
            <a:cxnSpLocks/>
          </p:cNvCxnSpPr>
          <p:nvPr/>
        </p:nvCxnSpPr>
        <p:spPr>
          <a:xfrm>
            <a:off x="1656182" y="5921596"/>
            <a:ext cx="10509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E16457D-9BDF-A675-A1C4-6D3007CD9ECD}"/>
              </a:ext>
            </a:extLst>
          </p:cNvPr>
          <p:cNvCxnSpPr>
            <a:cxnSpLocks/>
          </p:cNvCxnSpPr>
          <p:nvPr/>
        </p:nvCxnSpPr>
        <p:spPr>
          <a:xfrm>
            <a:off x="3850321" y="5579013"/>
            <a:ext cx="9083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F441D1C-2C34-927A-2F1C-2AC9ED55BFC7}"/>
              </a:ext>
            </a:extLst>
          </p:cNvPr>
          <p:cNvCxnSpPr>
            <a:cxnSpLocks/>
          </p:cNvCxnSpPr>
          <p:nvPr/>
        </p:nvCxnSpPr>
        <p:spPr>
          <a:xfrm>
            <a:off x="4038959" y="5921596"/>
            <a:ext cx="9083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1572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0CE0D3-F8E0-2A7F-B836-E25270ED2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539" y="1995901"/>
            <a:ext cx="9837441" cy="4381809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 highlightClick="1">
              <a:snd r:embed="rId3" name="ARROW 001.wav"/>
            </a:hlinkClick>
            <a:extLst>
              <a:ext uri="{FF2B5EF4-FFF2-40B4-BE49-F238E27FC236}">
                <a16:creationId xmlns:a16="http://schemas.microsoft.com/office/drawing/2014/main" id="{0E6D474C-4458-492E-B8EC-7DA8B9C92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3129" y="2590544"/>
            <a:ext cx="1144772" cy="114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5D8C19-9ACB-4A26-AE40-05FA96B94DEF}"/>
              </a:ext>
            </a:extLst>
          </p:cNvPr>
          <p:cNvSpPr txBox="1"/>
          <p:nvPr/>
        </p:nvSpPr>
        <p:spPr>
          <a:xfrm>
            <a:off x="9439114" y="367679"/>
            <a:ext cx="1739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64 GB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26BDEF-F3EE-4420-90FB-425179C688EC}"/>
              </a:ext>
            </a:extLst>
          </p:cNvPr>
          <p:cNvCxnSpPr>
            <a:cxnSpLocks/>
          </p:cNvCxnSpPr>
          <p:nvPr/>
        </p:nvCxnSpPr>
        <p:spPr>
          <a:xfrm>
            <a:off x="1750423" y="4704490"/>
            <a:ext cx="24240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8ABC570-0806-43F1-8D43-C1D50D70E7C0}"/>
              </a:ext>
            </a:extLst>
          </p:cNvPr>
          <p:cNvSpPr/>
          <p:nvPr/>
        </p:nvSpPr>
        <p:spPr>
          <a:xfrm>
            <a:off x="885539" y="475591"/>
            <a:ext cx="11457993" cy="147732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US" sz="3000">
                <a:solidFill>
                  <a:srgbClr val="0070C0"/>
                </a:solidFill>
              </a:rPr>
              <a:t>3. How much storage does the Portal 6 have?</a:t>
            </a:r>
          </a:p>
          <a:p>
            <a:r>
              <a:rPr lang="en-US" sz="3000">
                <a:solidFill>
                  <a:srgbClr val="0070C0"/>
                </a:solidFill>
              </a:rPr>
              <a:t>4. Does the Portal 7 have the same chip as the Portal 6?</a:t>
            </a:r>
          </a:p>
          <a:p>
            <a:r>
              <a:rPr lang="en-US" sz="3000">
                <a:solidFill>
                  <a:srgbClr val="0070C0"/>
                </a:solidFill>
              </a:rPr>
              <a:t>5. Is the Portal 6 currently cheaper than normal?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5F1ED5A-4D36-4642-B8A7-B2CE64583E5F}"/>
              </a:ext>
            </a:extLst>
          </p:cNvPr>
          <p:cNvCxnSpPr>
            <a:cxnSpLocks/>
          </p:cNvCxnSpPr>
          <p:nvPr/>
        </p:nvCxnSpPr>
        <p:spPr>
          <a:xfrm>
            <a:off x="5339096" y="6250959"/>
            <a:ext cx="33477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B7335EF-500B-0412-E218-3966B08E5933}"/>
              </a:ext>
            </a:extLst>
          </p:cNvPr>
          <p:cNvCxnSpPr>
            <a:cxnSpLocks/>
          </p:cNvCxnSpPr>
          <p:nvPr/>
        </p:nvCxnSpPr>
        <p:spPr>
          <a:xfrm>
            <a:off x="7326150" y="2811569"/>
            <a:ext cx="305882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BE3F991-3F53-0A99-9599-C586AEC41518}"/>
              </a:ext>
            </a:extLst>
          </p:cNvPr>
          <p:cNvSpPr txBox="1"/>
          <p:nvPr/>
        </p:nvSpPr>
        <p:spPr>
          <a:xfrm>
            <a:off x="9483771" y="902714"/>
            <a:ext cx="2564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No, it doesn’t.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18CF29-44A7-D174-0488-A6F0DDED6EEE}"/>
              </a:ext>
            </a:extLst>
          </p:cNvPr>
          <p:cNvSpPr txBox="1"/>
          <p:nvPr/>
        </p:nvSpPr>
        <p:spPr>
          <a:xfrm>
            <a:off x="9483772" y="1325162"/>
            <a:ext cx="1739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Yes, it is.</a:t>
            </a:r>
          </a:p>
        </p:txBody>
      </p:sp>
    </p:spTree>
    <p:extLst>
      <p:ext uri="{BB962C8B-B14F-4D97-AF65-F5344CB8AC3E}">
        <p14:creationId xmlns:p14="http://schemas.microsoft.com/office/powerpoint/2010/main" val="2407167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195929" y="1631449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Warm-up</a:t>
            </a:r>
            <a:endParaRPr lang="en-US" b="1"/>
          </a:p>
        </p:txBody>
      </p:sp>
      <p:sp>
        <p:nvSpPr>
          <p:cNvPr id="12" name="Rounded Rectangle 11"/>
          <p:cNvSpPr/>
          <p:nvPr/>
        </p:nvSpPr>
        <p:spPr>
          <a:xfrm>
            <a:off x="4195929" y="2575809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Vocabulary</a:t>
            </a:r>
            <a:endParaRPr lang="en-US" b="1"/>
          </a:p>
        </p:txBody>
      </p:sp>
      <p:sp>
        <p:nvSpPr>
          <p:cNvPr id="13" name="Rounded Rectangle 12"/>
          <p:cNvSpPr/>
          <p:nvPr/>
        </p:nvSpPr>
        <p:spPr>
          <a:xfrm>
            <a:off x="4195929" y="4469670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Consolidation</a:t>
            </a:r>
            <a:endParaRPr lang="en-US" b="1"/>
          </a:p>
        </p:txBody>
      </p:sp>
      <p:sp>
        <p:nvSpPr>
          <p:cNvPr id="14" name="Rounded Rectangle 13"/>
          <p:cNvSpPr/>
          <p:nvPr/>
        </p:nvSpPr>
        <p:spPr>
          <a:xfrm>
            <a:off x="4195929" y="5419171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Wrap-up</a:t>
            </a:r>
            <a:endParaRPr lang="en-US" b="1"/>
          </a:p>
        </p:txBody>
      </p:sp>
      <p:sp>
        <p:nvSpPr>
          <p:cNvPr id="15" name="Rounded Rectangle 14"/>
          <p:cNvSpPr/>
          <p:nvPr/>
        </p:nvSpPr>
        <p:spPr>
          <a:xfrm>
            <a:off x="4195929" y="3520169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Reading</a:t>
            </a:r>
            <a:endParaRPr lang="en-US" b="1"/>
          </a:p>
        </p:txBody>
      </p:sp>
      <p:sp>
        <p:nvSpPr>
          <p:cNvPr id="16" name="Rounded Rectangle 15"/>
          <p:cNvSpPr/>
          <p:nvPr/>
        </p:nvSpPr>
        <p:spPr>
          <a:xfrm>
            <a:off x="4195929" y="687089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Lesson Outline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2544814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ABCB92-BB39-6831-B990-6795297811D4}"/>
              </a:ext>
            </a:extLst>
          </p:cNvPr>
          <p:cNvSpPr txBox="1"/>
          <p:nvPr/>
        </p:nvSpPr>
        <p:spPr>
          <a:xfrm>
            <a:off x="10228522" y="562494"/>
            <a:ext cx="1797962" cy="400110"/>
          </a:xfrm>
          <a:prstGeom prst="rect">
            <a:avLst/>
          </a:prstGeom>
          <a:solidFill>
            <a:srgbClr val="7030A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While-reading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9EC191-2036-B989-2CDC-4CE520606D2D}"/>
              </a:ext>
            </a:extLst>
          </p:cNvPr>
          <p:cNvSpPr txBox="1"/>
          <p:nvPr/>
        </p:nvSpPr>
        <p:spPr>
          <a:xfrm>
            <a:off x="165517" y="562494"/>
            <a:ext cx="1421395" cy="600164"/>
          </a:xfrm>
          <a:prstGeom prst="rect">
            <a:avLst/>
          </a:prstGeom>
          <a:solidFill>
            <a:srgbClr val="7030A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300" b="1">
                <a:solidFill>
                  <a:schemeClr val="bg1"/>
                </a:solidFill>
              </a:rPr>
              <a:t>Task 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C0EDD5-B0ED-EC84-2817-63F4F81CD2C8}"/>
              </a:ext>
            </a:extLst>
          </p:cNvPr>
          <p:cNvSpPr/>
          <p:nvPr/>
        </p:nvSpPr>
        <p:spPr>
          <a:xfrm>
            <a:off x="1708072" y="562494"/>
            <a:ext cx="2661909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Listen and read.</a:t>
            </a:r>
            <a:endParaRPr lang="en-US" sz="2800" i="1">
              <a:solidFill>
                <a:srgbClr val="0070C0"/>
              </a:solidFill>
            </a:endParaRPr>
          </a:p>
        </p:txBody>
      </p:sp>
      <p:pic>
        <p:nvPicPr>
          <p:cNvPr id="9" name="CD1 TRACK 51">
            <a:hlinkClick r:id="" action="ppaction://media"/>
            <a:extLst>
              <a:ext uri="{FF2B5EF4-FFF2-40B4-BE49-F238E27FC236}">
                <a16:creationId xmlns:a16="http://schemas.microsoft.com/office/drawing/2014/main" id="{A112C1C2-DB32-AE2A-6FBB-760F7A03C5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01305" y="514586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3B2A47-2914-8D52-FD52-D35EC13258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" r="547"/>
          <a:stretch/>
        </p:blipFill>
        <p:spPr>
          <a:xfrm>
            <a:off x="0" y="1162658"/>
            <a:ext cx="12117366" cy="49678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787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r="3318"/>
          <a:stretch/>
        </p:blipFill>
        <p:spPr>
          <a:xfrm>
            <a:off x="0" y="0"/>
            <a:ext cx="945968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64453" y="3733055"/>
            <a:ext cx="37509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</a:rPr>
              <a:t>Post-Reading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9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818" y="1249432"/>
            <a:ext cx="35659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4800" b="1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7A70A4-398B-472A-BD1A-EDC2E70853E7}"/>
              </a:ext>
            </a:extLst>
          </p:cNvPr>
          <p:cNvSpPr/>
          <p:nvPr/>
        </p:nvSpPr>
        <p:spPr>
          <a:xfrm>
            <a:off x="81818" y="2358835"/>
            <a:ext cx="4151854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>
                <a:solidFill>
                  <a:srgbClr val="0070C0"/>
                </a:solidFill>
              </a:rPr>
              <a:t>Write down your ideas on a Venn diagram.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E8BD99-FD23-48D8-B537-EB0CE9E5193B}"/>
              </a:ext>
            </a:extLst>
          </p:cNvPr>
          <p:cNvSpPr txBox="1"/>
          <p:nvPr/>
        </p:nvSpPr>
        <p:spPr>
          <a:xfrm>
            <a:off x="0" y="481060"/>
            <a:ext cx="1601386" cy="400110"/>
          </a:xfrm>
          <a:prstGeom prst="rect">
            <a:avLst/>
          </a:prstGeom>
          <a:solidFill>
            <a:srgbClr val="7030A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Post-reading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E9B6AD-6AE0-2881-CE39-9761366463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81" r="10649" b="86051"/>
          <a:stretch/>
        </p:blipFill>
        <p:spPr>
          <a:xfrm>
            <a:off x="4865298" y="481061"/>
            <a:ext cx="6107502" cy="8309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BAC7E4-9F9B-B86B-AC0C-47A22BA63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912" y="1441739"/>
            <a:ext cx="7878274" cy="492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19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9AB3C9-180C-E877-089A-5CA32D52A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833" y="310555"/>
            <a:ext cx="7373065" cy="1015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920DFE-7519-40E5-1183-C67678B41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846" y="1325953"/>
            <a:ext cx="8516539" cy="502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07943"/>
      </p:ext>
    </p:extLst>
  </p:cSld>
  <p:clrMapOvr>
    <a:masterClrMapping/>
  </p:clrMapOvr>
  <p:transition spd="med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43557" y="524830"/>
            <a:ext cx="35659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4800" b="1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027" y="387795"/>
            <a:ext cx="1732587" cy="110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F69A0D-79EC-4927-B63C-EC8E3B5A5A09}"/>
              </a:ext>
            </a:extLst>
          </p:cNvPr>
          <p:cNvSpPr txBox="1"/>
          <p:nvPr/>
        </p:nvSpPr>
        <p:spPr>
          <a:xfrm>
            <a:off x="17328" y="480128"/>
            <a:ext cx="1421395" cy="646331"/>
          </a:xfrm>
          <a:prstGeom prst="rect">
            <a:avLst/>
          </a:prstGeom>
          <a:solidFill>
            <a:srgbClr val="7030A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Task 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7A70A4-398B-472A-BD1A-EDC2E70853E7}"/>
              </a:ext>
            </a:extLst>
          </p:cNvPr>
          <p:cNvSpPr/>
          <p:nvPr/>
        </p:nvSpPr>
        <p:spPr>
          <a:xfrm>
            <a:off x="17328" y="1349671"/>
            <a:ext cx="8242238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000" i="1">
                <a:solidFill>
                  <a:srgbClr val="0070C0"/>
                </a:solidFill>
              </a:rPr>
              <a:t>Would you buy the Portal 6 or 7? Why?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E8BD99-FD23-48D8-B537-EB0CE9E5193B}"/>
              </a:ext>
            </a:extLst>
          </p:cNvPr>
          <p:cNvSpPr txBox="1"/>
          <p:nvPr/>
        </p:nvSpPr>
        <p:spPr>
          <a:xfrm>
            <a:off x="10590614" y="481060"/>
            <a:ext cx="1601386" cy="400110"/>
          </a:xfrm>
          <a:prstGeom prst="rect">
            <a:avLst/>
          </a:prstGeom>
          <a:solidFill>
            <a:srgbClr val="7030A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Post-reading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16BFF5-FD05-40BB-AE35-2268C1D86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10433"/>
            <a:ext cx="5498545" cy="9686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EC0B3D-0221-0FE0-4A24-1DF4E5348B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7932" y="2201408"/>
            <a:ext cx="6522001" cy="385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30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462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8799251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433" y="1058835"/>
            <a:ext cx="9927771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70C0"/>
                </a:solidFill>
              </a:rPr>
              <a:t>Retell nouns/ noun phrases about technical features of an electronic device.</a:t>
            </a:r>
            <a:endParaRPr lang="en-US" sz="3600" b="1" i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495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8820231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208095" y="452837"/>
            <a:ext cx="434578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endParaRPr lang="en-US" sz="3600" i="1">
              <a:solidFill>
                <a:srgbClr val="FF0000"/>
              </a:solidFill>
            </a:endParaRPr>
          </a:p>
          <a:p>
            <a:pPr algn="ctr"/>
            <a:r>
              <a:rPr lang="en-US" sz="3600" i="1">
                <a:solidFill>
                  <a:srgbClr val="FF0000"/>
                </a:solidFill>
              </a:rPr>
              <a:t>New words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>
                <a:solidFill>
                  <a:srgbClr val="0070C0"/>
                </a:solidFill>
              </a:rPr>
              <a:t>tablet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>
                <a:solidFill>
                  <a:srgbClr val="0070C0"/>
                </a:solidFill>
              </a:rPr>
              <a:t>screen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>
                <a:solidFill>
                  <a:srgbClr val="0070C0"/>
                </a:solidFill>
              </a:rPr>
              <a:t>inch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>
                <a:solidFill>
                  <a:srgbClr val="0070C0"/>
                </a:solidFill>
              </a:rPr>
              <a:t>weight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>
                <a:solidFill>
                  <a:srgbClr val="0070C0"/>
                </a:solidFill>
              </a:rPr>
              <a:t>gigabyte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>
                <a:solidFill>
                  <a:srgbClr val="0070C0"/>
                </a:solidFill>
              </a:rPr>
              <a:t>storage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506560570"/>
      </p:ext>
    </p:extLst>
  </p:cSld>
  <p:clrMapOvr>
    <a:masterClrMapping/>
  </p:clrMapOvr>
  <p:transition spd="med"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475489" y="2243918"/>
            <a:ext cx="11564112" cy="27084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>
                <a:solidFill>
                  <a:srgbClr val="FF0000"/>
                </a:solidFill>
              </a:rPr>
              <a:t>Reading:</a:t>
            </a:r>
            <a:r>
              <a:rPr lang="en-US" sz="3400" i="1">
                <a:solidFill>
                  <a:srgbClr val="0070C0"/>
                </a:solidFill>
              </a:rPr>
              <a:t> </a:t>
            </a:r>
          </a:p>
          <a:p>
            <a:r>
              <a:rPr lang="en-US" sz="3400" i="1">
                <a:solidFill>
                  <a:srgbClr val="0070C0"/>
                </a:solidFill>
              </a:rPr>
              <a:t>-    Understanding instructions</a:t>
            </a:r>
          </a:p>
          <a:p>
            <a:pPr marL="571500" indent="-571500">
              <a:buFontTx/>
              <a:buChar char="-"/>
            </a:pPr>
            <a:r>
              <a:rPr lang="en-US" sz="3400" i="1">
                <a:solidFill>
                  <a:srgbClr val="0070C0"/>
                </a:solidFill>
              </a:rPr>
              <a:t>Skimming and scanning for general and specific information </a:t>
            </a:r>
          </a:p>
          <a:p>
            <a:r>
              <a:rPr lang="en-US" sz="3400" i="1">
                <a:solidFill>
                  <a:srgbClr val="FF0000"/>
                </a:solidFill>
              </a:rPr>
              <a:t>Speaking:</a:t>
            </a:r>
          </a:p>
          <a:p>
            <a:r>
              <a:rPr lang="en-US" sz="3400" i="1">
                <a:solidFill>
                  <a:srgbClr val="0070C0"/>
                </a:solidFill>
              </a:rPr>
              <a:t>-    Talking about what electronic devices you would like to have</a:t>
            </a:r>
          </a:p>
        </p:txBody>
      </p:sp>
    </p:spTree>
    <p:extLst>
      <p:ext uri="{BB962C8B-B14F-4D97-AF65-F5344CB8AC3E}">
        <p14:creationId xmlns:p14="http://schemas.microsoft.com/office/powerpoint/2010/main" val="9728162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0" y="367542"/>
            <a:ext cx="5976258" cy="6151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76258" y="424472"/>
            <a:ext cx="63250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20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200">
                <a:solidFill>
                  <a:srgbClr val="0070C0"/>
                </a:solidFill>
              </a:rPr>
              <a:t>- use vocabulary related to technology</a:t>
            </a:r>
          </a:p>
          <a:p>
            <a:r>
              <a:rPr lang="en-US" sz="3200">
                <a:solidFill>
                  <a:srgbClr val="0070C0"/>
                </a:solidFill>
              </a:rPr>
              <a:t>- practice reading and understanding general and specific information about features of electronic devices.</a:t>
            </a:r>
          </a:p>
          <a:p>
            <a:endParaRPr lang="en-US" sz="320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451217"/>
            <a:ext cx="11643947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accent5">
                    <a:lumMod val="75000"/>
                  </a:schemeClr>
                </a:solidFill>
              </a:rPr>
              <a:t>- Learn the new words.</a:t>
            </a:r>
          </a:p>
          <a:p>
            <a:r>
              <a:rPr lang="en-US" sz="3200">
                <a:solidFill>
                  <a:schemeClr val="accent5">
                    <a:lumMod val="75000"/>
                  </a:schemeClr>
                </a:solidFill>
              </a:rPr>
              <a:t>- Practice talking about words of electronic devices.</a:t>
            </a:r>
          </a:p>
          <a:p>
            <a:r>
              <a:rPr lang="en-US" sz="3200">
                <a:solidFill>
                  <a:schemeClr val="accent5">
                    <a:lumMod val="75000"/>
                  </a:schemeClr>
                </a:solidFill>
              </a:rPr>
              <a:t>- Do the exercises in WB: Unit 5 - Lesson 1 - New words + Reading (pages 26 &amp; 27).</a:t>
            </a:r>
          </a:p>
          <a:p>
            <a:r>
              <a:rPr lang="en-US" sz="3200">
                <a:solidFill>
                  <a:schemeClr val="accent5">
                    <a:lumMod val="75000"/>
                  </a:schemeClr>
                </a:solidFill>
              </a:rPr>
              <a:t>- Do the exercises in </a:t>
            </a:r>
            <a:r>
              <a:rPr lang="en-US" sz="3200" err="1">
                <a:solidFill>
                  <a:schemeClr val="accent5">
                    <a:lumMod val="75000"/>
                  </a:schemeClr>
                </a:solidFill>
              </a:rPr>
              <a:t>Tiếng</a:t>
            </a:r>
            <a:r>
              <a:rPr lang="en-US" sz="3200">
                <a:solidFill>
                  <a:schemeClr val="accent5">
                    <a:lumMod val="75000"/>
                  </a:schemeClr>
                </a:solidFill>
              </a:rPr>
              <a:t> Anh 8 </a:t>
            </a:r>
            <a:r>
              <a:rPr lang="en-US" sz="3200" err="1">
                <a:solidFill>
                  <a:schemeClr val="accent5">
                    <a:lumMod val="75000"/>
                  </a:schemeClr>
                </a:solidFill>
              </a:rPr>
              <a:t>i</a:t>
            </a:r>
            <a:r>
              <a:rPr lang="en-US" sz="3200">
                <a:solidFill>
                  <a:schemeClr val="accent5">
                    <a:lumMod val="75000"/>
                  </a:schemeClr>
                </a:solidFill>
              </a:rPr>
              <a:t>-Learn Smart World Notebook (pages 38 &amp; 39).</a:t>
            </a:r>
          </a:p>
          <a:p>
            <a:r>
              <a:rPr lang="en-US" sz="3200">
                <a:solidFill>
                  <a:schemeClr val="accent5">
                    <a:lumMod val="75000"/>
                  </a:schemeClr>
                </a:solidFill>
              </a:rPr>
              <a:t>- Play the consolidation games in </a:t>
            </a:r>
            <a:r>
              <a:rPr lang="en-US" sz="3200" err="1">
                <a:solidFill>
                  <a:schemeClr val="accent5">
                    <a:lumMod val="75000"/>
                  </a:schemeClr>
                </a:solidFill>
              </a:rPr>
              <a:t>Tiếng</a:t>
            </a:r>
            <a:r>
              <a:rPr lang="en-US" sz="3200">
                <a:solidFill>
                  <a:schemeClr val="accent5">
                    <a:lumMod val="75000"/>
                  </a:schemeClr>
                </a:solidFill>
              </a:rPr>
              <a:t> Anh 8 </a:t>
            </a:r>
            <a:r>
              <a:rPr lang="en-US" sz="3200" err="1">
                <a:solidFill>
                  <a:schemeClr val="accent5">
                    <a:lumMod val="75000"/>
                  </a:schemeClr>
                </a:solidFill>
              </a:rPr>
              <a:t>i</a:t>
            </a:r>
            <a:r>
              <a:rPr lang="en-US" sz="3200">
                <a:solidFill>
                  <a:schemeClr val="accent5">
                    <a:lumMod val="75000"/>
                  </a:schemeClr>
                </a:solidFill>
              </a:rPr>
              <a:t>-Learn Smart World DHA App on </a:t>
            </a:r>
            <a:r>
              <a:rPr lang="en-US" sz="3200">
                <a:solidFill>
                  <a:schemeClr val="accent5">
                    <a:lumMod val="75000"/>
                  </a:schemeClr>
                </a:solidFill>
                <a:hlinkClick r:id="rId2"/>
              </a:rPr>
              <a:t>www.eduhome.com.vn</a:t>
            </a:r>
            <a:r>
              <a:rPr lang="en-US" sz="320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r>
              <a:rPr lang="en-US" sz="3200">
                <a:solidFill>
                  <a:schemeClr val="accent5">
                    <a:lumMod val="75000"/>
                  </a:schemeClr>
                </a:solidFill>
              </a:rPr>
              <a:t>- Prepare: Lesson 1.2 – Grammar (pages 45 &amp; 46 – SB).</a:t>
            </a:r>
          </a:p>
        </p:txBody>
      </p:sp>
    </p:spTree>
    <p:extLst>
      <p:ext uri="{BB962C8B-B14F-4D97-AF65-F5344CB8AC3E}">
        <p14:creationId xmlns:p14="http://schemas.microsoft.com/office/powerpoint/2010/main" val="206403895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</a:rPr>
              <a:t>Stay positive and have a nice day!</a:t>
            </a:r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677030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346"/>
            <a:ext cx="9324286" cy="61759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CC81F77-7CA0-102B-6258-88007E45F053}"/>
              </a:ext>
            </a:extLst>
          </p:cNvPr>
          <p:cNvSpPr/>
          <p:nvPr/>
        </p:nvSpPr>
        <p:spPr>
          <a:xfrm>
            <a:off x="1549529" y="616688"/>
            <a:ext cx="5794379" cy="5624623"/>
          </a:xfrm>
          <a:prstGeom prst="ellipse">
            <a:avLst/>
          </a:prstGeom>
          <a:solidFill>
            <a:schemeClr val="bg1"/>
          </a:solidFill>
          <a:ln>
            <a:solidFill>
              <a:srgbClr val="D0D0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i="1">
              <a:solidFill>
                <a:srgbClr val="FF0000"/>
              </a:solidFill>
            </a:endParaRPr>
          </a:p>
          <a:p>
            <a:pPr algn="ctr"/>
            <a:r>
              <a:rPr lang="en-US" sz="4000" i="1">
                <a:solidFill>
                  <a:srgbClr val="FF0000"/>
                </a:solidFill>
              </a:rPr>
              <a:t>New words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i="1">
                <a:solidFill>
                  <a:srgbClr val="0070C0"/>
                </a:solidFill>
              </a:rPr>
              <a:t>tablet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i="1">
                <a:solidFill>
                  <a:srgbClr val="0070C0"/>
                </a:solidFill>
              </a:rPr>
              <a:t>screen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i="1">
                <a:solidFill>
                  <a:srgbClr val="0070C0"/>
                </a:solidFill>
              </a:rPr>
              <a:t>inch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i="1">
                <a:solidFill>
                  <a:srgbClr val="0070C0"/>
                </a:solidFill>
              </a:rPr>
              <a:t>weight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i="1">
                <a:solidFill>
                  <a:srgbClr val="0070C0"/>
                </a:solidFill>
              </a:rPr>
              <a:t>gigabyte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i="1">
                <a:solidFill>
                  <a:srgbClr val="0070C0"/>
                </a:solidFill>
              </a:rPr>
              <a:t>storage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0513741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091"/>
            <a:ext cx="8784771" cy="58559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816896"/>
            <a:ext cx="636193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ea typeface="Times New Roman" panose="02020603050405020304" pitchFamily="18" charset="0"/>
              </a:rPr>
              <a:t>Look at the picture</a:t>
            </a:r>
          </a:p>
          <a:p>
            <a:r>
              <a:rPr lang="en-US" sz="4400" b="1">
                <a:solidFill>
                  <a:srgbClr val="FF0000"/>
                </a:solidFill>
              </a:rPr>
              <a:t>and answer the questions.</a:t>
            </a:r>
          </a:p>
        </p:txBody>
      </p:sp>
      <p:sp>
        <p:nvSpPr>
          <p:cNvPr id="3" name="Rectangle 2"/>
          <p:cNvSpPr/>
          <p:nvPr/>
        </p:nvSpPr>
        <p:spPr>
          <a:xfrm>
            <a:off x="507693" y="2972777"/>
            <a:ext cx="1101857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>
                <a:solidFill>
                  <a:srgbClr val="0070C0"/>
                </a:solidFill>
              </a:rPr>
              <a:t>What can you see in the picture?</a:t>
            </a:r>
          </a:p>
          <a:p>
            <a:r>
              <a:rPr lang="en-US" sz="3600" b="1" i="1">
                <a:solidFill>
                  <a:srgbClr val="0070C0"/>
                </a:solidFill>
              </a:rPr>
              <a:t>What are they?</a:t>
            </a:r>
          </a:p>
          <a:p>
            <a:r>
              <a:rPr lang="en-US" sz="3600" b="1" i="1">
                <a:solidFill>
                  <a:srgbClr val="0070C0"/>
                </a:solidFill>
              </a:rPr>
              <a:t>Which devices do you often see?</a:t>
            </a:r>
          </a:p>
          <a:p>
            <a:r>
              <a:rPr lang="en-US" sz="3600" b="1" i="1">
                <a:solidFill>
                  <a:srgbClr val="0070C0"/>
                </a:solidFill>
              </a:rPr>
              <a:t>Which devices do you often use?</a:t>
            </a:r>
          </a:p>
          <a:p>
            <a:r>
              <a:rPr lang="en-US" sz="3600" b="1" i="1">
                <a:solidFill>
                  <a:srgbClr val="0070C0"/>
                </a:solidFill>
              </a:rPr>
              <a:t>Do they help make your life easier? How?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976" y="431354"/>
            <a:ext cx="3984595" cy="254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062162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C2F97C-EFDF-63E5-7431-A67F76513A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92"/>
          <a:stretch/>
        </p:blipFill>
        <p:spPr>
          <a:xfrm>
            <a:off x="0" y="2104845"/>
            <a:ext cx="12192000" cy="42373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93B71FF-22AF-C3F1-5031-C760F30FBF06}"/>
              </a:ext>
            </a:extLst>
          </p:cNvPr>
          <p:cNvSpPr/>
          <p:nvPr/>
        </p:nvSpPr>
        <p:spPr>
          <a:xfrm>
            <a:off x="102251" y="376234"/>
            <a:ext cx="628129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000" b="1" i="1">
                <a:solidFill>
                  <a:srgbClr val="0070C0"/>
                </a:solidFill>
              </a:rPr>
              <a:t>What can you see in the picture?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b="1" i="1">
                <a:solidFill>
                  <a:srgbClr val="0070C0"/>
                </a:solidFill>
              </a:rPr>
              <a:t>What are they?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b="1" i="1">
                <a:solidFill>
                  <a:srgbClr val="0070C0"/>
                </a:solidFill>
              </a:rPr>
              <a:t>Which devices do you often see?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09134E-E277-E698-7B62-7FF05759E999}"/>
              </a:ext>
            </a:extLst>
          </p:cNvPr>
          <p:cNvSpPr/>
          <p:nvPr/>
        </p:nvSpPr>
        <p:spPr>
          <a:xfrm>
            <a:off x="6020209" y="515800"/>
            <a:ext cx="716095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i="1">
                <a:solidFill>
                  <a:srgbClr val="0070C0"/>
                </a:solidFill>
              </a:rPr>
              <a:t>4. Which devices do you often use?</a:t>
            </a:r>
          </a:p>
          <a:p>
            <a:r>
              <a:rPr lang="en-US" sz="3000" b="1" i="1">
                <a:solidFill>
                  <a:srgbClr val="0070C0"/>
                </a:solidFill>
              </a:rPr>
              <a:t>5. Do they help make your life easier?</a:t>
            </a:r>
          </a:p>
          <a:p>
            <a:r>
              <a:rPr lang="en-US" sz="3000" b="1" i="1">
                <a:solidFill>
                  <a:srgbClr val="0070C0"/>
                </a:solidFill>
              </a:rPr>
              <a:t>     How?</a:t>
            </a:r>
          </a:p>
        </p:txBody>
      </p:sp>
    </p:spTree>
    <p:extLst>
      <p:ext uri="{BB962C8B-B14F-4D97-AF65-F5344CB8AC3E}">
        <p14:creationId xmlns:p14="http://schemas.microsoft.com/office/powerpoint/2010/main" val="352846175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0" y="0"/>
            <a:ext cx="972094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2323" y="3666396"/>
            <a:ext cx="42530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Pre – Reading </a:t>
            </a:r>
          </a:p>
          <a:p>
            <a:pPr algn="ctr"/>
            <a:r>
              <a:rPr lang="en-US" sz="5400">
                <a:solidFill>
                  <a:schemeClr val="bg1"/>
                </a:solidFill>
              </a:rPr>
              <a:t>Vocabulary 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960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851585DB-668E-1B12-653F-B0658EC48D38}"/>
              </a:ext>
            </a:extLst>
          </p:cNvPr>
          <p:cNvGrpSpPr/>
          <p:nvPr/>
        </p:nvGrpSpPr>
        <p:grpSpPr>
          <a:xfrm>
            <a:off x="66795" y="1494449"/>
            <a:ext cx="772357" cy="584396"/>
            <a:chOff x="66795" y="1494449"/>
            <a:chExt cx="772357" cy="584396"/>
          </a:xfrm>
        </p:grpSpPr>
        <p:pic>
          <p:nvPicPr>
            <p:cNvPr id="24" name="Earth">
              <a:hlinkClick r:id="" action="ppaction://media"/>
              <a:extLst>
                <a:ext uri="{FF2B5EF4-FFF2-40B4-BE49-F238E27FC236}">
                  <a16:creationId xmlns:a16="http://schemas.microsoft.com/office/drawing/2014/main" id="{6B5C91AF-B424-E4B5-B740-F7BCCA40318F}"/>
                </a:ext>
              </a:extLst>
            </p:cNvPr>
            <p:cNvPicPr>
              <a:picLocks noChangeAspect="1"/>
            </p:cNvPicPr>
            <p:nvPr>
              <a:audioFile r:link="rId26"/>
              <p:extLst>
                <p:ext uri="{DAA4B4D4-6D71-4841-9C94-3DE7FCFB9230}">
                  <p14:media xmlns:p14="http://schemas.microsoft.com/office/powerpoint/2010/main" r:embed="rId25"/>
                </p:ext>
              </p:extLst>
            </p:nvPr>
          </p:nvPicPr>
          <p:blipFill>
            <a:blip r:embed="rId29"/>
            <a:stretch>
              <a:fillRect/>
            </a:stretch>
          </p:blipFill>
          <p:spPr>
            <a:xfrm>
              <a:off x="181704" y="1593279"/>
              <a:ext cx="406400" cy="406400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17B5817-D802-D08C-B297-BD6BF8A98DB5}"/>
                </a:ext>
              </a:extLst>
            </p:cNvPr>
            <p:cNvSpPr/>
            <p:nvPr/>
          </p:nvSpPr>
          <p:spPr>
            <a:xfrm>
              <a:off x="66795" y="1494449"/>
              <a:ext cx="772357" cy="5843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384904" y="488606"/>
            <a:ext cx="1115285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i="1">
                <a:solidFill>
                  <a:srgbClr val="0070C0"/>
                </a:solidFill>
              </a:rPr>
              <a:t>Listen and repeat. Click on each phrase to hear the sound. </a:t>
            </a:r>
          </a:p>
        </p:txBody>
      </p:sp>
      <p:pic>
        <p:nvPicPr>
          <p:cNvPr id="3" name="bake cak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580521" y="706505"/>
            <a:ext cx="487363" cy="487363"/>
          </a:xfrm>
          <a:prstGeom prst="rect">
            <a:avLst/>
          </a:prstGeom>
        </p:spPr>
      </p:pic>
      <p:pic>
        <p:nvPicPr>
          <p:cNvPr id="4" name="build model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580520" y="706504"/>
            <a:ext cx="487363" cy="487363"/>
          </a:xfrm>
          <a:prstGeom prst="rect">
            <a:avLst/>
          </a:prstGeom>
        </p:spPr>
      </p:pic>
      <p:pic>
        <p:nvPicPr>
          <p:cNvPr id="5" name="collect soccer sticker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563415" y="706504"/>
            <a:ext cx="487363" cy="487363"/>
          </a:xfrm>
          <a:prstGeom prst="rect">
            <a:avLst/>
          </a:prstGeom>
        </p:spPr>
      </p:pic>
      <p:pic>
        <p:nvPicPr>
          <p:cNvPr id="6" name="make vlog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597625" y="713469"/>
            <a:ext cx="487363" cy="487363"/>
          </a:xfrm>
          <a:prstGeom prst="rect">
            <a:avLst/>
          </a:prstGeom>
        </p:spPr>
      </p:pic>
      <p:pic>
        <p:nvPicPr>
          <p:cNvPr id="7" name="play online games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589072" y="699540"/>
            <a:ext cx="487363" cy="487363"/>
          </a:xfrm>
          <a:prstGeom prst="rect">
            <a:avLst/>
          </a:prstGeom>
        </p:spPr>
      </p:pic>
      <p:pic>
        <p:nvPicPr>
          <p:cNvPr id="8" name="read comics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571966" y="685611"/>
            <a:ext cx="487363" cy="4873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9551" y="4415169"/>
            <a:ext cx="10858205" cy="61555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>
                <a:solidFill>
                  <a:srgbClr val="0070C0"/>
                </a:solidFill>
              </a:rPr>
              <a:t>storage</a:t>
            </a:r>
            <a:r>
              <a:rPr lang="en-US" sz="3300" i="1">
                <a:solidFill>
                  <a:srgbClr val="0070C0"/>
                </a:solidFill>
              </a:rPr>
              <a:t> </a:t>
            </a:r>
            <a:r>
              <a:rPr lang="vi-VN" sz="2400"/>
              <a:t>(</a:t>
            </a:r>
            <a:r>
              <a:rPr lang="en-US" sz="2400"/>
              <a:t>n</a:t>
            </a:r>
            <a:r>
              <a:rPr lang="vi-VN" sz="2400"/>
              <a:t>) /</a:t>
            </a:r>
            <a:r>
              <a:rPr lang="vi-VN" sz="2400">
                <a:solidFill>
                  <a:srgbClr val="FF0000"/>
                </a:solidFill>
              </a:rPr>
              <a:t>ˈ</a:t>
            </a:r>
            <a:r>
              <a:rPr lang="vi-VN" sz="24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stɔːrɪdʒ</a:t>
            </a:r>
            <a:r>
              <a:rPr lang="vi-VN" sz="2400"/>
              <a:t>/</a:t>
            </a:r>
            <a:r>
              <a:rPr lang="en-US" sz="2400"/>
              <a:t> </a:t>
            </a:r>
            <a:r>
              <a:rPr lang="en-US" sz="2400" err="1"/>
              <a:t>bộ</a:t>
            </a:r>
            <a:r>
              <a:rPr lang="en-US" sz="2400"/>
              <a:t> nhớ, </a:t>
            </a:r>
            <a:r>
              <a:rPr lang="en-US" sz="2400" err="1"/>
              <a:t>sự</a:t>
            </a:r>
            <a:r>
              <a:rPr lang="en-US" sz="2400"/>
              <a:t> </a:t>
            </a:r>
            <a:r>
              <a:rPr lang="en-US" sz="2400" err="1"/>
              <a:t>lưu</a:t>
            </a:r>
            <a:r>
              <a:rPr lang="en-US" sz="2400"/>
              <a:t> </a:t>
            </a:r>
            <a:r>
              <a:rPr lang="en-US" sz="2400" err="1"/>
              <a:t>trữ</a:t>
            </a:r>
            <a:endParaRPr lang="en-US" sz="2400" i="1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9550" y="3762374"/>
            <a:ext cx="10883866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>
                <a:solidFill>
                  <a:srgbClr val="0070C0"/>
                </a:solidFill>
              </a:rPr>
              <a:t>gigabyte </a:t>
            </a:r>
            <a:r>
              <a:rPr lang="vi-VN" sz="2400"/>
              <a:t>(</a:t>
            </a:r>
            <a:r>
              <a:rPr lang="en-US" sz="2400"/>
              <a:t>n</a:t>
            </a:r>
            <a:r>
              <a:rPr lang="vi-VN" sz="2400"/>
              <a:t>) /</a:t>
            </a:r>
            <a:r>
              <a:rPr lang="vi-VN" sz="24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ˈɡɪɡəbaɪt</a:t>
            </a:r>
            <a:r>
              <a:rPr lang="vi-VN" sz="2400"/>
              <a:t>/ </a:t>
            </a:r>
            <a:r>
              <a:rPr lang="en-US" sz="2400">
                <a:cs typeface="Calibri" panose="020F0502020204030204" pitchFamily="34" charset="0"/>
              </a:rPr>
              <a:t>GB – </a:t>
            </a:r>
            <a:r>
              <a:rPr lang="en-US" sz="2400" err="1">
                <a:cs typeface="Calibri" panose="020F0502020204030204" pitchFamily="34" charset="0"/>
              </a:rPr>
              <a:t>đơn</a:t>
            </a:r>
            <a:r>
              <a:rPr lang="en-US" sz="2400">
                <a:cs typeface="Calibri" panose="020F0502020204030204" pitchFamily="34" charset="0"/>
              </a:rPr>
              <a:t> </a:t>
            </a:r>
            <a:r>
              <a:rPr lang="en-US" sz="2400" err="1">
                <a:cs typeface="Calibri" panose="020F0502020204030204" pitchFamily="34" charset="0"/>
              </a:rPr>
              <a:t>vị</a:t>
            </a:r>
            <a:r>
              <a:rPr lang="en-US" sz="2400">
                <a:cs typeface="Calibri" panose="020F0502020204030204" pitchFamily="34" charset="0"/>
              </a:rPr>
              <a:t> </a:t>
            </a:r>
            <a:r>
              <a:rPr lang="en-US" sz="2400" err="1">
                <a:cs typeface="Calibri" panose="020F0502020204030204" pitchFamily="34" charset="0"/>
              </a:rPr>
              <a:t>đo</a:t>
            </a:r>
            <a:r>
              <a:rPr lang="en-US" sz="2400">
                <a:cs typeface="Calibri" panose="020F0502020204030204" pitchFamily="34" charset="0"/>
              </a:rPr>
              <a:t> </a:t>
            </a:r>
            <a:r>
              <a:rPr lang="en-US" sz="2400" err="1">
                <a:cs typeface="Calibri" panose="020F0502020204030204" pitchFamily="34" charset="0"/>
              </a:rPr>
              <a:t>dữ</a:t>
            </a:r>
            <a:r>
              <a:rPr lang="en-US" sz="2400">
                <a:cs typeface="Calibri" panose="020F0502020204030204" pitchFamily="34" charset="0"/>
              </a:rPr>
              <a:t> </a:t>
            </a:r>
            <a:r>
              <a:rPr lang="en-US" sz="2400" err="1">
                <a:cs typeface="Calibri" panose="020F0502020204030204" pitchFamily="34" charset="0"/>
              </a:rPr>
              <a:t>liệu</a:t>
            </a:r>
            <a:r>
              <a:rPr lang="en-US" sz="2400">
                <a:cs typeface="Calibri" panose="020F0502020204030204" pitchFamily="34" charset="0"/>
              </a:rPr>
              <a:t>/ </a:t>
            </a:r>
            <a:r>
              <a:rPr lang="en-US" sz="2400" err="1">
                <a:cs typeface="Calibri" panose="020F0502020204030204" pitchFamily="34" charset="0"/>
              </a:rPr>
              <a:t>bộ</a:t>
            </a:r>
            <a:r>
              <a:rPr lang="en-US" sz="2400">
                <a:cs typeface="Calibri" panose="020F0502020204030204" pitchFamily="34" charset="0"/>
              </a:rPr>
              <a:t> nhớ </a:t>
            </a:r>
            <a:r>
              <a:rPr lang="en-US" sz="2400" err="1">
                <a:cs typeface="Calibri" panose="020F0502020204030204" pitchFamily="34" charset="0"/>
              </a:rPr>
              <a:t>máy</a:t>
            </a:r>
            <a:r>
              <a:rPr lang="en-US" sz="2400">
                <a:cs typeface="Calibri" panose="020F0502020204030204" pitchFamily="34" charset="0"/>
              </a:rPr>
              <a:t> </a:t>
            </a:r>
            <a:r>
              <a:rPr lang="en-US" sz="2400" err="1">
                <a:cs typeface="Calibri" panose="020F0502020204030204" pitchFamily="34" charset="0"/>
              </a:rPr>
              <a:t>tính</a:t>
            </a:r>
            <a:endParaRPr lang="en-US" sz="2400" i="1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3013" y="3087543"/>
            <a:ext cx="10860402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>
                <a:solidFill>
                  <a:srgbClr val="0070C0"/>
                </a:solidFill>
              </a:rPr>
              <a:t>weight</a:t>
            </a:r>
            <a:r>
              <a:rPr lang="en-US" sz="3600" i="1">
                <a:solidFill>
                  <a:srgbClr val="0070C0"/>
                </a:solidFill>
              </a:rPr>
              <a:t> </a:t>
            </a:r>
            <a:r>
              <a:rPr lang="en-US" sz="2400"/>
              <a:t>(n) /</a:t>
            </a:r>
            <a:r>
              <a:rPr lang="en-US" sz="2400" err="1">
                <a:solidFill>
                  <a:srgbClr val="FF0000"/>
                </a:solidFill>
              </a:rPr>
              <a:t>weɪt</a:t>
            </a:r>
            <a:r>
              <a:rPr lang="en-US" sz="2400"/>
              <a:t>/ </a:t>
            </a:r>
            <a:r>
              <a:rPr lang="en-US" sz="2400" err="1"/>
              <a:t>trọng</a:t>
            </a:r>
            <a:r>
              <a:rPr lang="en-US" sz="2400"/>
              <a:t> </a:t>
            </a:r>
            <a:r>
              <a:rPr lang="en-US" sz="2400" err="1"/>
              <a:t>lượng</a:t>
            </a:r>
            <a:r>
              <a:rPr lang="en-US" sz="2400"/>
              <a:t>, </a:t>
            </a:r>
            <a:r>
              <a:rPr lang="en-US" sz="2400" err="1"/>
              <a:t>cân</a:t>
            </a:r>
            <a:r>
              <a:rPr lang="en-US" sz="2400"/>
              <a:t> </a:t>
            </a:r>
            <a:r>
              <a:rPr lang="en-US" sz="2400" err="1"/>
              <a:t>nặng</a:t>
            </a:r>
            <a:endParaRPr lang="en-US" sz="2400" i="1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6379" y="2406752"/>
            <a:ext cx="10861378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>
                <a:solidFill>
                  <a:srgbClr val="0070C0"/>
                </a:solidFill>
              </a:rPr>
              <a:t>inch</a:t>
            </a:r>
            <a:r>
              <a:rPr lang="en-US" sz="3600" i="1">
                <a:solidFill>
                  <a:srgbClr val="0070C0"/>
                </a:solidFill>
              </a:rPr>
              <a:t> </a:t>
            </a:r>
            <a:r>
              <a:rPr lang="en-US" sz="2400"/>
              <a:t>(n) /</a:t>
            </a:r>
            <a:r>
              <a:rPr lang="en-US" sz="2400" err="1">
                <a:solidFill>
                  <a:srgbClr val="FF0000"/>
                </a:solidFill>
              </a:rPr>
              <a:t>ɪntʃ</a:t>
            </a:r>
            <a:r>
              <a:rPr lang="en-US" sz="2400"/>
              <a:t>/ inch (“) (</a:t>
            </a:r>
            <a:r>
              <a:rPr lang="en-US" sz="2400" err="1"/>
              <a:t>đơn</a:t>
            </a:r>
            <a:r>
              <a:rPr lang="en-US" sz="2400"/>
              <a:t> </a:t>
            </a:r>
            <a:r>
              <a:rPr lang="en-US" sz="2400" err="1"/>
              <a:t>vị</a:t>
            </a:r>
            <a:r>
              <a:rPr lang="en-US" sz="2400"/>
              <a:t> </a:t>
            </a:r>
            <a:r>
              <a:rPr lang="en-US" sz="2400" err="1"/>
              <a:t>đo</a:t>
            </a:r>
            <a:r>
              <a:rPr lang="en-US" sz="2400"/>
              <a:t> </a:t>
            </a:r>
            <a:r>
              <a:rPr lang="en-US" sz="2400" err="1"/>
              <a:t>độ</a:t>
            </a:r>
            <a:r>
              <a:rPr lang="en-US" sz="2400"/>
              <a:t> </a:t>
            </a:r>
            <a:r>
              <a:rPr lang="en-US" sz="2400" err="1"/>
              <a:t>dài</a:t>
            </a:r>
            <a:r>
              <a:rPr lang="en-US" sz="2400"/>
              <a:t>, </a:t>
            </a:r>
            <a:r>
              <a:rPr lang="en-US" sz="2400" err="1"/>
              <a:t>bằng</a:t>
            </a:r>
            <a:r>
              <a:rPr lang="en-US" sz="2400"/>
              <a:t> 2.54 cm) </a:t>
            </a:r>
            <a:endParaRPr 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8249" y="1768136"/>
            <a:ext cx="10834743" cy="60016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>
                <a:solidFill>
                  <a:srgbClr val="0070C0"/>
                </a:solidFill>
              </a:rPr>
              <a:t>screen</a:t>
            </a:r>
            <a:r>
              <a:rPr lang="en-US" sz="3300" i="1">
                <a:solidFill>
                  <a:srgbClr val="0070C0"/>
                </a:solidFill>
              </a:rPr>
              <a:t> </a:t>
            </a:r>
            <a:r>
              <a:rPr lang="vi-VN" sz="2400"/>
              <a:t>(</a:t>
            </a:r>
            <a:r>
              <a:rPr lang="en-US" sz="2400"/>
              <a:t>n</a:t>
            </a:r>
            <a:r>
              <a:rPr lang="vi-VN" sz="2400"/>
              <a:t>) /</a:t>
            </a:r>
            <a:r>
              <a:rPr lang="vi-VN" sz="24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skriːn</a:t>
            </a:r>
            <a:r>
              <a:rPr lang="vi-VN" sz="2400"/>
              <a:t>/ </a:t>
            </a:r>
            <a:r>
              <a:rPr lang="en-US" sz="2400" err="1"/>
              <a:t>màn</a:t>
            </a:r>
            <a:r>
              <a:rPr lang="en-US" sz="2400"/>
              <a:t> </a:t>
            </a:r>
            <a:r>
              <a:rPr lang="en-US" sz="2400" err="1"/>
              <a:t>hình</a:t>
            </a:r>
            <a:endParaRPr lang="en-US" sz="2400" i="1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0505" y="1074786"/>
            <a:ext cx="1084965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>
                <a:solidFill>
                  <a:srgbClr val="0070C0"/>
                </a:solidFill>
              </a:rPr>
              <a:t>tablet</a:t>
            </a:r>
            <a:r>
              <a:rPr lang="en-US" sz="3600" i="1">
                <a:solidFill>
                  <a:srgbClr val="0070C0"/>
                </a:solidFill>
              </a:rPr>
              <a:t> </a:t>
            </a:r>
            <a:r>
              <a:rPr lang="en-US" sz="2400"/>
              <a:t>(n) /</a:t>
            </a:r>
            <a:r>
              <a:rPr lang="en-US" sz="2400">
                <a:solidFill>
                  <a:srgbClr val="FF0000"/>
                </a:solidFill>
              </a:rPr>
              <a:t>ˈ</a:t>
            </a:r>
            <a:r>
              <a:rPr lang="en-US" sz="2400" err="1">
                <a:solidFill>
                  <a:srgbClr val="FF0000"/>
                </a:solidFill>
              </a:rPr>
              <a:t>tæblət</a:t>
            </a:r>
            <a:r>
              <a:rPr lang="en-US" sz="2400"/>
              <a:t>/ </a:t>
            </a:r>
            <a:r>
              <a:rPr lang="en-US" sz="2400" err="1"/>
              <a:t>máy</a:t>
            </a:r>
            <a:r>
              <a:rPr lang="en-US" sz="2400"/>
              <a:t> </a:t>
            </a:r>
            <a:r>
              <a:rPr lang="en-US" sz="2400" err="1"/>
              <a:t>tính</a:t>
            </a:r>
            <a:r>
              <a:rPr lang="en-US" sz="2400"/>
              <a:t> </a:t>
            </a:r>
            <a:r>
              <a:rPr lang="en-US" sz="2400" err="1"/>
              <a:t>bảng</a:t>
            </a:r>
            <a:endParaRPr lang="en-US" i="1">
              <a:solidFill>
                <a:srgbClr val="0070C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563415" y="503853"/>
            <a:ext cx="521573" cy="905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6">
            <a:extLst>
              <a:ext uri="{FF2B5EF4-FFF2-40B4-BE49-F238E27FC236}">
                <a16:creationId xmlns:a16="http://schemas.microsoft.com/office/drawing/2014/main" id="{FC8FD518-BF52-E56E-F608-608898E31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0875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tablet">
            <a:hlinkClick r:id="" action="ppaction://media"/>
            <a:extLst>
              <a:ext uri="{FF2B5EF4-FFF2-40B4-BE49-F238E27FC236}">
                <a16:creationId xmlns:a16="http://schemas.microsoft.com/office/drawing/2014/main" id="{1580E517-BF3C-7997-3223-33BB26C1815F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7954130" y="3239872"/>
            <a:ext cx="406400" cy="406400"/>
          </a:xfrm>
          <a:prstGeom prst="rect">
            <a:avLst/>
          </a:prstGeom>
        </p:spPr>
      </p:pic>
      <p:pic>
        <p:nvPicPr>
          <p:cNvPr id="17" name="screen">
            <a:hlinkClick r:id="" action="ppaction://media"/>
            <a:extLst>
              <a:ext uri="{FF2B5EF4-FFF2-40B4-BE49-F238E27FC236}">
                <a16:creationId xmlns:a16="http://schemas.microsoft.com/office/drawing/2014/main" id="{F517FAC1-268A-8E96-A34C-17B7414B045E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204019" y="3253944"/>
            <a:ext cx="406400" cy="406400"/>
          </a:xfrm>
          <a:prstGeom prst="rect">
            <a:avLst/>
          </a:prstGeom>
        </p:spPr>
      </p:pic>
      <p:pic>
        <p:nvPicPr>
          <p:cNvPr id="18" name="screen">
            <a:hlinkClick r:id="" action="ppaction://media"/>
            <a:extLst>
              <a:ext uri="{FF2B5EF4-FFF2-40B4-BE49-F238E27FC236}">
                <a16:creationId xmlns:a16="http://schemas.microsoft.com/office/drawing/2014/main" id="{DCC6129F-1AA0-0A44-8257-92B822D541A7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186784" y="3225800"/>
            <a:ext cx="406400" cy="406400"/>
          </a:xfrm>
          <a:prstGeom prst="rect">
            <a:avLst/>
          </a:prstGeom>
        </p:spPr>
      </p:pic>
      <p:pic>
        <p:nvPicPr>
          <p:cNvPr id="19" name="inch">
            <a:hlinkClick r:id="" action="ppaction://media"/>
            <a:extLst>
              <a:ext uri="{FF2B5EF4-FFF2-40B4-BE49-F238E27FC236}">
                <a16:creationId xmlns:a16="http://schemas.microsoft.com/office/drawing/2014/main" id="{A725A1A7-8061-60D0-B104-E4C8519743E3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7814660" y="3275961"/>
            <a:ext cx="406400" cy="406400"/>
          </a:xfrm>
          <a:prstGeom prst="rect">
            <a:avLst/>
          </a:prstGeom>
        </p:spPr>
      </p:pic>
      <p:pic>
        <p:nvPicPr>
          <p:cNvPr id="20" name="weight">
            <a:hlinkClick r:id="" action="ppaction://media"/>
            <a:extLst>
              <a:ext uri="{FF2B5EF4-FFF2-40B4-BE49-F238E27FC236}">
                <a16:creationId xmlns:a16="http://schemas.microsoft.com/office/drawing/2014/main" id="{770C414D-C882-8F05-A902-F465D807E898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059106" y="3218471"/>
            <a:ext cx="406400" cy="406400"/>
          </a:xfrm>
          <a:prstGeom prst="rect">
            <a:avLst/>
          </a:prstGeom>
        </p:spPr>
      </p:pic>
      <p:pic>
        <p:nvPicPr>
          <p:cNvPr id="21" name="gigabyte">
            <a:hlinkClick r:id="" action="ppaction://media"/>
            <a:extLst>
              <a:ext uri="{FF2B5EF4-FFF2-40B4-BE49-F238E27FC236}">
                <a16:creationId xmlns:a16="http://schemas.microsoft.com/office/drawing/2014/main" id="{028609D5-DCDC-D733-82F1-7AD112F2E86C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059106" y="3275961"/>
            <a:ext cx="406400" cy="406400"/>
          </a:xfrm>
          <a:prstGeom prst="rect">
            <a:avLst/>
          </a:prstGeom>
        </p:spPr>
      </p:pic>
      <p:pic>
        <p:nvPicPr>
          <p:cNvPr id="22" name="storage">
            <a:hlinkClick r:id="" action="ppaction://media"/>
            <a:extLst>
              <a:ext uri="{FF2B5EF4-FFF2-40B4-BE49-F238E27FC236}">
                <a16:creationId xmlns:a16="http://schemas.microsoft.com/office/drawing/2014/main" id="{1B4A95AD-EBAD-2597-B006-DBC6F09B90BF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204019" y="3321964"/>
            <a:ext cx="406400" cy="406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BA6A132-1BC1-3922-D5F8-F0E50FBA9892}"/>
              </a:ext>
            </a:extLst>
          </p:cNvPr>
          <p:cNvSpPr txBox="1"/>
          <p:nvPr/>
        </p:nvSpPr>
        <p:spPr>
          <a:xfrm>
            <a:off x="7238793" y="3127894"/>
            <a:ext cx="1640625" cy="6092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4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69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95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54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7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90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19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31</Slides>
  <Notes>1</Notes>
  <HiddenSlides>1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revision>1</cp:revision>
  <dcterms:created xsi:type="dcterms:W3CDTF">2023-02-01T04:45:54Z</dcterms:created>
  <dcterms:modified xsi:type="dcterms:W3CDTF">2023-08-29T04:44:07Z</dcterms:modified>
</cp:coreProperties>
</file>