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50" r:id="rId2"/>
    <p:sldId id="349" r:id="rId3"/>
    <p:sldId id="422" r:id="rId4"/>
    <p:sldId id="423" r:id="rId5"/>
    <p:sldId id="424" r:id="rId6"/>
    <p:sldId id="428" r:id="rId7"/>
    <p:sldId id="258" r:id="rId8"/>
    <p:sldId id="279" r:id="rId9"/>
    <p:sldId id="280" r:id="rId10"/>
    <p:sldId id="418" r:id="rId11"/>
    <p:sldId id="425" r:id="rId12"/>
    <p:sldId id="281" r:id="rId13"/>
    <p:sldId id="282" r:id="rId14"/>
    <p:sldId id="283" r:id="rId15"/>
    <p:sldId id="284" r:id="rId16"/>
    <p:sldId id="419" r:id="rId17"/>
    <p:sldId id="275" r:id="rId18"/>
    <p:sldId id="277" r:id="rId19"/>
    <p:sldId id="276" r:id="rId20"/>
    <p:sldId id="285" r:id="rId21"/>
    <p:sldId id="286" r:id="rId22"/>
    <p:sldId id="257" r:id="rId23"/>
    <p:sldId id="278" r:id="rId24"/>
    <p:sldId id="426" r:id="rId25"/>
    <p:sldId id="420" r:id="rId26"/>
    <p:sldId id="260" r:id="rId27"/>
    <p:sldId id="261" r:id="rId28"/>
    <p:sldId id="427" r:id="rId29"/>
    <p:sldId id="262" r:id="rId30"/>
    <p:sldId id="263" r:id="rId31"/>
    <p:sldId id="264" r:id="rId32"/>
    <p:sldId id="267" r:id="rId33"/>
    <p:sldId id="265" r:id="rId34"/>
    <p:sldId id="259" r:id="rId35"/>
    <p:sldId id="429" r:id="rId36"/>
    <p:sldId id="430" r:id="rId37"/>
    <p:sldId id="431" r:id="rId38"/>
    <p:sldId id="432" r:id="rId39"/>
    <p:sldId id="274" r:id="rId40"/>
    <p:sldId id="41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4EA9-CDC2-4E8B-A705-003BE8F8872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B0C20-EF05-433F-B7D4-EE7E4EC7B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1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7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7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7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8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5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7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29.sv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29.sv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ordwall.net/resource/65193503/smw8-unit-5-vocabulary-review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4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51773" y="1186100"/>
            <a:ext cx="6693593" cy="5195940"/>
            <a:chOff x="5498407" y="744311"/>
            <a:chExt cx="6693593" cy="519594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720" b="18094"/>
            <a:stretch>
              <a:fillRect/>
            </a:stretch>
          </p:blipFill>
          <p:spPr>
            <a:xfrm flipH="1">
              <a:off x="6742948" y="744311"/>
              <a:ext cx="4867656" cy="519594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498407" y="3882156"/>
              <a:ext cx="6693593" cy="1058232"/>
              <a:chOff x="5498407" y="3882156"/>
              <a:chExt cx="6693593" cy="1058232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5498407" y="3882156"/>
                <a:ext cx="1300271" cy="1058232"/>
                <a:chOff x="0" y="-28575"/>
                <a:chExt cx="2600543" cy="2116465"/>
              </a:xfrm>
            </p:grpSpPr>
            <p:pic>
              <p:nvPicPr>
                <p:cNvPr id="7" name="Picture 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8" name="TextBox 8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02</a:t>
                  </a:r>
                </a:p>
              </p:txBody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6798678" y="3976414"/>
                <a:ext cx="5393322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8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adverbs</a:t>
                </a:r>
                <a:endParaRPr lang="en-US" sz="3200" dirty="0">
                  <a:solidFill>
                    <a:srgbClr val="000000"/>
                  </a:solidFill>
                  <a:latin typeface=".VnVogue" panose="020B7200000000000000" pitchFamily="34" charset="0"/>
                </a:endParaRPr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7285140" y="4522521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trạng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59390" y="1824061"/>
              <a:ext cx="6447056" cy="1335608"/>
              <a:chOff x="5659390" y="1824061"/>
              <a:chExt cx="6447056" cy="1335608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659390" y="1824061"/>
                <a:ext cx="1300271" cy="1058232"/>
                <a:chOff x="0" y="-28575"/>
                <a:chExt cx="2600543" cy="2116465"/>
              </a:xfrm>
            </p:grpSpPr>
            <p:pic>
              <p:nvPicPr>
                <p:cNvPr id="4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5" name="TextBox 5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01</a:t>
                  </a:r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7285141" y="2475374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59661" y="1932556"/>
                <a:ext cx="5146785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adjecti</a:t>
                </a:r>
                <a:r>
                  <a:rPr lang="en-US" sz="2667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ves</a:t>
                </a:r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8043219" y="2877540"/>
                <a:ext cx="2438963" cy="2821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(Review –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989559" y="269144"/>
            <a:ext cx="5348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328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2374" y="35205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7681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2820" y="470167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53614" y="17739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simple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simple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8569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5170" y="464961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happy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happy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127" y="54288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09" y="6112714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1602" y="611042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33879" y="611042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</p:spTree>
    <p:extLst>
      <p:ext uri="{BB962C8B-B14F-4D97-AF65-F5344CB8AC3E}">
        <p14:creationId xmlns:p14="http://schemas.microsoft.com/office/powerpoint/2010/main" val="22748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5520" y="321229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Long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4306" y="5892028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38029" y="5892027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34038" y="5892027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1568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765" y="-17818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Special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best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Farther/further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furthest/farthest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Much/more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-84530"/>
            <a:ext cx="13257982" cy="7742759"/>
            <a:chOff x="-1610216" y="-200537"/>
            <a:chExt cx="19886973" cy="11614139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399"/>
            <a:stretch>
              <a:fillRect/>
            </a:stretch>
          </p:blipFill>
          <p:spPr>
            <a:xfrm>
              <a:off x="2948227" y="820810"/>
              <a:ext cx="6784137" cy="457200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7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13907042" flipH="1" flipV="1">
              <a:off x="389212" y="-332114"/>
              <a:ext cx="2042694" cy="230584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6000" y1="8019" x2="94000" y2="89623"/>
                        <a14:foregroundMark x1="5200" y1="96226" x2="85200" y2="94811"/>
                        <a14:foregroundMark x1="7600" y1="97170" x2="91200" y2="92925"/>
                        <a14:foregroundMark x1="90400" y1="92453" x2="89200" y2="91981"/>
                        <a14:foregroundMark x1="85600" y1="91038" x2="85600" y2="91038"/>
                        <a14:foregroundMark x1="83600" y1="89623" x2="18800" y2="89151"/>
                        <a14:foregroundMark x1="800" y1="6132" x2="3200" y2="87736"/>
                        <a14:foregroundMark x1="1600" y1="29717" x2="1600" y2="29717"/>
                        <a14:foregroundMark x1="2000" y1="28302" x2="2000" y2="29245"/>
                        <a14:foregroundMark x1="4400" y1="1887" x2="46400" y2="472"/>
                        <a14:foregroundMark x1="48000" y1="1415" x2="87200" y2="3302"/>
                        <a14:foregroundMark x1="88800" y1="3302" x2="97600" y2="4245"/>
                        <a14:foregroundMark x1="94400" y1="16509" x2="92400" y2="86321"/>
                        <a14:foregroundMark x1="10000" y1="99057" x2="94800" y2="94340"/>
                        <a14:foregroundMark x1="99200" y1="12264" x2="97200" y2="86321"/>
                        <a14:backgroundMark x1="17600" y1="22642" x2="17600" y2="22642"/>
                        <a14:backgroundMark x1="44400" y1="32075" x2="44400" y2="32075"/>
                        <a14:backgroundMark x1="48800" y1="35849" x2="49600" y2="38208"/>
                        <a14:backgroundMark x1="18000" y1="19340" x2="46400" y2="50472"/>
                        <a14:backgroundMark x1="14000" y1="11792" x2="14400" y2="19811"/>
                        <a14:backgroundMark x1="4800" y1="9434" x2="6400" y2="13679"/>
                        <a14:backgroundMark x1="2400" y1="7547" x2="2400" y2="8019"/>
                        <a14:backgroundMark x1="2400" y1="10849" x2="2400" y2="41038"/>
                        <a14:backgroundMark x1="9200" y1="98585" x2="9200" y2="98585"/>
                        <a14:backgroundMark x1="14000" y1="95283" x2="14000" y2="95283"/>
                        <a14:backgroundMark x1="10400" y1="94340" x2="10400" y2="94340"/>
                        <a14:backgroundMark x1="13200" y1="94340" x2="13200" y2="94340"/>
                        <a14:backgroundMark x1="13200" y1="97170" x2="13200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02399">
            <a:off x="1508338" y="1490646"/>
            <a:ext cx="8689753" cy="2413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05269">
            <a:off x="2544214" y="2104597"/>
            <a:ext cx="224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Vogue" panose="020B7200000000000000" pitchFamily="34" charset="0"/>
              </a:rPr>
              <a:t>Review:</a:t>
            </a:r>
          </a:p>
        </p:txBody>
      </p:sp>
      <p:sp>
        <p:nvSpPr>
          <p:cNvPr id="12" name="TextBox 11"/>
          <p:cNvSpPr txBox="1"/>
          <p:nvPr/>
        </p:nvSpPr>
        <p:spPr>
          <a:xfrm rot="21165648">
            <a:off x="3822769" y="2746435"/>
            <a:ext cx="6109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.VnVogue" panose="020B7200000000000000" pitchFamily="34" charset="0"/>
              </a:rPr>
              <a:t>COMPARATIVE FORM</a:t>
            </a:r>
          </a:p>
        </p:txBody>
      </p:sp>
    </p:spTree>
    <p:extLst>
      <p:ext uri="{BB962C8B-B14F-4D97-AF65-F5344CB8AC3E}">
        <p14:creationId xmlns:p14="http://schemas.microsoft.com/office/powerpoint/2010/main" val="35510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449416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7419" y="1002891"/>
            <a:ext cx="10146891" cy="954107"/>
            <a:chOff x="737419" y="1002891"/>
            <a:chExt cx="10146891" cy="954107"/>
          </a:xfrm>
        </p:grpSpPr>
        <p:sp>
          <p:nvSpPr>
            <p:cNvPr id="16" name="Rectangle 15"/>
            <p:cNvSpPr/>
            <p:nvPr/>
          </p:nvSpPr>
          <p:spPr>
            <a:xfrm>
              <a:off x="737419" y="1002891"/>
              <a:ext cx="101468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Ta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(Comparative adjectives)   </a:t>
              </a:r>
            </a:p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835838" y="1204640"/>
              <a:ext cx="255575" cy="27530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5839" y="2208275"/>
            <a:ext cx="9202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Short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 + be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than + Noun/ Pronoun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5" b="93241" l="4286" r="95000">
                        <a14:foregroundMark x1="85571" y1="27963" x2="83000" y2="29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303" y="2859094"/>
            <a:ext cx="2285857" cy="35267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21394" y="4226187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Minh is shorter than his father.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Minh’s father is taller than him.</a:t>
            </a:r>
          </a:p>
        </p:txBody>
      </p:sp>
    </p:spTree>
    <p:extLst>
      <p:ext uri="{BB962C8B-B14F-4D97-AF65-F5344CB8AC3E}">
        <p14:creationId xmlns:p14="http://schemas.microsoft.com/office/powerpoint/2010/main" val="15804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2" y="450685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5439" y="1028736"/>
            <a:ext cx="1045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Long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 + be + more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+ than + Noun/ Pronoun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314" y="2148529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Jerry 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more intelligent than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Tom is more stupid than Jerry.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7" b="94545" l="0" r="100000">
                        <a14:foregroundMark x1="10200" y1="26061" x2="22800" y2="67576"/>
                        <a14:foregroundMark x1="25400" y1="72727" x2="42600" y2="86970"/>
                        <a14:foregroundMark x1="10200" y1="67273" x2="10200" y2="67273"/>
                        <a14:foregroundMark x1="14600" y1="60000" x2="14600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433" y="1618928"/>
            <a:ext cx="3201901" cy="2114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0990" y="4158572"/>
            <a:ext cx="696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A is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than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question B.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Question B is easier than question 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50" b="100000" l="8750" r="90000">
                        <a14:foregroundMark x1="21500" y1="30875" x2="21500" y2="30875"/>
                        <a14:foregroundMark x1="35625" y1="18625" x2="35625" y2="18625"/>
                        <a14:foregroundMark x1="35000" y1="24500" x2="35000" y2="24500"/>
                        <a14:foregroundMark x1="21500" y1="41375" x2="21500" y2="41375"/>
                        <a14:foregroundMark x1="79500" y1="14875" x2="79500" y2="14875"/>
                        <a14:foregroundMark x1="70625" y1="23625" x2="70625" y2="23625"/>
                        <a14:foregroundMark x1="82750" y1="38500" x2="82750" y2="38500"/>
                        <a14:foregroundMark x1="81750" y1="48875" x2="81750" y2="48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946" y="3613105"/>
            <a:ext cx="2327787" cy="23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0000" l="10000" r="91406">
                        <a14:foregroundMark x1="71406" y1="11875" x2="72031" y2="12031"/>
                        <a14:foregroundMark x1="79063" y1="13438" x2="72031" y2="20469"/>
                        <a14:foregroundMark x1="81719" y1="19219" x2="81719" y2="19219"/>
                        <a14:foregroundMark x1="81563" y1="16406" x2="81563" y2="16406"/>
                        <a14:foregroundMark x1="77344" y1="20156" x2="75938" y2="21094"/>
                        <a14:foregroundMark x1="73438" y1="22500" x2="73438" y2="22500"/>
                        <a14:foregroundMark x1="70156" y1="30156" x2="70156" y2="30156"/>
                        <a14:backgroundMark x1="73594" y1="18438" x2="73594" y2="18438"/>
                        <a14:backgroundMark x1="75156" y1="17969" x2="76094" y2="17031"/>
                        <a14:backgroundMark x1="74375" y1="17656" x2="74063" y2="17813"/>
                        <a14:backgroundMark x1="73438" y1="18906" x2="73906" y2="18750"/>
                        <a14:backgroundMark x1="74375" y1="18594" x2="74375" y2="18594"/>
                        <a14:backgroundMark x1="73906" y1="18594" x2="72656" y2="18594"/>
                        <a14:backgroundMark x1="60469" y1="16406" x2="60469" y2="16406"/>
                        <a14:backgroundMark x1="40313" y1="1719" x2="40313" y2="1719"/>
                      </a14:backgroundRemoval>
                    </a14:imgEffect>
                  </a14:imgLayer>
                </a14:imgProps>
              </a:ext>
            </a:extLst>
          </a:blip>
          <a:srcRect l="14127" t="8487" r="5955" b="10597"/>
          <a:stretch/>
        </p:blipFill>
        <p:spPr>
          <a:xfrm>
            <a:off x="9684774" y="165585"/>
            <a:ext cx="2733368" cy="2767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4658" y="878335"/>
            <a:ext cx="240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9" y="1480247"/>
            <a:ext cx="86425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+mj-lt"/>
              </a:rPr>
              <a:t>Adverbs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trạng từ hay còn gọi là phó từ, là những từ được sử dụng trong câu để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tính từ, một trạng từ khác.</a:t>
            </a:r>
            <a:endParaRPr lang="en-US" sz="2800" b="1" u="sng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Curved Right Arrow 11"/>
          <p:cNvSpPr/>
          <p:nvPr/>
        </p:nvSpPr>
        <p:spPr>
          <a:xfrm rot="861413">
            <a:off x="391575" y="670837"/>
            <a:ext cx="509221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314" y="2639998"/>
            <a:ext cx="111006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endParaRPr lang="vi-VN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you move it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carefully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?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(Bạn có thể di chuyển nó cẩn thận chút được khôn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g?</a:t>
            </a:r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Curved Right Arrow 13"/>
          <p:cNvSpPr/>
          <p:nvPr/>
        </p:nvSpPr>
        <p:spPr>
          <a:xfrm rot="4912285">
            <a:off x="5725839" y="2409063"/>
            <a:ext cx="545103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354" y="4172360"/>
            <a:ext cx="1110062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place was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quiet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(Nơi đây yên ắng đến lạ lùng)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rved Right Arrow 16"/>
          <p:cNvSpPr/>
          <p:nvPr/>
        </p:nvSpPr>
        <p:spPr>
          <a:xfrm rot="5646506" flipV="1">
            <a:off x="6782752" y="3746312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235" y="5341821"/>
            <a:ext cx="111006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We’ll meet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shortly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afterward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.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(Sau này chúng ta sẽ gặp nhau ít hơn).</a:t>
            </a:r>
          </a:p>
          <a:p>
            <a:pPr algn="just"/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5646506" flipV="1">
            <a:off x="7375341" y="4894405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 animBg="1"/>
      <p:bldP spid="14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113" y="1784341"/>
            <a:ext cx="390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19634" y="1809677"/>
            <a:ext cx="6479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784" y="2675709"/>
            <a:ext cx="388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4390" y="2749128"/>
            <a:ext cx="6509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04" y="3557270"/>
            <a:ext cx="4358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terrible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9683" y="3628804"/>
            <a:ext cx="6522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7187" y="4444400"/>
            <a:ext cx="4815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90526" y="4542401"/>
            <a:ext cx="7312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344" y="5321193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9683" y="5419194"/>
            <a:ext cx="6123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21" grpId="0"/>
      <p:bldP spid="23" grpId="0"/>
      <p:bldP spid="25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3931" y="1856447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0820" y="1806744"/>
            <a:ext cx="2710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5215" y="2686885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92104" y="2637182"/>
            <a:ext cx="26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36838" y="3489496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13727" y="3439793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79943" y="5368278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56832" y="5318575"/>
            <a:ext cx="2864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50229" y="4458993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7118" y="4409290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17" grpId="0"/>
      <p:bldP spid="18" grpId="0"/>
      <p:bldP spid="19" grpId="0"/>
      <p:bldP spid="26" grpId="0"/>
      <p:bldP spid="27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98353" y="1142613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Comparative Forms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1737"/>
          <a:stretch>
            <a:fillRect/>
          </a:stretch>
        </p:blipFill>
        <p:spPr>
          <a:xfrm flipH="1">
            <a:off x="2635002" y="5060317"/>
            <a:ext cx="9891941" cy="207226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53675">
            <a:off x="123526" y="5269700"/>
            <a:ext cx="3425777" cy="4645121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91645" flipH="1">
            <a:off x="612545" y="5191844"/>
            <a:ext cx="2447736" cy="33323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778" l="9821" r="897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963" y="2317162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1. Equal comparison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703882" y="780106"/>
            <a:ext cx="259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9877" y="2357253"/>
            <a:ext cx="2932794" cy="903936"/>
            <a:chOff x="33833" y="1455224"/>
            <a:chExt cx="2932794" cy="903936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833" y="1455224"/>
              <a:ext cx="2932794" cy="9039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0186" y="1626167"/>
              <a:ext cx="2592090" cy="60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186" y="4299873"/>
            <a:ext cx="3012453" cy="979843"/>
            <a:chOff x="124331" y="3506740"/>
            <a:chExt cx="301245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4331" y="3506740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1413" y="3678528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2" y="1199194"/>
            <a:ext cx="6874135" cy="2246048"/>
            <a:chOff x="5239206" y="662981"/>
            <a:chExt cx="6874135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896781" y="908986"/>
              <a:ext cx="5951076" cy="318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as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………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60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as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 her sister.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as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Peter drives as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carefully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as John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(Peter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John)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9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76236" y="2387575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609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6874136" cy="2246048"/>
            <a:chOff x="5239205" y="662981"/>
            <a:chExt cx="6874136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Mai.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Hung runs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faster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Hoang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8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7002549" cy="2246048"/>
            <a:chOff x="5239205" y="662981"/>
            <a:chExt cx="700254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more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6811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Hang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beautiful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Lan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speaks English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fluently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Tu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(Minh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thạo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1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26180" y="1182760"/>
            <a:ext cx="7765820" cy="2246048"/>
            <a:chOff x="4475934" y="646547"/>
            <a:chExt cx="7765820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4475934" y="646547"/>
              <a:ext cx="7607114" cy="2246048"/>
              <a:chOff x="-792860" y="-26841"/>
              <a:chExt cx="7902006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792860" y="-26841"/>
                <a:ext cx="7902006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589033" y="929900"/>
              <a:ext cx="732602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…of/in...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3928" y="1425861"/>
              <a:ext cx="759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student in my class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54141" y="1998879"/>
              <a:ext cx="57816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Hung swims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fastest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team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7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77571" y="1199194"/>
            <a:ext cx="7417039" cy="2246048"/>
            <a:chOff x="5127325" y="662981"/>
            <a:chExt cx="741703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47485" y="855711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most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227668"/>
              <a:ext cx="6811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My mother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kind-hearted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women I’ve ever known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27325" y="2175986"/>
              <a:ext cx="7417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8095818" cy="2286255"/>
            <a:chOff x="4783774" y="3588122"/>
            <a:chExt cx="7128058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7128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Truong drives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carefully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family.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8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08417" y="1843172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Comparative Forms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sp>
        <p:nvSpPr>
          <p:cNvPr id="3" name="TextBox 2"/>
          <p:cNvSpPr txBox="1"/>
          <p:nvPr/>
        </p:nvSpPr>
        <p:spPr>
          <a:xfrm>
            <a:off x="4539280" y="4488951"/>
            <a:ext cx="3598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Eras Bold ITC" panose="020B0907030504020204" pitchFamily="34" charset="0"/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32579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01469" y="5133358"/>
            <a:ext cx="1897106" cy="17246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698463">
            <a:off x="-1113107" y="3705928"/>
            <a:ext cx="2600683" cy="14847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142738">
            <a:off x="-785732" y="2038465"/>
            <a:ext cx="915225" cy="2781070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43453" y="998386"/>
            <a:ext cx="5331629" cy="5360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789607" y="912751"/>
            <a:ext cx="5343243" cy="5400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69775" y="1403560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2509" y="2694729"/>
            <a:ext cx="46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It is hotter and hotter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0200" y="3054896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57978" y="3876728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1490" y="4903321"/>
            <a:ext cx="55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is more and more beautiful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50631" y="5409677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(Mary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1283" y="6027273"/>
            <a:ext cx="1897106" cy="1724642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38809" y="1278556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2485" y="2578012"/>
            <a:ext cx="53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He studies harder and harder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0250" y="3423972"/>
            <a:ext cx="457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27012" y="3840633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V+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40896" y="4766493"/>
            <a:ext cx="5386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speaks English more and more fluently.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1925" y="5686903"/>
            <a:ext cx="521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890" y="2694729"/>
            <a:ext cx="115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5510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60550" y="18986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bright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599" y="2324100"/>
            <a:ext cx="27971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133" b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r>
              <a:rPr lang="en-US" dirty="0"/>
              <a:t>chip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90195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gigabyte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908175" y="3451225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inch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0075" y="392112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performance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3547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powerful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screen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storage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793875" y="598805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tablet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330950" y="19240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369050" y="238125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Chíp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tử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50046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vị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lường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rộng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diễn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sức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Máy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95637" y="1606451"/>
            <a:ext cx="10027830" cy="4113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93181" y="1804819"/>
            <a:ext cx="831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be/V, +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 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0415" y="3130995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 he has,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wants to spend.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7459" y="3672353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19470" y="907092"/>
            <a:ext cx="714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CÓ 2 MỆNH ĐỀ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9405" y="2536723"/>
            <a:ext cx="137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93181" y="4405448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eat,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fatter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0225" y="4946806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5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2" grpId="0"/>
      <p:bldP spid="23" grpId="0"/>
      <p:bldP spid="24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“e”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“r”:</a:t>
              </a: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longer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faster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Nicer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Cuter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wider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ier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happier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=&gt;luckier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easier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heavier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4774154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7077">
                  <a:extLst>
                    <a:ext uri="{9D8B030D-6E8A-4147-A177-3AD203B41FA5}">
                      <a16:colId xmlns:a16="http://schemas.microsoft.com/office/drawing/2014/main" val="2787436303"/>
                    </a:ext>
                  </a:extLst>
                </a:gridCol>
                <a:gridCol w="2387077">
                  <a:extLst>
                    <a:ext uri="{9D8B030D-6E8A-4147-A177-3AD203B41FA5}">
                      <a16:colId xmlns:a16="http://schemas.microsoft.com/office/drawing/2014/main" val="1424384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hotter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bigger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9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5637" y="1102538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23207" y="1369221"/>
            <a:ext cx="5034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76231" y="2139720"/>
          <a:ext cx="9014367" cy="3702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70">
                  <a:extLst>
                    <a:ext uri="{9D8B030D-6E8A-4147-A177-3AD203B41FA5}">
                      <a16:colId xmlns:a16="http://schemas.microsoft.com/office/drawing/2014/main" val="3450441648"/>
                    </a:ext>
                  </a:extLst>
                </a:gridCol>
                <a:gridCol w="3533827">
                  <a:extLst>
                    <a:ext uri="{9D8B030D-6E8A-4147-A177-3AD203B41FA5}">
                      <a16:colId xmlns:a16="http://schemas.microsoft.com/office/drawing/2014/main" val="3945840751"/>
                    </a:ext>
                  </a:extLst>
                </a:gridCol>
                <a:gridCol w="4132570">
                  <a:extLst>
                    <a:ext uri="{9D8B030D-6E8A-4147-A177-3AD203B41FA5}">
                      <a16:colId xmlns:a16="http://schemas.microsoft.com/office/drawing/2014/main" val="1803233581"/>
                    </a:ext>
                  </a:extLst>
                </a:gridCol>
              </a:tblGrid>
              <a:tr h="8230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Adjective/ adverb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Comparative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699110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Good/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42642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Bad/badly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152796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131069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Much/many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77274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Farther/further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993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6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267453D3-86F7-4003-ADAF-FCABCC448893}"/>
              </a:ext>
            </a:extLst>
          </p:cNvPr>
          <p:cNvGrpSpPr/>
          <p:nvPr/>
        </p:nvGrpSpPr>
        <p:grpSpPr>
          <a:xfrm>
            <a:off x="287676" y="626958"/>
            <a:ext cx="11630865" cy="4900538"/>
            <a:chOff x="287676" y="626958"/>
            <a:chExt cx="11630865" cy="4900538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id="{78E32A1E-6F6E-4254-A7B6-1DAA6EAD0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676" y="1398423"/>
              <a:ext cx="11630865" cy="4129073"/>
            </a:xfrm>
            <a:prstGeom prst="rect">
              <a:avLst/>
            </a:prstGeom>
          </p:spPr>
        </p:pic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B8B1D868-245D-4213-A4FF-663ABF1BD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707" y="626958"/>
              <a:ext cx="6363674" cy="605634"/>
            </a:xfrm>
            <a:prstGeom prst="rect">
              <a:avLst/>
            </a:prstGeom>
          </p:spPr>
        </p:pic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BC88C57-F3D5-4D21-87E2-E59044550E39}"/>
              </a:ext>
            </a:extLst>
          </p:cNvPr>
          <p:cNvSpPr/>
          <p:nvPr/>
        </p:nvSpPr>
        <p:spPr>
          <a:xfrm>
            <a:off x="9189397" y="1667144"/>
            <a:ext cx="1161100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0FE490-D396-4DF6-AA18-7251BF227668}"/>
              </a:ext>
            </a:extLst>
          </p:cNvPr>
          <p:cNvSpPr/>
          <p:nvPr/>
        </p:nvSpPr>
        <p:spPr>
          <a:xfrm>
            <a:off x="6933344" y="2056640"/>
            <a:ext cx="733050" cy="3430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5470449-3DC8-445D-BCFB-E55928DA3A29}"/>
              </a:ext>
            </a:extLst>
          </p:cNvPr>
          <p:cNvSpPr/>
          <p:nvPr/>
        </p:nvSpPr>
        <p:spPr>
          <a:xfrm>
            <a:off x="3466654" y="2494988"/>
            <a:ext cx="782070" cy="3197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D5E87F8-8C91-4F63-8FDC-1E6BFDD266BC}"/>
              </a:ext>
            </a:extLst>
          </p:cNvPr>
          <p:cNvSpPr/>
          <p:nvPr/>
        </p:nvSpPr>
        <p:spPr>
          <a:xfrm>
            <a:off x="4621342" y="2909243"/>
            <a:ext cx="1119165" cy="3627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5CFD5E9-D60F-4109-B855-DA2B8FD6EA61}"/>
              </a:ext>
            </a:extLst>
          </p:cNvPr>
          <p:cNvSpPr/>
          <p:nvPr/>
        </p:nvSpPr>
        <p:spPr>
          <a:xfrm>
            <a:off x="3509819" y="3229473"/>
            <a:ext cx="1381157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12CDBBA-4921-4C78-8856-B36FDB59CE20}"/>
              </a:ext>
            </a:extLst>
          </p:cNvPr>
          <p:cNvSpPr/>
          <p:nvPr/>
        </p:nvSpPr>
        <p:spPr>
          <a:xfrm>
            <a:off x="5746838" y="4046317"/>
            <a:ext cx="1291915" cy="3430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FD3A746A-A245-40AB-903B-ADC20E3E1121}"/>
              </a:ext>
            </a:extLst>
          </p:cNvPr>
          <p:cNvSpPr/>
          <p:nvPr/>
        </p:nvSpPr>
        <p:spPr>
          <a:xfrm>
            <a:off x="3941042" y="4510977"/>
            <a:ext cx="1133902" cy="3627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7D6BE599-8187-45CC-850C-D7998A634755}"/>
              </a:ext>
            </a:extLst>
          </p:cNvPr>
          <p:cNvSpPr/>
          <p:nvPr/>
        </p:nvSpPr>
        <p:spPr>
          <a:xfrm>
            <a:off x="5336944" y="4918414"/>
            <a:ext cx="922527" cy="3430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05497EDE-A658-42CA-82CB-D878FD84BE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24" y="1196012"/>
            <a:ext cx="11568702" cy="4854286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807FEBDA-BD1D-4C7B-A4BF-70D13734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321" y="437380"/>
            <a:ext cx="10391889" cy="58454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DCC719-8E91-4B25-A750-E27C49219700}"/>
              </a:ext>
            </a:extLst>
          </p:cNvPr>
          <p:cNvSpPr/>
          <p:nvPr/>
        </p:nvSpPr>
        <p:spPr>
          <a:xfrm>
            <a:off x="3937520" y="1175464"/>
            <a:ext cx="757770" cy="4273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8E37887-3416-4BA0-8327-116CEF56CAC2}"/>
              </a:ext>
            </a:extLst>
          </p:cNvPr>
          <p:cNvSpPr txBox="1"/>
          <p:nvPr/>
        </p:nvSpPr>
        <p:spPr>
          <a:xfrm>
            <a:off x="9413357" y="1007657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quiet -&gt; quietly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6916B51-0C0A-47A9-A0D0-24B344DE0CAE}"/>
              </a:ext>
            </a:extLst>
          </p:cNvPr>
          <p:cNvSpPr/>
          <p:nvPr/>
        </p:nvSpPr>
        <p:spPr>
          <a:xfrm>
            <a:off x="3414839" y="1647703"/>
            <a:ext cx="654788" cy="4270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9F8D2-47FB-4896-837C-D868DE831772}"/>
              </a:ext>
            </a:extLst>
          </p:cNvPr>
          <p:cNvSpPr txBox="1"/>
          <p:nvPr/>
        </p:nvSpPr>
        <p:spPr>
          <a:xfrm>
            <a:off x="9308315" y="1481680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long -&gt; longer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EB71DE5-1968-4715-BC4B-855A0C64CCD8}"/>
              </a:ext>
            </a:extLst>
          </p:cNvPr>
          <p:cNvSpPr/>
          <p:nvPr/>
        </p:nvSpPr>
        <p:spPr>
          <a:xfrm>
            <a:off x="6681899" y="2169348"/>
            <a:ext cx="1188703" cy="4161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64B8FF89-7A59-4436-93CC-31BB15067B02}"/>
              </a:ext>
            </a:extLst>
          </p:cNvPr>
          <p:cNvSpPr txBox="1"/>
          <p:nvPr/>
        </p:nvSpPr>
        <p:spPr>
          <a:xfrm>
            <a:off x="9371270" y="2062272"/>
            <a:ext cx="295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more well -&gt; better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68416FE3-EB2D-4B0D-A5DB-F2DD5F0DDF09}"/>
              </a:ext>
            </a:extLst>
          </p:cNvPr>
          <p:cNvSpPr/>
          <p:nvPr/>
        </p:nvSpPr>
        <p:spPr>
          <a:xfrm>
            <a:off x="584915" y="2628391"/>
            <a:ext cx="515554" cy="3772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AA40AD5-9097-491F-8E9B-190FB217BED1}"/>
              </a:ext>
            </a:extLst>
          </p:cNvPr>
          <p:cNvSpPr txBox="1"/>
          <p:nvPr/>
        </p:nvSpPr>
        <p:spPr>
          <a:xfrm>
            <a:off x="9750104" y="2595457"/>
            <a:ext cx="206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-&gt; Does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1DAC22D-97EA-479D-A7AA-56C218F0DF9A}"/>
              </a:ext>
            </a:extLst>
          </p:cNvPr>
          <p:cNvSpPr/>
          <p:nvPr/>
        </p:nvSpPr>
        <p:spPr>
          <a:xfrm>
            <a:off x="657169" y="3149603"/>
            <a:ext cx="515554" cy="3772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7380E19-8E41-4814-8A30-35E9A6672149}"/>
              </a:ext>
            </a:extLst>
          </p:cNvPr>
          <p:cNvSpPr txBox="1"/>
          <p:nvPr/>
        </p:nvSpPr>
        <p:spPr>
          <a:xfrm>
            <a:off x="9983972" y="3095129"/>
            <a:ext cx="229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Are -&gt; Do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D7F6693E-E2E1-4285-AEC8-D36B0834EB13}"/>
              </a:ext>
            </a:extLst>
          </p:cNvPr>
          <p:cNvSpPr/>
          <p:nvPr/>
        </p:nvSpPr>
        <p:spPr>
          <a:xfrm>
            <a:off x="3487902" y="3666210"/>
            <a:ext cx="1070239" cy="3459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C86BBEE-4C18-4654-B6F6-B217DD50F3D3}"/>
              </a:ext>
            </a:extLst>
          </p:cNvPr>
          <p:cNvSpPr txBox="1"/>
          <p:nvPr/>
        </p:nvSpPr>
        <p:spPr>
          <a:xfrm>
            <a:off x="8428875" y="3592128"/>
            <a:ext cx="353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 beautiful -&gt; beautifully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0318B0FC-A160-497A-957F-93B08C699F7C}"/>
              </a:ext>
            </a:extLst>
          </p:cNvPr>
          <p:cNvSpPr/>
          <p:nvPr/>
        </p:nvSpPr>
        <p:spPr>
          <a:xfrm>
            <a:off x="2521733" y="4168058"/>
            <a:ext cx="715822" cy="3365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F59B5F0-2110-4738-8EC5-7F2BC326C307}"/>
              </a:ext>
            </a:extLst>
          </p:cNvPr>
          <p:cNvSpPr txBox="1"/>
          <p:nvPr/>
        </p:nvSpPr>
        <p:spPr>
          <a:xfrm>
            <a:off x="9372260" y="4087868"/>
            <a:ext cx="263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farrer</a:t>
            </a:r>
            <a:r>
              <a:rPr lang="en-US" sz="2800" i="1" dirty="0">
                <a:solidFill>
                  <a:srgbClr val="FF0000"/>
                </a:solidFill>
              </a:rPr>
              <a:t> -&gt; farther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C0710BF-5B0D-40B2-B26A-1862A3D42ED6}"/>
              </a:ext>
            </a:extLst>
          </p:cNvPr>
          <p:cNvSpPr/>
          <p:nvPr/>
        </p:nvSpPr>
        <p:spPr>
          <a:xfrm>
            <a:off x="668078" y="4681281"/>
            <a:ext cx="641400" cy="3498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6654AE25-4643-43C6-B9EB-E7FF9738E5CF}"/>
              </a:ext>
            </a:extLst>
          </p:cNvPr>
          <p:cNvSpPr txBox="1"/>
          <p:nvPr/>
        </p:nvSpPr>
        <p:spPr>
          <a:xfrm>
            <a:off x="9674876" y="4590515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Why -&gt; What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8A7C4635-777D-49A1-954E-D98B3E272A52}"/>
              </a:ext>
            </a:extLst>
          </p:cNvPr>
          <p:cNvSpPr/>
          <p:nvPr/>
        </p:nvSpPr>
        <p:spPr>
          <a:xfrm>
            <a:off x="585527" y="5148399"/>
            <a:ext cx="443024" cy="3772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91B4EB75-4543-400A-B9F7-2D5AA57FD580}"/>
              </a:ext>
            </a:extLst>
          </p:cNvPr>
          <p:cNvSpPr txBox="1"/>
          <p:nvPr/>
        </p:nvSpPr>
        <p:spPr>
          <a:xfrm>
            <a:off x="9779214" y="5069707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-&gt; Does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EC61D863-BEBC-47A5-8B28-0937BF55A187}"/>
              </a:ext>
            </a:extLst>
          </p:cNvPr>
          <p:cNvSpPr/>
          <p:nvPr/>
        </p:nvSpPr>
        <p:spPr>
          <a:xfrm>
            <a:off x="3854352" y="5610578"/>
            <a:ext cx="542987" cy="3689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378B8338-592A-43B7-A4D4-99AF0372E1A9}"/>
              </a:ext>
            </a:extLst>
          </p:cNvPr>
          <p:cNvSpPr txBox="1"/>
          <p:nvPr/>
        </p:nvSpPr>
        <p:spPr>
          <a:xfrm>
            <a:off x="9820311" y="5552797"/>
            <a:ext cx="266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loud -&gt; loudly</a:t>
            </a:r>
          </a:p>
        </p:txBody>
      </p:sp>
    </p:spTree>
    <p:extLst>
      <p:ext uri="{BB962C8B-B14F-4D97-AF65-F5344CB8AC3E}">
        <p14:creationId xmlns:p14="http://schemas.microsoft.com/office/powerpoint/2010/main" val="37708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002EC97-D11E-47AC-A1D9-7C91DE13576A}"/>
              </a:ext>
            </a:extLst>
          </p:cNvPr>
          <p:cNvSpPr/>
          <p:nvPr/>
        </p:nvSpPr>
        <p:spPr>
          <a:xfrm>
            <a:off x="379286" y="901349"/>
            <a:ext cx="11296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</a:rPr>
              <a:t>Circle the word that differs from the other three in the position of primary stress in each of the following questions.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A1ED3F4-6E27-4B2A-8561-55D2D109D0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207" y="2207125"/>
            <a:ext cx="11399436" cy="2200488"/>
          </a:xfrm>
          <a:prstGeom prst="rect">
            <a:avLst/>
          </a:prstGeom>
        </p:spPr>
      </p:pic>
      <p:sp>
        <p:nvSpPr>
          <p:cNvPr id="8" name="Oval 5">
            <a:extLst>
              <a:ext uri="{FF2B5EF4-FFF2-40B4-BE49-F238E27FC236}">
                <a16:creationId xmlns:a16="http://schemas.microsoft.com/office/drawing/2014/main" id="{DFC23C00-0527-41EB-BE4B-BB89265B8B47}"/>
              </a:ext>
            </a:extLst>
          </p:cNvPr>
          <p:cNvSpPr/>
          <p:nvPr/>
        </p:nvSpPr>
        <p:spPr>
          <a:xfrm>
            <a:off x="906930" y="2549504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E3209BE8-2DD1-42D6-9C1A-979677A3AFA2}"/>
              </a:ext>
            </a:extLst>
          </p:cNvPr>
          <p:cNvSpPr/>
          <p:nvPr/>
        </p:nvSpPr>
        <p:spPr>
          <a:xfrm>
            <a:off x="3629582" y="3823499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26119F38-6822-4C3C-B332-64C668B2ECBD}"/>
              </a:ext>
            </a:extLst>
          </p:cNvPr>
          <p:cNvSpPr/>
          <p:nvPr/>
        </p:nvSpPr>
        <p:spPr>
          <a:xfrm>
            <a:off x="9824899" y="3176227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25E925F-2AEC-4C2D-8B83-CF8B3AC2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263" y="255998"/>
            <a:ext cx="11178151" cy="42235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1C9ADF-1DAA-40D3-9FC7-0C59743AE659}"/>
              </a:ext>
            </a:extLst>
          </p:cNvPr>
          <p:cNvSpPr txBox="1"/>
          <p:nvPr/>
        </p:nvSpPr>
        <p:spPr>
          <a:xfrm>
            <a:off x="500863" y="4475269"/>
            <a:ext cx="79650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write in the topic sentence?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describe your device?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give explanations and examples to describe it?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only  write about its good features?</a:t>
            </a:r>
          </a:p>
        </p:txBody>
      </p:sp>
    </p:spTree>
    <p:extLst>
      <p:ext uri="{BB962C8B-B14F-4D97-AF65-F5344CB8AC3E}">
        <p14:creationId xmlns:p14="http://schemas.microsoft.com/office/powerpoint/2010/main" val="54061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934F38-C041-405F-A79C-1A091B2587E3}"/>
              </a:ext>
            </a:extLst>
          </p:cNvPr>
          <p:cNvSpPr txBox="1"/>
          <p:nvPr/>
        </p:nvSpPr>
        <p:spPr>
          <a:xfrm>
            <a:off x="778267" y="1624796"/>
            <a:ext cx="10667144" cy="4536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parents got a new laptop for me for my birthday. It has a big screen, so I can watch movies and TV shows on it. The screen is seventeen inches. My laptop has 256 GB of storage so I can download lots of music and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movies. I can also save lots of games and homework. One thing I don't like is the weight. It's a little bit heavy to carry in my backpack with my school books. I really like my laptop.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CC4C459-5A20-4E46-92A7-102D14FE3336}"/>
              </a:ext>
            </a:extLst>
          </p:cNvPr>
          <p:cNvSpPr txBox="1"/>
          <p:nvPr/>
        </p:nvSpPr>
        <p:spPr>
          <a:xfrm>
            <a:off x="3503763" y="500288"/>
            <a:ext cx="4232787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Suggested 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5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SCIENCE AND TECHNOLOGY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10: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REVIEW 2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772744"/>
            <a:ext cx="94845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Grammar &amp; Vocabulary of Unit 5: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Wh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-questions and Yes/No questions and comparative adverbs.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Vocabulary of Unit 5: Words of the topic “science and technology” (tablet, screen, inch, weight, gigabyte, storage, rescue, lift, complete, navigate, recognize, carefully, quietly, safely).</a:t>
            </a:r>
          </a:p>
          <a:p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708150" y="1774825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weight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carefully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complete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charge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599" y="3886200"/>
            <a:ext cx="29495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lift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navigate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599" y="4927600"/>
            <a:ext cx="34067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quietly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recognize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599" y="5918200"/>
            <a:ext cx="373062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rescue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nặng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Cẩn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thận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thành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Sạc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Nâng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Thăm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la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tĩnh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Nhận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ra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4009489" y="574924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1052996" y="2124163"/>
            <a:ext cx="98273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Review vocabulary, grammar and language skills of unit 5.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Do the exercises in WB: Unit 5 Review - Part 2 (page 54). 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Prepare: Unit 6 – Vocabulary and Reading (pages 54 &amp; 55 – SB).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safely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speaker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778000" y="2819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future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an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toàn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6A5B085-1E08-4249-A03E-95A2EAAFA999}"/>
              </a:ext>
            </a:extLst>
          </p:cNvPr>
          <p:cNvSpPr txBox="1"/>
          <p:nvPr/>
        </p:nvSpPr>
        <p:spPr>
          <a:xfrm>
            <a:off x="6197600" y="2311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Loa,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nói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79526AA-1394-417F-8B15-302BE526BA8A}"/>
              </a:ext>
            </a:extLst>
          </p:cNvPr>
          <p:cNvSpPr txBox="1"/>
          <p:nvPr/>
        </p:nvSpPr>
        <p:spPr>
          <a:xfrm>
            <a:off x="61976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Đặc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B7A25F-CC11-4C92-BA86-E18A24193818}"/>
              </a:ext>
            </a:extLst>
          </p:cNvPr>
          <p:cNvSpPr txBox="1"/>
          <p:nvPr/>
        </p:nvSpPr>
        <p:spPr>
          <a:xfrm>
            <a:off x="701675" y="33337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7D346A5-CD1B-4B73-9F05-D316999B052C}"/>
              </a:ext>
            </a:extLst>
          </p:cNvPr>
          <p:cNvSpPr txBox="1"/>
          <p:nvPr/>
        </p:nvSpPr>
        <p:spPr>
          <a:xfrm>
            <a:off x="682625" y="38671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8EA91E6-A6A3-4E98-B67B-CD12776F9AE6}"/>
              </a:ext>
            </a:extLst>
          </p:cNvPr>
          <p:cNvSpPr txBox="1"/>
          <p:nvPr/>
        </p:nvSpPr>
        <p:spPr>
          <a:xfrm>
            <a:off x="682625" y="43624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E39E357-8F95-4CEC-8370-28BD1A2EFB32}"/>
              </a:ext>
            </a:extLst>
          </p:cNvPr>
          <p:cNvSpPr txBox="1"/>
          <p:nvPr/>
        </p:nvSpPr>
        <p:spPr>
          <a:xfrm>
            <a:off x="673100" y="48958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907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1C4F48DA-9603-46E8-91B6-583F1C319CA3}"/>
              </a:ext>
            </a:extLst>
          </p:cNvPr>
          <p:cNvSpPr/>
          <p:nvPr/>
        </p:nvSpPr>
        <p:spPr>
          <a:xfrm rot="4238378">
            <a:off x="3817530" y="3122240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737087-59E8-4EAE-9536-972C9EC68515}"/>
              </a:ext>
            </a:extLst>
          </p:cNvPr>
          <p:cNvSpPr txBox="1"/>
          <p:nvPr/>
        </p:nvSpPr>
        <p:spPr>
          <a:xfrm>
            <a:off x="519380" y="2382376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pic>
        <p:nvPicPr>
          <p:cNvPr id="9" name="Hình ảnh 8">
            <a:hlinkClick r:id="rId4"/>
            <a:extLst>
              <a:ext uri="{FF2B5EF4-FFF2-40B4-BE49-F238E27FC236}">
                <a16:creationId xmlns:a16="http://schemas.microsoft.com/office/drawing/2014/main" id="{99A3CF63-64B0-48A9-88FA-421C57AE8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2" t="12584" r="8061" b="12659"/>
          <a:stretch/>
        </p:blipFill>
        <p:spPr>
          <a:xfrm>
            <a:off x="4950272" y="883578"/>
            <a:ext cx="6686273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2111</Words>
  <Application>Microsoft Office PowerPoint</Application>
  <PresentationFormat>Màn hình rộng</PresentationFormat>
  <Paragraphs>460</Paragraphs>
  <Slides>40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40</vt:i4>
      </vt:variant>
    </vt:vector>
  </HeadingPairs>
  <TitlesOfParts>
    <vt:vector size="58" baseType="lpstr">
      <vt:lpstr>.VnArial</vt:lpstr>
      <vt:lpstr>.VnBlack</vt:lpstr>
      <vt:lpstr>.VnVogue</vt:lpstr>
      <vt:lpstr>Arial</vt:lpstr>
      <vt:lpstr>Bahnschrift SemiBold</vt:lpstr>
      <vt:lpstr>Calibri</vt:lpstr>
      <vt:lpstr>Calibri Light</vt:lpstr>
      <vt:lpstr>Constantia</vt:lpstr>
      <vt:lpstr>Contastia</vt:lpstr>
      <vt:lpstr>Dosis</vt:lpstr>
      <vt:lpstr>Eras Bold ITC</vt:lpstr>
      <vt:lpstr>Gaegu Bold Bold</vt:lpstr>
      <vt:lpstr>HL Brush 1BK</vt:lpstr>
      <vt:lpstr>Lazydog</vt:lpstr>
      <vt:lpstr>Open Sans</vt:lpstr>
      <vt:lpstr>Symbol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15</cp:revision>
  <dcterms:created xsi:type="dcterms:W3CDTF">2023-06-03T09:47:28Z</dcterms:created>
  <dcterms:modified xsi:type="dcterms:W3CDTF">2023-12-07T02:03:23Z</dcterms:modified>
</cp:coreProperties>
</file>