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51" r:id="rId2"/>
    <p:sldId id="256" r:id="rId3"/>
    <p:sldId id="350" r:id="rId4"/>
    <p:sldId id="418" r:id="rId5"/>
    <p:sldId id="281" r:id="rId6"/>
    <p:sldId id="282" r:id="rId7"/>
    <p:sldId id="283" r:id="rId8"/>
    <p:sldId id="284" r:id="rId9"/>
    <p:sldId id="419" r:id="rId10"/>
    <p:sldId id="275" r:id="rId11"/>
    <p:sldId id="277" r:id="rId12"/>
    <p:sldId id="276" r:id="rId13"/>
    <p:sldId id="285" r:id="rId14"/>
    <p:sldId id="286" r:id="rId15"/>
    <p:sldId id="257" r:id="rId16"/>
    <p:sldId id="278" r:id="rId17"/>
    <p:sldId id="258" r:id="rId18"/>
    <p:sldId id="420" r:id="rId19"/>
    <p:sldId id="260" r:id="rId20"/>
    <p:sldId id="261" r:id="rId21"/>
    <p:sldId id="280" r:id="rId22"/>
    <p:sldId id="262" r:id="rId23"/>
    <p:sldId id="263" r:id="rId24"/>
    <p:sldId id="264" r:id="rId25"/>
    <p:sldId id="267" r:id="rId26"/>
    <p:sldId id="265" r:id="rId27"/>
    <p:sldId id="259" r:id="rId28"/>
    <p:sldId id="352" r:id="rId29"/>
    <p:sldId id="353" r:id="rId30"/>
    <p:sldId id="354" r:id="rId31"/>
    <p:sldId id="355" r:id="rId32"/>
    <p:sldId id="274" r:id="rId33"/>
    <p:sldId id="416" r:id="rId34"/>
    <p:sldId id="41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3720B-1A81-4E1D-BD26-2EF3EADFC59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5A6B8-752F-4BD2-BFB4-7418E5E02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69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67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378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77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8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59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47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6.wdp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resource/16815929/comparatives-superlative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95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65983" y="4494161"/>
            <a:ext cx="13257982" cy="3164069"/>
            <a:chOff x="-1610216" y="6667499"/>
            <a:chExt cx="19886973" cy="4746103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664658">
              <a:off x="-1610216" y="7852385"/>
              <a:ext cx="5315250" cy="3561217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4465" y="9019049"/>
              <a:ext cx="2719466" cy="126795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7138" y="166838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Comparative adjectives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(So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37419" y="1002891"/>
            <a:ext cx="10146891" cy="954107"/>
            <a:chOff x="737419" y="1002891"/>
            <a:chExt cx="10146891" cy="954107"/>
          </a:xfrm>
        </p:grpSpPr>
        <p:sp>
          <p:nvSpPr>
            <p:cNvPr id="16" name="Rectangle 15"/>
            <p:cNvSpPr/>
            <p:nvPr/>
          </p:nvSpPr>
          <p:spPr>
            <a:xfrm>
              <a:off x="737419" y="1002891"/>
              <a:ext cx="1014689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Ta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So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sánh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(Comparative adjectives)   </a:t>
              </a:r>
            </a:p>
            <a:p>
              <a:pPr algn="just"/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so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sánh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giữa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này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835838" y="1204640"/>
              <a:ext cx="255575" cy="27530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5839" y="2208275"/>
            <a:ext cx="9202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Short </a:t>
            </a: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 + be +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er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than + Noun/ Pronoun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15" b="93241" l="4286" r="95000">
                        <a14:foregroundMark x1="85571" y1="27963" x2="83000" y2="293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303" y="2859094"/>
            <a:ext cx="2285857" cy="35267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21394" y="4226187"/>
            <a:ext cx="6253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Minh is shorter than his father.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= Minh’s father is taller than him.</a:t>
            </a:r>
          </a:p>
        </p:txBody>
      </p:sp>
    </p:spTree>
    <p:extLst>
      <p:ext uri="{BB962C8B-B14F-4D97-AF65-F5344CB8AC3E}">
        <p14:creationId xmlns:p14="http://schemas.microsoft.com/office/powerpoint/2010/main" val="158049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65982" y="4506851"/>
            <a:ext cx="13257982" cy="3164069"/>
            <a:chOff x="-1610216" y="6667499"/>
            <a:chExt cx="19886973" cy="4746103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664658">
              <a:off x="-1610216" y="7852385"/>
              <a:ext cx="5315250" cy="3561217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4465" y="9019049"/>
              <a:ext cx="2719466" cy="126795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7138" y="166838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Comparative adjectives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(So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45439" y="1028736"/>
            <a:ext cx="10451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Long </a:t>
            </a: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 + be + more +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adj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+ than + Noun/ Pronoun</a:t>
            </a: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8314" y="2148529"/>
            <a:ext cx="6253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Jerry is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more intelligent than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Tom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= Tom is more stupid than Jerry.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27" b="94545" l="0" r="100000">
                        <a14:foregroundMark x1="10200" y1="26061" x2="22800" y2="67576"/>
                        <a14:foregroundMark x1="25400" y1="72727" x2="42600" y2="86970"/>
                        <a14:foregroundMark x1="10200" y1="67273" x2="10200" y2="67273"/>
                        <a14:foregroundMark x1="14600" y1="60000" x2="14600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433" y="1618928"/>
            <a:ext cx="3201901" cy="2114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0990" y="4158572"/>
            <a:ext cx="6968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A is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difficult than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question B.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Question B is easier than question A.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50" b="100000" l="8750" r="90000">
                        <a14:foregroundMark x1="21500" y1="30875" x2="21500" y2="30875"/>
                        <a14:foregroundMark x1="35625" y1="18625" x2="35625" y2="18625"/>
                        <a14:foregroundMark x1="35000" y1="24500" x2="35000" y2="24500"/>
                        <a14:foregroundMark x1="21500" y1="41375" x2="21500" y2="41375"/>
                        <a14:foregroundMark x1="79500" y1="14875" x2="79500" y2="14875"/>
                        <a14:foregroundMark x1="70625" y1="23625" x2="70625" y2="23625"/>
                        <a14:foregroundMark x1="82750" y1="38500" x2="82750" y2="38500"/>
                        <a14:foregroundMark x1="81750" y1="48875" x2="81750" y2="48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946" y="3613105"/>
            <a:ext cx="2327787" cy="23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3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216402" y="4503993"/>
            <a:ext cx="1987023" cy="2396761"/>
            <a:chOff x="15296222" y="6667499"/>
            <a:chExt cx="2980535" cy="3595141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2219" y="70509"/>
            <a:ext cx="9064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4" b="90000" l="10000" r="91406">
                        <a14:foregroundMark x1="71406" y1="11875" x2="72031" y2="12031"/>
                        <a14:foregroundMark x1="79063" y1="13438" x2="72031" y2="20469"/>
                        <a14:foregroundMark x1="81719" y1="19219" x2="81719" y2="19219"/>
                        <a14:foregroundMark x1="81563" y1="16406" x2="81563" y2="16406"/>
                        <a14:foregroundMark x1="77344" y1="20156" x2="75938" y2="21094"/>
                        <a14:foregroundMark x1="73438" y1="22500" x2="73438" y2="22500"/>
                        <a14:foregroundMark x1="70156" y1="30156" x2="70156" y2="30156"/>
                        <a14:backgroundMark x1="73594" y1="18438" x2="73594" y2="18438"/>
                        <a14:backgroundMark x1="75156" y1="17969" x2="76094" y2="17031"/>
                        <a14:backgroundMark x1="74375" y1="17656" x2="74063" y2="17813"/>
                        <a14:backgroundMark x1="73438" y1="18906" x2="73906" y2="18750"/>
                        <a14:backgroundMark x1="74375" y1="18594" x2="74375" y2="18594"/>
                        <a14:backgroundMark x1="73906" y1="18594" x2="72656" y2="18594"/>
                        <a14:backgroundMark x1="60469" y1="16406" x2="60469" y2="16406"/>
                        <a14:backgroundMark x1="40313" y1="1719" x2="40313" y2="1719"/>
                      </a14:backgroundRemoval>
                    </a14:imgEffect>
                  </a14:imgLayer>
                </a14:imgProps>
              </a:ext>
            </a:extLst>
          </a:blip>
          <a:srcRect l="14127" t="8487" r="5955" b="10597"/>
          <a:stretch/>
        </p:blipFill>
        <p:spPr>
          <a:xfrm>
            <a:off x="9684774" y="165585"/>
            <a:ext cx="2733368" cy="2767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4658" y="878335"/>
            <a:ext cx="240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9" y="1480247"/>
            <a:ext cx="86425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70C0"/>
                </a:solidFill>
                <a:latin typeface="+mj-lt"/>
              </a:rPr>
              <a:t>Adverbs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trạng từ hay còn gọi là phó từ, là những từ được sử dụng trong câu để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bổ nghĩa cho động từ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tính từ, một trạng từ khác.</a:t>
            </a:r>
            <a:endParaRPr lang="en-US" sz="2800" b="1" u="sng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Curved Right Arrow 11"/>
          <p:cNvSpPr/>
          <p:nvPr/>
        </p:nvSpPr>
        <p:spPr>
          <a:xfrm rot="861413">
            <a:off x="391575" y="670837"/>
            <a:ext cx="509221" cy="1204819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9314" y="2639998"/>
            <a:ext cx="111006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endParaRPr lang="vi-VN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Bổ nghĩa cho động từ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: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Can you move it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carefully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? </a:t>
            </a:r>
            <a:endParaRPr lang="en-US" sz="2800" dirty="0">
              <a:solidFill>
                <a:srgbClr val="333333"/>
              </a:solidFill>
              <a:latin typeface="+mj-lt"/>
            </a:endParaRPr>
          </a:p>
          <a:p>
            <a:pPr lvl="4" algn="just"/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(Bạn có thể di chuyển nó cẩn thận chút được khôn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g?</a:t>
            </a:r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)</a:t>
            </a:r>
            <a:endParaRPr lang="en-US" sz="2800" i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Curved Right Arrow 13"/>
          <p:cNvSpPr/>
          <p:nvPr/>
        </p:nvSpPr>
        <p:spPr>
          <a:xfrm rot="4912285">
            <a:off x="5725839" y="2409063"/>
            <a:ext cx="545103" cy="1204819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8354" y="4172360"/>
            <a:ext cx="1110062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Bổ nghĩa cho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từ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: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place was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strangely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quiet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just"/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(Nơi đây yên ắng đến lạ lùng)</a:t>
            </a:r>
            <a:endParaRPr lang="en-US" sz="28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rved Right Arrow 16"/>
          <p:cNvSpPr/>
          <p:nvPr/>
        </p:nvSpPr>
        <p:spPr>
          <a:xfrm rot="5646506" flipV="1">
            <a:off x="6782752" y="3746312"/>
            <a:ext cx="509221" cy="1220662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6235" y="5341821"/>
            <a:ext cx="1110062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Bổ nghĩa 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We’ll meet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shortly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afterward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. </a:t>
            </a:r>
            <a:endParaRPr lang="en-US" sz="2800" dirty="0">
              <a:solidFill>
                <a:srgbClr val="333333"/>
              </a:solidFill>
              <a:latin typeface="+mj-lt"/>
            </a:endParaRPr>
          </a:p>
          <a:p>
            <a:pPr lvl="4" algn="just"/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(Sau này chúng ta sẽ gặp nhau ít hơn).</a:t>
            </a:r>
          </a:p>
          <a:p>
            <a:pPr algn="just"/>
            <a:endParaRPr lang="en-US" sz="28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rved Right Arrow 18"/>
          <p:cNvSpPr/>
          <p:nvPr/>
        </p:nvSpPr>
        <p:spPr>
          <a:xfrm rot="5646506" flipV="1">
            <a:off x="7375341" y="4894405"/>
            <a:ext cx="509221" cy="1220662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 animBg="1"/>
      <p:bldP spid="14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216402" y="4503993"/>
            <a:ext cx="1987023" cy="2396761"/>
            <a:chOff x="15296222" y="6667499"/>
            <a:chExt cx="2980535" cy="3595141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2219" y="70509"/>
            <a:ext cx="9064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Adverbs?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64" y="1086172"/>
            <a:ext cx="9891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113" y="1784341"/>
            <a:ext cx="3909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19634" y="1809677"/>
            <a:ext cx="6479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784" y="2675709"/>
            <a:ext cx="388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careless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54390" y="2749128"/>
            <a:ext cx="6509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careless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04" y="3557270"/>
            <a:ext cx="4358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terrible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89683" y="3628804"/>
            <a:ext cx="6522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terrib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7187" y="4444400"/>
            <a:ext cx="4815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90526" y="4542401"/>
            <a:ext cx="7312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344" y="5321193"/>
            <a:ext cx="3267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89683" y="5419194"/>
            <a:ext cx="6123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5" grpId="0"/>
      <p:bldP spid="21" grpId="0"/>
      <p:bldP spid="23" grpId="0"/>
      <p:bldP spid="2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216402" y="4503993"/>
            <a:ext cx="1987023" cy="2396761"/>
            <a:chOff x="15296222" y="6667499"/>
            <a:chExt cx="2980535" cy="3595141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2219" y="70509"/>
            <a:ext cx="9064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Adverbs?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64" y="1086172"/>
            <a:ext cx="9891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3931" y="1856447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60820" y="1806744"/>
            <a:ext cx="2710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5215" y="2686885"/>
            <a:ext cx="2069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92104" y="2637182"/>
            <a:ext cx="2634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36838" y="3489496"/>
            <a:ext cx="217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13727" y="3439793"/>
            <a:ext cx="2916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79943" y="5368278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56832" y="5318575"/>
            <a:ext cx="2864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50229" y="4458993"/>
            <a:ext cx="189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27118" y="4409290"/>
            <a:ext cx="2762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5" grpId="0"/>
      <p:bldP spid="17" grpId="0"/>
      <p:bldP spid="18" grpId="0"/>
      <p:bldP spid="19" grpId="0"/>
      <p:bldP spid="26" grpId="0"/>
      <p:bldP spid="27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98353" y="1142613"/>
            <a:ext cx="751591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Comparative Forms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1737"/>
          <a:stretch>
            <a:fillRect/>
          </a:stretch>
        </p:blipFill>
        <p:spPr>
          <a:xfrm flipH="1">
            <a:off x="2635002" y="5060317"/>
            <a:ext cx="9891941" cy="2072265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153675">
            <a:off x="123526" y="5269700"/>
            <a:ext cx="3425777" cy="4645121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91645" flipH="1">
            <a:off x="612545" y="5191844"/>
            <a:ext cx="2447736" cy="33323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28023" y="2891990"/>
            <a:ext cx="3817546" cy="1430038"/>
            <a:chOff x="679171" y="4045077"/>
            <a:chExt cx="3108893" cy="979843"/>
          </a:xfrm>
        </p:grpSpPr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10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9171" y="4045077"/>
              <a:ext cx="3012453" cy="9798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82851" y="4276421"/>
              <a:ext cx="2605213" cy="527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>
                      <a:lumMod val="50000"/>
                    </a:schemeClr>
                  </a:solidFill>
                </a:rPr>
                <a:t>Adverbs</a:t>
              </a:r>
            </a:p>
          </p:txBody>
        </p:sp>
        <p:grpSp>
          <p:nvGrpSpPr>
            <p:cNvPr id="31" name="Group 13"/>
            <p:cNvGrpSpPr/>
            <p:nvPr/>
          </p:nvGrpSpPr>
          <p:grpSpPr>
            <a:xfrm>
              <a:off x="882417" y="4514301"/>
              <a:ext cx="197745" cy="220248"/>
              <a:chOff x="-104625358" y="-30904272"/>
              <a:chExt cx="3740816" cy="7432410"/>
            </a:xfrm>
          </p:grpSpPr>
          <p:sp>
            <p:nvSpPr>
              <p:cNvPr id="32" name="Freeform 14"/>
              <p:cNvSpPr/>
              <p:nvPr/>
            </p:nvSpPr>
            <p:spPr>
              <a:xfrm>
                <a:off x="-104625358" y="-30904272"/>
                <a:ext cx="3740816" cy="743241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505748" y="3026292"/>
            <a:ext cx="4617382" cy="1438665"/>
            <a:chOff x="827918" y="2391496"/>
            <a:chExt cx="3339251" cy="961573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10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27918" y="2391496"/>
              <a:ext cx="3119796" cy="9615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50904" y="2543142"/>
              <a:ext cx="2616265" cy="47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Adjectives</a:t>
              </a:r>
            </a:p>
          </p:txBody>
        </p:sp>
        <p:grpSp>
          <p:nvGrpSpPr>
            <p:cNvPr id="33" name="Group 5"/>
            <p:cNvGrpSpPr/>
            <p:nvPr/>
          </p:nvGrpSpPr>
          <p:grpSpPr>
            <a:xfrm>
              <a:off x="1168622" y="2769352"/>
              <a:ext cx="267934" cy="239402"/>
              <a:chOff x="0" y="0"/>
              <a:chExt cx="6350000" cy="6350000"/>
            </a:xfrm>
          </p:grpSpPr>
          <p:sp>
            <p:nvSpPr>
              <p:cNvPr id="34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778" l="9821" r="897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963" y="2317162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1. Equal comparison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703882" y="780106"/>
            <a:ext cx="2597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9877" y="2357253"/>
            <a:ext cx="2932794" cy="903936"/>
            <a:chOff x="33833" y="1455224"/>
            <a:chExt cx="2932794" cy="903936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833" y="1455224"/>
              <a:ext cx="2932794" cy="90393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30186" y="1626167"/>
              <a:ext cx="2592090" cy="60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Adjectives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0186" y="4299873"/>
            <a:ext cx="3012453" cy="979843"/>
            <a:chOff x="124331" y="3506740"/>
            <a:chExt cx="3012453" cy="979843"/>
          </a:xfrm>
        </p:grpSpPr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4331" y="3506740"/>
              <a:ext cx="3012453" cy="9798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61413" y="3678528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9452" y="1199194"/>
            <a:ext cx="6874135" cy="2246048"/>
            <a:chOff x="5239206" y="662981"/>
            <a:chExt cx="6874135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896781" y="908986"/>
              <a:ext cx="5951076" cy="3182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as +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as + ………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425861"/>
              <a:ext cx="5603157" cy="60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as 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 her sister.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56253" y="1998879"/>
              <a:ext cx="4679562" cy="47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94174" y="4226627"/>
            <a:ext cx="6960667" cy="2286255"/>
            <a:chOff x="4834065" y="3588122"/>
            <a:chExt cx="6960667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861214" y="3814579"/>
              <a:ext cx="5678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as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as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65239" y="4538502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Peter drives as </a:t>
              </a:r>
              <a:r>
                <a:rPr lang="en-US" sz="32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carefully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as John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68838" y="5193060"/>
              <a:ext cx="4572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(Peter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John)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9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21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2. Comparative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kém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76236" y="2387575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609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9451" y="1199194"/>
            <a:ext cx="6874136" cy="2246048"/>
            <a:chOff x="5239205" y="662981"/>
            <a:chExt cx="6874136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239205" y="908986"/>
              <a:ext cx="6608652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425861"/>
              <a:ext cx="5603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taller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 Mai.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56253" y="1998879"/>
              <a:ext cx="4679562" cy="47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94174" y="4226627"/>
            <a:ext cx="6960667" cy="2286255"/>
            <a:chOff x="4834065" y="3588122"/>
            <a:chExt cx="6960667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861214" y="3814579"/>
              <a:ext cx="5678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65239" y="4538502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Hung runs </a:t>
              </a:r>
              <a:r>
                <a:rPr lang="en-US" sz="32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faster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Hoang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68838" y="5193060"/>
              <a:ext cx="4572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98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2. Comparative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kém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94495" y="2418939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9451" y="1199194"/>
            <a:ext cx="7002549" cy="2246048"/>
            <a:chOff x="5239205" y="662981"/>
            <a:chExt cx="7002549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239205" y="908986"/>
              <a:ext cx="6608652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more +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425861"/>
              <a:ext cx="6811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Hang is </a:t>
              </a:r>
              <a:r>
                <a:rPr lang="en-US" sz="28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beautiful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 Lan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56253" y="1998879"/>
              <a:ext cx="4679562" cy="47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39280" y="4226627"/>
            <a:ext cx="7564747" cy="2286255"/>
            <a:chOff x="4783774" y="3588122"/>
            <a:chExt cx="6930362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077362" y="3814579"/>
              <a:ext cx="6636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+ long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83774" y="4544105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speaks English </a:t>
              </a:r>
              <a:r>
                <a:rPr lang="en-US" sz="28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fluently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Tu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0861" y="5193060"/>
              <a:ext cx="5330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(Minh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thạo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812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21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3. Superlative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nhất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94495" y="2418939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26180" y="1182760"/>
            <a:ext cx="7765820" cy="2246048"/>
            <a:chOff x="4475934" y="646547"/>
            <a:chExt cx="7765820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4475934" y="646547"/>
              <a:ext cx="7607114" cy="2246048"/>
              <a:chOff x="-792860" y="-26841"/>
              <a:chExt cx="7902006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792860" y="-26841"/>
                <a:ext cx="7902006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4589033" y="929900"/>
              <a:ext cx="732602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the 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</a:t>
              </a:r>
              <a:r>
                <a:rPr lang="en-US" sz="3200" b="1" u="sng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b="1" u="sng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…of/in...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3928" y="1425861"/>
              <a:ext cx="7597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</a:t>
              </a:r>
              <a:r>
                <a:rPr lang="en-US" sz="28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shortest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student in my class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54141" y="1998879"/>
              <a:ext cx="57816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39280" y="4226627"/>
            <a:ext cx="7564747" cy="2286255"/>
            <a:chOff x="4783774" y="3588122"/>
            <a:chExt cx="6930362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077362" y="3814579"/>
              <a:ext cx="6636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short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83774" y="4544105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Hung swims </a:t>
              </a:r>
              <a:r>
                <a:rPr lang="en-US" sz="28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fastest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his team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0861" y="5193060"/>
              <a:ext cx="5330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76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/>
            <a:extLst>
              <a:ext uri="{FF2B5EF4-FFF2-40B4-BE49-F238E27FC236}">
                <a16:creationId xmlns:a16="http://schemas.microsoft.com/office/drawing/2014/main" id="{46290E76-86B1-497C-A736-E9A502003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73" y="1746606"/>
            <a:ext cx="7178213" cy="403774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7507046E-2B77-41C2-BE5C-101392772243}"/>
              </a:ext>
            </a:extLst>
          </p:cNvPr>
          <p:cNvSpPr/>
          <p:nvPr/>
        </p:nvSpPr>
        <p:spPr>
          <a:xfrm rot="4238378">
            <a:off x="4023013" y="3892803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6095141-80B5-4DF4-95FD-DE7562E07D85}"/>
              </a:ext>
            </a:extLst>
          </p:cNvPr>
          <p:cNvSpPr txBox="1"/>
          <p:nvPr/>
        </p:nvSpPr>
        <p:spPr>
          <a:xfrm>
            <a:off x="277402" y="3368695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21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3. Superlative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nhất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94495" y="2418939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77571" y="1199194"/>
            <a:ext cx="7417039" cy="2246048"/>
            <a:chOff x="5127325" y="662981"/>
            <a:chExt cx="7417039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247485" y="855711"/>
              <a:ext cx="6608652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the most +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227668"/>
              <a:ext cx="68118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My mother is </a:t>
              </a:r>
              <a:r>
                <a:rPr lang="en-US" sz="28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most kind-hearted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women I’ve ever known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27325" y="2175986"/>
              <a:ext cx="7417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39280" y="4226627"/>
            <a:ext cx="8095818" cy="2286255"/>
            <a:chOff x="4783774" y="3588122"/>
            <a:chExt cx="7128058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077362" y="3814579"/>
              <a:ext cx="6636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most + long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83774" y="4544105"/>
              <a:ext cx="71280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Truong drives </a:t>
              </a:r>
              <a:r>
                <a:rPr lang="en-US" sz="28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most carefully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his family.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0861" y="5193060"/>
              <a:ext cx="5330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8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08417" y="1843172"/>
            <a:ext cx="751591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Comparative Forms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428023" y="2891990"/>
            <a:ext cx="3817546" cy="1430038"/>
            <a:chOff x="679171" y="4045077"/>
            <a:chExt cx="3108893" cy="979843"/>
          </a:xfrm>
        </p:grpSpPr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9171" y="4045077"/>
              <a:ext cx="3012453" cy="9798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82851" y="4276421"/>
              <a:ext cx="2605213" cy="527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Adverbs</a:t>
              </a:r>
            </a:p>
          </p:txBody>
        </p:sp>
        <p:grpSp>
          <p:nvGrpSpPr>
            <p:cNvPr id="31" name="Group 13"/>
            <p:cNvGrpSpPr/>
            <p:nvPr/>
          </p:nvGrpSpPr>
          <p:grpSpPr>
            <a:xfrm>
              <a:off x="882417" y="4514301"/>
              <a:ext cx="197745" cy="220248"/>
              <a:chOff x="-104625358" y="-30904272"/>
              <a:chExt cx="3740816" cy="7432410"/>
            </a:xfrm>
          </p:grpSpPr>
          <p:sp>
            <p:nvSpPr>
              <p:cNvPr id="32" name="Freeform 14"/>
              <p:cNvSpPr/>
              <p:nvPr/>
            </p:nvSpPr>
            <p:spPr>
              <a:xfrm>
                <a:off x="-104625358" y="-30904272"/>
                <a:ext cx="3740816" cy="743241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505748" y="3026292"/>
            <a:ext cx="4617382" cy="1438665"/>
            <a:chOff x="827918" y="2391496"/>
            <a:chExt cx="3339251" cy="961573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27918" y="2391496"/>
              <a:ext cx="3119796" cy="9615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50904" y="2543142"/>
              <a:ext cx="2616265" cy="47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Adjectives</a:t>
              </a:r>
            </a:p>
          </p:txBody>
        </p:sp>
        <p:grpSp>
          <p:nvGrpSpPr>
            <p:cNvPr id="33" name="Group 5"/>
            <p:cNvGrpSpPr/>
            <p:nvPr/>
          </p:nvGrpSpPr>
          <p:grpSpPr>
            <a:xfrm>
              <a:off x="1168622" y="2769352"/>
              <a:ext cx="267934" cy="239402"/>
              <a:chOff x="0" y="0"/>
              <a:chExt cx="6350000" cy="6350000"/>
            </a:xfrm>
          </p:grpSpPr>
          <p:sp>
            <p:nvSpPr>
              <p:cNvPr id="34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sp>
        <p:nvSpPr>
          <p:cNvPr id="3" name="TextBox 2"/>
          <p:cNvSpPr txBox="1"/>
          <p:nvPr/>
        </p:nvSpPr>
        <p:spPr>
          <a:xfrm>
            <a:off x="4539280" y="4488951"/>
            <a:ext cx="3598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Eras Bold ITC" panose="020B0907030504020204" pitchFamily="34" charset="0"/>
              </a:rPr>
              <a:t>Advanced</a:t>
            </a:r>
          </a:p>
        </p:txBody>
      </p:sp>
    </p:spTree>
    <p:extLst>
      <p:ext uri="{BB962C8B-B14F-4D97-AF65-F5344CB8AC3E}">
        <p14:creationId xmlns:p14="http://schemas.microsoft.com/office/powerpoint/2010/main" val="32579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comparison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26581" y="5741133"/>
            <a:ext cx="1897106" cy="17246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01469" y="5133358"/>
            <a:ext cx="1897106" cy="17246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698463">
            <a:off x="-1113107" y="3705928"/>
            <a:ext cx="2600683" cy="14847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142738">
            <a:off x="-785732" y="2038465"/>
            <a:ext cx="915225" cy="2781070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43453" y="998386"/>
            <a:ext cx="5331629" cy="53608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789607" y="912751"/>
            <a:ext cx="5343243" cy="5400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69775" y="1403560"/>
            <a:ext cx="495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and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32509" y="2694729"/>
            <a:ext cx="46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It is hotter and hotter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10200" y="3054896"/>
            <a:ext cx="366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57978" y="3876728"/>
            <a:ext cx="5105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more and more + long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61490" y="4903321"/>
            <a:ext cx="559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 is more and more beautiful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50631" y="5409677"/>
            <a:ext cx="366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(Mary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71283" y="6027273"/>
            <a:ext cx="1897106" cy="1724642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000326">
            <a:off x="10857976" y="-183393"/>
            <a:ext cx="1897106" cy="17246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38809" y="1278556"/>
            <a:ext cx="495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and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12485" y="2578012"/>
            <a:ext cx="538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He studies harder and harder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60250" y="3423972"/>
            <a:ext cx="457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27012" y="3840633"/>
            <a:ext cx="5105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V+ more and more + long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40896" y="4766493"/>
            <a:ext cx="53867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speaks English more and more fluently.</a:t>
            </a:r>
            <a:endParaRPr lang="en-US" sz="2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81925" y="5686903"/>
            <a:ext cx="521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(Lan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890" y="2694729"/>
            <a:ext cx="1158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5510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comparison</a:t>
            </a: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95637" y="1606451"/>
            <a:ext cx="10027830" cy="41136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93181" y="1804819"/>
            <a:ext cx="8319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 + to be/V, +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 + to be/ 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40415" y="3130995"/>
            <a:ext cx="913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money he has,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wants to spend.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77459" y="3672353"/>
            <a:ext cx="73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000326">
            <a:off x="10857976" y="-183393"/>
            <a:ext cx="1897106" cy="172464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719470" y="907092"/>
            <a:ext cx="714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CÓ 2 MỆNH ĐỀ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9405" y="2536723"/>
            <a:ext cx="1377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93181" y="4405448"/>
            <a:ext cx="913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eat,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fatter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30225" y="4946806"/>
            <a:ext cx="73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55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2" grpId="0"/>
      <p:bldP spid="23" grpId="0"/>
      <p:bldP spid="24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pic>
        <p:nvPicPr>
          <p:cNvPr id="2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000326">
            <a:off x="10857976" y="-183393"/>
            <a:ext cx="1897106" cy="1724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25405" y="998386"/>
            <a:ext cx="9980286" cy="5610766"/>
            <a:chOff x="1425405" y="998386"/>
            <a:chExt cx="9980286" cy="5610766"/>
          </a:xfrm>
        </p:grpSpPr>
        <p:sp>
          <p:nvSpPr>
            <p:cNvPr id="17" name="Rounded Rectangle 16"/>
            <p:cNvSpPr/>
            <p:nvPr/>
          </p:nvSpPr>
          <p:spPr>
            <a:xfrm>
              <a:off x="1425405" y="998386"/>
              <a:ext cx="9980286" cy="56107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1629406" y="1179445"/>
              <a:ext cx="9641877" cy="5248647"/>
            </a:xfrm>
            <a:prstGeom prst="roundRect">
              <a:avLst>
                <a:gd name="adj" fmla="val 16667"/>
              </a:avLst>
            </a:prstGeom>
            <a:solidFill>
              <a:srgbClr val="DD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adj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adv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“e”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“r”:</a:t>
              </a:r>
            </a:p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2840" y="3091213"/>
          <a:ext cx="812800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874363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243840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010124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93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Symbol" panose="05050102010706020507" pitchFamily="18" charset="2"/>
                        <a:buChar char="Þ"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longer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faster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colder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26686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2236246" y="5112873"/>
          <a:ext cx="812800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874363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243840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010124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93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Nicer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Symbol" panose="05050102010706020507" pitchFamily="18" charset="2"/>
                        <a:buChar char="Þ"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Cuter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wider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2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26581" y="5741133"/>
            <a:ext cx="1897106" cy="1724642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25405" y="998386"/>
            <a:ext cx="9980286" cy="5610766"/>
            <a:chOff x="1425405" y="998386"/>
            <a:chExt cx="9980286" cy="5610766"/>
          </a:xfrm>
        </p:grpSpPr>
        <p:sp>
          <p:nvSpPr>
            <p:cNvPr id="17" name="Rounded Rectangle 16"/>
            <p:cNvSpPr/>
            <p:nvPr/>
          </p:nvSpPr>
          <p:spPr>
            <a:xfrm>
              <a:off x="1425405" y="998386"/>
              <a:ext cx="9980286" cy="56107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1629406" y="1179445"/>
              <a:ext cx="9641877" cy="5248647"/>
            </a:xfrm>
            <a:prstGeom prst="roundRect">
              <a:avLst>
                <a:gd name="adj" fmla="val 16667"/>
              </a:avLst>
            </a:prstGeom>
            <a:solidFill>
              <a:srgbClr val="DD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adj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adv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“y”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“y”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ier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”: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2840" y="3091213"/>
          <a:ext cx="812800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874363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243840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010124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93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Symbol" panose="05050102010706020507" pitchFamily="18" charset="2"/>
                        <a:buChar char="Þ"/>
                      </a:pP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happier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=&gt;luckier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easier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heavier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26686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2236246" y="5112873"/>
          <a:ext cx="4774154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87077">
                  <a:extLst>
                    <a:ext uri="{9D8B030D-6E8A-4147-A177-3AD203B41FA5}">
                      <a16:colId xmlns:a16="http://schemas.microsoft.com/office/drawing/2014/main" val="2787436303"/>
                    </a:ext>
                  </a:extLst>
                </a:gridCol>
                <a:gridCol w="2387077">
                  <a:extLst>
                    <a:ext uri="{9D8B030D-6E8A-4147-A177-3AD203B41FA5}">
                      <a16:colId xmlns:a16="http://schemas.microsoft.com/office/drawing/2014/main" val="1424384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hotter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bigger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2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9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26581" y="5741133"/>
            <a:ext cx="1897106" cy="1724642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95637" y="1102538"/>
            <a:ext cx="9980286" cy="5610766"/>
            <a:chOff x="1425405" y="998386"/>
            <a:chExt cx="9980286" cy="5610766"/>
          </a:xfrm>
        </p:grpSpPr>
        <p:sp>
          <p:nvSpPr>
            <p:cNvPr id="17" name="Rounded Rectangle 16"/>
            <p:cNvSpPr/>
            <p:nvPr/>
          </p:nvSpPr>
          <p:spPr>
            <a:xfrm>
              <a:off x="1425405" y="998386"/>
              <a:ext cx="9980286" cy="56107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1629406" y="1179445"/>
              <a:ext cx="9641877" cy="5248647"/>
            </a:xfrm>
            <a:prstGeom prst="roundRect">
              <a:avLst>
                <a:gd name="adj" fmla="val 16667"/>
              </a:avLst>
            </a:prstGeom>
            <a:solidFill>
              <a:srgbClr val="DD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523207" y="1369221"/>
            <a:ext cx="50340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76231" y="2139720"/>
          <a:ext cx="9014367" cy="3702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970">
                  <a:extLst>
                    <a:ext uri="{9D8B030D-6E8A-4147-A177-3AD203B41FA5}">
                      <a16:colId xmlns:a16="http://schemas.microsoft.com/office/drawing/2014/main" val="3450441648"/>
                    </a:ext>
                  </a:extLst>
                </a:gridCol>
                <a:gridCol w="3533827">
                  <a:extLst>
                    <a:ext uri="{9D8B030D-6E8A-4147-A177-3AD203B41FA5}">
                      <a16:colId xmlns:a16="http://schemas.microsoft.com/office/drawing/2014/main" val="3945840751"/>
                    </a:ext>
                  </a:extLst>
                </a:gridCol>
                <a:gridCol w="4132570">
                  <a:extLst>
                    <a:ext uri="{9D8B030D-6E8A-4147-A177-3AD203B41FA5}">
                      <a16:colId xmlns:a16="http://schemas.microsoft.com/office/drawing/2014/main" val="1803233581"/>
                    </a:ext>
                  </a:extLst>
                </a:gridCol>
              </a:tblGrid>
              <a:tr h="8230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Adjective/ adverb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Comparative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699110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Good/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342642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Bad/badly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152796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131069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Much/many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877274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Farther/further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993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67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30B6E69-4A86-41C4-86A3-5192E408911D}"/>
              </a:ext>
            </a:extLst>
          </p:cNvPr>
          <p:cNvGrpSpPr/>
          <p:nvPr/>
        </p:nvGrpSpPr>
        <p:grpSpPr>
          <a:xfrm>
            <a:off x="346005" y="841948"/>
            <a:ext cx="10801350" cy="5276850"/>
            <a:chOff x="900809" y="687835"/>
            <a:chExt cx="10801350" cy="5276850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0FB49F7-8D70-43BD-97CD-D5F5401C0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0809" y="687835"/>
              <a:ext cx="10801350" cy="5276850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11E96F29-5EE8-4EF5-8BFE-55DFD91A0D7B}"/>
                </a:ext>
              </a:extLst>
            </p:cNvPr>
            <p:cNvSpPr/>
            <p:nvPr/>
          </p:nvSpPr>
          <p:spPr>
            <a:xfrm>
              <a:off x="3431568" y="4417887"/>
              <a:ext cx="523982" cy="523982"/>
            </a:xfrm>
            <a:prstGeom prst="ellipse">
              <a:avLst/>
            </a:prstGeom>
            <a:solidFill>
              <a:srgbClr val="E8E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CD1 TRACK 58">
            <a:hlinkClick r:id="" action="ppaction://media"/>
            <a:extLst>
              <a:ext uri="{FF2B5EF4-FFF2-40B4-BE49-F238E27FC236}">
                <a16:creationId xmlns:a16="http://schemas.microsoft.com/office/drawing/2014/main" id="{DB123890-6E52-4B26-BC63-E8CD96B53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7995" y="1162245"/>
            <a:ext cx="406400" cy="406400"/>
          </a:xfrm>
          <a:prstGeom prst="rect">
            <a:avLst/>
          </a:prstGeom>
        </p:spPr>
      </p:pic>
      <p:pic>
        <p:nvPicPr>
          <p:cNvPr id="9" name="CD1 TRACK 58">
            <a:hlinkClick r:id="" action="ppaction://media"/>
            <a:extLst>
              <a:ext uri="{FF2B5EF4-FFF2-40B4-BE49-F238E27FC236}">
                <a16:creationId xmlns:a16="http://schemas.microsoft.com/office/drawing/2014/main" id="{6170E8D3-0D01-4A39-A006-05AC965AC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1335" y="699908"/>
            <a:ext cx="406400" cy="40640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A534D789-9903-4E07-97B5-0DDE556A6181}"/>
              </a:ext>
            </a:extLst>
          </p:cNvPr>
          <p:cNvSpPr txBox="1"/>
          <p:nvPr/>
        </p:nvSpPr>
        <p:spPr>
          <a:xfrm>
            <a:off x="8084687" y="4945234"/>
            <a:ext cx="12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faster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24AA923-032D-43B3-A041-CC85E59BC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77" t="9192" r="589" b="3062"/>
          <a:stretch/>
        </p:blipFill>
        <p:spPr>
          <a:xfrm>
            <a:off x="708914" y="235128"/>
            <a:ext cx="10654303" cy="615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70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E390BBB4-9333-45B2-A151-C73F88ABFA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171" y="1280845"/>
            <a:ext cx="11460905" cy="408226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A02395A-C576-4610-BC55-FB4093AD34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1732" y="435609"/>
            <a:ext cx="7922078" cy="391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907D50D3-621F-4FD9-A8A7-BACAD9007530}"/>
              </a:ext>
            </a:extLst>
          </p:cNvPr>
          <p:cNvSpPr txBox="1"/>
          <p:nvPr/>
        </p:nvSpPr>
        <p:spPr>
          <a:xfrm>
            <a:off x="3339924" y="1950335"/>
            <a:ext cx="1726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harder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85EF4864-42E1-4228-AFAF-CA0E24BE66C6}"/>
              </a:ext>
            </a:extLst>
          </p:cNvPr>
          <p:cNvSpPr txBox="1"/>
          <p:nvPr/>
        </p:nvSpPr>
        <p:spPr>
          <a:xfrm>
            <a:off x="3588863" y="2621448"/>
            <a:ext cx="252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more quietly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C0FA071-3BBE-43D0-B0D7-163F1C22DF58}"/>
              </a:ext>
            </a:extLst>
          </p:cNvPr>
          <p:cNvSpPr txBox="1"/>
          <p:nvPr/>
        </p:nvSpPr>
        <p:spPr>
          <a:xfrm>
            <a:off x="3938184" y="3317409"/>
            <a:ext cx="1726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better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559C68A-7283-4B34-8705-10DF098466FB}"/>
              </a:ext>
            </a:extLst>
          </p:cNvPr>
          <p:cNvSpPr txBox="1"/>
          <p:nvPr/>
        </p:nvSpPr>
        <p:spPr>
          <a:xfrm>
            <a:off x="3248351" y="3961410"/>
            <a:ext cx="172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worse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91966B9D-C3EF-41CB-B177-05F3763C26D7}"/>
              </a:ext>
            </a:extLst>
          </p:cNvPr>
          <p:cNvSpPr txBox="1"/>
          <p:nvPr/>
        </p:nvSpPr>
        <p:spPr>
          <a:xfrm>
            <a:off x="3284711" y="4690023"/>
            <a:ext cx="2355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more safely</a:t>
            </a:r>
          </a:p>
        </p:txBody>
      </p:sp>
    </p:spTree>
    <p:extLst>
      <p:ext uri="{BB962C8B-B14F-4D97-AF65-F5344CB8AC3E}">
        <p14:creationId xmlns:p14="http://schemas.microsoft.com/office/powerpoint/2010/main" val="408415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5E7BDB61-19B7-4AD5-B146-9FD8B111E43A}"/>
              </a:ext>
            </a:extLst>
          </p:cNvPr>
          <p:cNvGrpSpPr/>
          <p:nvPr/>
        </p:nvGrpSpPr>
        <p:grpSpPr>
          <a:xfrm>
            <a:off x="2946401" y="3078379"/>
            <a:ext cx="4426061" cy="1350967"/>
            <a:chOff x="10323031" y="4103959"/>
            <a:chExt cx="6639091" cy="202645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25BE5647-B151-41B4-B8D5-60CC4AA9FC5B}"/>
                </a:ext>
              </a:extLst>
            </p:cNvPr>
            <p:cNvGrpSpPr/>
            <p:nvPr/>
          </p:nvGrpSpPr>
          <p:grpSpPr>
            <a:xfrm>
              <a:off x="10323031" y="4103959"/>
              <a:ext cx="6639091" cy="2026451"/>
              <a:chOff x="10323031" y="4103959"/>
              <a:chExt cx="6639091" cy="2026451"/>
            </a:xfrm>
          </p:grpSpPr>
          <p:pic>
            <p:nvPicPr>
              <p:cNvPr id="5" name="Picture 9">
                <a:extLst>
                  <a:ext uri="{FF2B5EF4-FFF2-40B4-BE49-F238E27FC236}">
                    <a16:creationId xmlns:a16="http://schemas.microsoft.com/office/drawing/2014/main" id="{22CC5540-88DF-4A9E-81EE-669110F32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3031" y="4103959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71C71-D0E2-4614-8FEF-8B704EC16BBC}"/>
                  </a:ext>
                </a:extLst>
              </p:cNvPr>
              <p:cNvSpPr txBox="1"/>
              <p:nvPr/>
            </p:nvSpPr>
            <p:spPr>
              <a:xfrm>
                <a:off x="12329160" y="4678602"/>
                <a:ext cx="4632962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GRAMMAR</a:t>
                </a:r>
              </a:p>
            </p:txBody>
          </p:sp>
        </p:grpSp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5A31222E-4D40-4E71-86A5-DA87115E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0662" t="37395" r="-16918" b="5565"/>
            <a:stretch/>
          </p:blipFill>
          <p:spPr>
            <a:xfrm>
              <a:off x="10688476" y="4470795"/>
              <a:ext cx="1640684" cy="1084968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90638C-AB72-435F-A9D7-21C579BEE173}"/>
              </a:ext>
            </a:extLst>
          </p:cNvPr>
          <p:cNvGrpSpPr/>
          <p:nvPr/>
        </p:nvGrpSpPr>
        <p:grpSpPr>
          <a:xfrm>
            <a:off x="2495659" y="1196469"/>
            <a:ext cx="5435599" cy="1114075"/>
            <a:chOff x="1219201" y="4081987"/>
            <a:chExt cx="8153399" cy="16711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219201" y="4103959"/>
              <a:ext cx="8153399" cy="16491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t">
              <a:normAutofit fontScale="2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23468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5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5445144" y="4081987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63383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9E8A025-E0F9-409D-8AFC-E03E5D22C9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1090" y="795433"/>
            <a:ext cx="9640645" cy="628738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8CCFD38-DBFA-4E4A-B4B8-CE64AD0F8A8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0145" y="1738010"/>
            <a:ext cx="5327413" cy="258741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AB7EE9B-818F-4A9F-B96A-42C286996F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439" y="1292959"/>
            <a:ext cx="6195006" cy="4572914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D7EFFA13-3605-4B3B-9FF3-0C1CCE01A765}"/>
              </a:ext>
            </a:extLst>
          </p:cNvPr>
          <p:cNvSpPr txBox="1"/>
          <p:nvPr/>
        </p:nvSpPr>
        <p:spPr>
          <a:xfrm>
            <a:off x="250802" y="2580446"/>
            <a:ext cx="69817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FF0000"/>
                </a:solidFill>
              </a:rPr>
              <a:t>Flying Chicken can run more quickly than Stumpy.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297BE7B3-7AC8-49FC-BCE4-3F093C89EB77}"/>
              </a:ext>
            </a:extLst>
          </p:cNvPr>
          <p:cNvSpPr txBox="1"/>
          <p:nvPr/>
        </p:nvSpPr>
        <p:spPr>
          <a:xfrm>
            <a:off x="296759" y="4472757"/>
            <a:ext cx="75024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FF0000"/>
                </a:solidFill>
              </a:rPr>
              <a:t>Stumpy can recognize voices better than Flying Chicken.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E82B9C43-A5A9-4585-BF8D-EDBDF9DA91DF}"/>
              </a:ext>
            </a:extLst>
          </p:cNvPr>
          <p:cNvSpPr txBox="1"/>
          <p:nvPr/>
        </p:nvSpPr>
        <p:spPr>
          <a:xfrm>
            <a:off x="317307" y="5389022"/>
            <a:ext cx="75024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>
                <a:solidFill>
                  <a:srgbClr val="FF0000"/>
                </a:solidFill>
              </a:rPr>
              <a:t>Stumpy's</a:t>
            </a:r>
            <a:r>
              <a:rPr lang="en-US" sz="2500" i="1" dirty="0">
                <a:solidFill>
                  <a:srgbClr val="FF0000"/>
                </a:solidFill>
              </a:rPr>
              <a:t> battery lasts longer than Flying Chicken’s.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2546C26B-67C5-4C0B-BBF5-5EB3EEDF852C}"/>
              </a:ext>
            </a:extLst>
          </p:cNvPr>
          <p:cNvSpPr txBox="1"/>
          <p:nvPr/>
        </p:nvSpPr>
        <p:spPr>
          <a:xfrm>
            <a:off x="281624" y="3505120"/>
            <a:ext cx="69817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FF0000"/>
                </a:solidFill>
              </a:rPr>
              <a:t>Flying Chicken can run fly father than Stumpy.</a:t>
            </a:r>
          </a:p>
        </p:txBody>
      </p:sp>
    </p:spTree>
    <p:extLst>
      <p:ext uri="{BB962C8B-B14F-4D97-AF65-F5344CB8AC3E}">
        <p14:creationId xmlns:p14="http://schemas.microsoft.com/office/powerpoint/2010/main" val="392801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7BFE897-9325-4577-A2D0-C850B6EDC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506" r="1418" b="1621"/>
          <a:stretch/>
        </p:blipFill>
        <p:spPr>
          <a:xfrm>
            <a:off x="1476000" y="195210"/>
            <a:ext cx="9753653" cy="64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57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5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SCIENCE AND TECHNOLOGY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5: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69255" y="2772744"/>
            <a:ext cx="94845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200" i="1" dirty="0"/>
              <a:t>Using comparative adverbs to compare two actions. They modify verbs and indicate that one action is more or less than another.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Speaking: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   </a:t>
            </a:r>
            <a:r>
              <a:rPr lang="en-US" sz="3200" i="1" dirty="0"/>
              <a:t>Making sentences comparing two robots.</a:t>
            </a:r>
          </a:p>
          <a:p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4009489" y="574924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1196834" y="2124163"/>
            <a:ext cx="982733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1.Make three sentences, using comparative adverbs.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2. Do the exercises in WB: Grammar (page 29).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3.  Complete the grammar notes in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Tiếng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Anh 8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-Learn Smart World Notebook (page 43).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4.  Prepare: Lesson 2.3 – Pronunciation and Speaking (pages 50 &amp; 51 – SB).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251773" y="1186100"/>
            <a:ext cx="6693593" cy="5195940"/>
            <a:chOff x="5498407" y="744311"/>
            <a:chExt cx="6693593" cy="519594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2720" b="18094"/>
            <a:stretch>
              <a:fillRect/>
            </a:stretch>
          </p:blipFill>
          <p:spPr>
            <a:xfrm flipH="1">
              <a:off x="6742948" y="744311"/>
              <a:ext cx="4867656" cy="5195940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5498407" y="3882156"/>
              <a:ext cx="6693593" cy="1058232"/>
              <a:chOff x="5498407" y="3882156"/>
              <a:chExt cx="6693593" cy="1058232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5498407" y="3882156"/>
                <a:ext cx="1300271" cy="1058232"/>
                <a:chOff x="0" y="-28575"/>
                <a:chExt cx="2600543" cy="2116465"/>
              </a:xfrm>
            </p:grpSpPr>
            <p:pic>
              <p:nvPicPr>
                <p:cNvPr id="7" name="Picture 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763977"/>
                  <a:ext cx="2600543" cy="1323913"/>
                </a:xfrm>
                <a:prstGeom prst="rect">
                  <a:avLst/>
                </a:prstGeom>
              </p:spPr>
            </p:pic>
            <p:sp>
              <p:nvSpPr>
                <p:cNvPr id="8" name="TextBox 8"/>
                <p:cNvSpPr txBox="1"/>
                <p:nvPr/>
              </p:nvSpPr>
              <p:spPr>
                <a:xfrm>
                  <a:off x="232232" y="-28575"/>
                  <a:ext cx="2136079" cy="135934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609630">
                    <a:lnSpc>
                      <a:spcPts val="5306"/>
                    </a:lnSpc>
                  </a:pPr>
                  <a:r>
                    <a:rPr lang="en-US" sz="5306" spc="265" dirty="0">
                      <a:solidFill>
                        <a:srgbClr val="383E56"/>
                      </a:solidFill>
                      <a:latin typeface="Gaegu Bold Bold"/>
                    </a:rPr>
                    <a:t>02</a:t>
                  </a:r>
                </a:p>
              </p:txBody>
            </p:sp>
          </p:grpSp>
          <p:sp>
            <p:nvSpPr>
              <p:cNvPr id="12" name="TextBox 12"/>
              <p:cNvSpPr txBox="1"/>
              <p:nvPr/>
            </p:nvSpPr>
            <p:spPr>
              <a:xfrm>
                <a:off x="6798678" y="3976414"/>
                <a:ext cx="5393322" cy="4103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3200"/>
                  </a:lnSpc>
                </a:pPr>
                <a:r>
                  <a:rPr lang="en-US" sz="2800" b="1" dirty="0">
                    <a:solidFill>
                      <a:srgbClr val="000000"/>
                    </a:solidFill>
                    <a:latin typeface=".VnVogue" panose="020B7200000000000000" pitchFamily="34" charset="0"/>
                  </a:rPr>
                  <a:t>Comparative forms of adverbs</a:t>
                </a:r>
                <a:endParaRPr lang="en-US" sz="3200" dirty="0">
                  <a:solidFill>
                    <a:srgbClr val="000000"/>
                  </a:solidFill>
                  <a:latin typeface=".VnVogue" panose="020B7200000000000000" pitchFamily="34" charset="0"/>
                </a:endParaRPr>
              </a:p>
            </p:txBody>
          </p:sp>
          <p:sp>
            <p:nvSpPr>
              <p:cNvPr id="18" name="TextBox 13"/>
              <p:cNvSpPr txBox="1"/>
              <p:nvPr/>
            </p:nvSpPr>
            <p:spPr>
              <a:xfrm>
                <a:off x="7285140" y="4522521"/>
                <a:ext cx="4159607" cy="2957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2200"/>
                  </a:lnSpc>
                </a:pP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trạng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endParaRPr lang="en-US" sz="2800" b="1" spc="73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659390" y="1824061"/>
              <a:ext cx="6447056" cy="1335608"/>
              <a:chOff x="5659390" y="1824061"/>
              <a:chExt cx="6447056" cy="1335608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5659390" y="1824061"/>
                <a:ext cx="1300271" cy="1058232"/>
                <a:chOff x="0" y="-28575"/>
                <a:chExt cx="2600543" cy="2116465"/>
              </a:xfrm>
            </p:grpSpPr>
            <p:pic>
              <p:nvPicPr>
                <p:cNvPr id="4" name="Picture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763977"/>
                  <a:ext cx="2600543" cy="1323913"/>
                </a:xfrm>
                <a:prstGeom prst="rect">
                  <a:avLst/>
                </a:prstGeom>
              </p:spPr>
            </p:pic>
            <p:sp>
              <p:nvSpPr>
                <p:cNvPr id="5" name="TextBox 5"/>
                <p:cNvSpPr txBox="1"/>
                <p:nvPr/>
              </p:nvSpPr>
              <p:spPr>
                <a:xfrm>
                  <a:off x="232232" y="-28575"/>
                  <a:ext cx="2136079" cy="135934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609630">
                    <a:lnSpc>
                      <a:spcPts val="5306"/>
                    </a:lnSpc>
                  </a:pPr>
                  <a:r>
                    <a:rPr lang="en-US" sz="5306" spc="265" dirty="0">
                      <a:solidFill>
                        <a:srgbClr val="383E56"/>
                      </a:solidFill>
                      <a:latin typeface="Gaegu Bold Bold"/>
                    </a:rPr>
                    <a:t>01</a:t>
                  </a:r>
                </a:p>
              </p:txBody>
            </p:sp>
          </p:grpSp>
          <p:sp>
            <p:nvSpPr>
              <p:cNvPr id="13" name="TextBox 13"/>
              <p:cNvSpPr txBox="1"/>
              <p:nvPr/>
            </p:nvSpPr>
            <p:spPr>
              <a:xfrm>
                <a:off x="7285141" y="2475374"/>
                <a:ext cx="4159607" cy="2957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2200"/>
                  </a:lnSpc>
                </a:pP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endParaRPr lang="en-US" sz="2800" b="1" spc="73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959661" y="1932556"/>
                <a:ext cx="5146785" cy="4103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3200"/>
                  </a:lnSpc>
                </a:pPr>
                <a:r>
                  <a:rPr lang="en-US" sz="2400" b="1" dirty="0">
                    <a:solidFill>
                      <a:srgbClr val="000000"/>
                    </a:solidFill>
                    <a:latin typeface=".VnVogue" panose="020B7200000000000000" pitchFamily="34" charset="0"/>
                  </a:rPr>
                  <a:t>Comparative forms of adjecti</a:t>
                </a:r>
                <a:r>
                  <a:rPr lang="en-US" sz="2667" dirty="0">
                    <a:solidFill>
                      <a:srgbClr val="000000"/>
                    </a:solidFill>
                    <a:latin typeface=".VnVogue" panose="020B7200000000000000" pitchFamily="34" charset="0"/>
                  </a:rPr>
                  <a:t>ves</a:t>
                </a:r>
              </a:p>
            </p:txBody>
          </p:sp>
          <p:sp>
            <p:nvSpPr>
              <p:cNvPr id="19" name="TextBox 13"/>
              <p:cNvSpPr txBox="1"/>
              <p:nvPr/>
            </p:nvSpPr>
            <p:spPr>
              <a:xfrm>
                <a:off x="8043219" y="2877540"/>
                <a:ext cx="2438963" cy="28212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2200"/>
                  </a:lnSpc>
                </a:pPr>
                <a:r>
                  <a:rPr lang="en-US" sz="2000" b="1" i="1" spc="73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(Review – </a:t>
                </a:r>
                <a:r>
                  <a:rPr lang="en-US" sz="2000" b="1" i="1" spc="73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Ôn</a:t>
                </a:r>
                <a:r>
                  <a:rPr lang="en-US" sz="2000" b="1" i="1" spc="73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spc="73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000" b="1" i="1" spc="73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989559" y="269144"/>
            <a:ext cx="5348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33288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189" t="57868"/>
          <a:stretch>
            <a:fillRect/>
          </a:stretch>
        </p:blipFill>
        <p:spPr>
          <a:xfrm rot="-10800000" flipH="1" flipV="1">
            <a:off x="9458442" y="-17818"/>
            <a:ext cx="2626446" cy="1288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2374" y="352051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Short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4127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1036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379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4127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41036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23313" y="203990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4127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41036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23313" y="26862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4693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51602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33879" y="333257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909" y="397681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51602" y="3974526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gger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33879" y="397452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ggest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4127" y="47039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02820" y="470167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85097" y="470167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02820" y="54265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85097" y="542653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53614" y="177391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Short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4127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1036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379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4127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41036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23313" y="203990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4127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41036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23313" y="26862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4693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1602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simple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33879" y="333257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simple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909" y="398569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51602" y="3974526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33879" y="397452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4127" y="47039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75170" y="4649613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happy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85097" y="470167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happy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4127" y="542883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02820" y="54265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085097" y="542653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2909" y="6112714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51602" y="6110422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33879" y="611042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</a:t>
            </a:r>
          </a:p>
        </p:txBody>
      </p:sp>
    </p:spTree>
    <p:extLst>
      <p:ext uri="{BB962C8B-B14F-4D97-AF65-F5344CB8AC3E}">
        <p14:creationId xmlns:p14="http://schemas.microsoft.com/office/powerpoint/2010/main" val="227482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75520" y="321229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Long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569" y="127046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331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8048" y="2062403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11771" y="2062402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07780" y="2062402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4306" y="2752836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38029" y="275283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34038" y="2752835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4306" y="3537634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38029" y="3537633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4038" y="3537633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4306" y="4322431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638029" y="432243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234038" y="4322431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4306" y="5107230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handsome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638029" y="510722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handsome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34038" y="5107229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handsome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4306" y="5892028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38029" y="5892027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34038" y="5892027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</a:p>
        </p:txBody>
      </p:sp>
    </p:spTree>
    <p:extLst>
      <p:ext uri="{BB962C8B-B14F-4D97-AF65-F5344CB8AC3E}">
        <p14:creationId xmlns:p14="http://schemas.microsoft.com/office/powerpoint/2010/main" val="1568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189" t="57868"/>
          <a:stretch>
            <a:fillRect/>
          </a:stretch>
        </p:blipFill>
        <p:spPr>
          <a:xfrm rot="-10800000" flipH="1" flipV="1">
            <a:off x="9458442" y="-17818"/>
            <a:ext cx="2626446" cy="1288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2765" y="-17818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Special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569" y="127046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331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8048" y="2062403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11771" y="2062402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07780" y="2062402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best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4306" y="2752836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38029" y="275283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worse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34038" y="2752835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worst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4306" y="3537634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38029" y="3537633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Farther/further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34038" y="3537633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furthest/farthest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4306" y="4322431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Much/more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638029" y="432243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34038" y="4322431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4306" y="5107230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638029" y="510722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234038" y="5107229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6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65983" y="-84530"/>
            <a:ext cx="13257982" cy="7742759"/>
            <a:chOff x="-1610216" y="-200537"/>
            <a:chExt cx="19886973" cy="11614139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399"/>
            <a:stretch>
              <a:fillRect/>
            </a:stretch>
          </p:blipFill>
          <p:spPr>
            <a:xfrm>
              <a:off x="2948227" y="820810"/>
              <a:ext cx="6784137" cy="457200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7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664658">
              <a:off x="-1610216" y="7852385"/>
              <a:ext cx="5315250" cy="3561217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4465" y="9019049"/>
              <a:ext cx="2719466" cy="126795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13907042" flipH="1" flipV="1">
              <a:off x="389212" y="-332114"/>
              <a:ext cx="2042694" cy="2305848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96000" y1="8019" x2="94000" y2="89623"/>
                        <a14:foregroundMark x1="5200" y1="96226" x2="85200" y2="94811"/>
                        <a14:foregroundMark x1="7600" y1="97170" x2="91200" y2="92925"/>
                        <a14:foregroundMark x1="90400" y1="92453" x2="89200" y2="91981"/>
                        <a14:foregroundMark x1="85600" y1="91038" x2="85600" y2="91038"/>
                        <a14:foregroundMark x1="83600" y1="89623" x2="18800" y2="89151"/>
                        <a14:foregroundMark x1="800" y1="6132" x2="3200" y2="87736"/>
                        <a14:foregroundMark x1="1600" y1="29717" x2="1600" y2="29717"/>
                        <a14:foregroundMark x1="2000" y1="28302" x2="2000" y2="29245"/>
                        <a14:foregroundMark x1="4400" y1="1887" x2="46400" y2="472"/>
                        <a14:foregroundMark x1="48000" y1="1415" x2="87200" y2="3302"/>
                        <a14:foregroundMark x1="88800" y1="3302" x2="97600" y2="4245"/>
                        <a14:foregroundMark x1="94400" y1="16509" x2="92400" y2="86321"/>
                        <a14:foregroundMark x1="10000" y1="99057" x2="94800" y2="94340"/>
                        <a14:foregroundMark x1="99200" y1="12264" x2="97200" y2="86321"/>
                        <a14:backgroundMark x1="17600" y1="22642" x2="17600" y2="22642"/>
                        <a14:backgroundMark x1="44400" y1="32075" x2="44400" y2="32075"/>
                        <a14:backgroundMark x1="48800" y1="35849" x2="49600" y2="38208"/>
                        <a14:backgroundMark x1="18000" y1="19340" x2="46400" y2="50472"/>
                        <a14:backgroundMark x1="14000" y1="11792" x2="14400" y2="19811"/>
                        <a14:backgroundMark x1="4800" y1="9434" x2="6400" y2="13679"/>
                        <a14:backgroundMark x1="2400" y1="7547" x2="2400" y2="8019"/>
                        <a14:backgroundMark x1="2400" y1="10849" x2="2400" y2="41038"/>
                        <a14:backgroundMark x1="9200" y1="98585" x2="9200" y2="98585"/>
                        <a14:backgroundMark x1="14000" y1="95283" x2="14000" y2="95283"/>
                        <a14:backgroundMark x1="10400" y1="94340" x2="10400" y2="94340"/>
                        <a14:backgroundMark x1="13200" y1="94340" x2="13200" y2="94340"/>
                        <a14:backgroundMark x1="13200" y1="97170" x2="13200" y2="9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402399">
            <a:off x="1508338" y="1490646"/>
            <a:ext cx="8689753" cy="2413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105269">
            <a:off x="2544214" y="2104597"/>
            <a:ext cx="2244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Vogue" panose="020B7200000000000000" pitchFamily="34" charset="0"/>
              </a:rPr>
              <a:t>Review:</a:t>
            </a:r>
          </a:p>
        </p:txBody>
      </p:sp>
      <p:sp>
        <p:nvSpPr>
          <p:cNvPr id="12" name="TextBox 11"/>
          <p:cNvSpPr txBox="1"/>
          <p:nvPr/>
        </p:nvSpPr>
        <p:spPr>
          <a:xfrm rot="21165648">
            <a:off x="3822769" y="2746435"/>
            <a:ext cx="6109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.VnVogue" panose="020B7200000000000000" pitchFamily="34" charset="0"/>
              </a:rPr>
              <a:t>COMPARATIVE FORM</a:t>
            </a:r>
          </a:p>
        </p:txBody>
      </p:sp>
    </p:spTree>
    <p:extLst>
      <p:ext uri="{BB962C8B-B14F-4D97-AF65-F5344CB8AC3E}">
        <p14:creationId xmlns:p14="http://schemas.microsoft.com/office/powerpoint/2010/main" val="355107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1559</Words>
  <Application>Microsoft Office PowerPoint</Application>
  <PresentationFormat>Màn hình rộng</PresentationFormat>
  <Paragraphs>343</Paragraphs>
  <Slides>34</Slides>
  <Notes>7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34</vt:i4>
      </vt:variant>
    </vt:vector>
  </HeadingPairs>
  <TitlesOfParts>
    <vt:vector size="48" baseType="lpstr">
      <vt:lpstr>.VnBlack</vt:lpstr>
      <vt:lpstr>.VnVogue</vt:lpstr>
      <vt:lpstr>Arial</vt:lpstr>
      <vt:lpstr>Calibri</vt:lpstr>
      <vt:lpstr>Calibri Light</vt:lpstr>
      <vt:lpstr>Constantia</vt:lpstr>
      <vt:lpstr>Contastia</vt:lpstr>
      <vt:lpstr>Eras Bold ITC</vt:lpstr>
      <vt:lpstr>Gaegu Bold Bold</vt:lpstr>
      <vt:lpstr>HL Brush 1BK</vt:lpstr>
      <vt:lpstr>Open Sans</vt:lpstr>
      <vt:lpstr>Symbol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13</cp:revision>
  <dcterms:created xsi:type="dcterms:W3CDTF">2023-06-03T09:47:28Z</dcterms:created>
  <dcterms:modified xsi:type="dcterms:W3CDTF">2023-11-20T01:40:13Z</dcterms:modified>
</cp:coreProperties>
</file>