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49" r:id="rId3"/>
    <p:sldId id="259" r:id="rId4"/>
    <p:sldId id="351" r:id="rId5"/>
    <p:sldId id="352" r:id="rId6"/>
    <p:sldId id="354" r:id="rId7"/>
    <p:sldId id="355" r:id="rId8"/>
    <p:sldId id="356" r:id="rId9"/>
    <p:sldId id="357" r:id="rId10"/>
    <p:sldId id="358" r:id="rId11"/>
    <p:sldId id="353" r:id="rId12"/>
    <p:sldId id="364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5F7"/>
    <a:srgbClr val="FA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https://en.wikipedia.org/wiki/Template_talk:Academic_peer_reviewe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48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02D5CBA-86E5-4CD7-BF29-890D47F73D3F}"/>
              </a:ext>
            </a:extLst>
          </p:cNvPr>
          <p:cNvSpPr/>
          <p:nvPr/>
        </p:nvSpPr>
        <p:spPr>
          <a:xfrm>
            <a:off x="1133476" y="5972176"/>
            <a:ext cx="342899" cy="3143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9020175" y="5057775"/>
            <a:ext cx="2343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D4F60E8-5C69-4172-B97C-0C354F1D25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763" y="5300662"/>
            <a:ext cx="5462588" cy="12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6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3B92E0E3-2216-4699-B7BB-B955E56CE544}"/>
              </a:ext>
            </a:extLst>
          </p:cNvPr>
          <p:cNvGrpSpPr/>
          <p:nvPr/>
        </p:nvGrpSpPr>
        <p:grpSpPr>
          <a:xfrm>
            <a:off x="206592" y="284389"/>
            <a:ext cx="11718708" cy="5818971"/>
            <a:chOff x="206592" y="284389"/>
            <a:chExt cx="11718708" cy="581897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6D82C8D-FD0A-4B30-A48E-95005554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592" y="929515"/>
              <a:ext cx="11718708" cy="5173845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E867AD6-EA2B-4B6A-8B65-24A67282F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72779" y="284389"/>
              <a:ext cx="8345447" cy="490910"/>
            </a:xfrm>
            <a:prstGeom prst="rect">
              <a:avLst/>
            </a:prstGeom>
          </p:spPr>
        </p:pic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C6D087E-5B20-45BE-97F6-4E3F773A5174}"/>
              </a:ext>
            </a:extLst>
          </p:cNvPr>
          <p:cNvSpPr/>
          <p:nvPr/>
        </p:nvSpPr>
        <p:spPr>
          <a:xfrm>
            <a:off x="476250" y="3676650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B82C52E0-C847-41D7-9D5F-52BAB547AC0A}"/>
              </a:ext>
            </a:extLst>
          </p:cNvPr>
          <p:cNvSpPr/>
          <p:nvPr/>
        </p:nvSpPr>
        <p:spPr>
          <a:xfrm>
            <a:off x="5429250" y="3981450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F8C7A8A4-C398-4515-9337-CDB304ABBD9F}"/>
              </a:ext>
            </a:extLst>
          </p:cNvPr>
          <p:cNvSpPr/>
          <p:nvPr/>
        </p:nvSpPr>
        <p:spPr>
          <a:xfrm>
            <a:off x="466725" y="4962525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3B2C73B7-E22C-4964-9338-968C8EC6B8E2}"/>
              </a:ext>
            </a:extLst>
          </p:cNvPr>
          <p:cNvSpPr/>
          <p:nvPr/>
        </p:nvSpPr>
        <p:spPr>
          <a:xfrm>
            <a:off x="5448300" y="5343525"/>
            <a:ext cx="409575" cy="4095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F261B6-DF29-429D-8EFE-23F5D4F1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973" y="1324942"/>
            <a:ext cx="6539949" cy="4351338"/>
          </a:xfrm>
        </p:spPr>
        <p:txBody>
          <a:bodyPr/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8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E4C9998-ABEA-4306-9FFD-62C78B341109}"/>
              </a:ext>
            </a:extLst>
          </p:cNvPr>
          <p:cNvSpPr/>
          <p:nvPr/>
        </p:nvSpPr>
        <p:spPr>
          <a:xfrm>
            <a:off x="827847" y="225287"/>
            <a:ext cx="4543426" cy="1095375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98392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59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698810" y="2277936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788" y="2381465"/>
            <a:ext cx="4785562" cy="149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7594792" y="2757118"/>
            <a:ext cx="281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Arial" panose="020B7200000000000000" pitchFamily="34" charset="0"/>
              </a:rPr>
              <a:t>REVIEW 1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3813460" y="2155171"/>
            <a:ext cx="2528997" cy="7954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88A73FA-C89E-4513-AF04-8C3A84D90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59310" y="2609786"/>
            <a:ext cx="1011346" cy="1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814665B2-C461-434C-BE1A-360B06FFFCC0}"/>
              </a:ext>
            </a:extLst>
          </p:cNvPr>
          <p:cNvGrpSpPr/>
          <p:nvPr/>
        </p:nvGrpSpPr>
        <p:grpSpPr>
          <a:xfrm>
            <a:off x="398150" y="677077"/>
            <a:ext cx="11508100" cy="5548377"/>
            <a:chOff x="398150" y="677077"/>
            <a:chExt cx="11508100" cy="5548377"/>
          </a:xfrm>
        </p:grpSpPr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64F3AEFD-BC7A-452D-B648-DB74EEF3C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5310" y="677077"/>
              <a:ext cx="10582815" cy="1037536"/>
            </a:xfrm>
            <a:prstGeom prst="rect">
              <a:avLst/>
            </a:prstGeom>
          </p:spPr>
        </p:pic>
        <p:pic>
          <p:nvPicPr>
            <p:cNvPr id="5" name="Picture 25">
              <a:extLst>
                <a:ext uri="{FF2B5EF4-FFF2-40B4-BE49-F238E27FC236}">
                  <a16:creationId xmlns:a16="http://schemas.microsoft.com/office/drawing/2014/main" id="{661CE825-8387-4E4F-941C-50033F886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150" y="1875861"/>
              <a:ext cx="11508100" cy="4349593"/>
            </a:xfrm>
            <a:prstGeom prst="rect">
              <a:avLst/>
            </a:prstGeom>
          </p:spPr>
        </p:pic>
      </p:grpSp>
      <p:pic>
        <p:nvPicPr>
          <p:cNvPr id="7" name="CD2 TRACK 41_Segment_0">
            <a:hlinkClick r:id="" action="ppaction://media"/>
            <a:extLst>
              <a:ext uri="{FF2B5EF4-FFF2-40B4-BE49-F238E27FC236}">
                <a16:creationId xmlns:a16="http://schemas.microsoft.com/office/drawing/2014/main" id="{95212C85-796F-4136-9573-2F3049DD5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45445" y="174395"/>
            <a:ext cx="654511" cy="654511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9FC95196-C2E1-4F61-8DAC-42D34CADF6C1}"/>
              </a:ext>
            </a:extLst>
          </p:cNvPr>
          <p:cNvSpPr txBox="1"/>
          <p:nvPr/>
        </p:nvSpPr>
        <p:spPr>
          <a:xfrm>
            <a:off x="6184279" y="3015586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DF373F3-4EB7-44D9-8917-CC23860F4C63}"/>
              </a:ext>
            </a:extLst>
          </p:cNvPr>
          <p:cNvSpPr txBox="1"/>
          <p:nvPr/>
        </p:nvSpPr>
        <p:spPr>
          <a:xfrm>
            <a:off x="5218981" y="3551690"/>
            <a:ext cx="317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North and South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C6071B6D-E494-4B67-9B6B-53D6E49519E2}"/>
              </a:ext>
            </a:extLst>
          </p:cNvPr>
          <p:cNvSpPr txBox="1"/>
          <p:nvPr/>
        </p:nvSpPr>
        <p:spPr>
          <a:xfrm>
            <a:off x="2144956" y="4082954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F1E4EE4-17DF-462F-BF71-D9205CB9BEF0}"/>
              </a:ext>
            </a:extLst>
          </p:cNvPr>
          <p:cNvSpPr txBox="1"/>
          <p:nvPr/>
        </p:nvSpPr>
        <p:spPr>
          <a:xfrm>
            <a:off x="4942752" y="4593327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DD684B50-4447-4418-B514-B9000D2A693A}"/>
              </a:ext>
            </a:extLst>
          </p:cNvPr>
          <p:cNvSpPr txBox="1"/>
          <p:nvPr/>
        </p:nvSpPr>
        <p:spPr>
          <a:xfrm>
            <a:off x="5324605" y="5166816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0A9A2442-3970-4CE8-915A-C449122638D2}"/>
              </a:ext>
            </a:extLst>
          </p:cNvPr>
          <p:cNvSpPr txBox="1"/>
          <p:nvPr/>
        </p:nvSpPr>
        <p:spPr>
          <a:xfrm>
            <a:off x="286037" y="772148"/>
            <a:ext cx="580996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Hi, Ben. That’s an interesting picture.</a:t>
            </a: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What are you reading?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Hi, Sue. I’m reading about a typhoon.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It’s called Typhoon Maemi. This is what it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looks like from space.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Wow. When was the typhoon?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It was in 2003.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Oh, OK. Where was it?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It mostly happened in North and South</a:t>
            </a: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Korea, but it affected other countries, too.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Was it a very strong storm?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9AF56C4-F727-4FE0-A45B-DCD9A1360BE6}"/>
              </a:ext>
            </a:extLst>
          </p:cNvPr>
          <p:cNvSpPr txBox="1"/>
          <p:nvPr/>
        </p:nvSpPr>
        <p:spPr>
          <a:xfrm>
            <a:off x="5775845" y="825579"/>
            <a:ext cx="612088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Yes, it was very strong. It caused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a lot of damage, and many people died.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: Oh, no. How many people died?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: One hundred and twenty people.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How much damage did the typhoon cause?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It caused almost five billion dollars of </a:t>
            </a:r>
            <a:endParaRPr lang="en-US" sz="2800" spc="-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0" spc="-100" dirty="0">
                <a:effectLst/>
                <a:latin typeface="Arial Narrow" panose="020B0606020202030204" pitchFamily="34" charset="0"/>
              </a:rPr>
              <a:t>damage.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highlight>
                  <a:srgbClr val="FFFF00"/>
                </a:highlight>
                <a:latin typeface="Arial Narrow" panose="020B0606020202030204" pitchFamily="34" charset="0"/>
              </a:rPr>
              <a:t>Sue</a:t>
            </a:r>
            <a:r>
              <a:rPr lang="en-US" sz="2800" b="0" spc="-100" dirty="0"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: 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Wow! That’s a lot of money! How strong </a:t>
            </a:r>
          </a:p>
          <a:p>
            <a:pPr>
              <a:spcBef>
                <a:spcPts val="600"/>
              </a:spcBef>
            </a:pPr>
            <a:r>
              <a:rPr lang="en-US" sz="2800" spc="-100" dirty="0">
                <a:latin typeface="Arial Narrow" panose="020B0606020202030204" pitchFamily="34" charset="0"/>
              </a:rPr>
              <a:t>w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as the wind?</a:t>
            </a:r>
          </a:p>
          <a:p>
            <a:pPr>
              <a:spcBef>
                <a:spcPts val="600"/>
              </a:spcBef>
            </a:pPr>
            <a:r>
              <a:rPr lang="en-US" sz="2800" b="1" spc="-100" dirty="0">
                <a:effectLst/>
                <a:highlight>
                  <a:srgbClr val="00FF00"/>
                </a:highlight>
                <a:latin typeface="Arial Narrow" panose="020B0606020202030204" pitchFamily="34" charset="0"/>
              </a:rPr>
              <a:t>Ben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: The highest wind speed was two hundred </a:t>
            </a:r>
          </a:p>
          <a:p>
            <a:pPr>
              <a:spcBef>
                <a:spcPts val="600"/>
              </a:spcBef>
            </a:pPr>
            <a:r>
              <a:rPr lang="en-US" sz="2800" spc="-100" dirty="0">
                <a:latin typeface="Arial Narrow" panose="020B0606020202030204" pitchFamily="34" charset="0"/>
              </a:rPr>
              <a:t>a</a:t>
            </a:r>
            <a:r>
              <a:rPr lang="en-US" sz="2800" b="0" spc="-100" dirty="0">
                <a:effectLst/>
                <a:latin typeface="Arial Narrow" panose="020B0606020202030204" pitchFamily="34" charset="0"/>
              </a:rPr>
              <a:t>nd eighty kilometers per hour.</a:t>
            </a:r>
            <a:br>
              <a:rPr lang="en-US" sz="2800" spc="-100" dirty="0">
                <a:latin typeface="Arial Narrow" panose="020B0606020202030204" pitchFamily="34" charset="0"/>
              </a:rPr>
            </a:br>
            <a:endParaRPr lang="en-US" sz="2800" spc="-100" dirty="0">
              <a:latin typeface="Arial Narrow" panose="020B0606020202030204" pitchFamily="34" charset="0"/>
            </a:endParaRPr>
          </a:p>
        </p:txBody>
      </p:sp>
      <p:pic>
        <p:nvPicPr>
          <p:cNvPr id="6" name="CD2 TRACK 41_Segment_0">
            <a:hlinkClick r:id="" action="ppaction://media"/>
            <a:extLst>
              <a:ext uri="{FF2B5EF4-FFF2-40B4-BE49-F238E27FC236}">
                <a16:creationId xmlns:a16="http://schemas.microsoft.com/office/drawing/2014/main" id="{5060ADE3-0756-48C6-82EB-F2D4EE12C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45445" y="174395"/>
            <a:ext cx="654511" cy="65451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669B955-59BF-49D9-93DF-5C4870F6F1E3}"/>
              </a:ext>
            </a:extLst>
          </p:cNvPr>
          <p:cNvSpPr txBox="1"/>
          <p:nvPr/>
        </p:nvSpPr>
        <p:spPr>
          <a:xfrm>
            <a:off x="1571624" y="419100"/>
            <a:ext cx="769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transcript again and practice with your partner. </a:t>
            </a:r>
          </a:p>
        </p:txBody>
      </p:sp>
    </p:spTree>
    <p:extLst>
      <p:ext uri="{BB962C8B-B14F-4D97-AF65-F5344CB8AC3E}">
        <p14:creationId xmlns:p14="http://schemas.microsoft.com/office/powerpoint/2010/main" val="20905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41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8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6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3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2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9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9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6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5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3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4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8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6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6793F66-57CC-447F-9F2E-E9BD7B46EF5D}"/>
              </a:ext>
            </a:extLst>
          </p:cNvPr>
          <p:cNvGrpSpPr/>
          <p:nvPr/>
        </p:nvGrpSpPr>
        <p:grpSpPr>
          <a:xfrm>
            <a:off x="1128712" y="304800"/>
            <a:ext cx="10963275" cy="5157787"/>
            <a:chOff x="614362" y="847725"/>
            <a:chExt cx="10963275" cy="515778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0DE1A75-FD8D-4369-B924-02E9DF6760D8}"/>
                </a:ext>
              </a:extLst>
            </p:cNvPr>
            <p:cNvSpPr/>
            <p:nvPr/>
          </p:nvSpPr>
          <p:spPr>
            <a:xfrm>
              <a:off x="9248776" y="847725"/>
              <a:ext cx="676274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133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8EE8BDFF-5C8A-49A2-A48A-1D33F3DD5E75}"/>
              </a:ext>
            </a:extLst>
          </p:cNvPr>
          <p:cNvGrpSpPr/>
          <p:nvPr/>
        </p:nvGrpSpPr>
        <p:grpSpPr>
          <a:xfrm>
            <a:off x="976312" y="238125"/>
            <a:ext cx="10963275" cy="6413688"/>
            <a:chOff x="976312" y="238125"/>
            <a:chExt cx="10963275" cy="6413688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6793F66-57CC-447F-9F2E-E9BD7B46EF5D}"/>
                </a:ext>
              </a:extLst>
            </p:cNvPr>
            <p:cNvGrpSpPr/>
            <p:nvPr/>
          </p:nvGrpSpPr>
          <p:grpSpPr>
            <a:xfrm>
              <a:off x="976312" y="238125"/>
              <a:ext cx="10963275" cy="5157787"/>
              <a:chOff x="614362" y="847725"/>
              <a:chExt cx="10963275" cy="5157787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6816E962-AAFA-41B8-8E59-0F60B10E1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4362" y="852487"/>
                <a:ext cx="10963275" cy="5153025"/>
              </a:xfrm>
              <a:prstGeom prst="rect">
                <a:avLst/>
              </a:prstGeom>
            </p:spPr>
          </p:pic>
          <p:sp>
            <p:nvSpPr>
              <p:cNvPr id="6" name="Hình Bầu dục 5">
                <a:extLst>
                  <a:ext uri="{FF2B5EF4-FFF2-40B4-BE49-F238E27FC236}">
                    <a16:creationId xmlns:a16="http://schemas.microsoft.com/office/drawing/2014/main" id="{F0DE1A75-FD8D-4369-B924-02E9DF6760D8}"/>
                  </a:ext>
                </a:extLst>
              </p:cNvPr>
              <p:cNvSpPr/>
              <p:nvPr/>
            </p:nvSpPr>
            <p:spPr>
              <a:xfrm>
                <a:off x="9248776" y="847725"/>
                <a:ext cx="676274" cy="485775"/>
              </a:xfrm>
              <a:prstGeom prst="ellipse">
                <a:avLst/>
              </a:prstGeom>
              <a:solidFill>
                <a:srgbClr val="FAF9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1F42F51A-4092-42DF-835A-DD128DC44676}"/>
                </a:ext>
              </a:extLst>
            </p:cNvPr>
            <p:cNvGrpSpPr/>
            <p:nvPr/>
          </p:nvGrpSpPr>
          <p:grpSpPr>
            <a:xfrm>
              <a:off x="1290637" y="5272088"/>
              <a:ext cx="7739063" cy="1379725"/>
              <a:chOff x="1214437" y="5291138"/>
              <a:chExt cx="7739063" cy="1379725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6B632EC8-CB34-44D5-ABFA-5200F3A98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14437" y="5291138"/>
                <a:ext cx="7739063" cy="1379725"/>
              </a:xfrm>
              <a:prstGeom prst="rect">
                <a:avLst/>
              </a:prstGeom>
            </p:spPr>
          </p:pic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955E944D-9643-4728-B99C-D268D97CB275}"/>
                  </a:ext>
                </a:extLst>
              </p:cNvPr>
              <p:cNvSpPr/>
              <p:nvPr/>
            </p:nvSpPr>
            <p:spPr>
              <a:xfrm>
                <a:off x="3781425" y="6162676"/>
                <a:ext cx="2533649" cy="438150"/>
              </a:xfrm>
              <a:prstGeom prst="ellipse">
                <a:avLst/>
              </a:prstGeom>
              <a:solidFill>
                <a:srgbClr val="F4F5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22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70547AF-A990-4232-848C-BE83805D90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9875" y="5262562"/>
            <a:ext cx="4043802" cy="1414463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02D5CBA-86E5-4CD7-BF29-890D47F73D3F}"/>
              </a:ext>
            </a:extLst>
          </p:cNvPr>
          <p:cNvSpPr/>
          <p:nvPr/>
        </p:nvSpPr>
        <p:spPr>
          <a:xfrm>
            <a:off x="3048001" y="5962651"/>
            <a:ext cx="3429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1838325" y="2819400"/>
            <a:ext cx="20193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E1A54AB4-44F5-46D7-BBCE-FE890D61614B}"/>
              </a:ext>
            </a:extLst>
          </p:cNvPr>
          <p:cNvCxnSpPr>
            <a:cxnSpLocks/>
          </p:cNvCxnSpPr>
          <p:nvPr/>
        </p:nvCxnSpPr>
        <p:spPr>
          <a:xfrm>
            <a:off x="1790700" y="3228975"/>
            <a:ext cx="20193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02D5CBA-86E5-4CD7-BF29-890D47F73D3F}"/>
              </a:ext>
            </a:extLst>
          </p:cNvPr>
          <p:cNvSpPr/>
          <p:nvPr/>
        </p:nvSpPr>
        <p:spPr>
          <a:xfrm>
            <a:off x="3790951" y="6257926"/>
            <a:ext cx="3429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5381625" y="3038475"/>
            <a:ext cx="29908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C0EE1DE-B973-4CD3-ABE4-058AEA2CFD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4250" y="5305425"/>
            <a:ext cx="304065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6793F66-57CC-447F-9F2E-E9BD7B46EF5D}"/>
              </a:ext>
            </a:extLst>
          </p:cNvPr>
          <p:cNvGrpSpPr/>
          <p:nvPr/>
        </p:nvGrpSpPr>
        <p:grpSpPr>
          <a:xfrm>
            <a:off x="909637" y="204787"/>
            <a:ext cx="10963275" cy="5153025"/>
            <a:chOff x="614362" y="852487"/>
            <a:chExt cx="10963275" cy="515302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816E962-AAFA-41B8-8E59-0F60B10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" y="852487"/>
              <a:ext cx="10963275" cy="51530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0DE1A75-FD8D-4369-B924-02E9DF6760D8}"/>
                </a:ext>
              </a:extLst>
            </p:cNvPr>
            <p:cNvSpPr/>
            <p:nvPr/>
          </p:nvSpPr>
          <p:spPr>
            <a:xfrm>
              <a:off x="9315451" y="857250"/>
              <a:ext cx="523873" cy="485775"/>
            </a:xfrm>
            <a:prstGeom prst="ellipse">
              <a:avLst/>
            </a:prstGeom>
            <a:solidFill>
              <a:srgbClr val="FA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02D5CBA-86E5-4CD7-BF29-890D47F73D3F}"/>
              </a:ext>
            </a:extLst>
          </p:cNvPr>
          <p:cNvSpPr/>
          <p:nvPr/>
        </p:nvSpPr>
        <p:spPr>
          <a:xfrm>
            <a:off x="2419351" y="5657851"/>
            <a:ext cx="342899" cy="3143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7E9FD4E-FE4C-4485-86C7-5EA4FBABB716}"/>
              </a:ext>
            </a:extLst>
          </p:cNvPr>
          <p:cNvCxnSpPr>
            <a:cxnSpLocks/>
          </p:cNvCxnSpPr>
          <p:nvPr/>
        </p:nvCxnSpPr>
        <p:spPr>
          <a:xfrm>
            <a:off x="5295900" y="4048125"/>
            <a:ext cx="58483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1FF69-30BB-4DA1-BAF1-E8D8981592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50" y="5348287"/>
            <a:ext cx="4810124" cy="12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226</Words>
  <Application>Microsoft Office PowerPoint</Application>
  <PresentationFormat>Màn hình rộng</PresentationFormat>
  <Paragraphs>35</Paragraphs>
  <Slides>13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.VnArial</vt:lpstr>
      <vt:lpstr>Arial</vt:lpstr>
      <vt:lpstr>Arial Narrow</vt:lpstr>
      <vt:lpstr>Calibri</vt:lpstr>
      <vt:lpstr>Calibri Light</vt:lpstr>
      <vt:lpstr>Tahoma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12</cp:revision>
  <dcterms:created xsi:type="dcterms:W3CDTF">2023-06-03T09:47:28Z</dcterms:created>
  <dcterms:modified xsi:type="dcterms:W3CDTF">2023-09-06T01:17:48Z</dcterms:modified>
</cp:coreProperties>
</file>