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51" r:id="rId2"/>
    <p:sldId id="424" r:id="rId3"/>
    <p:sldId id="349" r:id="rId4"/>
    <p:sldId id="258" r:id="rId5"/>
    <p:sldId id="279" r:id="rId6"/>
    <p:sldId id="280" r:id="rId7"/>
    <p:sldId id="265" r:id="rId8"/>
    <p:sldId id="269" r:id="rId9"/>
    <p:sldId id="268" r:id="rId10"/>
    <p:sldId id="285" r:id="rId11"/>
    <p:sldId id="286" r:id="rId12"/>
    <p:sldId id="259" r:id="rId13"/>
    <p:sldId id="352" r:id="rId14"/>
    <p:sldId id="353" r:id="rId15"/>
    <p:sldId id="354" r:id="rId16"/>
    <p:sldId id="355" r:id="rId17"/>
    <p:sldId id="274" r:id="rId18"/>
    <p:sldId id="261" r:id="rId19"/>
    <p:sldId id="418" r:id="rId20"/>
    <p:sldId id="257" r:id="rId21"/>
    <p:sldId id="419" r:id="rId22"/>
    <p:sldId id="420" r:id="rId23"/>
    <p:sldId id="266" r:id="rId24"/>
    <p:sldId id="421" r:id="rId25"/>
    <p:sldId id="260" r:id="rId26"/>
    <p:sldId id="270" r:id="rId27"/>
    <p:sldId id="422" r:id="rId28"/>
    <p:sldId id="273" r:id="rId29"/>
    <p:sldId id="275" r:id="rId30"/>
    <p:sldId id="262" r:id="rId31"/>
    <p:sldId id="267" r:id="rId32"/>
    <p:sldId id="423" r:id="rId33"/>
    <p:sldId id="264" r:id="rId34"/>
    <p:sldId id="263" r:id="rId35"/>
    <p:sldId id="272" r:id="rId36"/>
    <p:sldId id="271" r:id="rId37"/>
    <p:sldId id="416" r:id="rId38"/>
    <p:sldId id="41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5F2"/>
    <a:srgbClr val="EF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B0A8C-7FFE-4FE7-906E-54F2B11E9B98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2BF85-1360-4FFD-90A5-1E7B71644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70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C2C82-7689-4828-A465-33DA6D58AF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00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0808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5734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9302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0673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2869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8161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8109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9654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4993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432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C2C82-7689-4828-A465-33DA6D58AF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67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099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2858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2529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2443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0213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2182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1904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797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680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50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microsoft.com/office/2007/relationships/hdphoto" Target="../media/hdphoto3.wdp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png"/><Relationship Id="rId1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ordwall.net/resource/5998323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png"/><Relationship Id="rId1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png"/><Relationship Id="rId1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66.png"/><Relationship Id="rId5" Type="http://schemas.openxmlformats.org/officeDocument/2006/relationships/image" Target="../media/image75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png"/><Relationship Id="rId1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png"/><Relationship Id="rId1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png"/><Relationship Id="rId1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66.png"/><Relationship Id="rId5" Type="http://schemas.openxmlformats.org/officeDocument/2006/relationships/image" Target="../media/image75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png"/><Relationship Id="rId1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66.png"/><Relationship Id="rId5" Type="http://schemas.openxmlformats.org/officeDocument/2006/relationships/image" Target="../media/image75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66.png"/><Relationship Id="rId5" Type="http://schemas.openxmlformats.org/officeDocument/2006/relationships/image" Target="../media/image75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66.png"/><Relationship Id="rId5" Type="http://schemas.openxmlformats.org/officeDocument/2006/relationships/image" Target="../media/image75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png"/><Relationship Id="rId1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png"/><Relationship Id="rId1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66.png"/><Relationship Id="rId5" Type="http://schemas.openxmlformats.org/officeDocument/2006/relationships/image" Target="../media/image75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8.png"/><Relationship Id="rId1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66.png"/><Relationship Id="rId5" Type="http://schemas.openxmlformats.org/officeDocument/2006/relationships/image" Target="../media/image75.png"/><Relationship Id="rId10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66.png"/><Relationship Id="rId5" Type="http://schemas.openxmlformats.org/officeDocument/2006/relationships/image" Target="../media/image75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66.png"/><Relationship Id="rId5" Type="http://schemas.openxmlformats.org/officeDocument/2006/relationships/image" Target="../media/image75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66.png"/><Relationship Id="rId5" Type="http://schemas.openxmlformats.org/officeDocument/2006/relationships/image" Target="../media/image75.png"/><Relationship Id="rId10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3" Type="http://schemas.openxmlformats.org/officeDocument/2006/relationships/image" Target="../media/image27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sv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24" Type="http://schemas.openxmlformats.org/officeDocument/2006/relationships/image" Target="../media/image47.sv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svg"/><Relationship Id="rId19" Type="http://schemas.openxmlformats.org/officeDocument/2006/relationships/image" Target="../media/image42.png"/><Relationship Id="rId4" Type="http://schemas.microsoft.com/office/2007/relationships/hdphoto" Target="../media/hdphoto1.wdp"/><Relationship Id="rId9" Type="http://schemas.openxmlformats.org/officeDocument/2006/relationships/image" Target="../media/image32.png"/><Relationship Id="rId14" Type="http://schemas.openxmlformats.org/officeDocument/2006/relationships/image" Target="../media/image37.svg"/><Relationship Id="rId22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656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240984" y="807412"/>
            <a:ext cx="10224425" cy="6442405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33" dirty="0"/>
              <a:t>1.	A: .................... is your </a:t>
            </a:r>
            <a:r>
              <a:rPr lang="en-US" sz="2133" dirty="0" err="1"/>
              <a:t>favourite</a:t>
            </a:r>
            <a:r>
              <a:rPr lang="en-US" sz="2133" dirty="0"/>
              <a:t> cartoon? 	B: It is “Kung Fu Panda”.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Who		B. What			C. When		D. Why.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2.	A: .................... is the weathergirl on VTV3 at 8 o’clock tonight?      B: She is </a:t>
            </a:r>
            <a:r>
              <a:rPr lang="en-US" sz="2133" dirty="0" err="1"/>
              <a:t>Hoai</a:t>
            </a:r>
            <a:r>
              <a:rPr lang="en-US" sz="2133" dirty="0"/>
              <a:t> </a:t>
            </a:r>
            <a:r>
              <a:rPr lang="en-US" sz="2133" dirty="0" err="1"/>
              <a:t>Anh</a:t>
            </a:r>
            <a:r>
              <a:rPr lang="en-US" sz="2133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Who		B. What			C. When		D. Why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3.	A: .................... is the film “Harry Potter”?	B: It is very mysterious and thrilling.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Who		B. What			C. When		D. Ho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4.	A: .................... is the studio of Vietnam Television? 	B: In Hanoi.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When		B. Where			C. Why		D. How</a:t>
            </a:r>
          </a:p>
          <a:p>
            <a:pPr marL="538719" indent="-538719">
              <a:lnSpc>
                <a:spcPct val="150000"/>
              </a:lnSpc>
            </a:pPr>
            <a:r>
              <a:rPr lang="en-US" sz="2133" dirty="0"/>
              <a:t>5.	A: .................... do people like watching game shows? 	B: Because they are educational and entertaining.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When		B. Where			C. Why		D. How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46022">
            <a:off x="1604041" y="211841"/>
            <a:ext cx="868995" cy="801056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155996" y="299557"/>
            <a:ext cx="7626125" cy="45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933" dirty="0">
                <a:solidFill>
                  <a:srgbClr val="272626"/>
                </a:solidFill>
                <a:latin typeface="Lazydog"/>
              </a:rPr>
              <a:t>Choose the correct answer</a:t>
            </a:r>
          </a:p>
        </p:txBody>
      </p:sp>
      <p:sp>
        <p:nvSpPr>
          <p:cNvPr id="25" name="Oval 24"/>
          <p:cNvSpPr/>
          <p:nvPr/>
        </p:nvSpPr>
        <p:spPr>
          <a:xfrm>
            <a:off x="3610229" y="1389539"/>
            <a:ext cx="40640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Oval 25"/>
          <p:cNvSpPr/>
          <p:nvPr/>
        </p:nvSpPr>
        <p:spPr>
          <a:xfrm>
            <a:off x="1822281" y="2360757"/>
            <a:ext cx="40640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Oval 26"/>
          <p:cNvSpPr/>
          <p:nvPr/>
        </p:nvSpPr>
        <p:spPr>
          <a:xfrm>
            <a:off x="7924800" y="3351475"/>
            <a:ext cx="361696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8" name="Oval 27"/>
          <p:cNvSpPr/>
          <p:nvPr/>
        </p:nvSpPr>
        <p:spPr>
          <a:xfrm>
            <a:off x="3593275" y="4330573"/>
            <a:ext cx="40640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9" name="Oval 28"/>
          <p:cNvSpPr/>
          <p:nvPr/>
        </p:nvSpPr>
        <p:spPr>
          <a:xfrm>
            <a:off x="6062058" y="5782543"/>
            <a:ext cx="40640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6041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134862" y="807413"/>
            <a:ext cx="10362897" cy="7427161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33" dirty="0"/>
              <a:t>6.	A: .................... did the first channel broadcast in the world?	B: In 1928.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When		B. Where			C. Why			D. How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7.	A: .................... do you watch this TV </a:t>
            </a:r>
            <a:r>
              <a:rPr lang="en-US" sz="2133" dirty="0" err="1"/>
              <a:t>programme</a:t>
            </a:r>
            <a:r>
              <a:rPr lang="en-US" sz="2133" dirty="0"/>
              <a:t>? 	B: Three times a week.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When		B. How often		C. How long		D. How much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8.	A: .................... have we watched this </a:t>
            </a:r>
            <a:r>
              <a:rPr lang="en-US" sz="2133" dirty="0" err="1"/>
              <a:t>programme</a:t>
            </a:r>
            <a:r>
              <a:rPr lang="en-US" sz="2133" dirty="0"/>
              <a:t>?	B: About one year.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When		B. How often		C. How long		D. How much</a:t>
            </a:r>
          </a:p>
          <a:p>
            <a:pPr marL="477333" indent="-477333">
              <a:lnSpc>
                <a:spcPct val="150000"/>
              </a:lnSpc>
            </a:pPr>
            <a:r>
              <a:rPr lang="en-US" sz="2133" dirty="0"/>
              <a:t>9.	A: .................... televisions are there in your house?	B: There are two televisions in my house.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How many	B. How much		C. How long		D. How often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10.	A: .................... will you buy a new television?	B: Maybe tomorrow.</a:t>
            </a:r>
          </a:p>
          <a:p>
            <a:pPr>
              <a:lnSpc>
                <a:spcPct val="150000"/>
              </a:lnSpc>
            </a:pPr>
            <a:r>
              <a:rPr lang="en-US" sz="2133" dirty="0"/>
              <a:t>	A. Why		B. Where			C. When			D. How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46022">
            <a:off x="1604041" y="211841"/>
            <a:ext cx="868995" cy="8010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12539" y="175563"/>
            <a:ext cx="955373" cy="6204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29358">
            <a:off x="420288" y="601336"/>
            <a:ext cx="559823" cy="53234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155996" y="299557"/>
            <a:ext cx="7626125" cy="45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933" dirty="0">
                <a:solidFill>
                  <a:srgbClr val="272626"/>
                </a:solidFill>
                <a:latin typeface="Lazydog"/>
              </a:rPr>
              <a:t>Choose the correct answer</a:t>
            </a:r>
          </a:p>
        </p:txBody>
      </p:sp>
      <p:sp>
        <p:nvSpPr>
          <p:cNvPr id="22" name="Oval 21"/>
          <p:cNvSpPr/>
          <p:nvPr/>
        </p:nvSpPr>
        <p:spPr>
          <a:xfrm>
            <a:off x="5969058" y="3309382"/>
            <a:ext cx="40640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Oval 24"/>
          <p:cNvSpPr/>
          <p:nvPr/>
        </p:nvSpPr>
        <p:spPr>
          <a:xfrm>
            <a:off x="1685275" y="4796767"/>
            <a:ext cx="40640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Oval 25"/>
          <p:cNvSpPr/>
          <p:nvPr/>
        </p:nvSpPr>
        <p:spPr>
          <a:xfrm>
            <a:off x="3475659" y="2370507"/>
            <a:ext cx="40640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Oval 26"/>
          <p:cNvSpPr/>
          <p:nvPr/>
        </p:nvSpPr>
        <p:spPr>
          <a:xfrm>
            <a:off x="1685275" y="1414929"/>
            <a:ext cx="40640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8" name="Oval 27"/>
          <p:cNvSpPr/>
          <p:nvPr/>
        </p:nvSpPr>
        <p:spPr>
          <a:xfrm>
            <a:off x="5930401" y="5755197"/>
            <a:ext cx="406400" cy="406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9953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A339C38-767F-419F-9D03-FB5D45A1140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2575" y="176213"/>
            <a:ext cx="5953125" cy="289176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CEF089C-C0B0-446B-8640-5451CC07F2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176587"/>
            <a:ext cx="6743700" cy="409575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3C3C2B41-EA02-486D-AFA8-5F690DA20A73}"/>
              </a:ext>
            </a:extLst>
          </p:cNvPr>
          <p:cNvGrpSpPr/>
          <p:nvPr/>
        </p:nvGrpSpPr>
        <p:grpSpPr>
          <a:xfrm>
            <a:off x="309562" y="4014787"/>
            <a:ext cx="4486275" cy="885825"/>
            <a:chOff x="271462" y="3786187"/>
            <a:chExt cx="4486275" cy="885825"/>
          </a:xfrm>
        </p:grpSpPr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2EA49C76-7447-4A6D-ACD0-B185C464D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1462" y="3786187"/>
              <a:ext cx="4486275" cy="885825"/>
            </a:xfrm>
            <a:prstGeom prst="rect">
              <a:avLst/>
            </a:prstGeom>
          </p:spPr>
        </p:pic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1CFFDFFD-C25B-4083-B9D3-E3ED39555CDB}"/>
                </a:ext>
              </a:extLst>
            </p:cNvPr>
            <p:cNvSpPr/>
            <p:nvPr/>
          </p:nvSpPr>
          <p:spPr>
            <a:xfrm>
              <a:off x="3667125" y="4067175"/>
              <a:ext cx="533400" cy="533400"/>
            </a:xfrm>
            <a:prstGeom prst="ellipse">
              <a:avLst/>
            </a:prstGeom>
            <a:solidFill>
              <a:srgbClr val="EFE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60940FE-E503-40D7-B0E8-6C4F1A1A85E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9512" y="766762"/>
            <a:ext cx="4029075" cy="5324475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67301818-0186-4711-9BCD-84BD1FCDCED8}"/>
              </a:ext>
            </a:extLst>
          </p:cNvPr>
          <p:cNvSpPr txBox="1"/>
          <p:nvPr/>
        </p:nvSpPr>
        <p:spPr>
          <a:xfrm>
            <a:off x="7900416" y="3703998"/>
            <a:ext cx="1344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Narrow" panose="020B0606020202030204" pitchFamily="34" charset="0"/>
              </a:rPr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10D9D7F-08E7-46C6-810C-4A8B7C83FF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045" y="910272"/>
            <a:ext cx="6457950" cy="51149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0848620-3814-4FA5-88C0-DC1098094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525" y="1728787"/>
            <a:ext cx="38481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41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D0827F2E-60DB-4551-9A78-EB3C1A9BA54A}"/>
              </a:ext>
            </a:extLst>
          </p:cNvPr>
          <p:cNvGrpSpPr/>
          <p:nvPr/>
        </p:nvGrpSpPr>
        <p:grpSpPr>
          <a:xfrm>
            <a:off x="890587" y="1147762"/>
            <a:ext cx="10487025" cy="5491163"/>
            <a:chOff x="823912" y="1128712"/>
            <a:chExt cx="10487025" cy="5491163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FF8E6B9F-D60F-4D80-95DF-C285D5D90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338"/>
            <a:stretch/>
          </p:blipFill>
          <p:spPr>
            <a:xfrm>
              <a:off x="823912" y="2443162"/>
              <a:ext cx="10487025" cy="4176713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BC94A8B4-6D5A-4D5E-B671-89408BF19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47812" y="1128712"/>
              <a:ext cx="8562975" cy="1400175"/>
            </a:xfrm>
            <a:prstGeom prst="rect">
              <a:avLst/>
            </a:prstGeom>
          </p:spPr>
        </p:pic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CF0C291C-5C05-4800-AE43-418DD9FB19A3}"/>
              </a:ext>
            </a:extLst>
          </p:cNvPr>
          <p:cNvGrpSpPr/>
          <p:nvPr/>
        </p:nvGrpSpPr>
        <p:grpSpPr>
          <a:xfrm>
            <a:off x="1123950" y="433387"/>
            <a:ext cx="10001250" cy="833438"/>
            <a:chOff x="1209675" y="338137"/>
            <a:chExt cx="10001250" cy="833438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76314C10-B648-480E-8115-8C5824379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09675" y="338137"/>
              <a:ext cx="10001250" cy="828675"/>
            </a:xfrm>
            <a:prstGeom prst="rect">
              <a:avLst/>
            </a:prstGeom>
          </p:spPr>
        </p:pic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CB0F83A5-A682-4B42-87F7-01DC4A7C6618}"/>
                </a:ext>
              </a:extLst>
            </p:cNvPr>
            <p:cNvSpPr/>
            <p:nvPr/>
          </p:nvSpPr>
          <p:spPr>
            <a:xfrm>
              <a:off x="8620125" y="657225"/>
              <a:ext cx="514350" cy="514350"/>
            </a:xfrm>
            <a:prstGeom prst="ellipse">
              <a:avLst/>
            </a:prstGeom>
            <a:solidFill>
              <a:srgbClr val="F9F5F2"/>
            </a:solidFill>
            <a:ln>
              <a:solidFill>
                <a:srgbClr val="F9F5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5">
            <a:extLst>
              <a:ext uri="{FF2B5EF4-FFF2-40B4-BE49-F238E27FC236}">
                <a16:creationId xmlns:a16="http://schemas.microsoft.com/office/drawing/2014/main" id="{FCD2B7E2-84A6-40D6-A1A4-D13E85D39718}"/>
              </a:ext>
            </a:extLst>
          </p:cNvPr>
          <p:cNvSpPr txBox="1"/>
          <p:nvPr/>
        </p:nvSpPr>
        <p:spPr>
          <a:xfrm>
            <a:off x="1398100" y="3042447"/>
            <a:ext cx="1816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ABA176DA-D7D2-4562-944C-D1AC08F61D74}"/>
              </a:ext>
            </a:extLst>
          </p:cNvPr>
          <p:cNvSpPr txBox="1"/>
          <p:nvPr/>
        </p:nvSpPr>
        <p:spPr>
          <a:xfrm>
            <a:off x="1369525" y="3880647"/>
            <a:ext cx="1816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long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C5CCDAC7-6E48-4D31-AFEF-0AB48A768F42}"/>
              </a:ext>
            </a:extLst>
          </p:cNvPr>
          <p:cNvSpPr txBox="1"/>
          <p:nvPr/>
        </p:nvSpPr>
        <p:spPr>
          <a:xfrm>
            <a:off x="1379050" y="4347372"/>
            <a:ext cx="1816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tall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F47CD4-33A9-4207-BBB5-4E32A202B6CC}"/>
              </a:ext>
            </a:extLst>
          </p:cNvPr>
          <p:cNvSpPr txBox="1"/>
          <p:nvPr/>
        </p:nvSpPr>
        <p:spPr>
          <a:xfrm>
            <a:off x="1417150" y="5195097"/>
            <a:ext cx="1816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B79B2ED5-6C71-480E-95B0-EF3B4312B30E}"/>
              </a:ext>
            </a:extLst>
          </p:cNvPr>
          <p:cNvSpPr txBox="1"/>
          <p:nvPr/>
        </p:nvSpPr>
        <p:spPr>
          <a:xfrm>
            <a:off x="1436200" y="5623722"/>
            <a:ext cx="1816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</a:t>
            </a:r>
          </a:p>
        </p:txBody>
      </p:sp>
    </p:spTree>
    <p:extLst>
      <p:ext uri="{BB962C8B-B14F-4D97-AF65-F5344CB8AC3E}">
        <p14:creationId xmlns:p14="http://schemas.microsoft.com/office/powerpoint/2010/main" val="144960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A8F371E7-95EF-4167-BCF7-EA43415B8170}"/>
              </a:ext>
            </a:extLst>
          </p:cNvPr>
          <p:cNvGrpSpPr/>
          <p:nvPr/>
        </p:nvGrpSpPr>
        <p:grpSpPr>
          <a:xfrm>
            <a:off x="764905" y="742496"/>
            <a:ext cx="11003338" cy="5563054"/>
            <a:chOff x="764905" y="742496"/>
            <a:chExt cx="11003338" cy="5563054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F6A150A3-5338-4C16-9BFC-F6938F9E9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0000"/>
                      </a14:imgEffect>
                    </a14:imgLayer>
                  </a14:imgProps>
                </a:ext>
              </a:extLst>
            </a:blip>
            <a:srcRect l="44042" r="-177"/>
            <a:stretch/>
          </p:blipFill>
          <p:spPr>
            <a:xfrm>
              <a:off x="844290" y="1324062"/>
              <a:ext cx="9073376" cy="4981488"/>
            </a:xfrm>
            <a:prstGeom prst="rect">
              <a:avLst/>
            </a:prstGeom>
          </p:spPr>
        </p:pic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0CEEB9BB-60B4-4342-9675-F6B04A152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4905" y="742496"/>
              <a:ext cx="11003338" cy="560924"/>
            </a:xfrm>
            <a:prstGeom prst="rect">
              <a:avLst/>
            </a:prstGeom>
          </p:spPr>
        </p:pic>
      </p:grpSp>
      <p:sp>
        <p:nvSpPr>
          <p:cNvPr id="6" name="TextBox 15">
            <a:extLst>
              <a:ext uri="{FF2B5EF4-FFF2-40B4-BE49-F238E27FC236}">
                <a16:creationId xmlns:a16="http://schemas.microsoft.com/office/drawing/2014/main" id="{DB7B9670-6783-45F3-9970-6852EBB56E71}"/>
              </a:ext>
            </a:extLst>
          </p:cNvPr>
          <p:cNvSpPr txBox="1"/>
          <p:nvPr/>
        </p:nvSpPr>
        <p:spPr>
          <a:xfrm>
            <a:off x="894898" y="2879304"/>
            <a:ext cx="6534602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3000" i="1" spc="-100" dirty="0">
                <a:solidFill>
                  <a:srgbClr val="FF0000"/>
                </a:solidFill>
              </a:rPr>
              <a:t>How many people died in the earthquake? </a:t>
            </a:r>
            <a:br>
              <a:rPr lang="en-US" sz="3000" i="1" spc="-100" dirty="0">
                <a:solidFill>
                  <a:srgbClr val="FF0000"/>
                </a:solidFill>
              </a:rPr>
            </a:br>
            <a:r>
              <a:rPr lang="en-US" sz="3000" i="1" spc="-100" dirty="0">
                <a:solidFill>
                  <a:srgbClr val="FF0000"/>
                </a:solidFill>
              </a:rPr>
              <a:t>			</a:t>
            </a: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409FDB34-17DB-4A40-AB37-7BD7BDE4D134}"/>
              </a:ext>
            </a:extLst>
          </p:cNvPr>
          <p:cNvSpPr txBox="1"/>
          <p:nvPr/>
        </p:nvSpPr>
        <p:spPr>
          <a:xfrm>
            <a:off x="909987" y="3740870"/>
            <a:ext cx="6674603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3000" i="1" spc="-100" dirty="0">
                <a:solidFill>
                  <a:srgbClr val="FF0000"/>
                </a:solidFill>
              </a:rPr>
              <a:t>How much damage did the typhoon cause? </a:t>
            </a:r>
            <a:br>
              <a:rPr lang="en-US" sz="3000" i="1" spc="-100" dirty="0">
                <a:solidFill>
                  <a:srgbClr val="FF0000"/>
                </a:solidFill>
              </a:rPr>
            </a:br>
            <a:r>
              <a:rPr lang="en-US" sz="3000" i="1" spc="-100" dirty="0">
                <a:solidFill>
                  <a:srgbClr val="FF0000"/>
                </a:solidFill>
              </a:rPr>
              <a:t>		</a:t>
            </a: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5FBB1532-D3B0-4454-AAB6-A8934F0053D1}"/>
              </a:ext>
            </a:extLst>
          </p:cNvPr>
          <p:cNvSpPr txBox="1"/>
          <p:nvPr/>
        </p:nvSpPr>
        <p:spPr>
          <a:xfrm>
            <a:off x="846984" y="5433012"/>
            <a:ext cx="7603941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3000" i="1" spc="-100" dirty="0">
                <a:solidFill>
                  <a:srgbClr val="FF0000"/>
                </a:solidFill>
              </a:rPr>
              <a:t>How deep was the snow in the 1972 Iran Blizzard? </a:t>
            </a:r>
            <a:br>
              <a:rPr lang="en-US" sz="3000" i="1" spc="-100" dirty="0">
                <a:solidFill>
                  <a:srgbClr val="FF0000"/>
                </a:solidFill>
              </a:rPr>
            </a:br>
            <a:r>
              <a:rPr lang="en-US" sz="3000" i="1" spc="-100" dirty="0">
                <a:solidFill>
                  <a:srgbClr val="FF0000"/>
                </a:solidFill>
              </a:rPr>
              <a:t>		</a:t>
            </a: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07FFAF0B-4FA0-4A26-8F28-F66794D82355}"/>
              </a:ext>
            </a:extLst>
          </p:cNvPr>
          <p:cNvSpPr txBox="1"/>
          <p:nvPr/>
        </p:nvSpPr>
        <p:spPr>
          <a:xfrm>
            <a:off x="952337" y="6158192"/>
            <a:ext cx="50034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spc="-100" dirty="0">
                <a:solidFill>
                  <a:srgbClr val="FF0000"/>
                </a:solidFill>
              </a:rPr>
              <a:t>What was the largest landslide?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7DD84F55-A3CD-49BD-BC53-1CD22BC16FFB}"/>
              </a:ext>
            </a:extLst>
          </p:cNvPr>
          <p:cNvSpPr txBox="1"/>
          <p:nvPr/>
        </p:nvSpPr>
        <p:spPr>
          <a:xfrm>
            <a:off x="965413" y="4400928"/>
            <a:ext cx="5234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spc="-100" dirty="0">
                <a:solidFill>
                  <a:srgbClr val="FF0000"/>
                </a:solidFill>
              </a:rPr>
              <a:t>Where was the worst heat wave?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9B8E543B-B08A-428D-9368-734BF39136C7}"/>
              </a:ext>
            </a:extLst>
          </p:cNvPr>
          <p:cNvSpPr txBox="1"/>
          <p:nvPr/>
        </p:nvSpPr>
        <p:spPr>
          <a:xfrm>
            <a:off x="904423" y="1917279"/>
            <a:ext cx="6534602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3000" i="1" spc="-100" dirty="0">
                <a:solidFill>
                  <a:srgbClr val="FF0000"/>
                </a:solidFill>
              </a:rPr>
              <a:t>When was the worst </a:t>
            </a:r>
            <a:r>
              <a:rPr lang="en-US" sz="3000" i="1" spc="-100" dirty="0" err="1">
                <a:solidFill>
                  <a:srgbClr val="FF0000"/>
                </a:solidFill>
              </a:rPr>
              <a:t>avanche</a:t>
            </a:r>
            <a:r>
              <a:rPr lang="en-US" sz="3000" i="1" spc="-100" dirty="0">
                <a:solidFill>
                  <a:srgbClr val="FF0000"/>
                </a:solidFill>
              </a:rPr>
              <a:t>?			</a:t>
            </a:r>
          </a:p>
        </p:txBody>
      </p:sp>
    </p:spTree>
    <p:extLst>
      <p:ext uri="{BB962C8B-B14F-4D97-AF65-F5344CB8AC3E}">
        <p14:creationId xmlns:p14="http://schemas.microsoft.com/office/powerpoint/2010/main" val="383843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89E939-CBE7-49B5-AC18-B0CE8772850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712" y="890587"/>
            <a:ext cx="10391775" cy="1895475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0236C67B-FD21-40FB-9447-EDC1176CAD30}"/>
              </a:ext>
            </a:extLst>
          </p:cNvPr>
          <p:cNvSpPr/>
          <p:nvPr/>
        </p:nvSpPr>
        <p:spPr>
          <a:xfrm>
            <a:off x="4161472" y="2575560"/>
            <a:ext cx="3182303" cy="3684772"/>
          </a:xfrm>
          <a:custGeom>
            <a:avLst/>
            <a:gdLst/>
            <a:ahLst/>
            <a:cxnLst/>
            <a:rect l="l" t="t" r="r" b="b"/>
            <a:pathLst>
              <a:path w="6840855" h="7920990">
                <a:moveTo>
                  <a:pt x="0" y="0"/>
                </a:moveTo>
                <a:lnTo>
                  <a:pt x="6840856" y="0"/>
                </a:lnTo>
                <a:lnTo>
                  <a:pt x="6840856" y="7920990"/>
                </a:lnTo>
                <a:lnTo>
                  <a:pt x="0" y="7920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55003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4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DISASTERS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2: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GRAMMAR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3F16A79A-4668-4382-9829-ACE67A663ED4}"/>
              </a:ext>
            </a:extLst>
          </p:cNvPr>
          <p:cNvSpPr txBox="1"/>
          <p:nvPr/>
        </p:nvSpPr>
        <p:spPr>
          <a:xfrm>
            <a:off x="1669255" y="2556986"/>
            <a:ext cx="9484519" cy="2073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Grammar:</a:t>
            </a:r>
            <a:b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and use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-questions.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Speaking:</a:t>
            </a:r>
            <a:b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To practice asking and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answering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-questions.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3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9302884" y="5942672"/>
            <a:ext cx="915484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START</a:t>
            </a:r>
            <a:endParaRPr lang="es-ES" b="1" dirty="0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46">
            <a:off x="2512733" y="1966891"/>
            <a:ext cx="1725026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7">
            <a:off x="7737549" y="3124389"/>
            <a:ext cx="1718930" cy="786319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10" y="1988840"/>
            <a:ext cx="2015591" cy="79758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096">
            <a:off x="2537518" y="804608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589990" y="3045879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452">
            <a:off x="7742102" y="870181"/>
            <a:ext cx="1718930" cy="786319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772523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42 Elipse"/>
          <p:cNvSpPr/>
          <p:nvPr/>
        </p:nvSpPr>
        <p:spPr>
          <a:xfrm>
            <a:off x="5996943" y="3933056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http://www.movimentotorino.it/site/Question-mark-icon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736" y="317182"/>
            <a:ext cx="2438400" cy="2438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30" y="5390605"/>
            <a:ext cx="5528615" cy="871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1" y="4126044"/>
            <a:ext cx="2090755" cy="792088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5752">
            <a:off x="7725660" y="4187236"/>
            <a:ext cx="1718930" cy="7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are </a:t>
            </a:r>
            <a:r>
              <a:rPr lang="es-ES_tradnl" sz="2800" dirty="0" err="1"/>
              <a:t>you</a:t>
            </a:r>
            <a:r>
              <a:rPr lang="es-ES_tradnl" sz="2800" dirty="0"/>
              <a:t> </a:t>
            </a:r>
            <a:r>
              <a:rPr lang="es-ES_tradnl" sz="2800" dirty="0" err="1"/>
              <a:t>leaving</a:t>
            </a:r>
            <a:r>
              <a:rPr lang="es-ES_tradnl" sz="2800" dirty="0"/>
              <a:t>? </a:t>
            </a:r>
            <a:r>
              <a:rPr lang="es-ES_tradnl" sz="2800" dirty="0" err="1"/>
              <a:t>I’m</a:t>
            </a:r>
            <a:r>
              <a:rPr lang="es-ES_tradnl" sz="2800" dirty="0"/>
              <a:t> </a:t>
            </a:r>
            <a:r>
              <a:rPr lang="es-ES_tradnl" sz="2800" dirty="0" err="1"/>
              <a:t>leaving</a:t>
            </a:r>
            <a:r>
              <a:rPr lang="es-ES_tradnl" sz="2800" dirty="0"/>
              <a:t> </a:t>
            </a:r>
            <a:r>
              <a:rPr lang="es-ES_tradnl" sz="2800" dirty="0" err="1"/>
              <a:t>tomorrow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711624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38786" y="1306618"/>
            <a:ext cx="1725026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0331">
            <a:off x="4368462" y="932824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42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61" y="1158342"/>
            <a:ext cx="1743547" cy="79758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3858">
            <a:off x="6581344" y="2193071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536009" y="2541823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403">
            <a:off x="8260327" y="972926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2937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86000" y="4013469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30" y="2272356"/>
            <a:ext cx="1588561" cy="72249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8362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hlinkClick r:id="rId2"/>
            <a:extLst>
              <a:ext uri="{FF2B5EF4-FFF2-40B4-BE49-F238E27FC236}">
                <a16:creationId xmlns:a16="http://schemas.microsoft.com/office/drawing/2014/main" id="{D3F6BF1B-D261-4F3C-BAD1-D1FE20CFC7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17323" t="8115" r="6999" b="-2148"/>
          <a:stretch/>
        </p:blipFill>
        <p:spPr>
          <a:xfrm>
            <a:off x="6086474" y="923925"/>
            <a:ext cx="5196927" cy="493395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B9E285FC-B374-44F3-9F0C-917D1E0683FE}"/>
              </a:ext>
            </a:extLst>
          </p:cNvPr>
          <p:cNvSpPr/>
          <p:nvPr/>
        </p:nvSpPr>
        <p:spPr>
          <a:xfrm rot="4238378">
            <a:off x="6318967" y="3078255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D3F5341-3DF9-453D-8CD1-DC4649624F9D}"/>
              </a:ext>
            </a:extLst>
          </p:cNvPr>
          <p:cNvSpPr txBox="1"/>
          <p:nvPr/>
        </p:nvSpPr>
        <p:spPr>
          <a:xfrm>
            <a:off x="1495425" y="3453884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08240C0-C616-427E-A01D-09C461D5E1EA}"/>
              </a:ext>
            </a:extLst>
          </p:cNvPr>
          <p:cNvSpPr txBox="1"/>
          <p:nvPr/>
        </p:nvSpPr>
        <p:spPr>
          <a:xfrm>
            <a:off x="2762251" y="396359"/>
            <a:ext cx="6419850" cy="594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Spin the wheel and say the words.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2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3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2439405" y="5524534"/>
            <a:ext cx="7313191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do </a:t>
            </a:r>
            <a:r>
              <a:rPr lang="es-ES_tradnl" sz="2800" dirty="0" err="1"/>
              <a:t>you</a:t>
            </a:r>
            <a:r>
              <a:rPr lang="es-ES_tradnl" sz="2800" dirty="0"/>
              <a:t> </a:t>
            </a:r>
            <a:r>
              <a:rPr lang="es-ES_tradnl" sz="2800" dirty="0" err="1"/>
              <a:t>live</a:t>
            </a:r>
            <a:r>
              <a:rPr lang="es-ES_tradnl" sz="2800" dirty="0"/>
              <a:t>? I </a:t>
            </a:r>
            <a:r>
              <a:rPr lang="es-ES_tradnl" sz="2800" dirty="0" err="1"/>
              <a:t>live</a:t>
            </a:r>
            <a:r>
              <a:rPr lang="es-ES_tradnl" sz="2800" dirty="0"/>
              <a:t> in </a:t>
            </a:r>
            <a:r>
              <a:rPr lang="es-ES_tradnl" sz="2800" dirty="0" err="1"/>
              <a:t>Spain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510428" y="5468967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endParaRPr lang="es-ES" sz="32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38786" y="1306618"/>
            <a:ext cx="1725026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0331">
            <a:off x="4114309" y="931065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403">
            <a:off x="6363371" y="1126363"/>
            <a:ext cx="1718930" cy="786319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9" y="2037794"/>
            <a:ext cx="2015591" cy="79758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570">
            <a:off x="6500457" y="2163040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425428" y="2541822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403">
            <a:off x="8233692" y="931064"/>
            <a:ext cx="1718930" cy="786319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42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523" y="2250776"/>
            <a:ext cx="1588561" cy="722494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2/18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47492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are </a:t>
            </a:r>
            <a:r>
              <a:rPr lang="es-ES_tradnl" sz="2800" dirty="0" err="1"/>
              <a:t>you</a:t>
            </a:r>
            <a:r>
              <a:rPr lang="es-ES_tradnl" sz="2800" dirty="0"/>
              <a:t> late? </a:t>
            </a:r>
            <a:r>
              <a:rPr lang="es-ES_tradnl" sz="2800" dirty="0" err="1"/>
              <a:t>Because</a:t>
            </a:r>
            <a:r>
              <a:rPr lang="es-ES_tradnl" sz="2800" dirty="0"/>
              <a:t> I </a:t>
            </a:r>
            <a:r>
              <a:rPr lang="es-ES_tradnl" sz="2800" dirty="0" err="1"/>
              <a:t>overslept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783632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endParaRPr lang="es-ES" sz="32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38786" y="1306618"/>
            <a:ext cx="1725026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0331">
            <a:off x="4368462" y="932824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9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127">
            <a:off x="8227686" y="1036291"/>
            <a:ext cx="1743547" cy="797579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570">
            <a:off x="6500457" y="2131649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444764" y="2541824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779" y="1143731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119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3/18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2897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err="1"/>
              <a:t>This</a:t>
            </a:r>
            <a:r>
              <a:rPr lang="es-ES_tradnl" sz="2800" dirty="0"/>
              <a:t> </a:t>
            </a:r>
            <a:r>
              <a:rPr lang="es-ES_tradnl" sz="2800" dirty="0" err="1"/>
              <a:t>is</a:t>
            </a:r>
            <a:r>
              <a:rPr lang="es-ES_tradnl" sz="2800" dirty="0"/>
              <a:t> </a:t>
            </a:r>
            <a:r>
              <a:rPr lang="es-ES_tradnl" sz="2800" dirty="0" err="1"/>
              <a:t>my</a:t>
            </a:r>
            <a:r>
              <a:rPr lang="es-ES_tradnl" sz="2800" dirty="0"/>
              <a:t> </a:t>
            </a:r>
            <a:r>
              <a:rPr lang="es-ES_tradnl" sz="2800" dirty="0" err="1"/>
              <a:t>sweatshirt</a:t>
            </a:r>
            <a:r>
              <a:rPr lang="es-ES_tradnl" sz="2800" dirty="0"/>
              <a:t>. ________ </a:t>
            </a:r>
            <a:r>
              <a:rPr lang="es-ES_tradnl" sz="2800" dirty="0" err="1"/>
              <a:t>is</a:t>
            </a:r>
            <a:r>
              <a:rPr lang="es-ES_tradnl" sz="2800" dirty="0"/>
              <a:t> </a:t>
            </a:r>
            <a:r>
              <a:rPr lang="es-ES_tradnl" sz="2800" dirty="0" err="1"/>
              <a:t>that</a:t>
            </a:r>
            <a:r>
              <a:rPr lang="es-ES_tradnl" sz="2800" dirty="0"/>
              <a:t>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318740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</a:t>
            </a:r>
            <a:endParaRPr lang="es-ES" sz="32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149323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126918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1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638">
            <a:off x="8183576" y="2246553"/>
            <a:ext cx="1605614" cy="73025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09">
            <a:off x="2280033" y="1210227"/>
            <a:ext cx="158500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72757" y="2469815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33" y="1052737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038">
            <a:off x="6349470" y="2196826"/>
            <a:ext cx="1725026" cy="722494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4/18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8222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is</a:t>
            </a:r>
            <a:r>
              <a:rPr lang="es-ES_tradnl" sz="2800" dirty="0"/>
              <a:t> </a:t>
            </a:r>
            <a:r>
              <a:rPr lang="es-ES_tradnl" sz="2800" dirty="0" err="1"/>
              <a:t>the</a:t>
            </a:r>
            <a:r>
              <a:rPr lang="es-ES_tradnl" sz="2800" dirty="0"/>
              <a:t> </a:t>
            </a:r>
            <a:r>
              <a:rPr lang="es-ES_tradnl" sz="2800" dirty="0" err="1"/>
              <a:t>football</a:t>
            </a:r>
            <a:r>
              <a:rPr lang="es-ES_tradnl" sz="2800" dirty="0"/>
              <a:t> match? </a:t>
            </a:r>
            <a:r>
              <a:rPr lang="es-ES_tradnl" sz="2800" dirty="0" err="1"/>
              <a:t>It’s</a:t>
            </a:r>
            <a:r>
              <a:rPr lang="es-ES_tradnl" sz="2800" dirty="0"/>
              <a:t> </a:t>
            </a:r>
            <a:r>
              <a:rPr lang="es-ES_tradnl" sz="2800" dirty="0" err="1"/>
              <a:t>next</a:t>
            </a:r>
            <a:r>
              <a:rPr lang="es-ES_tradnl" sz="2800" dirty="0"/>
              <a:t> </a:t>
            </a:r>
            <a:r>
              <a:rPr lang="es-ES_tradnl" sz="2800" dirty="0" err="1"/>
              <a:t>Sunday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711624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38786" y="1306618"/>
            <a:ext cx="1725026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0331">
            <a:off x="4161392" y="888853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34" y="2124008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91" y="1005863"/>
            <a:ext cx="1743547" cy="79758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570">
            <a:off x="6469145" y="2143424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536009" y="2541823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403">
            <a:off x="8288050" y="972927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118" y="2212487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5/18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59115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old</a:t>
            </a:r>
            <a:r>
              <a:rPr lang="es-ES_tradnl" sz="2800" dirty="0"/>
              <a:t> are </a:t>
            </a:r>
            <a:r>
              <a:rPr lang="es-ES_tradnl" sz="2800" dirty="0" err="1"/>
              <a:t>you</a:t>
            </a:r>
            <a:r>
              <a:rPr lang="es-ES_tradnl" sz="2800" dirty="0"/>
              <a:t>? </a:t>
            </a:r>
            <a:r>
              <a:rPr lang="es-ES_tradnl" sz="2800" dirty="0" err="1"/>
              <a:t>I’m</a:t>
            </a:r>
            <a:r>
              <a:rPr lang="es-ES_tradnl" sz="2800" dirty="0"/>
              <a:t> </a:t>
            </a:r>
            <a:r>
              <a:rPr lang="es-ES_tradnl" sz="2800" dirty="0" err="1"/>
              <a:t>twelve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510428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endParaRPr lang="es-ES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38786" y="1306618"/>
            <a:ext cx="1725026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239518" y="1178316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3" y="2148538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170">
            <a:off x="4050241" y="959226"/>
            <a:ext cx="1743544" cy="797579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570">
            <a:off x="6428449" y="2167954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00749" y="2541822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70" y="1107964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5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6/18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16607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do </a:t>
            </a:r>
            <a:r>
              <a:rPr lang="es-ES_tradnl" sz="2800" dirty="0" err="1"/>
              <a:t>you</a:t>
            </a:r>
            <a:r>
              <a:rPr lang="es-ES_tradnl" sz="2800" dirty="0"/>
              <a:t> </a:t>
            </a:r>
            <a:r>
              <a:rPr lang="es-ES_tradnl" sz="2800" dirty="0" err="1"/>
              <a:t>get</a:t>
            </a:r>
            <a:r>
              <a:rPr lang="es-ES_tradnl" sz="2800" dirty="0"/>
              <a:t> to </a:t>
            </a:r>
            <a:r>
              <a:rPr lang="es-ES_tradnl" sz="2800" dirty="0" err="1"/>
              <a:t>school</a:t>
            </a:r>
            <a:r>
              <a:rPr lang="es-ES_tradnl" sz="2800" dirty="0"/>
              <a:t>? </a:t>
            </a:r>
            <a:r>
              <a:rPr lang="es-ES_tradnl" sz="2800" dirty="0" err="1"/>
              <a:t>By</a:t>
            </a:r>
            <a:r>
              <a:rPr lang="es-ES_tradnl" sz="2800" dirty="0"/>
              <a:t> bus.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222396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endParaRPr lang="es-ES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38786" y="1306618"/>
            <a:ext cx="1725026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270934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5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170">
            <a:off x="4066908" y="940781"/>
            <a:ext cx="1743544" cy="797579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570">
            <a:off x="6373343" y="2173742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00749" y="2541823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93" y="1052737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2771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7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7/18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413609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subjects</a:t>
            </a:r>
            <a:r>
              <a:rPr lang="es-ES_tradnl" sz="2800" dirty="0"/>
              <a:t> do </a:t>
            </a:r>
            <a:r>
              <a:rPr lang="es-ES_tradnl" sz="2800" dirty="0" err="1"/>
              <a:t>you</a:t>
            </a:r>
            <a:r>
              <a:rPr lang="es-ES_tradnl" sz="2800" dirty="0"/>
              <a:t> </a:t>
            </a:r>
            <a:r>
              <a:rPr lang="es-ES_tradnl" sz="2800" dirty="0" err="1"/>
              <a:t>prefer</a:t>
            </a:r>
            <a:r>
              <a:rPr lang="es-ES_tradnl" sz="2800" dirty="0"/>
              <a:t>? English and art.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423592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</a:t>
            </a:r>
            <a:endParaRPr lang="es-ES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221331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198926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5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638">
            <a:off x="6486152" y="2224477"/>
            <a:ext cx="1743544" cy="73025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09">
            <a:off x="2280033" y="1210227"/>
            <a:ext cx="158500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00749" y="2541823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26" y="1196753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5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8/18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99080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4" name="3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2439405" y="5524534"/>
            <a:ext cx="7313191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did</a:t>
            </a:r>
            <a:r>
              <a:rPr lang="es-ES_tradnl" sz="2800" dirty="0"/>
              <a:t> </a:t>
            </a:r>
            <a:r>
              <a:rPr lang="es-ES_tradnl" sz="2800" dirty="0" err="1"/>
              <a:t>you</a:t>
            </a:r>
            <a:r>
              <a:rPr lang="es-ES_tradnl" sz="2800" dirty="0"/>
              <a:t> </a:t>
            </a:r>
            <a:r>
              <a:rPr lang="es-ES_tradnl" sz="2800" dirty="0" err="1"/>
              <a:t>go</a:t>
            </a:r>
            <a:r>
              <a:rPr lang="es-ES_tradnl" sz="2800" dirty="0"/>
              <a:t>? I </a:t>
            </a:r>
            <a:r>
              <a:rPr lang="es-ES_tradnl" sz="2800" dirty="0" err="1"/>
              <a:t>went</a:t>
            </a:r>
            <a:r>
              <a:rPr lang="es-ES_tradnl" sz="2800" dirty="0"/>
              <a:t> to </a:t>
            </a:r>
            <a:r>
              <a:rPr lang="es-ES_tradnl" sz="2800" dirty="0" err="1"/>
              <a:t>the</a:t>
            </a:r>
            <a:r>
              <a:rPr lang="es-ES_tradnl" sz="2800" dirty="0"/>
              <a:t> </a:t>
            </a:r>
            <a:r>
              <a:rPr lang="es-ES_tradnl" sz="2800" dirty="0" err="1"/>
              <a:t>park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143672" y="5468967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</a:t>
            </a:r>
            <a:endParaRPr lang="es-ES" sz="32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38786" y="1306618"/>
            <a:ext cx="1725026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0331">
            <a:off x="4160392" y="932824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403">
            <a:off x="6217469" y="1033834"/>
            <a:ext cx="1718930" cy="786319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9" y="2053433"/>
            <a:ext cx="2015591" cy="79758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570">
            <a:off x="6572464" y="2138232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72757" y="2541823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403">
            <a:off x="8144033" y="972926"/>
            <a:ext cx="1718930" cy="786319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42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30" y="2272356"/>
            <a:ext cx="1588561" cy="722494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9/18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47179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candies</a:t>
            </a:r>
            <a:r>
              <a:rPr lang="es-ES_tradnl" sz="2800" dirty="0"/>
              <a:t> are </a:t>
            </a:r>
            <a:r>
              <a:rPr lang="es-ES_tradnl" sz="2800" dirty="0" err="1"/>
              <a:t>those</a:t>
            </a:r>
            <a:r>
              <a:rPr lang="es-ES_tradnl" sz="2800" dirty="0"/>
              <a:t>? </a:t>
            </a:r>
            <a:r>
              <a:rPr lang="es-ES_tradnl" sz="2800" dirty="0" err="1"/>
              <a:t>They’re</a:t>
            </a:r>
            <a:r>
              <a:rPr lang="es-ES_tradnl" sz="2800" dirty="0"/>
              <a:t> </a:t>
            </a:r>
            <a:r>
              <a:rPr lang="es-ES_tradnl" sz="2800" dirty="0" err="1"/>
              <a:t>Peter’s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783632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</a:t>
            </a:r>
            <a:endParaRPr lang="es-ES" sz="32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149323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126918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1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638">
            <a:off x="8183576" y="2246553"/>
            <a:ext cx="1605614" cy="73025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09">
            <a:off x="2280033" y="1210227"/>
            <a:ext cx="158500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72757" y="2469815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33" y="1052737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038">
            <a:off x="6349470" y="2196826"/>
            <a:ext cx="1725026" cy="722494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10/18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49177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err="1"/>
              <a:t>All</a:t>
            </a:r>
            <a:r>
              <a:rPr lang="es-ES_tradnl" sz="2800" dirty="0"/>
              <a:t> </a:t>
            </a:r>
            <a:r>
              <a:rPr lang="es-ES_tradnl" sz="2800" dirty="0" err="1"/>
              <a:t>the</a:t>
            </a:r>
            <a:r>
              <a:rPr lang="es-ES_tradnl" sz="2800" dirty="0"/>
              <a:t> </a:t>
            </a:r>
            <a:r>
              <a:rPr lang="es-ES_tradnl" sz="2800" dirty="0" err="1"/>
              <a:t>smartphones</a:t>
            </a:r>
            <a:r>
              <a:rPr lang="es-ES_tradnl" sz="2800" dirty="0"/>
              <a:t> are </a:t>
            </a:r>
            <a:r>
              <a:rPr lang="es-ES_tradnl" sz="2800" dirty="0" err="1"/>
              <a:t>great</a:t>
            </a:r>
            <a:r>
              <a:rPr lang="es-ES_tradnl" sz="2800" dirty="0"/>
              <a:t>. _______ </a:t>
            </a:r>
            <a:r>
              <a:rPr lang="es-ES_tradnl" sz="2800" dirty="0" err="1"/>
              <a:t>is</a:t>
            </a:r>
            <a:r>
              <a:rPr lang="es-ES_tradnl" sz="2800" dirty="0"/>
              <a:t> </a:t>
            </a:r>
            <a:r>
              <a:rPr lang="es-ES_tradnl" sz="2800" dirty="0" err="1"/>
              <a:t>cheaper</a:t>
            </a:r>
            <a:r>
              <a:rPr lang="es-ES_tradnl" sz="2800" dirty="0"/>
              <a:t>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678780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</a:t>
            </a:r>
            <a:endParaRPr lang="es-ES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149323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126918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1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638">
            <a:off x="6414144" y="2140144"/>
            <a:ext cx="1743544" cy="73025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09">
            <a:off x="2280033" y="1210227"/>
            <a:ext cx="158500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72757" y="2469815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33" y="1052737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7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11/18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62838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2021" y="2735973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219440" y="3119068"/>
            <a:ext cx="3088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GRAMMAR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5A31222E-4D40-4E71-86A5-DA87115E3C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662" t="37395" r="-16918" b="5565"/>
          <a:stretch/>
        </p:blipFill>
        <p:spPr>
          <a:xfrm>
            <a:off x="7125651" y="2980530"/>
            <a:ext cx="1093789" cy="723312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D914D9-FF16-4A26-A948-F97727040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594A8-B397-4F88-B47B-053534BD9F8D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ontastia"/>
              </a:rPr>
              <a:t>   Ms Phương </a:t>
            </a:r>
          </a:p>
          <a:p>
            <a:r>
              <a:rPr lang="en-US" sz="24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is</a:t>
            </a:r>
            <a:r>
              <a:rPr lang="es-ES_tradnl" sz="2800" dirty="0"/>
              <a:t> </a:t>
            </a:r>
            <a:r>
              <a:rPr lang="es-ES_tradnl" sz="2800" dirty="0" err="1"/>
              <a:t>your</a:t>
            </a:r>
            <a:r>
              <a:rPr lang="es-ES_tradnl" sz="2800" dirty="0"/>
              <a:t> </a:t>
            </a:r>
            <a:r>
              <a:rPr lang="es-ES_tradnl" sz="2800" dirty="0" err="1"/>
              <a:t>name</a:t>
            </a:r>
            <a:r>
              <a:rPr lang="es-ES_tradnl" sz="2800" dirty="0"/>
              <a:t>? </a:t>
            </a:r>
            <a:r>
              <a:rPr lang="es-ES_tradnl" sz="2800" dirty="0" err="1"/>
              <a:t>My</a:t>
            </a:r>
            <a:r>
              <a:rPr lang="es-ES_tradnl" sz="2800" dirty="0"/>
              <a:t> </a:t>
            </a:r>
            <a:r>
              <a:rPr lang="es-ES_tradnl" sz="2800" dirty="0" err="1"/>
              <a:t>name</a:t>
            </a:r>
            <a:r>
              <a:rPr lang="es-ES_tradnl" sz="2800" dirty="0"/>
              <a:t> </a:t>
            </a:r>
            <a:r>
              <a:rPr lang="es-ES_tradnl" sz="2800" dirty="0" err="1"/>
              <a:t>is</a:t>
            </a:r>
            <a:r>
              <a:rPr lang="es-ES_tradnl" sz="2800" dirty="0"/>
              <a:t> Paul.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071664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endParaRPr lang="es-E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077315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126918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1" y="2132856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9116">
            <a:off x="2192641" y="1279007"/>
            <a:ext cx="1743544" cy="79476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570">
            <a:off x="6428448" y="2152271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72757" y="2541823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93" y="1124745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5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12/18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8036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dirty="0" err="1">
                <a:solidFill>
                  <a:schemeClr val="tx1"/>
                </a:solidFill>
              </a:rPr>
              <a:t>The</a:t>
            </a:r>
            <a:r>
              <a:rPr lang="es-ES_tradnl" dirty="0">
                <a:solidFill>
                  <a:schemeClr val="tx1"/>
                </a:solidFill>
              </a:rPr>
              <a:t> 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639616" y="5445225"/>
            <a:ext cx="6968964" cy="1037153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did</a:t>
            </a:r>
            <a:r>
              <a:rPr lang="es-ES_tradnl" sz="2800" dirty="0"/>
              <a:t> </a:t>
            </a:r>
            <a:r>
              <a:rPr lang="es-ES_tradnl" sz="2800" dirty="0" err="1"/>
              <a:t>they</a:t>
            </a:r>
            <a:r>
              <a:rPr lang="es-ES_tradnl" sz="2800" dirty="0"/>
              <a:t> lose </a:t>
            </a:r>
            <a:r>
              <a:rPr lang="es-ES_tradnl" sz="2800" dirty="0" err="1"/>
              <a:t>the</a:t>
            </a:r>
            <a:r>
              <a:rPr lang="es-ES_tradnl" sz="2800" dirty="0"/>
              <a:t> </a:t>
            </a:r>
            <a:r>
              <a:rPr lang="es-ES_tradnl" sz="2800" dirty="0" err="1"/>
              <a:t>game</a:t>
            </a:r>
            <a:r>
              <a:rPr lang="es-ES_tradnl" sz="2800" dirty="0"/>
              <a:t>? </a:t>
            </a:r>
          </a:p>
          <a:p>
            <a:pPr algn="ctr"/>
            <a:r>
              <a:rPr lang="es-ES_tradnl" sz="2800" dirty="0" err="1"/>
              <a:t>Because</a:t>
            </a:r>
            <a:r>
              <a:rPr lang="es-ES_tradnl" sz="2800" dirty="0"/>
              <a:t> </a:t>
            </a:r>
            <a:r>
              <a:rPr lang="es-ES_tradnl" sz="2800" dirty="0" err="1"/>
              <a:t>they</a:t>
            </a:r>
            <a:r>
              <a:rPr lang="es-ES_tradnl" sz="2800" dirty="0"/>
              <a:t> </a:t>
            </a:r>
            <a:r>
              <a:rPr lang="es-ES_tradnl" sz="2800" dirty="0" err="1"/>
              <a:t>played</a:t>
            </a:r>
            <a:r>
              <a:rPr lang="es-ES_tradnl" sz="2800" dirty="0"/>
              <a:t> </a:t>
            </a:r>
            <a:r>
              <a:rPr lang="es-ES_tradnl" sz="2800" dirty="0" err="1"/>
              <a:t>badly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438420" y="5436514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endParaRPr lang="es-ES" sz="32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05441" y="1306618"/>
            <a:ext cx="1725026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0331">
            <a:off x="4088384" y="94818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3" y="2132856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127">
            <a:off x="7904407" y="1036291"/>
            <a:ext cx="1743547" cy="797579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570">
            <a:off x="6356440" y="2114087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00749" y="2541823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797" y="1041920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780929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3926125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7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62220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13/18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89285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is</a:t>
            </a:r>
            <a:r>
              <a:rPr lang="es-ES_tradnl" sz="2800" dirty="0"/>
              <a:t> </a:t>
            </a:r>
            <a:r>
              <a:rPr lang="es-ES_tradnl" sz="2800" dirty="0" err="1"/>
              <a:t>that</a:t>
            </a:r>
            <a:r>
              <a:rPr lang="es-ES_tradnl" sz="2800" dirty="0"/>
              <a:t>? </a:t>
            </a:r>
            <a:r>
              <a:rPr lang="es-ES_tradnl" sz="2800" dirty="0" err="1"/>
              <a:t>It’s</a:t>
            </a:r>
            <a:r>
              <a:rPr lang="es-ES_tradnl" sz="2800" dirty="0"/>
              <a:t> </a:t>
            </a:r>
            <a:r>
              <a:rPr lang="es-ES_tradnl" sz="2800" dirty="0" err="1"/>
              <a:t>my</a:t>
            </a:r>
            <a:r>
              <a:rPr lang="es-ES_tradnl" sz="2800" dirty="0"/>
              <a:t> </a:t>
            </a:r>
            <a:r>
              <a:rPr lang="es-ES_tradnl" sz="2800" dirty="0" err="1"/>
              <a:t>schoolbag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438420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endParaRPr lang="es-E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149323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054910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3" y="2132856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9116">
            <a:off x="2249648" y="1279007"/>
            <a:ext cx="1743544" cy="79476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570">
            <a:off x="6414789" y="2131649"/>
            <a:ext cx="172502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72757" y="2541823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93" y="1052737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7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14/18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3035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did</a:t>
            </a:r>
            <a:r>
              <a:rPr lang="es-ES_tradnl" sz="2800" dirty="0"/>
              <a:t> </a:t>
            </a:r>
            <a:r>
              <a:rPr lang="es-ES_tradnl" sz="2800" dirty="0" err="1"/>
              <a:t>you</a:t>
            </a:r>
            <a:r>
              <a:rPr lang="es-ES_tradnl" sz="2800" dirty="0"/>
              <a:t> </a:t>
            </a:r>
            <a:r>
              <a:rPr lang="es-ES_tradnl" sz="2800" dirty="0" err="1"/>
              <a:t>go</a:t>
            </a:r>
            <a:r>
              <a:rPr lang="es-ES_tradnl" sz="2800" dirty="0"/>
              <a:t> </a:t>
            </a:r>
            <a:r>
              <a:rPr lang="es-ES_tradnl" sz="2800" dirty="0" err="1"/>
              <a:t>with</a:t>
            </a:r>
            <a:r>
              <a:rPr lang="es-ES_tradnl" sz="2800" dirty="0"/>
              <a:t>? I </a:t>
            </a:r>
            <a:r>
              <a:rPr lang="es-ES_tradnl" sz="2800" dirty="0" err="1"/>
              <a:t>went</a:t>
            </a:r>
            <a:r>
              <a:rPr lang="es-ES_tradnl" sz="2800" dirty="0"/>
              <a:t> </a:t>
            </a:r>
            <a:r>
              <a:rPr lang="es-ES_tradnl" sz="2800" dirty="0" err="1"/>
              <a:t>with</a:t>
            </a:r>
            <a:r>
              <a:rPr lang="es-ES_tradnl" sz="2800" dirty="0"/>
              <a:t> Peter.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855640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endParaRPr lang="es-E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077315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126918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3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638">
            <a:off x="2335579" y="2496682"/>
            <a:ext cx="1669471" cy="760996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09">
            <a:off x="2280033" y="1210227"/>
            <a:ext cx="158500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038">
            <a:off x="6349470" y="2196826"/>
            <a:ext cx="1725026" cy="722494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133885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36126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3981322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7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15/18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89152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cap</a:t>
            </a:r>
            <a:r>
              <a:rPr lang="es-ES_tradnl" sz="2800" dirty="0"/>
              <a:t>  do </a:t>
            </a:r>
            <a:r>
              <a:rPr lang="es-ES_tradnl" sz="2800" dirty="0" err="1"/>
              <a:t>you</a:t>
            </a:r>
            <a:r>
              <a:rPr lang="es-ES_tradnl" sz="2800" dirty="0"/>
              <a:t> </a:t>
            </a:r>
            <a:r>
              <a:rPr lang="es-ES_tradnl" sz="2800" dirty="0" err="1"/>
              <a:t>like</a:t>
            </a:r>
            <a:r>
              <a:rPr lang="es-ES_tradnl" sz="2800" dirty="0"/>
              <a:t>? I </a:t>
            </a:r>
            <a:r>
              <a:rPr lang="es-ES_tradnl" sz="2800" dirty="0" err="1"/>
              <a:t>like</a:t>
            </a:r>
            <a:r>
              <a:rPr lang="es-ES_tradnl" sz="2800" dirty="0"/>
              <a:t> </a:t>
            </a:r>
            <a:r>
              <a:rPr lang="es-ES_tradnl" sz="2800" dirty="0" err="1"/>
              <a:t>the</a:t>
            </a:r>
            <a:r>
              <a:rPr lang="es-ES_tradnl" sz="2800" dirty="0"/>
              <a:t> red </a:t>
            </a:r>
            <a:r>
              <a:rPr lang="es-ES_tradnl" sz="2800" dirty="0" err="1"/>
              <a:t>one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855640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</a:t>
            </a:r>
            <a:endParaRPr lang="es-ES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149323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126918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1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638">
            <a:off x="6414144" y="2140144"/>
            <a:ext cx="1743544" cy="73025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09">
            <a:off x="2280033" y="1210227"/>
            <a:ext cx="158500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72757" y="2469815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33" y="1052737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7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16/18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55664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car </a:t>
            </a:r>
            <a:r>
              <a:rPr lang="es-ES_tradnl" sz="2800" dirty="0" err="1"/>
              <a:t>is</a:t>
            </a:r>
            <a:r>
              <a:rPr lang="es-ES_tradnl" sz="2800" dirty="0"/>
              <a:t> </a:t>
            </a:r>
            <a:r>
              <a:rPr lang="es-ES_tradnl" sz="2800" dirty="0" err="1"/>
              <a:t>that</a:t>
            </a:r>
            <a:r>
              <a:rPr lang="es-ES_tradnl" sz="2800" dirty="0"/>
              <a:t>? </a:t>
            </a:r>
            <a:r>
              <a:rPr lang="es-ES_tradnl" sz="2800" dirty="0" err="1"/>
              <a:t>It’s</a:t>
            </a:r>
            <a:r>
              <a:rPr lang="es-ES_tradnl" sz="2800" dirty="0"/>
              <a:t> </a:t>
            </a:r>
            <a:r>
              <a:rPr lang="es-ES_tradnl" sz="2800" dirty="0" err="1"/>
              <a:t>ours</a:t>
            </a:r>
            <a:r>
              <a:rPr lang="es-ES_tradnl" sz="28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798460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</a:t>
            </a:r>
            <a:endParaRPr lang="es-ES" sz="32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149323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126918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1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638">
            <a:off x="8183576" y="2246553"/>
            <a:ext cx="1605614" cy="730250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09">
            <a:off x="2280033" y="1210227"/>
            <a:ext cx="158500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2372757" y="2469815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33" y="1052737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NEXT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038">
            <a:off x="6349470" y="2196826"/>
            <a:ext cx="1725026" cy="722494"/>
          </a:xfrm>
          <a:prstGeom prst="rect">
            <a:avLst/>
          </a:prstGeom>
        </p:spPr>
      </p:pic>
      <p:sp>
        <p:nvSpPr>
          <p:cNvPr id="17" name="16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17/18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414586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991545" y="5524534"/>
            <a:ext cx="8280919" cy="568762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/>
              <a:t>__________ </a:t>
            </a:r>
            <a:r>
              <a:rPr lang="es-ES_tradnl" sz="2800" dirty="0" err="1"/>
              <a:t>wrote</a:t>
            </a:r>
            <a:r>
              <a:rPr lang="es-ES_tradnl" sz="2800" dirty="0"/>
              <a:t> </a:t>
            </a:r>
            <a:r>
              <a:rPr lang="es-ES_tradnl" sz="2800" i="1" dirty="0"/>
              <a:t>Hamlet</a:t>
            </a:r>
            <a:r>
              <a:rPr lang="es-ES_tradnl" sz="2800" dirty="0"/>
              <a:t>? William Shakespeare.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574324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endParaRPr lang="es-E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complete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752">
            <a:off x="4077315" y="921128"/>
            <a:ext cx="1718930" cy="786319"/>
          </a:xfrm>
          <a:prstGeom prst="rect">
            <a:avLst/>
          </a:prstGeom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948">
            <a:off x="8054910" y="1178317"/>
            <a:ext cx="1718930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5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0638">
            <a:off x="2239267" y="2568690"/>
            <a:ext cx="1669471" cy="760996"/>
          </a:xfrm>
          <a:prstGeom prst="rect">
            <a:avLst/>
          </a:prstGeom>
        </p:spPr>
      </p:pic>
      <p:pic>
        <p:nvPicPr>
          <p:cNvPr id="38" name="3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209">
            <a:off x="2280033" y="1210227"/>
            <a:ext cx="1585006" cy="722494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038">
            <a:off x="6251713" y="2131649"/>
            <a:ext cx="1725026" cy="722494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49" y="1045255"/>
            <a:ext cx="1718930" cy="786319"/>
          </a:xfrm>
          <a:prstGeom prst="rect">
            <a:avLst/>
          </a:prstGeom>
        </p:spPr>
      </p:pic>
      <p:sp>
        <p:nvSpPr>
          <p:cNvPr id="15" name="14 Botón de acción: Personalizar">
            <a:hlinkClick r:id="" action="ppaction://hlinkshowjump?jump=endshow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Blank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/>
              <a:t>EXIT</a:t>
            </a:r>
            <a:endParaRPr lang="es-ES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9" y="2272356"/>
            <a:ext cx="1588561" cy="7224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9348710" y="6156012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/>
              <a:t>18/18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77305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87A1C6A0-D24F-44FE-B7BD-4616B4900E22}"/>
              </a:ext>
            </a:extLst>
          </p:cNvPr>
          <p:cNvSpPr/>
          <p:nvPr/>
        </p:nvSpPr>
        <p:spPr>
          <a:xfrm>
            <a:off x="6629400" y="266700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2A15300-0719-4BCD-BE8F-40B3A86C0598}"/>
              </a:ext>
            </a:extLst>
          </p:cNvPr>
          <p:cNvSpPr txBox="1"/>
          <p:nvPr/>
        </p:nvSpPr>
        <p:spPr>
          <a:xfrm>
            <a:off x="5553075" y="1517988"/>
            <a:ext cx="663892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1. Review how to make </a:t>
            </a:r>
            <a:r>
              <a:rPr lang="en-US" sz="3200" dirty="0" err="1">
                <a:solidFill>
                  <a:schemeClr val="bg1"/>
                </a:solidFill>
              </a:rPr>
              <a:t>Wh</a:t>
            </a:r>
            <a:r>
              <a:rPr lang="en-US" sz="3200" dirty="0">
                <a:solidFill>
                  <a:schemeClr val="bg1"/>
                </a:solidFill>
              </a:rPr>
              <a:t>-questions.</a:t>
            </a:r>
          </a:p>
          <a:p>
            <a:r>
              <a:rPr lang="en-US" sz="3200" dirty="0">
                <a:solidFill>
                  <a:schemeClr val="bg1"/>
                </a:solidFill>
              </a:rPr>
              <a:t>2. Do the exercises on page 21 WB.</a:t>
            </a:r>
          </a:p>
          <a:p>
            <a:r>
              <a:rPr lang="en-US" sz="3200" dirty="0">
                <a:solidFill>
                  <a:schemeClr val="bg1"/>
                </a:solidFill>
              </a:rPr>
              <a:t>3. Do the exercises in </a:t>
            </a:r>
            <a:r>
              <a:rPr lang="en-US" sz="3200" b="1" dirty="0" err="1">
                <a:solidFill>
                  <a:schemeClr val="bg1"/>
                </a:solidFill>
              </a:rPr>
              <a:t>Tiếng</a:t>
            </a:r>
            <a:r>
              <a:rPr lang="en-US" sz="3200" b="1" dirty="0">
                <a:solidFill>
                  <a:schemeClr val="bg1"/>
                </a:solidFill>
              </a:rPr>
              <a:t> Anh 8 </a:t>
            </a:r>
            <a:r>
              <a:rPr lang="en-US" sz="3200" b="1" dirty="0" err="1">
                <a:solidFill>
                  <a:schemeClr val="bg1"/>
                </a:solidFill>
              </a:rPr>
              <a:t>i</a:t>
            </a:r>
            <a:r>
              <a:rPr lang="en-US" sz="3200" b="1" dirty="0">
                <a:solidFill>
                  <a:schemeClr val="bg1"/>
                </a:solidFill>
              </a:rPr>
              <a:t>-Learn Smart World Notebook</a:t>
            </a:r>
            <a:r>
              <a:rPr lang="en-US" sz="3200" dirty="0">
                <a:solidFill>
                  <a:schemeClr val="bg1"/>
                </a:solidFill>
              </a:rPr>
              <a:t> on pages 29&amp;30.</a:t>
            </a:r>
          </a:p>
          <a:p>
            <a:r>
              <a:rPr lang="en-US" sz="3200" dirty="0">
                <a:solidFill>
                  <a:schemeClr val="bg1"/>
                </a:solidFill>
              </a:rPr>
              <a:t>4. Prepare the next lesson (pages 36 &amp; 37, SB)</a:t>
            </a:r>
          </a:p>
        </p:txBody>
      </p:sp>
    </p:spTree>
    <p:extLst>
      <p:ext uri="{BB962C8B-B14F-4D97-AF65-F5344CB8AC3E}">
        <p14:creationId xmlns:p14="http://schemas.microsoft.com/office/powerpoint/2010/main" val="780722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77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9" r="62085" b="12959"/>
          <a:stretch/>
        </p:blipFill>
        <p:spPr>
          <a:xfrm rot="20501141">
            <a:off x="524214" y="4308183"/>
            <a:ext cx="1692323" cy="186000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773108" y="576046"/>
            <a:ext cx="8565821" cy="5412324"/>
            <a:chOff x="0" y="0"/>
            <a:chExt cx="9825898" cy="620850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9830111" cy="6208505"/>
            </a:xfrm>
            <a:custGeom>
              <a:avLst/>
              <a:gdLst/>
              <a:ahLst/>
              <a:cxnLst/>
              <a:rect l="l" t="t" r="r" b="b"/>
              <a:pathLst>
                <a:path w="9830111" h="6208505">
                  <a:moveTo>
                    <a:pt x="278431" y="16918"/>
                  </a:moveTo>
                  <a:cubicBezTo>
                    <a:pt x="278431" y="16918"/>
                    <a:pt x="604014" y="12258"/>
                    <a:pt x="1045114" y="12454"/>
                  </a:cubicBezTo>
                  <a:cubicBezTo>
                    <a:pt x="7948380" y="12671"/>
                    <a:pt x="9556042" y="0"/>
                    <a:pt x="9556042" y="0"/>
                  </a:cubicBezTo>
                  <a:cubicBezTo>
                    <a:pt x="9623506" y="0"/>
                    <a:pt x="9699443" y="0"/>
                    <a:pt x="9778216" y="85073"/>
                  </a:cubicBezTo>
                  <a:cubicBezTo>
                    <a:pt x="9821194" y="131488"/>
                    <a:pt x="9822262" y="240224"/>
                    <a:pt x="9822667" y="320281"/>
                  </a:cubicBezTo>
                  <a:cubicBezTo>
                    <a:pt x="9822667" y="320281"/>
                    <a:pt x="9820963" y="4514342"/>
                    <a:pt x="9820963" y="5445921"/>
                  </a:cubicBezTo>
                  <a:cubicBezTo>
                    <a:pt x="9820963" y="5660080"/>
                    <a:pt x="9830111" y="5959259"/>
                    <a:pt x="9830111" y="5959259"/>
                  </a:cubicBezTo>
                  <a:cubicBezTo>
                    <a:pt x="9830111" y="6087927"/>
                    <a:pt x="9825941" y="6208505"/>
                    <a:pt x="9573103" y="6200371"/>
                  </a:cubicBezTo>
                  <a:cubicBezTo>
                    <a:pt x="9573103" y="6200371"/>
                    <a:pt x="9196631" y="6180072"/>
                    <a:pt x="8195606" y="6187671"/>
                  </a:cubicBezTo>
                  <a:cubicBezTo>
                    <a:pt x="2367023" y="6195805"/>
                    <a:pt x="304023" y="6208505"/>
                    <a:pt x="304023" y="6208505"/>
                  </a:cubicBezTo>
                  <a:cubicBezTo>
                    <a:pt x="132548" y="6208505"/>
                    <a:pt x="4213" y="6107436"/>
                    <a:pt x="8532" y="5904889"/>
                  </a:cubicBezTo>
                  <a:cubicBezTo>
                    <a:pt x="8532" y="5904889"/>
                    <a:pt x="9630" y="5406348"/>
                    <a:pt x="4815" y="154252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638389" y="488218"/>
            <a:ext cx="9121391" cy="6045591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3763196" y="858973"/>
            <a:ext cx="735801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800" dirty="0" err="1">
                <a:solidFill>
                  <a:srgbClr val="272626"/>
                </a:solidFill>
                <a:latin typeface="Lazydog"/>
              </a:rPr>
              <a:t>Wh</a:t>
            </a:r>
            <a:r>
              <a:rPr lang="en-US" sz="4800" dirty="0">
                <a:solidFill>
                  <a:srgbClr val="272626"/>
                </a:solidFill>
                <a:latin typeface="Lazydog"/>
              </a:rPr>
              <a:t>-questions REVISION</a:t>
            </a:r>
            <a:endParaRPr lang="en-US" sz="4667" dirty="0">
              <a:solidFill>
                <a:srgbClr val="272626"/>
              </a:solidFill>
              <a:latin typeface="Lazydog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5" t="12564" r="4572" b="13354"/>
          <a:stretch/>
        </p:blipFill>
        <p:spPr>
          <a:xfrm rot="2145804">
            <a:off x="450094" y="1833061"/>
            <a:ext cx="1958025" cy="15790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24001">
            <a:off x="852095" y="931582"/>
            <a:ext cx="518483" cy="1411713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74064">
            <a:off x="1336114" y="3620684"/>
            <a:ext cx="518483" cy="141171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921795" y="2006600"/>
            <a:ext cx="854753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Câu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hỏi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chủ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: </a:t>
            </a:r>
          </a:p>
          <a:p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	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Dosis" panose="02010703020202060003" pitchFamily="2" charset="0"/>
              </a:rPr>
              <a:t>Question word + V + (complement) + (modifier)?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95217" y="3741764"/>
            <a:ext cx="71320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Câu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hỏi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tân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/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bổ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/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trạng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 </a:t>
            </a:r>
            <a:r>
              <a:rPr lang="en-US" sz="3200" dirty="0" err="1">
                <a:solidFill>
                  <a:srgbClr val="1C1C1C"/>
                </a:solidFill>
                <a:latin typeface="Dosis" panose="02010703020202060003" pitchFamily="2" charset="0"/>
              </a:rPr>
              <a:t>ngữ</a:t>
            </a:r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:</a:t>
            </a:r>
          </a:p>
          <a:p>
            <a:r>
              <a:rPr lang="en-US" sz="3200" dirty="0">
                <a:solidFill>
                  <a:srgbClr val="1C1C1C"/>
                </a:solidFill>
                <a:latin typeface="Dosis" panose="02010703020202060003" pitchFamily="2" charset="0"/>
              </a:rPr>
              <a:t>	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Dosis" panose="02010703020202060003" pitchFamily="2" charset="0"/>
              </a:rPr>
              <a:t>Question word + aux./ modal + S + V …?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111" y="575124"/>
            <a:ext cx="8340279" cy="5707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10003" y="5305230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40038" y="571680"/>
            <a:ext cx="648156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Who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hoặc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 What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: </a:t>
            </a:r>
          </a:p>
          <a:p>
            <a:pPr lvl="0" algn="ctr">
              <a:spcBef>
                <a:spcPct val="0"/>
              </a:spcBef>
            </a:pP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Từ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chủ</a:t>
            </a:r>
            <a:r>
              <a:rPr lang="en-US" sz="3600" b="1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ngữ</a:t>
            </a:r>
            <a:endParaRPr lang="en-US" sz="3600" b="1" dirty="0">
              <a:solidFill>
                <a:srgbClr val="272626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0402" y="2025227"/>
            <a:ext cx="7248833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	• </a:t>
            </a:r>
            <a:r>
              <a:rPr lang="en-US" sz="2933" b="1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What: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về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vật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/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933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việc</a:t>
            </a:r>
            <a:r>
              <a:rPr lang="en-US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endParaRPr lang="en-US" sz="1867" dirty="0">
              <a:latin typeface="Bahnschrift SemiBold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25600" y="3902129"/>
            <a:ext cx="6786214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vi-VN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• </a:t>
            </a:r>
            <a:r>
              <a:rPr lang="vi-VN" sz="2933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Who: </a:t>
            </a:r>
            <a:r>
              <a:rPr lang="vi-VN" sz="2933" dirty="0">
                <a:solidFill>
                  <a:srgbClr val="272626"/>
                </a:solidFill>
                <a:latin typeface="Bahnschrift SemiBold" panose="020B0502040204020203" pitchFamily="34" charset="0"/>
              </a:rPr>
              <a:t>Dùng để hỏi về người.</a:t>
            </a:r>
            <a:endParaRPr lang="en-US" sz="1867" dirty="0">
              <a:latin typeface="Bahnschrift SemiBold" panose="020B0502040204020203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240038" y="2789013"/>
          <a:ext cx="6989562" cy="995587"/>
        </p:xfrm>
        <a:graphic>
          <a:graphicData uri="http://schemas.openxmlformats.org/drawingml/2006/table">
            <a:tbl>
              <a:tblPr firstRow="1" firstCol="1" bandRow="1"/>
              <a:tblGrid>
                <a:gridCol w="3587241">
                  <a:extLst>
                    <a:ext uri="{9D8B030D-6E8A-4147-A177-3AD203B41FA5}">
                      <a16:colId xmlns:a16="http://schemas.microsoft.com/office/drawing/2014/main" val="3301133349"/>
                    </a:ext>
                  </a:extLst>
                </a:gridCol>
                <a:gridCol w="3402321">
                  <a:extLst>
                    <a:ext uri="{9D8B030D-6E8A-4147-A177-3AD203B41FA5}">
                      <a16:colId xmlns:a16="http://schemas.microsoft.com/office/drawing/2014/main" val="1128313973"/>
                    </a:ext>
                  </a:extLst>
                </a:gridCol>
              </a:tblGrid>
              <a:tr h="9955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happened last night?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are on the table?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249199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387465" y="4665916"/>
          <a:ext cx="6694707" cy="815023"/>
        </p:xfrm>
        <a:graphic>
          <a:graphicData uri="http://schemas.openxmlformats.org/drawingml/2006/table">
            <a:tbl>
              <a:tblPr firstRow="1" firstCol="1" bandRow="1"/>
              <a:tblGrid>
                <a:gridCol w="3435913">
                  <a:extLst>
                    <a:ext uri="{9D8B030D-6E8A-4147-A177-3AD203B41FA5}">
                      <a16:colId xmlns:a16="http://schemas.microsoft.com/office/drawing/2014/main" val="4193561262"/>
                    </a:ext>
                  </a:extLst>
                </a:gridCol>
                <a:gridCol w="3258794">
                  <a:extLst>
                    <a:ext uri="{9D8B030D-6E8A-4147-A177-3AD203B41FA5}">
                      <a16:colId xmlns:a16="http://schemas.microsoft.com/office/drawing/2014/main" val="1931794369"/>
                    </a:ext>
                  </a:extLst>
                </a:gridCol>
              </a:tblGrid>
              <a:tr h="800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 are talking?</a:t>
                      </a:r>
                      <a:endParaRPr lang="en-US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(Ai đang nói chuyện vậy?)</a:t>
                      </a:r>
                      <a:endParaRPr lang="en-US" sz="2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 opened the door?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(Ai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mở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cửa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112731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1391" y="628852"/>
            <a:ext cx="2793943" cy="2653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4028" y="3468753"/>
            <a:ext cx="3048668" cy="24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7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112" y="575124"/>
            <a:ext cx="8559689" cy="5707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63605" y="5250829"/>
            <a:ext cx="1823195" cy="158263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581531" y="459205"/>
            <a:ext cx="719409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Who/whom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hoặc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Bahnschrift SemiBold" panose="020B0502040204020203" pitchFamily="34" charset="0"/>
              </a:rPr>
              <a:t>What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: </a:t>
            </a:r>
          </a:p>
          <a:p>
            <a:pPr lvl="0" algn="ctr">
              <a:spcBef>
                <a:spcPct val="0"/>
              </a:spcBef>
            </a:pP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Từ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tân</a:t>
            </a:r>
            <a:r>
              <a:rPr lang="en-US" sz="36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ngữ</a:t>
            </a:r>
            <a:endParaRPr lang="en-US" sz="3600" dirty="0">
              <a:solidFill>
                <a:srgbClr val="272626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1693" y="1955800"/>
            <a:ext cx="7355107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• What: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về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đồ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vật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/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vật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/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sự</a:t>
            </a:r>
            <a:r>
              <a:rPr lang="en-US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2667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việc</a:t>
            </a:r>
            <a:endParaRPr lang="en-US" sz="1600" dirty="0">
              <a:latin typeface="Bahnschrift SemiBold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5663" y="3786472"/>
            <a:ext cx="6350000" cy="41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vi-VN" sz="2667" dirty="0">
                <a:solidFill>
                  <a:srgbClr val="272626"/>
                </a:solidFill>
                <a:latin typeface="Bahnschrift SemiBold" panose="020B0502040204020203" pitchFamily="34" charset="0"/>
              </a:rPr>
              <a:t>• Who: Dùng để hỏi về người.</a:t>
            </a:r>
            <a:endParaRPr lang="en-US" sz="1600" dirty="0">
              <a:latin typeface="Bahnschrift SemiBold" panose="020B0502040204020203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581530" y="2653757"/>
          <a:ext cx="6546470" cy="815023"/>
        </p:xfrm>
        <a:graphic>
          <a:graphicData uri="http://schemas.openxmlformats.org/drawingml/2006/table">
            <a:tbl>
              <a:tblPr firstRow="1" firstCol="1" bandRow="1"/>
              <a:tblGrid>
                <a:gridCol w="3359833">
                  <a:extLst>
                    <a:ext uri="{9D8B030D-6E8A-4147-A177-3AD203B41FA5}">
                      <a16:colId xmlns:a16="http://schemas.microsoft.com/office/drawing/2014/main" val="3301133349"/>
                    </a:ext>
                  </a:extLst>
                </a:gridCol>
                <a:gridCol w="3186637">
                  <a:extLst>
                    <a:ext uri="{9D8B030D-6E8A-4147-A177-3AD203B41FA5}">
                      <a16:colId xmlns:a16="http://schemas.microsoft.com/office/drawing/2014/main" val="1128313973"/>
                    </a:ext>
                  </a:extLst>
                </a:gridCol>
              </a:tblGrid>
              <a:tr h="800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did your brother buy?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tối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qua?)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What are those?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vậy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249199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106158" y="4476117"/>
          <a:ext cx="7497213" cy="815023"/>
        </p:xfrm>
        <a:graphic>
          <a:graphicData uri="http://schemas.openxmlformats.org/drawingml/2006/table">
            <a:tbl>
              <a:tblPr firstRow="1" firstCol="1" bandRow="1"/>
              <a:tblGrid>
                <a:gridCol w="4286770">
                  <a:extLst>
                    <a:ext uri="{9D8B030D-6E8A-4147-A177-3AD203B41FA5}">
                      <a16:colId xmlns:a16="http://schemas.microsoft.com/office/drawing/2014/main" val="4193561262"/>
                    </a:ext>
                  </a:extLst>
                </a:gridCol>
                <a:gridCol w="3210443">
                  <a:extLst>
                    <a:ext uri="{9D8B030D-6E8A-4147-A177-3AD203B41FA5}">
                      <a16:colId xmlns:a16="http://schemas.microsoft.com/office/drawing/2014/main" val="1931794369"/>
                    </a:ext>
                  </a:extLst>
                </a:gridCol>
              </a:tblGrid>
              <a:tr h="80073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Who/</a:t>
                      </a:r>
                      <a:r>
                        <a:rPr lang="en-US" sz="19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Whom did you give the book to?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tặng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cuốn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Who do</a:t>
                      </a:r>
                      <a:r>
                        <a:rPr lang="en-US" sz="19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you go holiday with?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9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nghỉ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1900" i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1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en-US" sz="19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?)</a:t>
                      </a:r>
                      <a:endParaRPr lang="en-US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112731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801" y="628852"/>
            <a:ext cx="2793943" cy="2653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3600682"/>
            <a:ext cx="3048668" cy="24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4512" y="431800"/>
            <a:ext cx="8351488" cy="3556000"/>
            <a:chOff x="0" y="0"/>
            <a:chExt cx="5863658" cy="8878865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5870049" cy="8885467"/>
            </a:xfrm>
            <a:custGeom>
              <a:avLst/>
              <a:gdLst/>
              <a:ahLst/>
              <a:cxnLst/>
              <a:rect l="l" t="t" r="r" b="b"/>
              <a:pathLst>
                <a:path w="5870049" h="8885467">
                  <a:moveTo>
                    <a:pt x="5242271" y="8830989"/>
                  </a:moveTo>
                  <a:cubicBezTo>
                    <a:pt x="5242271" y="8830989"/>
                    <a:pt x="4511397" y="8885467"/>
                    <a:pt x="3768204" y="8882846"/>
                  </a:cubicBezTo>
                  <a:cubicBezTo>
                    <a:pt x="2369313" y="8880683"/>
                    <a:pt x="1057074" y="8872859"/>
                    <a:pt x="1057074" y="8872859"/>
                  </a:cubicBezTo>
                  <a:cubicBezTo>
                    <a:pt x="812932" y="8864024"/>
                    <a:pt x="449110" y="8842794"/>
                    <a:pt x="282371" y="8784617"/>
                  </a:cubicBezTo>
                  <a:cubicBezTo>
                    <a:pt x="4469" y="8687654"/>
                    <a:pt x="0" y="8514374"/>
                    <a:pt x="0" y="6959562"/>
                  </a:cubicBezTo>
                  <a:lnTo>
                    <a:pt x="0" y="695948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782351" y="15681"/>
                    <a:pt x="3252386" y="7673"/>
                  </a:cubicBezTo>
                  <a:cubicBezTo>
                    <a:pt x="4292469" y="0"/>
                    <a:pt x="5009202" y="6979"/>
                    <a:pt x="5009202" y="6979"/>
                  </a:cubicBezTo>
                  <a:cubicBezTo>
                    <a:pt x="5377510" y="14458"/>
                    <a:pt x="5515770" y="42638"/>
                    <a:pt x="5713510" y="165219"/>
                  </a:cubicBezTo>
                  <a:cubicBezTo>
                    <a:pt x="5864527" y="258836"/>
                    <a:pt x="5870049" y="476157"/>
                    <a:pt x="5860909" y="6959483"/>
                  </a:cubicBezTo>
                  <a:lnTo>
                    <a:pt x="5860909" y="6959562"/>
                  </a:lnTo>
                  <a:cubicBezTo>
                    <a:pt x="5860908" y="8632340"/>
                    <a:pt x="5818124" y="8780927"/>
                    <a:pt x="5242271" y="8830989"/>
                  </a:cubicBezTo>
                  <a:close/>
                </a:path>
              </a:pathLst>
            </a:custGeom>
            <a:solidFill>
              <a:srgbClr val="CED8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18197" y="1370985"/>
            <a:ext cx="8121003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How:</a:t>
            </a:r>
            <a:r>
              <a:rPr lang="en-US" sz="3200" dirty="0">
                <a:solidFill>
                  <a:srgbClr val="272626"/>
                </a:solidFill>
                <a:latin typeface="+mj-lt"/>
              </a:rPr>
              <a:t>	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Dùng để hỏi về phương tiện đi lại</a:t>
            </a:r>
          </a:p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When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:	Dùng để hỏi về thời gian</a:t>
            </a:r>
          </a:p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Where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:	Dùng để hỏi về nơi chốn/ địa điểm</a:t>
            </a:r>
          </a:p>
          <a:p>
            <a:pPr lvl="0" algn="just">
              <a:spcBef>
                <a:spcPct val="0"/>
              </a:spcBef>
            </a:pP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Why</a:t>
            </a:r>
            <a:r>
              <a:rPr lang="vi-VN" sz="3200" dirty="0">
                <a:solidFill>
                  <a:srgbClr val="272626"/>
                </a:solidFill>
                <a:latin typeface="+mj-lt"/>
              </a:rPr>
              <a:t>:	Dùng để hỏi về lí do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12" y="4292600"/>
            <a:ext cx="2919322" cy="22570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00" y="846386"/>
            <a:ext cx="2696149" cy="20790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427" y="3378200"/>
            <a:ext cx="2688573" cy="28093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826" y="4394201"/>
            <a:ext cx="3039241" cy="2155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5957" y="4248476"/>
            <a:ext cx="2819655" cy="23452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09455" y="477053"/>
            <a:ext cx="66960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Từ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dùng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để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hỏi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trạng</a:t>
            </a:r>
            <a:r>
              <a:rPr lang="en-US" sz="4000" dirty="0">
                <a:solidFill>
                  <a:srgbClr val="272626"/>
                </a:solidFill>
                <a:latin typeface="Bahnschrift SemiBold" panose="020B0502040204020203" pitchFamily="34" charset="0"/>
              </a:rPr>
              <a:t> </a:t>
            </a:r>
            <a:r>
              <a:rPr lang="en-US" sz="4000" dirty="0" err="1">
                <a:solidFill>
                  <a:srgbClr val="272626"/>
                </a:solidFill>
                <a:latin typeface="Bahnschrift SemiBold" panose="020B0502040204020203" pitchFamily="34" charset="0"/>
              </a:rPr>
              <a:t>ngữ</a:t>
            </a:r>
            <a:endParaRPr lang="en-US" sz="4000" dirty="0">
              <a:solidFill>
                <a:srgbClr val="272626"/>
              </a:solidFill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304801" y="1306592"/>
          <a:ext cx="11684000" cy="5272008"/>
        </p:xfrm>
        <a:graphic>
          <a:graphicData uri="http://schemas.openxmlformats.org/drawingml/2006/table">
            <a:tbl>
              <a:tblPr firstCol="1" bandRow="1">
                <a:tableStyleId>{C083E6E3-FA7D-4D7B-A595-EF9225AFEA82}</a:tableStyleId>
              </a:tblPr>
              <a:tblGrid>
                <a:gridCol w="1485759">
                  <a:extLst>
                    <a:ext uri="{9D8B030D-6E8A-4147-A177-3AD203B41FA5}">
                      <a16:colId xmlns:a16="http://schemas.microsoft.com/office/drawing/2014/main" val="1077501211"/>
                    </a:ext>
                  </a:extLst>
                </a:gridCol>
                <a:gridCol w="5344019">
                  <a:extLst>
                    <a:ext uri="{9D8B030D-6E8A-4147-A177-3AD203B41FA5}">
                      <a16:colId xmlns:a16="http://schemas.microsoft.com/office/drawing/2014/main" val="237087064"/>
                    </a:ext>
                  </a:extLst>
                </a:gridCol>
                <a:gridCol w="4854222">
                  <a:extLst>
                    <a:ext uri="{9D8B030D-6E8A-4147-A177-3AD203B41FA5}">
                      <a16:colId xmlns:a16="http://schemas.microsoft.com/office/drawing/2014/main" val="4040662589"/>
                    </a:ext>
                  </a:extLst>
                </a:gridCol>
              </a:tblGrid>
              <a:tr h="572041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900" b="1" kern="1200" dirty="0"/>
                        <a:t>Usage</a:t>
                      </a:r>
                      <a:endParaRPr lang="en-US" sz="2900" b="1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900" b="1" kern="1200" dirty="0"/>
                        <a:t>Example</a:t>
                      </a:r>
                      <a:endParaRPr lang="en-US" sz="2900" b="1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487486"/>
                  </a:ext>
                </a:extLst>
              </a:tr>
              <a:tr h="692517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much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với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danh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từ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không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đếm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được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much </a:t>
                      </a:r>
                      <a:r>
                        <a:rPr lang="en-US" sz="2100" b="1" kern="1200" dirty="0"/>
                        <a:t>water</a:t>
                      </a:r>
                      <a:r>
                        <a:rPr lang="en-US" sz="2100" kern="1200" dirty="0"/>
                        <a:t> do you need? 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519436"/>
                  </a:ext>
                </a:extLst>
              </a:tr>
              <a:tr h="54027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many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với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danh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từ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đếm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được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many </a:t>
                      </a:r>
                      <a:r>
                        <a:rPr lang="en-US" sz="2100" b="1" kern="1200" dirty="0"/>
                        <a:t>books</a:t>
                      </a:r>
                      <a:r>
                        <a:rPr lang="en-US" sz="2100" kern="1200" dirty="0"/>
                        <a:t> does she have?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85951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old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tuổi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old is your mother?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991075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often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về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tần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suất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often do you go to the cinema?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086668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long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về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thời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lượng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của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hành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động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long have you been waiting for me?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040458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far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về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khoảng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cách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far is it from your house to school?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1236798"/>
                  </a:ext>
                </a:extLst>
              </a:tr>
              <a:tr h="693435"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How + </a:t>
                      </a:r>
                      <a:r>
                        <a:rPr lang="en-US" sz="21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adj</a:t>
                      </a:r>
                      <a:endParaRPr lang="en-US" sz="2100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 err="1"/>
                        <a:t>Dùng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để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hỏi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về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tính</a:t>
                      </a:r>
                      <a:r>
                        <a:rPr lang="en-US" sz="2100" kern="1200" dirty="0"/>
                        <a:t> </a:t>
                      </a:r>
                      <a:r>
                        <a:rPr lang="en-US" sz="2100" kern="1200" dirty="0" err="1"/>
                        <a:t>chất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just" defTabSz="914400" rtl="0" eaLnBrk="1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</a:pPr>
                      <a:r>
                        <a:rPr lang="en-US" sz="2100" kern="1200" dirty="0"/>
                        <a:t>How large is the yard?</a:t>
                      </a:r>
                      <a:endParaRPr lang="en-US" sz="2100" kern="1200" dirty="0">
                        <a:solidFill>
                          <a:srgbClr val="272626"/>
                        </a:solidFill>
                        <a:latin typeface="KG Primary Penmanship"/>
                        <a:ea typeface="+mn-ea"/>
                        <a:cs typeface="+mn-cs"/>
                      </a:endParaRPr>
                    </a:p>
                  </a:txBody>
                  <a:tcPr marL="45720" marR="4572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286534"/>
                  </a:ext>
                </a:extLst>
              </a:tr>
            </a:tbl>
          </a:graphicData>
        </a:graphic>
      </p:graphicFrame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98969" l="0" r="100000">
                        <a14:foregroundMark x1="33633" y1="76976" x2="49807" y2="23711"/>
                        <a14:foregroundMark x1="44288" y1="18557" x2="35815" y2="37801"/>
                        <a14:foregroundMark x1="52632" y1="46735" x2="48780" y2="77663"/>
                        <a14:foregroundMark x1="8344" y1="22337" x2="9628" y2="84192"/>
                        <a14:foregroundMark x1="10526" y1="51203" x2="24262" y2="49485"/>
                        <a14:foregroundMark x1="22336" y1="20962" x2="22850" y2="95876"/>
                        <a14:foregroundMark x1="38511" y1="79038" x2="48267" y2="79038"/>
                        <a14:foregroundMark x1="12195" y1="17182" x2="12709" y2="37801"/>
                        <a14:foregroundMark x1="12452" y1="66667" x2="12195" y2="87285"/>
                        <a14:foregroundMark x1="5006" y1="13402" x2="5263" y2="85911"/>
                        <a14:foregroundMark x1="39666" y1="23024" x2="32734" y2="40893"/>
                        <a14:foregroundMark x1="18485" y1="19588" x2="18485" y2="357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629" y="162680"/>
            <a:ext cx="3104971" cy="115988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04847">
            <a:off x="4536147" y="402523"/>
            <a:ext cx="781044" cy="781044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953978">
            <a:off x="335232" y="324630"/>
            <a:ext cx="907134" cy="836213"/>
          </a:xfrm>
          <a:prstGeom prst="rect">
            <a:avLst/>
          </a:prstGeom>
        </p:spPr>
      </p:pic>
      <p:pic>
        <p:nvPicPr>
          <p:cNvPr id="34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998656">
            <a:off x="11261335" y="833941"/>
            <a:ext cx="587807" cy="587807"/>
          </a:xfrm>
          <a:prstGeom prst="rect">
            <a:avLst/>
          </a:prstGeom>
        </p:spPr>
      </p:pic>
      <p:pic>
        <p:nvPicPr>
          <p:cNvPr id="44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050499" y="375575"/>
            <a:ext cx="997303" cy="647681"/>
          </a:xfrm>
          <a:prstGeom prst="rect">
            <a:avLst/>
          </a:prstGeom>
        </p:spPr>
      </p:pic>
      <p:pic>
        <p:nvPicPr>
          <p:cNvPr id="4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138412">
            <a:off x="10819854" y="2358600"/>
            <a:ext cx="849995" cy="902505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7940259">
            <a:off x="10706294" y="3957518"/>
            <a:ext cx="635945" cy="650130"/>
          </a:xfrm>
          <a:prstGeom prst="rect">
            <a:avLst/>
          </a:prstGeom>
        </p:spPr>
      </p:pic>
      <p:pic>
        <p:nvPicPr>
          <p:cNvPr id="47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722519" y="3821793"/>
            <a:ext cx="749799" cy="896499"/>
          </a:xfrm>
          <a:prstGeom prst="rect">
            <a:avLst/>
          </a:prstGeom>
        </p:spPr>
      </p:pic>
      <p:pic>
        <p:nvPicPr>
          <p:cNvPr id="48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456560">
            <a:off x="5656635" y="5577480"/>
            <a:ext cx="529513" cy="746750"/>
          </a:xfrm>
          <a:prstGeom prst="rect">
            <a:avLst/>
          </a:prstGeom>
        </p:spPr>
      </p:pic>
      <p:pic>
        <p:nvPicPr>
          <p:cNvPr id="49" name="Picture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0146505">
            <a:off x="7254544" y="4946"/>
            <a:ext cx="877023" cy="992516"/>
          </a:xfrm>
          <a:prstGeom prst="rect">
            <a:avLst/>
          </a:prstGeom>
        </p:spPr>
      </p:pic>
      <p:pic>
        <p:nvPicPr>
          <p:cNvPr id="50" name="Picture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045001">
            <a:off x="6489820" y="2428924"/>
            <a:ext cx="404021" cy="7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3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73108" y="576046"/>
            <a:ext cx="8565821" cy="5412324"/>
            <a:chOff x="0" y="0"/>
            <a:chExt cx="9825898" cy="620850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9830111" cy="6208505"/>
            </a:xfrm>
            <a:custGeom>
              <a:avLst/>
              <a:gdLst/>
              <a:ahLst/>
              <a:cxnLst/>
              <a:rect l="l" t="t" r="r" b="b"/>
              <a:pathLst>
                <a:path w="9830111" h="6208505">
                  <a:moveTo>
                    <a:pt x="278431" y="16918"/>
                  </a:moveTo>
                  <a:cubicBezTo>
                    <a:pt x="278431" y="16918"/>
                    <a:pt x="604014" y="12258"/>
                    <a:pt x="1045114" y="12454"/>
                  </a:cubicBezTo>
                  <a:cubicBezTo>
                    <a:pt x="7948380" y="12671"/>
                    <a:pt x="9556042" y="0"/>
                    <a:pt x="9556042" y="0"/>
                  </a:cubicBezTo>
                  <a:cubicBezTo>
                    <a:pt x="9623506" y="0"/>
                    <a:pt x="9699443" y="0"/>
                    <a:pt x="9778216" y="85073"/>
                  </a:cubicBezTo>
                  <a:cubicBezTo>
                    <a:pt x="9821194" y="131488"/>
                    <a:pt x="9822262" y="240224"/>
                    <a:pt x="9822667" y="320281"/>
                  </a:cubicBezTo>
                  <a:cubicBezTo>
                    <a:pt x="9822667" y="320281"/>
                    <a:pt x="9820963" y="4514342"/>
                    <a:pt x="9820963" y="5445921"/>
                  </a:cubicBezTo>
                  <a:cubicBezTo>
                    <a:pt x="9820963" y="5660080"/>
                    <a:pt x="9830111" y="5959259"/>
                    <a:pt x="9830111" y="5959259"/>
                  </a:cubicBezTo>
                  <a:cubicBezTo>
                    <a:pt x="9830111" y="6087927"/>
                    <a:pt x="9825941" y="6208505"/>
                    <a:pt x="9573103" y="6200371"/>
                  </a:cubicBezTo>
                  <a:cubicBezTo>
                    <a:pt x="9573103" y="6200371"/>
                    <a:pt x="9196631" y="6180072"/>
                    <a:pt x="8195606" y="6187671"/>
                  </a:cubicBezTo>
                  <a:cubicBezTo>
                    <a:pt x="2367023" y="6195805"/>
                    <a:pt x="304023" y="6208505"/>
                    <a:pt x="304023" y="6208505"/>
                  </a:cubicBezTo>
                  <a:cubicBezTo>
                    <a:pt x="132548" y="6208505"/>
                    <a:pt x="4213" y="6107436"/>
                    <a:pt x="8532" y="5904889"/>
                  </a:cubicBezTo>
                  <a:cubicBezTo>
                    <a:pt x="8532" y="5904889"/>
                    <a:pt x="9630" y="5406348"/>
                    <a:pt x="4815" y="1542526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2638389" y="488218"/>
            <a:ext cx="9121391" cy="6045591"/>
            <a:chOff x="0" y="0"/>
            <a:chExt cx="18242782" cy="1209118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D1B491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4435457" y="863601"/>
            <a:ext cx="5655309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800" dirty="0">
                <a:solidFill>
                  <a:srgbClr val="272626"/>
                </a:solidFill>
                <a:latin typeface="Lazydog"/>
              </a:rPr>
              <a:t>Yes/ No questions </a:t>
            </a:r>
            <a:endParaRPr lang="en-US" sz="4667" dirty="0">
              <a:solidFill>
                <a:srgbClr val="272626"/>
              </a:solidFill>
              <a:latin typeface="Lazydog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98049" y="2006601"/>
            <a:ext cx="4060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1C1C1C"/>
                </a:solidFill>
                <a:latin typeface="Dosis" panose="02010703020202060003" pitchFamily="2" charset="0"/>
              </a:rPr>
              <a:t>Aux./ Modal + S + V …?</a:t>
            </a:r>
            <a:endParaRPr lang="en-US" sz="3600" dirty="0">
              <a:latin typeface="Dosis" panose="02010703020202060003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 t="23511" r="17201" b="15741"/>
          <a:stretch/>
        </p:blipFill>
        <p:spPr>
          <a:xfrm rot="922614">
            <a:off x="701514" y="4406739"/>
            <a:ext cx="1849399" cy="21978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2184" y="708151"/>
            <a:ext cx="1745705" cy="2698611"/>
            <a:chOff x="264260" y="1397372"/>
            <a:chExt cx="2909286" cy="44973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63" t="22589" r="52084" b="16663"/>
            <a:stretch/>
          </p:blipFill>
          <p:spPr>
            <a:xfrm rot="20285081">
              <a:off x="264260" y="2437302"/>
              <a:ext cx="2909286" cy="3457412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024001">
              <a:off x="1278141" y="1397372"/>
              <a:ext cx="777725" cy="2117569"/>
            </a:xfrm>
            <a:prstGeom prst="rect">
              <a:avLst/>
            </a:prstGeom>
          </p:spPr>
        </p:pic>
      </p:grpSp>
      <p:pic>
        <p:nvPicPr>
          <p:cNvPr id="17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74064">
            <a:off x="1336114" y="3620684"/>
            <a:ext cx="518483" cy="141171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657600" y="2958490"/>
            <a:ext cx="66415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1C1C1C"/>
                </a:solidFill>
                <a:latin typeface="Dosis" panose="02010703020202060003" pitchFamily="2" charset="0"/>
              </a:rPr>
              <a:t>- Yes, S + aux./ modal. (positive verb)</a:t>
            </a:r>
            <a:endParaRPr lang="en-US" sz="3600" dirty="0">
              <a:latin typeface="Dosis" panose="02010703020202060003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57600" y="3727847"/>
            <a:ext cx="77091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23" indent="-457223">
              <a:buFontTx/>
              <a:buChar char="-"/>
            </a:pPr>
            <a:r>
              <a:rPr lang="en-US" sz="3600" dirty="0">
                <a:solidFill>
                  <a:srgbClr val="1C1C1C"/>
                </a:solidFill>
                <a:latin typeface="Dosis" panose="02010703020202060003" pitchFamily="2" charset="0"/>
              </a:rPr>
              <a:t>No, S + aux./ modal + not (negative verb)</a:t>
            </a:r>
          </a:p>
        </p:txBody>
      </p:sp>
    </p:spTree>
    <p:extLst>
      <p:ext uri="{BB962C8B-B14F-4D97-AF65-F5344CB8AC3E}">
        <p14:creationId xmlns:p14="http://schemas.microsoft.com/office/powerpoint/2010/main" val="203932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1465</Words>
  <Application>Microsoft Office PowerPoint</Application>
  <PresentationFormat>Màn hình rộng</PresentationFormat>
  <Paragraphs>212</Paragraphs>
  <Slides>38</Slides>
  <Notes>22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38</vt:i4>
      </vt:variant>
    </vt:vector>
  </HeadingPairs>
  <TitlesOfParts>
    <vt:vector size="52" baseType="lpstr">
      <vt:lpstr>.VnBlack</vt:lpstr>
      <vt:lpstr>Arial</vt:lpstr>
      <vt:lpstr>Arial Narrow</vt:lpstr>
      <vt:lpstr>Bahnschrift SemiBold</vt:lpstr>
      <vt:lpstr>Calibri</vt:lpstr>
      <vt:lpstr>Calibri Light</vt:lpstr>
      <vt:lpstr>Constantia</vt:lpstr>
      <vt:lpstr>Contastia</vt:lpstr>
      <vt:lpstr>Dosis</vt:lpstr>
      <vt:lpstr>HL Brush 1BK</vt:lpstr>
      <vt:lpstr>KG Primary Penmanship</vt:lpstr>
      <vt:lpstr>Lazydog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11</cp:revision>
  <dcterms:created xsi:type="dcterms:W3CDTF">2023-06-03T09:47:28Z</dcterms:created>
  <dcterms:modified xsi:type="dcterms:W3CDTF">2023-09-05T00:29:53Z</dcterms:modified>
</cp:coreProperties>
</file>