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73" r:id="rId3"/>
    <p:sldId id="259" r:id="rId4"/>
    <p:sldId id="270" r:id="rId5"/>
    <p:sldId id="274" r:id="rId6"/>
    <p:sldId id="271" r:id="rId7"/>
    <p:sldId id="256" r:id="rId8"/>
    <p:sldId id="276" r:id="rId9"/>
    <p:sldId id="278" r:id="rId10"/>
    <p:sldId id="277" r:id="rId11"/>
    <p:sldId id="275" r:id="rId12"/>
    <p:sldId id="279" r:id="rId13"/>
    <p:sldId id="282" r:id="rId14"/>
    <p:sldId id="421" r:id="rId15"/>
    <p:sldId id="423" r:id="rId16"/>
    <p:sldId id="42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032BE-3C4B-4B4F-BE78-5D3770CE31C1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EFD83-1E20-437B-A817-0592DC1EF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resource/27991797/first-conditiona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://commons.wikimedia.org/wiki/File:Notepad_icon_small.svg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30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5D09F9E-15F7-403F-8757-2411C8E1765B}"/>
              </a:ext>
            </a:extLst>
          </p:cNvPr>
          <p:cNvSpPr txBox="1"/>
          <p:nvPr/>
        </p:nvSpPr>
        <p:spPr>
          <a:xfrm>
            <a:off x="3400424" y="415409"/>
            <a:ext cx="4657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write a guide?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5770FF10-7BD3-44CA-BE3D-7ECF244502AD}"/>
              </a:ext>
            </a:extLst>
          </p:cNvPr>
          <p:cNvGrpSpPr/>
          <p:nvPr/>
        </p:nvGrpSpPr>
        <p:grpSpPr>
          <a:xfrm>
            <a:off x="1577312" y="1145047"/>
            <a:ext cx="1646868" cy="800904"/>
            <a:chOff x="2786324" y="6280"/>
            <a:chExt cx="1646868" cy="800904"/>
          </a:xfrm>
        </p:grpSpPr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BCE11DD5-ACCD-4166-81F2-13DDABB39054}"/>
                </a:ext>
              </a:extLst>
            </p:cNvPr>
            <p:cNvSpPr/>
            <p:nvPr/>
          </p:nvSpPr>
          <p:spPr>
            <a:xfrm>
              <a:off x="2786324" y="6280"/>
              <a:ext cx="1646868" cy="8009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Hình chữ nhật: Góc Tròn 4">
              <a:extLst>
                <a:ext uri="{FF2B5EF4-FFF2-40B4-BE49-F238E27FC236}">
                  <a16:creationId xmlns:a16="http://schemas.microsoft.com/office/drawing/2014/main" id="{D415D2AC-FEF3-49D6-85BF-68B15EFD9E97}"/>
                </a:ext>
              </a:extLst>
            </p:cNvPr>
            <p:cNvSpPr txBox="1"/>
            <p:nvPr/>
          </p:nvSpPr>
          <p:spPr>
            <a:xfrm>
              <a:off x="2809782" y="29738"/>
              <a:ext cx="1599952" cy="7539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Title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D14DE45A-70DE-4FCE-8AD6-5BCBE44432DE}"/>
              </a:ext>
            </a:extLst>
          </p:cNvPr>
          <p:cNvGrpSpPr/>
          <p:nvPr/>
        </p:nvGrpSpPr>
        <p:grpSpPr>
          <a:xfrm>
            <a:off x="3503821" y="1202197"/>
            <a:ext cx="2510291" cy="800904"/>
            <a:chOff x="5617708" y="6280"/>
            <a:chExt cx="2510291" cy="800904"/>
          </a:xfrm>
        </p:grpSpPr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553EE57A-6FDC-4B38-92E8-583E8C5844BC}"/>
                </a:ext>
              </a:extLst>
            </p:cNvPr>
            <p:cNvSpPr/>
            <p:nvPr/>
          </p:nvSpPr>
          <p:spPr>
            <a:xfrm>
              <a:off x="5617708" y="6280"/>
              <a:ext cx="2510291" cy="800904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Hình chữ nhật: Góc Tròn 6">
              <a:extLst>
                <a:ext uri="{FF2B5EF4-FFF2-40B4-BE49-F238E27FC236}">
                  <a16:creationId xmlns:a16="http://schemas.microsoft.com/office/drawing/2014/main" id="{78345ACA-5E42-4B53-A434-270407EFA98F}"/>
                </a:ext>
              </a:extLst>
            </p:cNvPr>
            <p:cNvSpPr txBox="1"/>
            <p:nvPr/>
          </p:nvSpPr>
          <p:spPr>
            <a:xfrm>
              <a:off x="5641166" y="29738"/>
              <a:ext cx="2463375" cy="753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accent2">
                      <a:lumMod val="50000"/>
                    </a:schemeClr>
                  </a:solidFill>
                </a:rPr>
                <a:t>What is a guide for.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F780C939-478F-420E-A7FB-58C179372634}"/>
              </a:ext>
            </a:extLst>
          </p:cNvPr>
          <p:cNvGrpSpPr/>
          <p:nvPr/>
        </p:nvGrpSpPr>
        <p:grpSpPr>
          <a:xfrm>
            <a:off x="1586837" y="2355157"/>
            <a:ext cx="1646868" cy="800904"/>
            <a:chOff x="2786324" y="1387840"/>
            <a:chExt cx="1646868" cy="800904"/>
          </a:xfrm>
          <a:solidFill>
            <a:schemeClr val="accent6">
              <a:lumMod val="75000"/>
            </a:schemeClr>
          </a:solidFill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BC96BC75-E050-4E75-B1A4-EAB65B4EF17E}"/>
                </a:ext>
              </a:extLst>
            </p:cNvPr>
            <p:cNvSpPr/>
            <p:nvPr/>
          </p:nvSpPr>
          <p:spPr>
            <a:xfrm>
              <a:off x="2786324" y="1387840"/>
              <a:ext cx="1646868" cy="8009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Hình chữ nhật: Góc Tròn 8">
              <a:extLst>
                <a:ext uri="{FF2B5EF4-FFF2-40B4-BE49-F238E27FC236}">
                  <a16:creationId xmlns:a16="http://schemas.microsoft.com/office/drawing/2014/main" id="{1807ACD5-E69F-4D35-8C15-E763315D46E2}"/>
                </a:ext>
              </a:extLst>
            </p:cNvPr>
            <p:cNvSpPr txBox="1"/>
            <p:nvPr/>
          </p:nvSpPr>
          <p:spPr>
            <a:xfrm>
              <a:off x="2809782" y="1411298"/>
              <a:ext cx="1599952" cy="7539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Introduction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E2C4EA16-3A70-4100-9C82-437A1675E5DF}"/>
              </a:ext>
            </a:extLst>
          </p:cNvPr>
          <p:cNvGrpSpPr/>
          <p:nvPr/>
        </p:nvGrpSpPr>
        <p:grpSpPr>
          <a:xfrm>
            <a:off x="3456196" y="2332787"/>
            <a:ext cx="2510291" cy="800904"/>
            <a:chOff x="5617708" y="927320"/>
            <a:chExt cx="2510291" cy="800904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DDBFAA46-05C1-4705-8F1B-DDCB0640210F}"/>
                </a:ext>
              </a:extLst>
            </p:cNvPr>
            <p:cNvSpPr/>
            <p:nvPr/>
          </p:nvSpPr>
          <p:spPr>
            <a:xfrm>
              <a:off x="5617708" y="927320"/>
              <a:ext cx="2510291" cy="800904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Hình chữ nhật: Góc Tròn 10">
              <a:extLst>
                <a:ext uri="{FF2B5EF4-FFF2-40B4-BE49-F238E27FC236}">
                  <a16:creationId xmlns:a16="http://schemas.microsoft.com/office/drawing/2014/main" id="{4A14B532-56EB-47EE-A3CB-08AB8B3EEB62}"/>
                </a:ext>
              </a:extLst>
            </p:cNvPr>
            <p:cNvSpPr txBox="1"/>
            <p:nvPr/>
          </p:nvSpPr>
          <p:spPr>
            <a:xfrm>
              <a:off x="5641166" y="950778"/>
              <a:ext cx="2463375" cy="75398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accent2">
                      <a:lumMod val="50000"/>
                    </a:schemeClr>
                  </a:solidFill>
                </a:rPr>
                <a:t>What the topic is.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211D9EC-61D9-4606-B78C-C743715B6511}"/>
              </a:ext>
            </a:extLst>
          </p:cNvPr>
          <p:cNvGrpSpPr/>
          <p:nvPr/>
        </p:nvGrpSpPr>
        <p:grpSpPr>
          <a:xfrm>
            <a:off x="3580021" y="3739602"/>
            <a:ext cx="2510291" cy="800904"/>
            <a:chOff x="5617708" y="1848360"/>
            <a:chExt cx="2510291" cy="800904"/>
          </a:xfrm>
        </p:grpSpPr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EFAA1456-7CA6-464A-A107-C19774E71E20}"/>
                </a:ext>
              </a:extLst>
            </p:cNvPr>
            <p:cNvSpPr/>
            <p:nvPr/>
          </p:nvSpPr>
          <p:spPr>
            <a:xfrm>
              <a:off x="5617708" y="1848360"/>
              <a:ext cx="2510291" cy="800904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27" name="Hình chữ nhật: Góc Tròn 12">
              <a:extLst>
                <a:ext uri="{FF2B5EF4-FFF2-40B4-BE49-F238E27FC236}">
                  <a16:creationId xmlns:a16="http://schemas.microsoft.com/office/drawing/2014/main" id="{D91B2910-C2DD-4145-9631-F04D1E82BDFE}"/>
                </a:ext>
              </a:extLst>
            </p:cNvPr>
            <p:cNvSpPr txBox="1"/>
            <p:nvPr/>
          </p:nvSpPr>
          <p:spPr>
            <a:xfrm>
              <a:off x="5641166" y="1871818"/>
              <a:ext cx="2463375" cy="75398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>
              <a:defPPr>
                <a:defRPr lang="en-US"/>
              </a:defPPr>
            </a:lstStyle>
            <a:p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What to tell about.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2E82900F-7280-46C3-B742-55F98899D41B}"/>
              </a:ext>
            </a:extLst>
          </p:cNvPr>
          <p:cNvGrpSpPr/>
          <p:nvPr/>
        </p:nvGrpSpPr>
        <p:grpSpPr>
          <a:xfrm>
            <a:off x="1596362" y="3740038"/>
            <a:ext cx="1646868" cy="800904"/>
            <a:chOff x="2786324" y="3229921"/>
            <a:chExt cx="1646868" cy="800904"/>
          </a:xfrm>
          <a:solidFill>
            <a:schemeClr val="accent6">
              <a:lumMod val="75000"/>
            </a:schemeClr>
          </a:solidFill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548520FC-60B5-4253-84E0-4CD2DB9FE2CC}"/>
                </a:ext>
              </a:extLst>
            </p:cNvPr>
            <p:cNvSpPr/>
            <p:nvPr/>
          </p:nvSpPr>
          <p:spPr>
            <a:xfrm>
              <a:off x="2786324" y="3229921"/>
              <a:ext cx="1646868" cy="8009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Hình chữ nhật: Góc Tròn 14">
              <a:extLst>
                <a:ext uri="{FF2B5EF4-FFF2-40B4-BE49-F238E27FC236}">
                  <a16:creationId xmlns:a16="http://schemas.microsoft.com/office/drawing/2014/main" id="{AE19DB32-67E9-4D95-B25D-22916DC77DE6}"/>
                </a:ext>
              </a:extLst>
            </p:cNvPr>
            <p:cNvSpPr txBox="1"/>
            <p:nvPr/>
          </p:nvSpPr>
          <p:spPr>
            <a:xfrm>
              <a:off x="2809782" y="3253379"/>
              <a:ext cx="1599952" cy="7539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Headings</a:t>
              </a: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DE443486-4629-44EC-98A0-43436B632020}"/>
              </a:ext>
            </a:extLst>
          </p:cNvPr>
          <p:cNvGrpSpPr/>
          <p:nvPr/>
        </p:nvGrpSpPr>
        <p:grpSpPr>
          <a:xfrm>
            <a:off x="3570496" y="4965443"/>
            <a:ext cx="2510291" cy="800904"/>
            <a:chOff x="5617708" y="2769401"/>
            <a:chExt cx="2510291" cy="80090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77490126-D405-42DE-B93E-E8CAB2940293}"/>
                </a:ext>
              </a:extLst>
            </p:cNvPr>
            <p:cNvSpPr/>
            <p:nvPr/>
          </p:nvSpPr>
          <p:spPr>
            <a:xfrm>
              <a:off x="5617708" y="2769401"/>
              <a:ext cx="2510291" cy="8009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Hình chữ nhật: Góc Tròn 16">
              <a:extLst>
                <a:ext uri="{FF2B5EF4-FFF2-40B4-BE49-F238E27FC236}">
                  <a16:creationId xmlns:a16="http://schemas.microsoft.com/office/drawing/2014/main" id="{8BEB945A-D2B0-492B-BADA-51103122B944}"/>
                </a:ext>
              </a:extLst>
            </p:cNvPr>
            <p:cNvSpPr txBox="1"/>
            <p:nvPr/>
          </p:nvSpPr>
          <p:spPr>
            <a:xfrm>
              <a:off x="5641166" y="2792859"/>
              <a:ext cx="2463375" cy="7539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accent2">
                      <a:lumMod val="50000"/>
                    </a:schemeClr>
                  </a:solidFill>
                </a:rPr>
                <a:t>Should be clear, short.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6B7D2F8-7252-4C37-A772-41C30FDBB8D0}"/>
              </a:ext>
            </a:extLst>
          </p:cNvPr>
          <p:cNvGrpSpPr/>
          <p:nvPr/>
        </p:nvGrpSpPr>
        <p:grpSpPr>
          <a:xfrm>
            <a:off x="6256546" y="2314608"/>
            <a:ext cx="2510291" cy="800904"/>
            <a:chOff x="5617708" y="3690441"/>
            <a:chExt cx="2510291" cy="800904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623F1E2D-6EF3-4680-B5A6-01EC0667D28F}"/>
                </a:ext>
              </a:extLst>
            </p:cNvPr>
            <p:cNvSpPr/>
            <p:nvPr/>
          </p:nvSpPr>
          <p:spPr>
            <a:xfrm>
              <a:off x="5617708" y="3690441"/>
              <a:ext cx="2510291" cy="800904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21" name="Hình chữ nhật: Góc Tròn 18">
              <a:extLst>
                <a:ext uri="{FF2B5EF4-FFF2-40B4-BE49-F238E27FC236}">
                  <a16:creationId xmlns:a16="http://schemas.microsoft.com/office/drawing/2014/main" id="{DCB80EDB-3494-44CC-B5F9-16E4761A3356}"/>
                </a:ext>
              </a:extLst>
            </p:cNvPr>
            <p:cNvSpPr txBox="1"/>
            <p:nvPr/>
          </p:nvSpPr>
          <p:spPr>
            <a:xfrm>
              <a:off x="5641166" y="3713899"/>
              <a:ext cx="2463375" cy="75398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000">
                  <a:solidFill>
                    <a:schemeClr val="accent2">
                      <a:lumMod val="50000"/>
                    </a:schemeClr>
                  </a:solidFill>
                </a:defRPr>
              </a:lvl1pPr>
            </a:lstStyle>
            <a:p>
              <a:r>
                <a:rPr lang="en-US" dirty="0"/>
                <a:t>Use the imperatives.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99264046-6740-4423-827A-25C3C98BE868}"/>
              </a:ext>
            </a:extLst>
          </p:cNvPr>
          <p:cNvGrpSpPr/>
          <p:nvPr/>
        </p:nvGrpSpPr>
        <p:grpSpPr>
          <a:xfrm>
            <a:off x="1663037" y="5054924"/>
            <a:ext cx="1646868" cy="800904"/>
            <a:chOff x="2786324" y="4611482"/>
            <a:chExt cx="1646868" cy="800904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968612AC-C810-4F47-B73B-7EF784B91D19}"/>
                </a:ext>
              </a:extLst>
            </p:cNvPr>
            <p:cNvSpPr/>
            <p:nvPr/>
          </p:nvSpPr>
          <p:spPr>
            <a:xfrm>
              <a:off x="2786324" y="4611482"/>
              <a:ext cx="1646868" cy="8009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ình chữ nhật: Góc Tròn 20">
              <a:extLst>
                <a:ext uri="{FF2B5EF4-FFF2-40B4-BE49-F238E27FC236}">
                  <a16:creationId xmlns:a16="http://schemas.microsoft.com/office/drawing/2014/main" id="{85CBAD77-E587-41E9-BB1F-5C27C23B613F}"/>
                </a:ext>
              </a:extLst>
            </p:cNvPr>
            <p:cNvSpPr txBox="1"/>
            <p:nvPr/>
          </p:nvSpPr>
          <p:spPr>
            <a:xfrm>
              <a:off x="2809782" y="4634940"/>
              <a:ext cx="1599952" cy="75398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Explain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40613B14-0660-4018-8686-4899E3306B66}"/>
              </a:ext>
            </a:extLst>
          </p:cNvPr>
          <p:cNvGrpSpPr/>
          <p:nvPr/>
        </p:nvGrpSpPr>
        <p:grpSpPr>
          <a:xfrm>
            <a:off x="6256546" y="3740474"/>
            <a:ext cx="2510291" cy="800904"/>
            <a:chOff x="5617708" y="4611482"/>
            <a:chExt cx="2510291" cy="80090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02FE31FF-52D8-418C-BF23-CA9F49DAE9A8}"/>
                </a:ext>
              </a:extLst>
            </p:cNvPr>
            <p:cNvSpPr/>
            <p:nvPr/>
          </p:nvSpPr>
          <p:spPr>
            <a:xfrm>
              <a:off x="5617708" y="4611482"/>
              <a:ext cx="2510291" cy="8009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Hình chữ nhật: Góc Tròn 22">
              <a:extLst>
                <a:ext uri="{FF2B5EF4-FFF2-40B4-BE49-F238E27FC236}">
                  <a16:creationId xmlns:a16="http://schemas.microsoft.com/office/drawing/2014/main" id="{BCD8F638-BFF7-4809-80FF-C3F790A050A2}"/>
                </a:ext>
              </a:extLst>
            </p:cNvPr>
            <p:cNvSpPr txBox="1"/>
            <p:nvPr/>
          </p:nvSpPr>
          <p:spPr>
            <a:xfrm>
              <a:off x="5641166" y="4634940"/>
              <a:ext cx="2463375" cy="7539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accent2">
                      <a:lumMod val="50000"/>
                    </a:schemeClr>
                  </a:solidFill>
                </a:rPr>
                <a:t>Should be clear and easy to understand.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348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E1C5847E-FEB5-42BD-9C47-4B14DA3E6A6A}"/>
              </a:ext>
            </a:extLst>
          </p:cNvPr>
          <p:cNvGrpSpPr/>
          <p:nvPr/>
        </p:nvGrpSpPr>
        <p:grpSpPr>
          <a:xfrm>
            <a:off x="1538122" y="171450"/>
            <a:ext cx="9478422" cy="6324600"/>
            <a:chOff x="1538122" y="171450"/>
            <a:chExt cx="9478422" cy="6324600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25DE1E09-3172-4941-BB5E-7D7C84841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38122" y="171450"/>
              <a:ext cx="9478422" cy="6324600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C0512C25-B16E-4098-A5FB-FFE6AA7E2F51}"/>
                </a:ext>
              </a:extLst>
            </p:cNvPr>
            <p:cNvSpPr/>
            <p:nvPr/>
          </p:nvSpPr>
          <p:spPr>
            <a:xfrm>
              <a:off x="3543300" y="2886075"/>
              <a:ext cx="523875" cy="523875"/>
            </a:xfrm>
            <a:prstGeom prst="ellipse">
              <a:avLst/>
            </a:prstGeom>
            <a:solidFill>
              <a:srgbClr val="F8F6F5"/>
            </a:solidFill>
            <a:ln>
              <a:solidFill>
                <a:srgbClr val="F8F6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8707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C8DB638D-4C99-43D8-AAC7-49BBBAF908FB}"/>
              </a:ext>
            </a:extLst>
          </p:cNvPr>
          <p:cNvSpPr/>
          <p:nvPr/>
        </p:nvSpPr>
        <p:spPr>
          <a:xfrm>
            <a:off x="1421844" y="444534"/>
            <a:ext cx="4855833" cy="6013416"/>
          </a:xfrm>
          <a:custGeom>
            <a:avLst/>
            <a:gdLst/>
            <a:ahLst/>
            <a:cxnLst/>
            <a:rect l="l" t="t" r="r" b="b"/>
            <a:pathLst>
              <a:path w="7173492" h="8883582">
                <a:moveTo>
                  <a:pt x="0" y="0"/>
                </a:moveTo>
                <a:lnTo>
                  <a:pt x="7173492" y="0"/>
                </a:lnTo>
                <a:lnTo>
                  <a:pt x="7173492" y="8883582"/>
                </a:lnTo>
                <a:lnTo>
                  <a:pt x="0" y="8883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A4EFC33-8EBD-49D4-9450-D76374571DA5}"/>
              </a:ext>
            </a:extLst>
          </p:cNvPr>
          <p:cNvSpPr txBox="1"/>
          <p:nvPr/>
        </p:nvSpPr>
        <p:spPr>
          <a:xfrm>
            <a:off x="2105024" y="1096566"/>
            <a:ext cx="904875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Our school has many environmental problems. Here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some simple things we can do to help our school's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environment.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Recycle everything.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should get more recycling bins and start a recycling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program. This will help improve land pollution.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more trees.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should plant more trees around the playground. This will help reduce air pollution.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less plastic.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should sell less plastic in our school cafeteria to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 trash. This will help reduce plastic pollution on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 and in the sea.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0FA8F93-8806-4806-BE58-7B3F33CC9D26}"/>
              </a:ext>
            </a:extLst>
          </p:cNvPr>
          <p:cNvSpPr txBox="1"/>
          <p:nvPr/>
        </p:nvSpPr>
        <p:spPr>
          <a:xfrm>
            <a:off x="2828925" y="50551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Make Our School Greener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E1DA37B-D697-4CC6-8858-C2C5D059AB2B}"/>
              </a:ext>
            </a:extLst>
          </p:cNvPr>
          <p:cNvSpPr txBox="1"/>
          <p:nvPr/>
        </p:nvSpPr>
        <p:spPr>
          <a:xfrm rot="5400000">
            <a:off x="9753600" y="3168136"/>
            <a:ext cx="3390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writing</a:t>
            </a:r>
          </a:p>
        </p:txBody>
      </p:sp>
    </p:spTree>
    <p:extLst>
      <p:ext uri="{BB962C8B-B14F-4D97-AF65-F5344CB8AC3E}">
        <p14:creationId xmlns:p14="http://schemas.microsoft.com/office/powerpoint/2010/main" val="2356984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442466" y="1372048"/>
            <a:ext cx="10585248" cy="2936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3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PROTECTING THE ENVIRONMENT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8: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Writing &amp; Speaking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</a:rPr>
              <a:t>Speaking: discuss some ways for your school to be greener.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</a:rPr>
              <a:t>Writing: How to write a guide.</a:t>
            </a:r>
          </a:p>
          <a:p>
            <a:pPr>
              <a:lnSpc>
                <a:spcPct val="150000"/>
              </a:lnSpc>
            </a:pP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34D4723-3BCB-4AFB-88EB-9ED33D1CF4AC}"/>
              </a:ext>
            </a:extLst>
          </p:cNvPr>
          <p:cNvSpPr/>
          <p:nvPr/>
        </p:nvSpPr>
        <p:spPr>
          <a:xfrm>
            <a:off x="371475" y="333375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BD31E5-6468-4C9A-8F38-CD5127A9E29C}"/>
              </a:ext>
            </a:extLst>
          </p:cNvPr>
          <p:cNvSpPr txBox="1"/>
          <p:nvPr/>
        </p:nvSpPr>
        <p:spPr>
          <a:xfrm>
            <a:off x="533400" y="1783914"/>
            <a:ext cx="10401300" cy="271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Do the exercises on page </a:t>
            </a:r>
            <a:r>
              <a:rPr lang="vi-VN" sz="2400" i="1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9 WB. </a:t>
            </a:r>
          </a:p>
          <a:p>
            <a:pPr>
              <a:lnSpc>
                <a:spcPct val="250000"/>
              </a:lnSpc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2. Prepare the next lesson (page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33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 SB)</a:t>
            </a:r>
          </a:p>
          <a:p>
            <a:pPr>
              <a:lnSpc>
                <a:spcPct val="250000"/>
              </a:lnSpc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3. Do the exercises in TA 8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-Learn Smart World Notebook, page 26</a:t>
            </a:r>
          </a:p>
        </p:txBody>
      </p:sp>
    </p:spTree>
    <p:extLst>
      <p:ext uri="{BB962C8B-B14F-4D97-AF65-F5344CB8AC3E}">
        <p14:creationId xmlns:p14="http://schemas.microsoft.com/office/powerpoint/2010/main" val="1322450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34D4723-3BCB-4AFB-88EB-9ED33D1CF4AC}"/>
              </a:ext>
            </a:extLst>
          </p:cNvPr>
          <p:cNvSpPr/>
          <p:nvPr/>
        </p:nvSpPr>
        <p:spPr>
          <a:xfrm>
            <a:off x="371475" y="333375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BD31E5-6468-4C9A-8F38-CD5127A9E29C}"/>
              </a:ext>
            </a:extLst>
          </p:cNvPr>
          <p:cNvSpPr txBox="1"/>
          <p:nvPr/>
        </p:nvSpPr>
        <p:spPr>
          <a:xfrm>
            <a:off x="533400" y="1783914"/>
            <a:ext cx="10401300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Review how to write a guide.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- Finish the writing part.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- Do the exercises in WB: Writing (page 19).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- Play consolidation games in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Tiếng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Anh 8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-Learn Smart World DHA App on www.eduhome.com.vn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- Prepare: Unit 3 – Review – page 90.</a:t>
            </a:r>
          </a:p>
        </p:txBody>
      </p:sp>
    </p:spTree>
    <p:extLst>
      <p:ext uri="{BB962C8B-B14F-4D97-AF65-F5344CB8AC3E}">
        <p14:creationId xmlns:p14="http://schemas.microsoft.com/office/powerpoint/2010/main" val="3742678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61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27F7C566-9647-4A31-802C-043EDB75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075" y="1452563"/>
            <a:ext cx="9871899" cy="479583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4173EE7-704F-42B1-A71A-9AFDEA156029}"/>
              </a:ext>
            </a:extLst>
          </p:cNvPr>
          <p:cNvSpPr txBox="1"/>
          <p:nvPr/>
        </p:nvSpPr>
        <p:spPr>
          <a:xfrm>
            <a:off x="4495800" y="571500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A127368-0D3B-44CE-A640-706BC470404B}"/>
              </a:ext>
            </a:extLst>
          </p:cNvPr>
          <p:cNvSpPr/>
          <p:nvPr/>
        </p:nvSpPr>
        <p:spPr>
          <a:xfrm rot="4238378">
            <a:off x="965918" y="3783104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3478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en School Middle School Project - Plant The Planet - Grade 7 - Edible Garden">
            <a:hlinkClick r:id="" action="ppaction://media"/>
            <a:extLst>
              <a:ext uri="{FF2B5EF4-FFF2-40B4-BE49-F238E27FC236}">
                <a16:creationId xmlns:a16="http://schemas.microsoft.com/office/drawing/2014/main" id="{6D71CED5-E708-499C-9372-3740C4896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849" y="803274"/>
            <a:ext cx="10222089" cy="574992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747221A-2BCA-4199-B92A-6BFCAE099B9B}"/>
              </a:ext>
            </a:extLst>
          </p:cNvPr>
          <p:cNvSpPr txBox="1"/>
          <p:nvPr/>
        </p:nvSpPr>
        <p:spPr>
          <a:xfrm>
            <a:off x="1933576" y="304799"/>
            <a:ext cx="8362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video and see the project of the grade 7 for their school. 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>
            <a:extLst>
              <a:ext uri="{FF2B5EF4-FFF2-40B4-BE49-F238E27FC236}">
                <a16:creationId xmlns:a16="http://schemas.microsoft.com/office/drawing/2014/main" id="{889D5016-5DDB-4C9E-BB72-0B508C9BC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1665" y="3830321"/>
            <a:ext cx="4324849" cy="1350967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94675E50-1C21-4789-AEBB-C0D496266317}"/>
              </a:ext>
            </a:extLst>
          </p:cNvPr>
          <p:cNvSpPr/>
          <p:nvPr/>
        </p:nvSpPr>
        <p:spPr>
          <a:xfrm>
            <a:off x="608828" y="2265278"/>
            <a:ext cx="3836285" cy="20828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0960" tIns="30480" rIns="60960" bIns="3048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67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8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719153E5-6456-4758-8DE2-B3DE1FC39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9200" y="1957502"/>
            <a:ext cx="4419600" cy="1380565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5B56CE91-F2D3-424F-8B7E-F367575E7669}"/>
              </a:ext>
            </a:extLst>
          </p:cNvPr>
          <p:cNvSpPr txBox="1"/>
          <p:nvPr/>
        </p:nvSpPr>
        <p:spPr>
          <a:xfrm>
            <a:off x="6399010" y="2299301"/>
            <a:ext cx="215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WRITING</a:t>
            </a:r>
          </a:p>
        </p:txBody>
      </p:sp>
      <p:pic>
        <p:nvPicPr>
          <p:cNvPr id="7" name="Picture 3" descr="Text&#10;&#10;Description automatically generated">
            <a:extLst>
              <a:ext uri="{FF2B5EF4-FFF2-40B4-BE49-F238E27FC236}">
                <a16:creationId xmlns:a16="http://schemas.microsoft.com/office/drawing/2014/main" id="{906C074F-7597-41C4-ABA0-632FBC330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21881" y="2265278"/>
            <a:ext cx="584449" cy="649576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50204355-4DCD-45B9-8481-9D272D139FAF}"/>
              </a:ext>
            </a:extLst>
          </p:cNvPr>
          <p:cNvSpPr txBox="1"/>
          <p:nvPr/>
        </p:nvSpPr>
        <p:spPr>
          <a:xfrm>
            <a:off x="6502401" y="4115922"/>
            <a:ext cx="233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9D499170-5854-4837-937F-8FBC41395C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15928" y="4140200"/>
            <a:ext cx="549762" cy="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7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882676F-0C28-4BC0-A4B0-77652EA451ED}"/>
              </a:ext>
            </a:extLst>
          </p:cNvPr>
          <p:cNvSpPr txBox="1"/>
          <p:nvPr/>
        </p:nvSpPr>
        <p:spPr>
          <a:xfrm>
            <a:off x="2295525" y="485775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with your partner how to make your school greener. </a:t>
            </a: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C1949EDC-4DB8-4267-A4D4-3D0486705F5E}"/>
              </a:ext>
            </a:extLst>
          </p:cNvPr>
          <p:cNvSpPr/>
          <p:nvPr/>
        </p:nvSpPr>
        <p:spPr>
          <a:xfrm>
            <a:off x="4190999" y="3248025"/>
            <a:ext cx="3438526" cy="7810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GREENER SCHOOL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14827CB-8561-4883-BF15-925FFFFEFCC0}"/>
              </a:ext>
            </a:extLst>
          </p:cNvPr>
          <p:cNvSpPr txBox="1"/>
          <p:nvPr/>
        </p:nvSpPr>
        <p:spPr>
          <a:xfrm>
            <a:off x="4191000" y="1558409"/>
            <a:ext cx="3695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Söhne Mono"/>
              </a:rPr>
              <a:t>Recycling Program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9FA4095-A6A5-40AA-963E-993855561F90}"/>
              </a:ext>
            </a:extLst>
          </p:cNvPr>
          <p:cNvSpPr txBox="1"/>
          <p:nvPr/>
        </p:nvSpPr>
        <p:spPr>
          <a:xfrm>
            <a:off x="4114801" y="5244584"/>
            <a:ext cx="4914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Söhne Mono"/>
              </a:rPr>
              <a:t>Environmental Education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52E52ED-9FF9-4475-9D38-98DC7952B9A1}"/>
              </a:ext>
            </a:extLst>
          </p:cNvPr>
          <p:cNvSpPr txBox="1"/>
          <p:nvPr/>
        </p:nvSpPr>
        <p:spPr>
          <a:xfrm>
            <a:off x="457200" y="3520559"/>
            <a:ext cx="3038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Söhne Mono"/>
              </a:rPr>
              <a:t>Waste Reduction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A8E47AB-1E68-45B1-92B4-C1E1F94804D7}"/>
              </a:ext>
            </a:extLst>
          </p:cNvPr>
          <p:cNvSpPr txBox="1"/>
          <p:nvPr/>
        </p:nvSpPr>
        <p:spPr>
          <a:xfrm>
            <a:off x="8334375" y="3149083"/>
            <a:ext cx="3638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Söhne Mono"/>
              </a:rPr>
              <a:t>Positive Impact on Environment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1EC8F43F-2614-4EC3-8955-D1145BC8D87F}"/>
              </a:ext>
            </a:extLst>
          </p:cNvPr>
          <p:cNvCxnSpPr>
            <a:cxnSpLocks/>
            <a:stCxn id="5" idx="0"/>
            <a:endCxn id="7" idx="2"/>
          </p:cNvCxnSpPr>
          <p:nvPr/>
        </p:nvCxnSpPr>
        <p:spPr>
          <a:xfrm flipV="1">
            <a:off x="5910262" y="2143184"/>
            <a:ext cx="128588" cy="11048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Đường kết nối Mũi tên Thẳng 16">
            <a:extLst>
              <a:ext uri="{FF2B5EF4-FFF2-40B4-BE49-F238E27FC236}">
                <a16:creationId xmlns:a16="http://schemas.microsoft.com/office/drawing/2014/main" id="{CD03979C-7A03-410C-8D9F-6902FBFAF5AA}"/>
              </a:ext>
            </a:extLst>
          </p:cNvPr>
          <p:cNvCxnSpPr>
            <a:cxnSpLocks/>
            <a:stCxn id="5" idx="6"/>
            <a:endCxn id="13" idx="1"/>
          </p:cNvCxnSpPr>
          <p:nvPr/>
        </p:nvCxnSpPr>
        <p:spPr>
          <a:xfrm>
            <a:off x="7629525" y="3638550"/>
            <a:ext cx="704850" cy="491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E2F40734-65F8-437F-8042-2146C2133CA9}"/>
              </a:ext>
            </a:extLst>
          </p:cNvPr>
          <p:cNvCxnSpPr>
            <a:cxnSpLocks/>
          </p:cNvCxnSpPr>
          <p:nvPr/>
        </p:nvCxnSpPr>
        <p:spPr>
          <a:xfrm>
            <a:off x="6053137" y="4048126"/>
            <a:ext cx="0" cy="12287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A188BF5C-C29A-4995-924E-3E23F5689A53}"/>
              </a:ext>
            </a:extLst>
          </p:cNvPr>
          <p:cNvCxnSpPr>
            <a:cxnSpLocks/>
            <a:stCxn id="5" idx="2"/>
            <a:endCxn id="11" idx="3"/>
          </p:cNvCxnSpPr>
          <p:nvPr/>
        </p:nvCxnSpPr>
        <p:spPr>
          <a:xfrm flipH="1">
            <a:off x="3495675" y="3638550"/>
            <a:ext cx="695324" cy="1743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759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E9AE3B2-1624-43A0-9D9E-B40E317E79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162" y="728662"/>
            <a:ext cx="10387013" cy="594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7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B24BDBBA-E9EA-4678-AA69-4B72ABF4833D}"/>
              </a:ext>
            </a:extLst>
          </p:cNvPr>
          <p:cNvSpPr/>
          <p:nvPr/>
        </p:nvSpPr>
        <p:spPr>
          <a:xfrm>
            <a:off x="1072064" y="2181224"/>
            <a:ext cx="1727561" cy="3552825"/>
          </a:xfrm>
          <a:custGeom>
            <a:avLst/>
            <a:gdLst/>
            <a:ahLst/>
            <a:cxnLst/>
            <a:rect l="l" t="t" r="r" b="b"/>
            <a:pathLst>
              <a:path w="4001643" h="8229600">
                <a:moveTo>
                  <a:pt x="0" y="0"/>
                </a:moveTo>
                <a:lnTo>
                  <a:pt x="4001643" y="0"/>
                </a:lnTo>
                <a:lnTo>
                  <a:pt x="40016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469225D7-B277-4C56-968B-342173379AE5}"/>
              </a:ext>
            </a:extLst>
          </p:cNvPr>
          <p:cNvSpPr/>
          <p:nvPr/>
        </p:nvSpPr>
        <p:spPr>
          <a:xfrm>
            <a:off x="4225982" y="2076450"/>
            <a:ext cx="2231967" cy="3873262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1A0371C-7DCC-4875-9556-4D93DD4AAB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837" y="823912"/>
            <a:ext cx="3609975" cy="10001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02E361C-971F-48A8-ADFF-803E18D184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3"/>
              </a:clrFrom>
              <a:clrTo>
                <a:srgbClr val="FFFF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7725" y="738187"/>
            <a:ext cx="28956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B24BDBBA-E9EA-4678-AA69-4B72ABF4833D}"/>
              </a:ext>
            </a:extLst>
          </p:cNvPr>
          <p:cNvSpPr/>
          <p:nvPr/>
        </p:nvSpPr>
        <p:spPr>
          <a:xfrm>
            <a:off x="1119689" y="1885949"/>
            <a:ext cx="1727561" cy="3552825"/>
          </a:xfrm>
          <a:custGeom>
            <a:avLst/>
            <a:gdLst/>
            <a:ahLst/>
            <a:cxnLst/>
            <a:rect l="l" t="t" r="r" b="b"/>
            <a:pathLst>
              <a:path w="4001643" h="8229600">
                <a:moveTo>
                  <a:pt x="0" y="0"/>
                </a:moveTo>
                <a:lnTo>
                  <a:pt x="4001643" y="0"/>
                </a:lnTo>
                <a:lnTo>
                  <a:pt x="40016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469225D7-B277-4C56-968B-342173379AE5}"/>
              </a:ext>
            </a:extLst>
          </p:cNvPr>
          <p:cNvSpPr/>
          <p:nvPr/>
        </p:nvSpPr>
        <p:spPr>
          <a:xfrm>
            <a:off x="4416482" y="2095500"/>
            <a:ext cx="2231967" cy="3873262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7E074ED-3748-412B-86B4-55B47B2B8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" y="928687"/>
            <a:ext cx="2705100" cy="75247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DDD0258-C089-4E90-ABA7-CC7014151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962" y="823912"/>
            <a:ext cx="39909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42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1C6963E-825F-4972-90DA-67A30C07EFD4}"/>
              </a:ext>
            </a:extLst>
          </p:cNvPr>
          <p:cNvSpPr txBox="1"/>
          <p:nvPr/>
        </p:nvSpPr>
        <p:spPr>
          <a:xfrm>
            <a:off x="342899" y="1181011"/>
            <a:ext cx="8924925" cy="421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structure of a guide?</a:t>
            </a:r>
          </a:p>
          <a:p>
            <a:pPr marL="514350" marR="0" lvl="0" indent="-51435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sections are there in a guide?</a:t>
            </a:r>
          </a:p>
          <a:p>
            <a:pPr marL="514350" marR="0" lvl="0" indent="-51435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part do we have to use imperatives?</a:t>
            </a:r>
          </a:p>
          <a:p>
            <a:pPr marL="514350" marR="0" lvl="0" indent="-51435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write in a title and introduction?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BE5E940-A0EF-4733-B212-6CE0568720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1412" y="1366837"/>
            <a:ext cx="3690544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40577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375</Words>
  <Application>Microsoft Office PowerPoint</Application>
  <PresentationFormat>Màn hình rộng</PresentationFormat>
  <Paragraphs>50</Paragraphs>
  <Slides>16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6" baseType="lpstr">
      <vt:lpstr>.VnBlack</vt:lpstr>
      <vt:lpstr>Arial</vt:lpstr>
      <vt:lpstr>Calibri</vt:lpstr>
      <vt:lpstr>Calibri Light</vt:lpstr>
      <vt:lpstr>Constantia</vt:lpstr>
      <vt:lpstr>Contastia</vt:lpstr>
      <vt:lpstr>HL Brush 1BK</vt:lpstr>
      <vt:lpstr>Söhne Mono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11</cp:revision>
  <dcterms:created xsi:type="dcterms:W3CDTF">2023-06-03T09:47:28Z</dcterms:created>
  <dcterms:modified xsi:type="dcterms:W3CDTF">2023-09-06T03:28:43Z</dcterms:modified>
</cp:coreProperties>
</file>