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51" r:id="rId2"/>
    <p:sldId id="349" r:id="rId3"/>
    <p:sldId id="352" r:id="rId4"/>
    <p:sldId id="350" r:id="rId5"/>
    <p:sldId id="354" r:id="rId6"/>
    <p:sldId id="256" r:id="rId7"/>
    <p:sldId id="357" r:id="rId8"/>
    <p:sldId id="355" r:id="rId9"/>
    <p:sldId id="356" r:id="rId10"/>
    <p:sldId id="358" r:id="rId11"/>
    <p:sldId id="360" r:id="rId12"/>
    <p:sldId id="259" r:id="rId13"/>
    <p:sldId id="353" r:id="rId14"/>
    <p:sldId id="274" r:id="rId15"/>
    <p:sldId id="421" r:id="rId16"/>
    <p:sldId id="36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55A66D-59AD-4AF5-816F-3324C6776C4E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7DC59-E052-4C21-B888-1AEABCFD6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937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EDC8F-66D3-4616-9B06-B802E294DE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52DF4B-7B3E-40B4-858C-046A922B4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046DD9F-A0A8-4294-AC7E-5F785C2C2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AFA475-570C-4069-8FE5-A9A59EE5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9FFE367-024F-40F7-9944-A26CC81B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C72819-F17A-43AB-B738-75CEC99C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8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A7C358-FCA3-4BC2-832A-15F6D21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76EA7C9-C2A2-46C0-89AD-1502D2641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6BF522-FB77-45FB-9CCC-373DEDDC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FBFF1-AED6-4D28-ADCE-39993A4F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16E441-2098-4352-A2AE-35FD3ECE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8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DB0838-0E9D-435C-AB8F-7A8F9FBA0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6EE049E-12CE-4B95-B0CF-DD0348E0B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6983DE-50F6-4666-AF51-B5ADD9D54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77A4C3-4D6B-4D05-8948-DEAB9052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56916A-85A0-454C-B967-DCCEF74B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5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B2C3B6-4B4F-4174-9C9D-CBB0F7DB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4DF5DA-D91E-4FA0-910E-B5A5611D9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1476777-83AD-41DE-BDDE-42E2F835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608E42-F32B-4ADF-84B5-DC745EED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FF3CD7-5B94-4C14-9987-00861F8D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2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819FE8-B9B6-4E13-B7D6-00F45240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E82FB9-C7AA-4EB4-85C2-641F1A324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489D25-E522-486B-A557-9514FCE8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0CA760-61AA-41C9-9CDC-F7FC2E36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BEE9C4-9A09-4D31-9F4B-657DCA61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3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007686-8DC2-47C6-8501-4F1604A1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528772-C768-4850-81ED-979F9EF40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91E956-291E-4E85-8A3E-F8EDC6D62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553D6E-8224-42AC-B96A-EE46CAA0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CD7ED64-0B32-4775-8F70-60CE83D0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0B34154-95F4-419E-9534-5DF34FCC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7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110054-61A6-4131-A174-B10986E5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BEB836E-36F9-485E-918E-327E4CE91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9F80B5-A304-4B46-B825-959264FAC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E572504-7889-4B3F-ACB1-557510326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1880568-FFFE-4F0B-ADB9-513340D80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8F56345-6878-405A-ABB4-C1B24DE6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B2FF8F2-A0D2-4F09-894C-0A2BDCFA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C4D7EDD-75E8-46F4-9DC5-5C5D47B0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6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9D4BED-1C0E-4610-B684-A9DD3569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E55D6B6-A9CA-43E2-A6AB-C98B022D4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1CB2210-02D0-4FF8-81FC-777B470ED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9DB1D5-004C-4879-8AC5-3C2D7068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32A9D1-B4E4-49C0-B0CA-A1ABA5A3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5B8069C-F67A-4561-B11C-6CF410DD9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EDD1604-DF69-4F69-ADB4-BE3E29C8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5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75EE95-C86A-40E1-88F0-E8D830D1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C2CD07-BB70-4FDD-AA69-B51B5440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3EE0E82-5A79-46F8-837F-193E54A25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5512EF-3CB1-4031-9442-A827D237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C34921-4CAE-42AA-B70F-B746FD5C3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21170E-D527-4B56-9C96-6EA3BCD2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51FDD-88C4-469C-A94B-D7B50C1F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849A95F-72D3-48B8-9CF8-90158952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0FFC0E0-0CFF-4FC9-810C-FE4EB16DF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F73F545-6157-4C93-9186-4116535E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B42738F-6ACB-4782-82FA-8F48A199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967C33-93E8-411A-93BC-CC778158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DE47DED-D1E0-4F9F-BBE7-C3790142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78F988-4053-4B25-BAC9-A8374733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782DAD-9491-40D0-B96E-B4495C652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4ABB4-3F74-4274-89C6-0D9CF71A6ACE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461EDF-7517-45D8-B962-E11B592D1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EE916F-B7F1-4341-82A7-C1A951841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8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7465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738D586-9F1B-4868-88A4-13EDCC2EEAE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5587" y="519112"/>
            <a:ext cx="5172075" cy="60007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CA96DF8-5C23-414A-8EBD-B7953ADE6C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8" t="3896" r="1137" b="-833"/>
          <a:stretch/>
        </p:blipFill>
        <p:spPr>
          <a:xfrm>
            <a:off x="923925" y="1171575"/>
            <a:ext cx="10067925" cy="521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10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7938E312-2718-442A-B5BB-840E572E1C7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6262" y="642937"/>
            <a:ext cx="10941935" cy="585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26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3C00F2C-0DF8-432F-AFA4-0648F67249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002" t="43145" r="29935" b="4183"/>
          <a:stretch/>
        </p:blipFill>
        <p:spPr>
          <a:xfrm>
            <a:off x="1571623" y="1200150"/>
            <a:ext cx="8420101" cy="493591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BB6EB70-4D6D-4B98-B1BF-C5F26EA7195B}"/>
              </a:ext>
            </a:extLst>
          </p:cNvPr>
          <p:cNvSpPr txBox="1"/>
          <p:nvPr/>
        </p:nvSpPr>
        <p:spPr>
          <a:xfrm>
            <a:off x="8429625" y="800100"/>
            <a:ext cx="286702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health problems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25469D1-33B0-490E-BF85-4AE1EEE9745C}"/>
              </a:ext>
            </a:extLst>
          </p:cNvPr>
          <p:cNvSpPr txBox="1"/>
          <p:nvPr/>
        </p:nvSpPr>
        <p:spPr>
          <a:xfrm>
            <a:off x="8267700" y="5991225"/>
            <a:ext cx="272415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shortage of water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56755BE-5CF0-45C9-BE4A-C35AD662289A}"/>
              </a:ext>
            </a:extLst>
          </p:cNvPr>
          <p:cNvSpPr txBox="1"/>
          <p:nvPr/>
        </p:nvSpPr>
        <p:spPr>
          <a:xfrm>
            <a:off x="1133475" y="5857875"/>
            <a:ext cx="160972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fewer fish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DB7C0CC-244C-4402-A731-1810DD3D286B}"/>
              </a:ext>
            </a:extLst>
          </p:cNvPr>
          <p:cNvSpPr txBox="1"/>
          <p:nvPr/>
        </p:nvSpPr>
        <p:spPr>
          <a:xfrm>
            <a:off x="1381125" y="800100"/>
            <a:ext cx="160972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dirty water</a:t>
            </a:r>
          </a:p>
        </p:txBody>
      </p:sp>
    </p:spTree>
    <p:extLst>
      <p:ext uri="{BB962C8B-B14F-4D97-AF65-F5344CB8AC3E}">
        <p14:creationId xmlns:p14="http://schemas.microsoft.com/office/powerpoint/2010/main" val="1389759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363AA8D-E5C7-46BA-87D7-9FF6BDE650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806" r="3399" b="11111"/>
          <a:stretch/>
        </p:blipFill>
        <p:spPr>
          <a:xfrm>
            <a:off x="381000" y="1009650"/>
            <a:ext cx="11477625" cy="1179646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ACCF079-E9BB-42D8-98B6-92C92724B8D7}"/>
              </a:ext>
            </a:extLst>
          </p:cNvPr>
          <p:cNvSpPr txBox="1"/>
          <p:nvPr/>
        </p:nvSpPr>
        <p:spPr>
          <a:xfrm>
            <a:off x="533399" y="2575118"/>
            <a:ext cx="10620376" cy="3244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8"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thin water pollution will cause the most problems to people and wildlife, because there will be fewer fish.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thin water pollution will cause the most problems to people and wildlife, because there will affect tourism.</a:t>
            </a:r>
          </a:p>
        </p:txBody>
      </p:sp>
    </p:spTree>
    <p:extLst>
      <p:ext uri="{BB962C8B-B14F-4D97-AF65-F5344CB8AC3E}">
        <p14:creationId xmlns:p14="http://schemas.microsoft.com/office/powerpoint/2010/main" val="3329660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1949" y="1288287"/>
            <a:ext cx="11163301" cy="5017263"/>
            <a:chOff x="70954" y="91439"/>
            <a:chExt cx="12137736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70954" y="126656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43075" y="1014239"/>
            <a:ext cx="105852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6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3</a:t>
            </a:r>
            <a:endParaRPr lang="en-US" sz="36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914446"/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PROTECTING THE ENVIRONMENT</a:t>
            </a:r>
          </a:p>
          <a:p>
            <a:pPr defTabSz="914446"/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Lesson 3: </a:t>
            </a:r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Pronunciation &amp; speaking</a:t>
            </a:r>
          </a:p>
          <a:p>
            <a:pPr defTabSz="914446"/>
            <a:endParaRPr lang="en-US" sz="36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25BF8287-D7AE-4CE2-8C90-1DF901C4D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AB606CD-D414-4AED-8110-41B39374CE1C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   Ms Phương </a:t>
            </a:r>
          </a:p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Zalo: 0966765064</a:t>
            </a: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id="{615F507B-9B63-40E6-BA94-A41DD6D81E7C}"/>
              </a:ext>
            </a:extLst>
          </p:cNvPr>
          <p:cNvSpPr/>
          <p:nvPr/>
        </p:nvSpPr>
        <p:spPr>
          <a:xfrm>
            <a:off x="3759200" y="301622"/>
            <a:ext cx="4673600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WARP-UP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3F16A79A-4668-4382-9829-ACE67A663ED4}"/>
              </a:ext>
            </a:extLst>
          </p:cNvPr>
          <p:cNvSpPr txBox="1"/>
          <p:nvPr/>
        </p:nvSpPr>
        <p:spPr>
          <a:xfrm>
            <a:off x="1554955" y="2890361"/>
            <a:ext cx="948451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Pronunciation </a:t>
            </a:r>
          </a:p>
          <a:p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Pronouncing the /t/  sound.</a:t>
            </a:r>
          </a:p>
          <a:p>
            <a:endParaRPr lang="en-US" sz="2400" i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15ED2CD6-ABF5-4DF2-A19A-9CB93946AF98}"/>
              </a:ext>
            </a:extLst>
          </p:cNvPr>
          <p:cNvSpPr txBox="1"/>
          <p:nvPr/>
        </p:nvSpPr>
        <p:spPr>
          <a:xfrm>
            <a:off x="1554955" y="4039285"/>
            <a:ext cx="95035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  <a:p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Talking about the different effects of pollution.</a:t>
            </a: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934D4723-3BCB-4AFB-88EB-9ED33D1CF4AC}"/>
              </a:ext>
            </a:extLst>
          </p:cNvPr>
          <p:cNvSpPr/>
          <p:nvPr/>
        </p:nvSpPr>
        <p:spPr>
          <a:xfrm>
            <a:off x="200025" y="228600"/>
            <a:ext cx="3638550" cy="876300"/>
          </a:xfrm>
          <a:prstGeom prst="roundRect">
            <a:avLst>
              <a:gd name="adj" fmla="val 291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A427710-B3A4-433A-8FBF-72E081011E77}"/>
              </a:ext>
            </a:extLst>
          </p:cNvPr>
          <p:cNvSpPr txBox="1"/>
          <p:nvPr/>
        </p:nvSpPr>
        <p:spPr>
          <a:xfrm>
            <a:off x="409574" y="1980337"/>
            <a:ext cx="10877551" cy="195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Practice saying the /t/ sound.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Prepare the next lesson (pages 28 &amp; 29 SB)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Play the consolidation games on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www.eduhome.com.vn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2450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5999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812801" y="2174241"/>
            <a:ext cx="5164199" cy="247443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3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2CC5540-88DF-4A9E-81EE-669110F3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54352" y="1401987"/>
            <a:ext cx="4324849" cy="1350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71C71-D0E2-4614-8FEF-8B704EC16BBC}"/>
              </a:ext>
            </a:extLst>
          </p:cNvPr>
          <p:cNvSpPr txBox="1"/>
          <p:nvPr/>
        </p:nvSpPr>
        <p:spPr>
          <a:xfrm>
            <a:off x="8106338" y="1815860"/>
            <a:ext cx="3506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PRONUNCIATION</a:t>
            </a:r>
          </a:p>
        </p:txBody>
      </p:sp>
      <p:pic>
        <p:nvPicPr>
          <p:cNvPr id="11" name="Picture 17">
            <a:extLst>
              <a:ext uri="{FF2B5EF4-FFF2-40B4-BE49-F238E27FC236}">
                <a16:creationId xmlns:a16="http://schemas.microsoft.com/office/drawing/2014/main" id="{6408DC38-B82B-4542-8AE0-C6966B827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367685">
            <a:off x="4071817" y="2155172"/>
            <a:ext cx="2528997" cy="795484"/>
          </a:xfrm>
          <a:prstGeom prst="rect">
            <a:avLst/>
          </a:prstGeom>
        </p:spPr>
      </p:pic>
      <p:pic>
        <p:nvPicPr>
          <p:cNvPr id="8" name="Picture 23">
            <a:extLst>
              <a:ext uri="{FF2B5EF4-FFF2-40B4-BE49-F238E27FC236}">
                <a16:creationId xmlns:a16="http://schemas.microsoft.com/office/drawing/2014/main" id="{26B333B8-A98D-403D-B7DE-81701FB409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10514" y="1709044"/>
            <a:ext cx="695824" cy="695824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D88B625-C043-426B-8101-F2D8A63A3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54352" y="3673066"/>
            <a:ext cx="4324849" cy="13509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80FA9D-1277-4B0D-9480-B7D9C26D4F3F}"/>
              </a:ext>
            </a:extLst>
          </p:cNvPr>
          <p:cNvSpPr txBox="1"/>
          <p:nvPr/>
        </p:nvSpPr>
        <p:spPr>
          <a:xfrm>
            <a:off x="8392160" y="4036411"/>
            <a:ext cx="3506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SPEAKING</a:t>
            </a:r>
          </a:p>
        </p:txBody>
      </p:sp>
      <p:pic>
        <p:nvPicPr>
          <p:cNvPr id="13" name="Picture 21">
            <a:extLst>
              <a:ext uri="{FF2B5EF4-FFF2-40B4-BE49-F238E27FC236}">
                <a16:creationId xmlns:a16="http://schemas.microsoft.com/office/drawing/2014/main" id="{BAAB0C05-5EE8-416B-B13E-F6CBACF6A8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05520" y="4036410"/>
            <a:ext cx="549762" cy="54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-t- Sound">
            <a:hlinkClick r:id="" action="ppaction://media"/>
            <a:extLst>
              <a:ext uri="{FF2B5EF4-FFF2-40B4-BE49-F238E27FC236}">
                <a16:creationId xmlns:a16="http://schemas.microsoft.com/office/drawing/2014/main" id="{DED914F0-FCA4-412E-BEEB-1D3441FBCF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3274" y="841374"/>
            <a:ext cx="10264775" cy="5773936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E0A38F5-D7D4-435F-B2D6-DA3B5BDF29A7}"/>
              </a:ext>
            </a:extLst>
          </p:cNvPr>
          <p:cNvSpPr txBox="1"/>
          <p:nvPr/>
        </p:nvSpPr>
        <p:spPr>
          <a:xfrm>
            <a:off x="4171951" y="19050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the videos. </a:t>
            </a:r>
          </a:p>
        </p:txBody>
      </p:sp>
    </p:spTree>
    <p:extLst>
      <p:ext uri="{BB962C8B-B14F-4D97-AF65-F5344CB8AC3E}">
        <p14:creationId xmlns:p14="http://schemas.microsoft.com/office/powerpoint/2010/main" val="302872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8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F133EDEC-A6A1-4C1D-A127-F2E00A457421}"/>
              </a:ext>
            </a:extLst>
          </p:cNvPr>
          <p:cNvGrpSpPr/>
          <p:nvPr/>
        </p:nvGrpSpPr>
        <p:grpSpPr>
          <a:xfrm>
            <a:off x="1119187" y="309562"/>
            <a:ext cx="8515350" cy="5724525"/>
            <a:chOff x="385762" y="157162"/>
            <a:chExt cx="8515350" cy="5724525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D2460CF9-0C45-4CDD-BB7F-C6D188E58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57437" y="157162"/>
              <a:ext cx="5362575" cy="1857375"/>
            </a:xfrm>
            <a:prstGeom prst="rect">
              <a:avLst/>
            </a:prstGeom>
          </p:spPr>
        </p:pic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C68EF67F-2819-4D1A-A69B-854144880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4825" y="2219325"/>
              <a:ext cx="8153400" cy="1162050"/>
            </a:xfrm>
            <a:prstGeom prst="rect">
              <a:avLst/>
            </a:prstGeom>
          </p:spPr>
        </p:pic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79F1C708-51FE-48AE-8FB2-FBAAB832B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1975" y="3605212"/>
              <a:ext cx="7010400" cy="447675"/>
            </a:xfrm>
            <a:prstGeom prst="rect">
              <a:avLst/>
            </a:prstGeom>
          </p:spPr>
        </p:pic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2CC55252-DA4A-499F-9058-1F35B99C0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5762" y="4491037"/>
              <a:ext cx="8029575" cy="504825"/>
            </a:xfrm>
            <a:prstGeom prst="rect">
              <a:avLst/>
            </a:prstGeom>
          </p:spPr>
        </p:pic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8753A2FE-C190-4DD4-93C5-EAD769E9A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0537" y="5300662"/>
              <a:ext cx="8410575" cy="581025"/>
            </a:xfrm>
            <a:prstGeom prst="rect">
              <a:avLst/>
            </a:prstGeom>
          </p:spPr>
        </p:pic>
      </p:grpSp>
      <p:cxnSp>
        <p:nvCxnSpPr>
          <p:cNvPr id="13" name="Straight Connector 14">
            <a:extLst>
              <a:ext uri="{FF2B5EF4-FFF2-40B4-BE49-F238E27FC236}">
                <a16:creationId xmlns:a16="http://schemas.microsoft.com/office/drawing/2014/main" id="{DE589EF1-701C-49F7-A2ED-5E6C489F2CFE}"/>
              </a:ext>
            </a:extLst>
          </p:cNvPr>
          <p:cNvCxnSpPr/>
          <p:nvPr/>
        </p:nvCxnSpPr>
        <p:spPr>
          <a:xfrm>
            <a:off x="5521280" y="4856236"/>
            <a:ext cx="168918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CD1 TRACK 30">
            <a:hlinkClick r:id="" action="ppaction://media"/>
            <a:extLst>
              <a:ext uri="{FF2B5EF4-FFF2-40B4-BE49-F238E27FC236}">
                <a16:creationId xmlns:a16="http://schemas.microsoft.com/office/drawing/2014/main" id="{74CFAE74-C2FA-4DD6-998D-CC556F25E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66442" y="4185152"/>
            <a:ext cx="609600" cy="609600"/>
          </a:xfrm>
          <a:prstGeom prst="rect">
            <a:avLst/>
          </a:prstGeom>
        </p:spPr>
      </p:pic>
      <p:pic>
        <p:nvPicPr>
          <p:cNvPr id="15" name="CD1 TRACK 29">
            <a:hlinkClick r:id="" action="ppaction://media"/>
            <a:extLst>
              <a:ext uri="{FF2B5EF4-FFF2-40B4-BE49-F238E27FC236}">
                <a16:creationId xmlns:a16="http://schemas.microsoft.com/office/drawing/2014/main" id="{9633220F-EDDB-4069-99FB-FFF4BEC4FB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56965" y="28193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4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88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8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298EC16-EE08-417F-B0F7-35A466D175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91" t="5043" r="71086" b="43860"/>
          <a:stretch/>
        </p:blipFill>
        <p:spPr>
          <a:xfrm>
            <a:off x="419098" y="1285875"/>
            <a:ext cx="3780569" cy="32385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C696517-CA3E-47D7-A1EB-B10D957D41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931" t="5157" r="36494" b="43966"/>
          <a:stretch/>
        </p:blipFill>
        <p:spPr>
          <a:xfrm>
            <a:off x="4219574" y="1219200"/>
            <a:ext cx="3914857" cy="326707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71A020D-11BF-427D-AE8A-74E676A575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0313" t="6695" r="4848" b="43525"/>
          <a:stretch/>
        </p:blipFill>
        <p:spPr>
          <a:xfrm>
            <a:off x="8039098" y="1333500"/>
            <a:ext cx="3771902" cy="317119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EEF123E-E809-411E-B07D-25BFA5C534AF}"/>
              </a:ext>
            </a:extLst>
          </p:cNvPr>
          <p:cNvSpPr txBox="1"/>
          <p:nvPr/>
        </p:nvSpPr>
        <p:spPr>
          <a:xfrm>
            <a:off x="1238250" y="619125"/>
            <a:ext cx="971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at the pictures and say what kinds of pollution?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983A4EA-7797-48EC-A8AE-BCE943575F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0313" t="6695" r="4848" b="43525"/>
          <a:stretch/>
        </p:blipFill>
        <p:spPr>
          <a:xfrm>
            <a:off x="8010523" y="1352550"/>
            <a:ext cx="3771902" cy="317119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96531D9-B6C8-4748-A321-D3FFBAE58BE2}"/>
              </a:ext>
            </a:extLst>
          </p:cNvPr>
          <p:cNvSpPr txBox="1"/>
          <p:nvPr/>
        </p:nvSpPr>
        <p:spPr>
          <a:xfrm>
            <a:off x="714375" y="4629149"/>
            <a:ext cx="2790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pollution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FE45A1B-91DE-4876-A908-5BA5E51A663B}"/>
              </a:ext>
            </a:extLst>
          </p:cNvPr>
          <p:cNvSpPr txBox="1"/>
          <p:nvPr/>
        </p:nvSpPr>
        <p:spPr>
          <a:xfrm>
            <a:off x="4572000" y="4591049"/>
            <a:ext cx="2790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pollution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48FC1EA-1FF2-44F5-924C-0072E5FC35BF}"/>
              </a:ext>
            </a:extLst>
          </p:cNvPr>
          <p:cNvSpPr txBox="1"/>
          <p:nvPr/>
        </p:nvSpPr>
        <p:spPr>
          <a:xfrm>
            <a:off x="8620125" y="4514849"/>
            <a:ext cx="2790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 pollution</a:t>
            </a:r>
          </a:p>
        </p:txBody>
      </p:sp>
    </p:spTree>
    <p:extLst>
      <p:ext uri="{BB962C8B-B14F-4D97-AF65-F5344CB8AC3E}">
        <p14:creationId xmlns:p14="http://schemas.microsoft.com/office/powerpoint/2010/main" val="2731470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14D7BC5-3066-4F9D-81E8-CB75604B100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8238" y="290512"/>
            <a:ext cx="9463088" cy="77742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AABF4BA-44B6-4FD2-A6EC-C31C9FD44A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8" t="3896" r="1137" b="-833"/>
          <a:stretch/>
        </p:blipFill>
        <p:spPr>
          <a:xfrm>
            <a:off x="828675" y="1085850"/>
            <a:ext cx="10067925" cy="5219003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A1632549-1769-42DD-9CCD-85B2860DFEB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8162" y="6110287"/>
            <a:ext cx="51720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11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14D7BC5-3066-4F9D-81E8-CB75604B100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8238" y="290512"/>
            <a:ext cx="9463088" cy="77742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AABF4BA-44B6-4FD2-A6EC-C31C9FD44A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8" t="24064" r="66366" b="-492"/>
          <a:stretch/>
        </p:blipFill>
        <p:spPr>
          <a:xfrm>
            <a:off x="1028701" y="2181224"/>
            <a:ext cx="3371850" cy="411480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4FE959CF-0194-4A31-BA5F-9B6731179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33" t="3896" r="8188" b="75405"/>
          <a:stretch/>
        </p:blipFill>
        <p:spPr>
          <a:xfrm>
            <a:off x="1428750" y="1085850"/>
            <a:ext cx="874395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11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DD2561A-8DC1-46C4-9213-1603E56CF4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23F40"/>
              </a:clrFrom>
              <a:clrTo>
                <a:srgbClr val="423F40">
                  <a:alpha val="0"/>
                </a:srgbClr>
              </a:clrTo>
            </a:clrChange>
          </a:blip>
          <a:srcRect l="-3" t="1356" r="2617" b="452"/>
          <a:stretch/>
        </p:blipFill>
        <p:spPr>
          <a:xfrm>
            <a:off x="576745" y="1080485"/>
            <a:ext cx="3385656" cy="4139216"/>
          </a:xfrm>
          <a:prstGeom prst="rect">
            <a:avLst/>
          </a:prstGeom>
        </p:spPr>
      </p:pic>
      <p:sp>
        <p:nvSpPr>
          <p:cNvPr id="5" name="Rounded Rectangular Callout 6">
            <a:extLst>
              <a:ext uri="{FF2B5EF4-FFF2-40B4-BE49-F238E27FC236}">
                <a16:creationId xmlns:a16="http://schemas.microsoft.com/office/drawing/2014/main" id="{91871087-88E2-42CD-BE77-325896DD99CF}"/>
              </a:ext>
            </a:extLst>
          </p:cNvPr>
          <p:cNvSpPr/>
          <p:nvPr/>
        </p:nvSpPr>
        <p:spPr>
          <a:xfrm>
            <a:off x="4156011" y="867608"/>
            <a:ext cx="5235639" cy="1132642"/>
          </a:xfrm>
          <a:prstGeom prst="wedgeRoundRectCallout">
            <a:avLst>
              <a:gd name="adj1" fmla="val -37691"/>
              <a:gd name="adj2" fmla="val 7588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happened if we keep polluting the air? </a:t>
            </a:r>
          </a:p>
        </p:txBody>
      </p:sp>
      <p:sp>
        <p:nvSpPr>
          <p:cNvPr id="6" name="Rounded Rectangular Callout 7">
            <a:extLst>
              <a:ext uri="{FF2B5EF4-FFF2-40B4-BE49-F238E27FC236}">
                <a16:creationId xmlns:a16="http://schemas.microsoft.com/office/drawing/2014/main" id="{C8D1B64D-08CE-4ECD-AF4A-3253AE1C0697}"/>
              </a:ext>
            </a:extLst>
          </p:cNvPr>
          <p:cNvSpPr/>
          <p:nvPr/>
        </p:nvSpPr>
        <p:spPr>
          <a:xfrm>
            <a:off x="4241885" y="2845888"/>
            <a:ext cx="5321215" cy="1259387"/>
          </a:xfrm>
          <a:prstGeom prst="wedgeRoundRectCallout">
            <a:avLst>
              <a:gd name="adj1" fmla="val -36202"/>
              <a:gd name="adj2" fmla="val 6988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If we keep polluting the air, there will affect tourism.</a:t>
            </a:r>
          </a:p>
        </p:txBody>
      </p:sp>
    </p:spTree>
    <p:extLst>
      <p:ext uri="{BB962C8B-B14F-4D97-AF65-F5344CB8AC3E}">
        <p14:creationId xmlns:p14="http://schemas.microsoft.com/office/powerpoint/2010/main" val="168554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6">
            <a:extLst>
              <a:ext uri="{FF2B5EF4-FFF2-40B4-BE49-F238E27FC236}">
                <a16:creationId xmlns:a16="http://schemas.microsoft.com/office/drawing/2014/main" id="{91871087-88E2-42CD-BE77-325896DD99CF}"/>
              </a:ext>
            </a:extLst>
          </p:cNvPr>
          <p:cNvSpPr/>
          <p:nvPr/>
        </p:nvSpPr>
        <p:spPr>
          <a:xfrm>
            <a:off x="4156011" y="867608"/>
            <a:ext cx="5235639" cy="1132642"/>
          </a:xfrm>
          <a:prstGeom prst="wedgeRoundRectCallout">
            <a:avLst>
              <a:gd name="adj1" fmla="val -37691"/>
              <a:gd name="adj2" fmla="val 7588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What will happened if we keep polluting the land? </a:t>
            </a:r>
          </a:p>
        </p:txBody>
      </p:sp>
      <p:sp>
        <p:nvSpPr>
          <p:cNvPr id="6" name="Rounded Rectangular Callout 7">
            <a:extLst>
              <a:ext uri="{FF2B5EF4-FFF2-40B4-BE49-F238E27FC236}">
                <a16:creationId xmlns:a16="http://schemas.microsoft.com/office/drawing/2014/main" id="{C8D1B64D-08CE-4ECD-AF4A-3253AE1C0697}"/>
              </a:ext>
            </a:extLst>
          </p:cNvPr>
          <p:cNvSpPr/>
          <p:nvPr/>
        </p:nvSpPr>
        <p:spPr>
          <a:xfrm>
            <a:off x="4241885" y="2845888"/>
            <a:ext cx="5321215" cy="1259387"/>
          </a:xfrm>
          <a:prstGeom prst="wedgeRoundRectCallout">
            <a:avLst>
              <a:gd name="adj1" fmla="val -36202"/>
              <a:gd name="adj2" fmla="val 6988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If we keep polluting the land, it will make forests and fields dirty.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A92C2E13-EC5C-478A-8545-D38B43AAA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62" y="971549"/>
            <a:ext cx="3280113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201</Words>
  <Application>Microsoft Office PowerPoint</Application>
  <PresentationFormat>Màn hình rộng</PresentationFormat>
  <Paragraphs>36</Paragraphs>
  <Slides>16</Slides>
  <Notes>1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Constantia</vt:lpstr>
      <vt:lpstr>Contastia</vt:lpstr>
      <vt:lpstr>HL Brush 1BK</vt:lpstr>
      <vt:lpstr>Times New Roman</vt:lpstr>
      <vt:lpstr>Wingdings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user822</cp:lastModifiedBy>
  <cp:revision>6</cp:revision>
  <dcterms:created xsi:type="dcterms:W3CDTF">2023-06-03T09:47:28Z</dcterms:created>
  <dcterms:modified xsi:type="dcterms:W3CDTF">2023-07-29T01:36:19Z</dcterms:modified>
</cp:coreProperties>
</file>