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422" r:id="rId4"/>
    <p:sldId id="423" r:id="rId5"/>
    <p:sldId id="424" r:id="rId6"/>
    <p:sldId id="425" r:id="rId7"/>
    <p:sldId id="274" r:id="rId8"/>
    <p:sldId id="353" r:id="rId9"/>
    <p:sldId id="356" r:id="rId10"/>
    <p:sldId id="357" r:id="rId11"/>
    <p:sldId id="399" r:id="rId12"/>
    <p:sldId id="351" r:id="rId13"/>
    <p:sldId id="258" r:id="rId14"/>
    <p:sldId id="426" r:id="rId15"/>
    <p:sldId id="259" r:id="rId16"/>
    <p:sldId id="427" r:id="rId17"/>
    <p:sldId id="428" r:id="rId18"/>
    <p:sldId id="429" r:id="rId19"/>
    <p:sldId id="430" r:id="rId20"/>
    <p:sldId id="4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77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ordwall.net/resource/57359072/smw8-unit-1-vocab-review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“ie”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Đổi ie →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FF0000"/>
                </a:solidFill>
              </a:rPr>
              <a:t>ie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FF0000"/>
                </a:solidFill>
              </a:rPr>
              <a:t>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74139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</a:p>
          <a:p>
            <a:pPr algn="ctr"/>
            <a:r>
              <a:rPr lang="en-SG"/>
              <a:t>go</a:t>
            </a:r>
          </a:p>
          <a:p>
            <a:pPr algn="ctr"/>
            <a:r>
              <a:rPr lang="en-SG"/>
              <a:t>se</a:t>
            </a:r>
            <a:r>
              <a:rPr lang="en-SG">
                <a:solidFill>
                  <a:srgbClr val="FF2F2F"/>
                </a:solidFill>
              </a:rPr>
              <a:t>e</a:t>
            </a:r>
          </a:p>
          <a:p>
            <a:pPr algn="ctr"/>
            <a:r>
              <a:rPr lang="en-SG"/>
              <a:t>be</a:t>
            </a:r>
            <a:r>
              <a:rPr lang="en-SG">
                <a:solidFill>
                  <a:srgbClr val="00B050"/>
                </a:solidFill>
              </a:rPr>
              <a:t>g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9733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go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see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begin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203D35D8-21F4-4051-9851-438B9829601A}"/>
              </a:ext>
            </a:extLst>
          </p:cNvPr>
          <p:cNvSpPr/>
          <p:nvPr/>
        </p:nvSpPr>
        <p:spPr>
          <a:xfrm>
            <a:off x="1316378" y="1147729"/>
            <a:ext cx="9827871" cy="4961237"/>
          </a:xfrm>
          <a:prstGeom prst="verticalScroll">
            <a:avLst>
              <a:gd name="adj" fmla="val 392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n.p.e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p.n.p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7B712F0-197B-4241-9F2C-EEDD2741C5FE}"/>
              </a:ext>
            </a:extLst>
          </p:cNvPr>
          <p:cNvSpPr/>
          <p:nvPr/>
        </p:nvSpPr>
        <p:spPr>
          <a:xfrm>
            <a:off x="1481433" y="590149"/>
            <a:ext cx="7481591" cy="729030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</p:spTree>
    <p:extLst>
      <p:ext uri="{BB962C8B-B14F-4D97-AF65-F5344CB8AC3E}">
        <p14:creationId xmlns:p14="http://schemas.microsoft.com/office/powerpoint/2010/main" val="33960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4838ADD-BACC-487D-B97C-88235622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239" y="2557145"/>
            <a:ext cx="9176845" cy="354838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782F897-7686-47A2-946A-FBF75BA8BC9D}"/>
              </a:ext>
            </a:extLst>
          </p:cNvPr>
          <p:cNvSpPr txBox="1"/>
          <p:nvPr/>
        </p:nvSpPr>
        <p:spPr>
          <a:xfrm>
            <a:off x="2703434" y="447675"/>
            <a:ext cx="610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 SIMPLE FOR FUTURE USE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E61FEE38-68BF-43CD-88D7-A9EE693B132F}"/>
              </a:ext>
            </a:extLst>
          </p:cNvPr>
          <p:cNvSpPr/>
          <p:nvPr/>
        </p:nvSpPr>
        <p:spPr>
          <a:xfrm>
            <a:off x="2185110" y="447676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A1AFE0-3998-482B-8720-A232E6390A04}"/>
              </a:ext>
            </a:extLst>
          </p:cNvPr>
          <p:cNvSpPr txBox="1"/>
          <p:nvPr/>
        </p:nvSpPr>
        <p:spPr>
          <a:xfrm>
            <a:off x="1228724" y="1171575"/>
            <a:ext cx="982980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16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FC61-386E-4748-ADA2-4DD4C860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FC1C-712C-4335-9ECE-D365C9EC8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1BD66-06F4-4951-BD45-78AAAECF3752}"/>
              </a:ext>
            </a:extLst>
          </p:cNvPr>
          <p:cNvSpPr/>
          <p:nvPr/>
        </p:nvSpPr>
        <p:spPr>
          <a:xfrm>
            <a:off x="227709" y="710046"/>
            <a:ext cx="3743326" cy="5999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6D4EB-62BC-4C81-9B10-5BDA4B6D9679}"/>
              </a:ext>
            </a:extLst>
          </p:cNvPr>
          <p:cNvSpPr/>
          <p:nvPr/>
        </p:nvSpPr>
        <p:spPr>
          <a:xfrm>
            <a:off x="4120304" y="695607"/>
            <a:ext cx="37433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5D9693-37AB-408C-9EE0-9B272959B8B4}"/>
              </a:ext>
            </a:extLst>
          </p:cNvPr>
          <p:cNvSpPr/>
          <p:nvPr/>
        </p:nvSpPr>
        <p:spPr>
          <a:xfrm>
            <a:off x="8136733" y="702827"/>
            <a:ext cx="37052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3E0322-D4C0-4909-B750-A2B005BB67A8}"/>
              </a:ext>
            </a:extLst>
          </p:cNvPr>
          <p:cNvSpPr/>
          <p:nvPr/>
        </p:nvSpPr>
        <p:spPr>
          <a:xfrm>
            <a:off x="838200" y="959719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Part of the day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buổi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E32FF2-3377-4843-9DCA-65FFC03A0845}"/>
              </a:ext>
            </a:extLst>
          </p:cNvPr>
          <p:cNvSpPr/>
          <p:nvPr/>
        </p:nvSpPr>
        <p:spPr>
          <a:xfrm>
            <a:off x="309563" y="1490907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morning , in the afternoon, in the evening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B59EE-802D-4BFD-9089-F829149D726D}"/>
              </a:ext>
            </a:extLst>
          </p:cNvPr>
          <p:cNvSpPr/>
          <p:nvPr/>
        </p:nvSpPr>
        <p:spPr>
          <a:xfrm>
            <a:off x="731044" y="2159881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Months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36341F-F74C-4ABE-ACF6-EA9F759C6F39}"/>
              </a:ext>
            </a:extLst>
          </p:cNvPr>
          <p:cNvSpPr/>
          <p:nvPr/>
        </p:nvSpPr>
        <p:spPr>
          <a:xfrm>
            <a:off x="383381" y="2732965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January , in May , in December…..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94987E-6B1C-42AC-89B9-95DC31999CF9}"/>
              </a:ext>
            </a:extLst>
          </p:cNvPr>
          <p:cNvSpPr/>
          <p:nvPr/>
        </p:nvSpPr>
        <p:spPr>
          <a:xfrm>
            <a:off x="731044" y="3375025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Seasons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mùa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2FE276-D81D-4DFD-A206-7ADC9F3FFA8A}"/>
              </a:ext>
            </a:extLst>
          </p:cNvPr>
          <p:cNvSpPr/>
          <p:nvPr/>
        </p:nvSpPr>
        <p:spPr>
          <a:xfrm>
            <a:off x="383381" y="3948190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summer, in spring, in winter, in autumn /fall.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9E8E89-7036-48C8-BE8D-81F5ACEFEF65}"/>
              </a:ext>
            </a:extLst>
          </p:cNvPr>
          <p:cNvSpPr/>
          <p:nvPr/>
        </p:nvSpPr>
        <p:spPr>
          <a:xfrm>
            <a:off x="731044" y="461399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Year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CC3F69-21D4-4351-8E76-0EF5D0A26886}"/>
              </a:ext>
            </a:extLst>
          </p:cNvPr>
          <p:cNvSpPr/>
          <p:nvPr/>
        </p:nvSpPr>
        <p:spPr>
          <a:xfrm>
            <a:off x="773606" y="5101385"/>
            <a:ext cx="2694381" cy="38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2021 , </a:t>
            </a:r>
            <a:r>
              <a:rPr lang="en-SG" sz="20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2000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FEED3F-2A50-4E40-BE0E-73B86612E794}"/>
              </a:ext>
            </a:extLst>
          </p:cNvPr>
          <p:cNvSpPr/>
          <p:nvPr/>
        </p:nvSpPr>
        <p:spPr>
          <a:xfrm>
            <a:off x="589362" y="5542884"/>
            <a:ext cx="2694381" cy="6241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Decade, century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thế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thập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4BBCCC-0C2F-4F88-9C27-0FA866C42544}"/>
              </a:ext>
            </a:extLst>
          </p:cNvPr>
          <p:cNvSpPr/>
          <p:nvPr/>
        </p:nvSpPr>
        <p:spPr>
          <a:xfrm>
            <a:off x="589363" y="6167042"/>
            <a:ext cx="3236115" cy="460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80s, in the 20 century.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2DEF7-04A4-4FE7-A50C-513B1553324C}"/>
              </a:ext>
            </a:extLst>
          </p:cNvPr>
          <p:cNvSpPr/>
          <p:nvPr/>
        </p:nvSpPr>
        <p:spPr>
          <a:xfrm>
            <a:off x="4520507" y="13077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Days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9E347A-9C4E-41D6-B5BF-C339B741A1BD}"/>
              </a:ext>
            </a:extLst>
          </p:cNvPr>
          <p:cNvSpPr/>
          <p:nvPr/>
        </p:nvSpPr>
        <p:spPr>
          <a:xfrm>
            <a:off x="4118969" y="2085991"/>
            <a:ext cx="3960317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, </a:t>
            </a:r>
            <a:r>
              <a:rPr lang="en-SG" sz="28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Sundays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065D5C-E336-4B3F-8D8B-86EB824347A4}"/>
              </a:ext>
            </a:extLst>
          </p:cNvPr>
          <p:cNvSpPr/>
          <p:nvPr/>
        </p:nvSpPr>
        <p:spPr>
          <a:xfrm>
            <a:off x="4581526" y="2838402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Date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2F9BA1-C8F5-4BB8-A78C-8147FE4149DC}"/>
              </a:ext>
            </a:extLst>
          </p:cNvPr>
          <p:cNvSpPr/>
          <p:nvPr/>
        </p:nvSpPr>
        <p:spPr>
          <a:xfrm>
            <a:off x="4382390" y="3554315"/>
            <a:ext cx="3178373" cy="75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15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Monday , on Tuesday 2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nd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55E890-1907-4AD7-95E6-43BE358C11CB}"/>
              </a:ext>
            </a:extLst>
          </p:cNvPr>
          <p:cNvSpPr/>
          <p:nvPr/>
        </p:nvSpPr>
        <p:spPr>
          <a:xfrm>
            <a:off x="4298453" y="4448176"/>
            <a:ext cx="3073300" cy="6370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Parts of special day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2FA81E-F7DA-4569-AACB-7673F09C3446}"/>
              </a:ext>
            </a:extLst>
          </p:cNvPr>
          <p:cNvSpPr/>
          <p:nvPr/>
        </p:nvSpPr>
        <p:spPr>
          <a:xfrm>
            <a:off x="4124028" y="5204963"/>
            <a:ext cx="3467695" cy="1040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morning, on Tuesday afternoon.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1B493C-7393-4924-87CA-C565B1B522EB}"/>
              </a:ext>
            </a:extLst>
          </p:cNvPr>
          <p:cNvSpPr/>
          <p:nvPr/>
        </p:nvSpPr>
        <p:spPr>
          <a:xfrm>
            <a:off x="8845451" y="12291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Time 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giờ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6FBF6A-6246-4894-9ADE-0D201D4C1F7F}"/>
              </a:ext>
            </a:extLst>
          </p:cNvPr>
          <p:cNvSpPr/>
          <p:nvPr/>
        </p:nvSpPr>
        <p:spPr>
          <a:xfrm>
            <a:off x="8409386" y="1843862"/>
            <a:ext cx="3193251" cy="730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6 o’clock , at 10:30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p.m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24EE26-CADA-48BC-8832-819AF723D994}"/>
              </a:ext>
            </a:extLst>
          </p:cNvPr>
          <p:cNvSpPr/>
          <p:nvPr/>
        </p:nvSpPr>
        <p:spPr>
          <a:xfrm>
            <a:off x="8865694" y="2704024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Meals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bữa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ăn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CB6B18-7D2C-49C0-99E1-640420861C5E}"/>
              </a:ext>
            </a:extLst>
          </p:cNvPr>
          <p:cNvSpPr/>
          <p:nvPr/>
        </p:nvSpPr>
        <p:spPr>
          <a:xfrm>
            <a:off x="8431410" y="3253439"/>
            <a:ext cx="3092945" cy="592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breakfast , at lunch , at dinner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F8B643-DE4A-4051-AAE5-0481B988E3AE}"/>
              </a:ext>
            </a:extLst>
          </p:cNvPr>
          <p:cNvSpPr/>
          <p:nvPr/>
        </p:nvSpPr>
        <p:spPr>
          <a:xfrm>
            <a:off x="8701531" y="3996193"/>
            <a:ext cx="2822823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Holidays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kỳ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nghỉ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22C756-686A-42BB-8A5E-5659A21C701F}"/>
              </a:ext>
            </a:extLst>
          </p:cNvPr>
          <p:cNvSpPr/>
          <p:nvPr/>
        </p:nvSpPr>
        <p:spPr>
          <a:xfrm>
            <a:off x="8240698" y="4647130"/>
            <a:ext cx="3860834" cy="370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Christmas , at Easter , 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FBD079-D5BA-441C-B229-F1227ED16C08}"/>
              </a:ext>
            </a:extLst>
          </p:cNvPr>
          <p:cNvSpPr/>
          <p:nvPr/>
        </p:nvSpPr>
        <p:spPr>
          <a:xfrm>
            <a:off x="8801100" y="5130046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Phrases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cụm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EC4AA4-B235-447B-8FFF-F0BCA82C465C}"/>
              </a:ext>
            </a:extLst>
          </p:cNvPr>
          <p:cNvSpPr/>
          <p:nvPr/>
        </p:nvSpPr>
        <p:spPr>
          <a:xfrm>
            <a:off x="8384681" y="5651041"/>
            <a:ext cx="3514725" cy="9768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night , at midnight , at the moment, at the weekend, at the same time, at present…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96EB57-5840-4331-A25C-01D4501969FF}"/>
              </a:ext>
            </a:extLst>
          </p:cNvPr>
          <p:cNvSpPr/>
          <p:nvPr/>
        </p:nvSpPr>
        <p:spPr>
          <a:xfrm>
            <a:off x="1418928" y="485929"/>
            <a:ext cx="1219497" cy="3903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IN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FCA7C5-EB7A-42F8-8208-622970B809CD}"/>
              </a:ext>
            </a:extLst>
          </p:cNvPr>
          <p:cNvSpPr/>
          <p:nvPr/>
        </p:nvSpPr>
        <p:spPr>
          <a:xfrm>
            <a:off x="5369420" y="498475"/>
            <a:ext cx="1021855" cy="40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23F00F-9D55-4371-9FA1-2028A591C668}"/>
              </a:ext>
            </a:extLst>
          </p:cNvPr>
          <p:cNvSpPr/>
          <p:nvPr/>
        </p:nvSpPr>
        <p:spPr>
          <a:xfrm>
            <a:off x="9446569" y="447790"/>
            <a:ext cx="1002356" cy="4570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at</a:t>
            </a:r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2D1BA13D-A93C-4166-8C63-8F9DE758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2AD0CE-3469-484E-91AC-97100F95D6A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CC2268F7-20D5-4589-B282-95E5A4B8F326}"/>
              </a:ext>
            </a:extLst>
          </p:cNvPr>
          <p:cNvSpPr txBox="1"/>
          <p:nvPr/>
        </p:nvSpPr>
        <p:spPr>
          <a:xfrm>
            <a:off x="4065509" y="-76200"/>
            <a:ext cx="427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8355FD1-6E47-43B1-88BC-26451FA9C0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4" y="2414587"/>
            <a:ext cx="8191501" cy="307181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518E7C7-519E-4B62-A195-BE8C9FD2BA94}"/>
              </a:ext>
            </a:extLst>
          </p:cNvPr>
          <p:cNvSpPr txBox="1"/>
          <p:nvPr/>
        </p:nvSpPr>
        <p:spPr>
          <a:xfrm>
            <a:off x="3513059" y="419100"/>
            <a:ext cx="427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842934C-B8E7-497F-9C41-ED0A9BDE670A}"/>
              </a:ext>
            </a:extLst>
          </p:cNvPr>
          <p:cNvSpPr/>
          <p:nvPr/>
        </p:nvSpPr>
        <p:spPr>
          <a:xfrm>
            <a:off x="2956635" y="438151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B557DD-FC9F-4F46-9CBE-583C76901862}"/>
              </a:ext>
            </a:extLst>
          </p:cNvPr>
          <p:cNvSpPr txBox="1"/>
          <p:nvPr/>
        </p:nvSpPr>
        <p:spPr>
          <a:xfrm>
            <a:off x="1228724" y="1171575"/>
            <a:ext cx="335280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From….to: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endParaRPr lang="en-US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= Till : Cho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7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B1C258-3D08-4079-90D4-0F35AE7F74A6}"/>
              </a:ext>
            </a:extLst>
          </p:cNvPr>
          <p:cNvSpPr txBox="1"/>
          <p:nvPr/>
        </p:nvSpPr>
        <p:spPr>
          <a:xfrm>
            <a:off x="428625" y="1778620"/>
            <a:ext cx="11182350" cy="425052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Martial arts like _________are fun, but you can get hurt.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I enjoy going _________in my town because the roads here are safe for bikes.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I like ___________. I'm making a sweater using red and white wool.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I go to a ___________ class on the weekends. I want to make a shirt.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Arts and crafts are fun. I really enjoy designing _____________.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Do you want to go _____________ at the lake next week? I'm sure we'll catch something good.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I can't go _____________ this weekend because my knee hurts.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8. I often stay home and play _____________ with my family in the evenings.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14C66D-DCB8-422E-9764-68CA0EC1D7CD}"/>
              </a:ext>
            </a:extLst>
          </p:cNvPr>
          <p:cNvSpPr txBox="1"/>
          <p:nvPr/>
        </p:nvSpPr>
        <p:spPr>
          <a:xfrm>
            <a:off x="790575" y="1200833"/>
            <a:ext cx="10267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Jogging, fishing, sewing, karate, knitting, board games, cycling, jewelry.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D86B88-4032-42CF-8AB5-2EFBAB127406}"/>
              </a:ext>
            </a:extLst>
          </p:cNvPr>
          <p:cNvSpPr txBox="1"/>
          <p:nvPr/>
        </p:nvSpPr>
        <p:spPr>
          <a:xfrm>
            <a:off x="2190749" y="501134"/>
            <a:ext cx="766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blanks with the words from the box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3730B91-4939-4070-9021-CD087835F8D9}"/>
              </a:ext>
            </a:extLst>
          </p:cNvPr>
          <p:cNvSpPr txBox="1"/>
          <p:nvPr/>
        </p:nvSpPr>
        <p:spPr>
          <a:xfrm>
            <a:off x="2774112" y="1986592"/>
            <a:ext cx="130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karate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E9526AF-14BD-44E9-AFCD-303520066F55}"/>
              </a:ext>
            </a:extLst>
          </p:cNvPr>
          <p:cNvSpPr txBox="1"/>
          <p:nvPr/>
        </p:nvSpPr>
        <p:spPr>
          <a:xfrm>
            <a:off x="2440735" y="2452332"/>
            <a:ext cx="130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8008425-734F-4695-838F-11B3B529114A}"/>
              </a:ext>
            </a:extLst>
          </p:cNvPr>
          <p:cNvSpPr txBox="1"/>
          <p:nvPr/>
        </p:nvSpPr>
        <p:spPr>
          <a:xfrm>
            <a:off x="1571446" y="2904059"/>
            <a:ext cx="153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knitting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E805A35-FCE7-49E8-A409-691A75728696}"/>
              </a:ext>
            </a:extLst>
          </p:cNvPr>
          <p:cNvSpPr txBox="1"/>
          <p:nvPr/>
        </p:nvSpPr>
        <p:spPr>
          <a:xfrm>
            <a:off x="2090288" y="3364546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sewing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C171A73D-57A1-4C74-BDB3-4761148F0E51}"/>
              </a:ext>
            </a:extLst>
          </p:cNvPr>
          <p:cNvSpPr txBox="1"/>
          <p:nvPr/>
        </p:nvSpPr>
        <p:spPr>
          <a:xfrm>
            <a:off x="6338438" y="3783646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65E12EA-9A17-4535-A306-C867AA308C6E}"/>
              </a:ext>
            </a:extLst>
          </p:cNvPr>
          <p:cNvSpPr txBox="1"/>
          <p:nvPr/>
        </p:nvSpPr>
        <p:spPr>
          <a:xfrm>
            <a:off x="3166613" y="4307521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F7053BC-E5C9-47D9-8726-7348AAD932D5}"/>
              </a:ext>
            </a:extLst>
          </p:cNvPr>
          <p:cNvSpPr txBox="1"/>
          <p:nvPr/>
        </p:nvSpPr>
        <p:spPr>
          <a:xfrm>
            <a:off x="2290313" y="4707571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jogging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AC5DDE-F8F2-4E47-88A6-983FDDBD4A5B}"/>
              </a:ext>
            </a:extLst>
          </p:cNvPr>
          <p:cNvSpPr txBox="1"/>
          <p:nvPr/>
        </p:nvSpPr>
        <p:spPr>
          <a:xfrm>
            <a:off x="4052437" y="5202871"/>
            <a:ext cx="176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board games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628791-19CB-4472-9F13-DA26E9B1DFE4}"/>
              </a:ext>
            </a:extLst>
          </p:cNvPr>
          <p:cNvSpPr txBox="1"/>
          <p:nvPr/>
        </p:nvSpPr>
        <p:spPr>
          <a:xfrm>
            <a:off x="390525" y="1180866"/>
            <a:ext cx="11229975" cy="51944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Alice/prefer/hang out/friends/weekends.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We/not like/play/shuttlecock.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you/prefer/chat online/or/play board games/friends?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I/hate/sew/because/it/boring.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they/not like/they/prefer/play table tennis/rock climb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6E692B7-4626-4708-8B4D-A1408E000EC3}"/>
              </a:ext>
            </a:extLst>
          </p:cNvPr>
          <p:cNvSpPr txBox="1"/>
          <p:nvPr/>
        </p:nvSpPr>
        <p:spPr>
          <a:xfrm>
            <a:off x="544721" y="201502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prefers hanging out with their friends on the weekends.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CAEAA4B-9F83-407D-8F26-52A6D21D09D8}"/>
              </a:ext>
            </a:extLst>
          </p:cNvPr>
          <p:cNvSpPr txBox="1"/>
          <p:nvPr/>
        </p:nvSpPr>
        <p:spPr>
          <a:xfrm>
            <a:off x="525671" y="292942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 don’t like playing shuttlecock.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A33122F-BB92-4C1C-864F-C2EA05773B88}"/>
              </a:ext>
            </a:extLst>
          </p:cNvPr>
          <p:cNvSpPr txBox="1"/>
          <p:nvPr/>
        </p:nvSpPr>
        <p:spPr>
          <a:xfrm>
            <a:off x="554246" y="3910504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 you prefer chatting online or playing board games with friends?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A22EF8A-DD10-4EBF-8CE8-8CCEEB3FA7D7}"/>
              </a:ext>
            </a:extLst>
          </p:cNvPr>
          <p:cNvSpPr txBox="1"/>
          <p:nvPr/>
        </p:nvSpPr>
        <p:spPr>
          <a:xfrm>
            <a:off x="611396" y="4729654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hate sewing because it’s boring.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60BCBE8-74AD-4E8B-B2FD-716C9C650AE9}"/>
              </a:ext>
            </a:extLst>
          </p:cNvPr>
          <p:cNvSpPr txBox="1"/>
          <p:nvPr/>
        </p:nvSpPr>
        <p:spPr>
          <a:xfrm>
            <a:off x="706646" y="588217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don’t like rock climbing. They prefer playing table tennis.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54889E9-28FA-4C09-8AD3-D0DBC114B8A7}"/>
              </a:ext>
            </a:extLst>
          </p:cNvPr>
          <p:cNvSpPr txBox="1"/>
          <p:nvPr/>
        </p:nvSpPr>
        <p:spPr>
          <a:xfrm>
            <a:off x="2257425" y="472559"/>
            <a:ext cx="813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sentences using gerunds and the prompts.</a:t>
            </a:r>
          </a:p>
        </p:txBody>
      </p:sp>
    </p:spTree>
    <p:extLst>
      <p:ext uri="{BB962C8B-B14F-4D97-AF65-F5344CB8AC3E}">
        <p14:creationId xmlns:p14="http://schemas.microsoft.com/office/powerpoint/2010/main" val="347329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8D7BEE-9CB0-4FCF-9848-19FCDB4D6D8E}"/>
              </a:ext>
            </a:extLst>
          </p:cNvPr>
          <p:cNvSpPr txBox="1"/>
          <p:nvPr/>
        </p:nvSpPr>
        <p:spPr>
          <a:xfrm>
            <a:off x="3581400" y="701159"/>
            <a:ext cx="4514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the correct words.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DE10DF-6E1A-401A-A4BA-86AE50C28EE8}"/>
              </a:ext>
            </a:extLst>
          </p:cNvPr>
          <p:cNvSpPr/>
          <p:nvPr/>
        </p:nvSpPr>
        <p:spPr>
          <a:xfrm>
            <a:off x="574555" y="1554971"/>
            <a:ext cx="9831238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She doesn't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have/has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English class tomorrow.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I don't really like dancing. I prefer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sing/singing.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Do you have any plans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from/until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p.m. to 8 p.m.?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My brothers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hate/hates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going jogging.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What do you enjoy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do/doing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FD9C4BC5-16D6-489D-880C-1D2DC45F2215}"/>
              </a:ext>
            </a:extLst>
          </p:cNvPr>
          <p:cNvSpPr/>
          <p:nvPr/>
        </p:nvSpPr>
        <p:spPr>
          <a:xfrm>
            <a:off x="2972159" y="1691317"/>
            <a:ext cx="904516" cy="547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096DE685-4D40-47AF-ABA5-F099C7BF34CC}"/>
              </a:ext>
            </a:extLst>
          </p:cNvPr>
          <p:cNvSpPr/>
          <p:nvPr/>
        </p:nvSpPr>
        <p:spPr>
          <a:xfrm>
            <a:off x="7115534" y="2358067"/>
            <a:ext cx="1552216" cy="4803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08EC76C0-902A-4819-9A25-B1CA495C6C66}"/>
              </a:ext>
            </a:extLst>
          </p:cNvPr>
          <p:cNvSpPr/>
          <p:nvPr/>
        </p:nvSpPr>
        <p:spPr>
          <a:xfrm>
            <a:off x="4591409" y="2986717"/>
            <a:ext cx="1028341" cy="5089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A5CC7CE-191A-4D54-88B1-CDC0497D6CA7}"/>
              </a:ext>
            </a:extLst>
          </p:cNvPr>
          <p:cNvSpPr/>
          <p:nvPr/>
        </p:nvSpPr>
        <p:spPr>
          <a:xfrm>
            <a:off x="3762734" y="3624892"/>
            <a:ext cx="1028341" cy="5089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29D4D0F8-2A31-4211-B03F-421331E81154}"/>
              </a:ext>
            </a:extLst>
          </p:cNvPr>
          <p:cNvSpPr/>
          <p:nvPr/>
        </p:nvSpPr>
        <p:spPr>
          <a:xfrm>
            <a:off x="4619984" y="4234492"/>
            <a:ext cx="1056916" cy="528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C40AFE-F24F-486D-8277-28E5F3AB5D30}"/>
              </a:ext>
            </a:extLst>
          </p:cNvPr>
          <p:cNvSpPr txBox="1"/>
          <p:nvPr/>
        </p:nvSpPr>
        <p:spPr>
          <a:xfrm>
            <a:off x="1666875" y="734110"/>
            <a:ext cx="8877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 whose underlined part is pronounced differently form that of the others.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1598481-692C-40FA-B425-6F9BB8ADD5E4}"/>
              </a:ext>
            </a:extLst>
          </p:cNvPr>
          <p:cNvSpPr txBox="1"/>
          <p:nvPr/>
        </p:nvSpPr>
        <p:spPr>
          <a:xfrm>
            <a:off x="635659" y="1616375"/>
            <a:ext cx="1074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friends       B. games                 C. sports          D. weekends</a:t>
            </a:r>
            <a:endParaRPr lang="en-US" sz="28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A. jogging      B. shuttlecock          C. soccer          D. clothes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A. science       B. skateboard        C. scooter          D. basketball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B924FE4-58E3-4DE6-AAC2-4D575362157B}"/>
              </a:ext>
            </a:extLst>
          </p:cNvPr>
          <p:cNvSpPr txBox="1"/>
          <p:nvPr/>
        </p:nvSpPr>
        <p:spPr>
          <a:xfrm>
            <a:off x="638174" y="3172510"/>
            <a:ext cx="10934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about your schedule for next week using the present simple. Write 80 to 100 words.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5A5F6AE-A829-429A-B2F1-A9E64464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005262"/>
            <a:ext cx="11208271" cy="2328863"/>
          </a:xfrm>
          <a:prstGeom prst="rect">
            <a:avLst/>
          </a:prstGeom>
        </p:spPr>
      </p:pic>
      <p:sp>
        <p:nvSpPr>
          <p:cNvPr id="11" name="Oval 3">
            <a:extLst>
              <a:ext uri="{FF2B5EF4-FFF2-40B4-BE49-F238E27FC236}">
                <a16:creationId xmlns:a16="http://schemas.microsoft.com/office/drawing/2014/main" id="{02F8DAB4-76DF-436C-82A0-34921455CC2F}"/>
              </a:ext>
            </a:extLst>
          </p:cNvPr>
          <p:cNvSpPr/>
          <p:nvPr/>
        </p:nvSpPr>
        <p:spPr>
          <a:xfrm>
            <a:off x="6372225" y="156695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67A52188-59B4-43FA-822D-E006B52BE48A}"/>
              </a:ext>
            </a:extLst>
          </p:cNvPr>
          <p:cNvSpPr/>
          <p:nvPr/>
        </p:nvSpPr>
        <p:spPr>
          <a:xfrm>
            <a:off x="8743950" y="200510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CDB6B3C5-5948-4B01-BCBD-8B7C23A798F5}"/>
              </a:ext>
            </a:extLst>
          </p:cNvPr>
          <p:cNvSpPr/>
          <p:nvPr/>
        </p:nvSpPr>
        <p:spPr>
          <a:xfrm>
            <a:off x="952500" y="250040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9985B88-9D73-4E1C-8B0A-96466505DEA5}"/>
              </a:ext>
            </a:extLst>
          </p:cNvPr>
          <p:cNvSpPr/>
          <p:nvPr/>
        </p:nvSpPr>
        <p:spPr>
          <a:xfrm>
            <a:off x="609600" y="295275"/>
            <a:ext cx="43910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8F55BC-48AE-4CB7-B8BD-AF046184D9D8}"/>
              </a:ext>
            </a:extLst>
          </p:cNvPr>
          <p:cNvSpPr txBox="1"/>
          <p:nvPr/>
        </p:nvSpPr>
        <p:spPr>
          <a:xfrm>
            <a:off x="247649" y="2023586"/>
            <a:ext cx="88677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Review the vocab and grammar in the unit. Practice using them by making sentences.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Unit 2, </a:t>
            </a: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 – Vocab. &amp; </a:t>
            </a: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pages 14 &amp; 15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1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2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board games (n)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hang out (v)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chat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6550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design (v)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600" y="3835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fishing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handball (n)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jewelry (n)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jogging (n)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600" y="596900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face to face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502400" y="19050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502400" y="236220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ra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ngoài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với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bè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Nói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kế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Bóng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tay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Đồ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trang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sức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chạy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Trực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tiếp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extreme sports (n)</a:t>
            </a:r>
            <a:endParaRPr lang="en-US" sz="2133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rock climbing (n)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cycling (n)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knitting (n)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600" y="38862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sewing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practice (n)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karate (n)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roller skating (n)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600" y="59182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shuttlecock (n)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thao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hiểm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Leo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núi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xe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đạp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len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khâu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tập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võ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ka –ra -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te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ba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tin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đá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recipe (n)</a:t>
            </a:r>
            <a:endParaRPr lang="en-US" sz="2133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prepare (v)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778000" y="2819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relax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7272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wool (n)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thức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6A5B085-1E08-4249-A03E-95A2EAAFA999}"/>
              </a:ext>
            </a:extLst>
          </p:cNvPr>
          <p:cNvSpPr txBox="1"/>
          <p:nvPr/>
        </p:nvSpPr>
        <p:spPr>
          <a:xfrm>
            <a:off x="6197600" y="2311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bị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79526AA-1394-417F-8B15-302BE526BA8A}"/>
              </a:ext>
            </a:extLst>
          </p:cNvPr>
          <p:cNvSpPr txBox="1"/>
          <p:nvPr/>
        </p:nvSpPr>
        <p:spPr>
          <a:xfrm>
            <a:off x="61976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giãn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20385A86-6F4D-4810-AC12-6F07F6DACDA5}"/>
              </a:ext>
            </a:extLst>
          </p:cNvPr>
          <p:cNvSpPr txBox="1"/>
          <p:nvPr/>
        </p:nvSpPr>
        <p:spPr>
          <a:xfrm>
            <a:off x="6197600" y="337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Len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7EB1E3A6-1893-480F-8F12-0EA1EF86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81163"/>
            <a:ext cx="7359786" cy="350996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DEE975A-4D5C-4860-BDFF-D56BDAD6E96A}"/>
              </a:ext>
            </a:extLst>
          </p:cNvPr>
          <p:cNvSpPr/>
          <p:nvPr/>
        </p:nvSpPr>
        <p:spPr>
          <a:xfrm rot="4238378">
            <a:off x="2270841" y="27544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9A15B5A-693D-4D55-AD1A-9A43C82EA837}"/>
              </a:ext>
            </a:extLst>
          </p:cNvPr>
          <p:cNvSpPr txBox="1"/>
          <p:nvPr/>
        </p:nvSpPr>
        <p:spPr>
          <a:xfrm>
            <a:off x="5334000" y="72973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08022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79761" y="60996"/>
            <a:ext cx="10747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          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229614-439B-4B5F-8F56-31AA19CACC33}"/>
              </a:ext>
            </a:extLst>
          </p:cNvPr>
          <p:cNvSpPr txBox="1"/>
          <p:nvPr/>
        </p:nvSpPr>
        <p:spPr>
          <a:xfrm>
            <a:off x="965200" y="2463801"/>
            <a:ext cx="1061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9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 REVIEW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51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239EC8-24DC-4810-AD9E-2C37FC14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02" b="86542"/>
          <a:stretch/>
        </p:blipFill>
        <p:spPr>
          <a:xfrm>
            <a:off x="1457325" y="952499"/>
            <a:ext cx="8867776" cy="6191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159535D-A760-4C84-9E77-706593482C60}"/>
              </a:ext>
            </a:extLst>
          </p:cNvPr>
          <p:cNvSpPr txBox="1"/>
          <p:nvPr/>
        </p:nvSpPr>
        <p:spPr>
          <a:xfrm>
            <a:off x="1543050" y="167639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404E279A-4BED-47F0-9C96-BB74590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95451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sad clipart - Clip Art Library">
            <a:extLst>
              <a:ext uri="{FF2B5EF4-FFF2-40B4-BE49-F238E27FC236}">
                <a16:creationId xmlns:a16="http://schemas.microsoft.com/office/drawing/2014/main" id="{047F277F-F4BA-46E2-9875-BBEBAB86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1771651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79DD73B0-D864-46FF-8CF1-5A020FD1A66C}"/>
              </a:ext>
            </a:extLst>
          </p:cNvPr>
          <p:cNvGraphicFramePr>
            <a:graphicFrameLocks noGrp="1"/>
          </p:cNvGraphicFramePr>
          <p:nvPr/>
        </p:nvGraphicFramePr>
        <p:xfrm>
          <a:off x="1041398" y="2815165"/>
          <a:ext cx="9664702" cy="2909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2351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832351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3977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26958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9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ng -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e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</a:t>
            </a:r>
            <a:r>
              <a:rPr lang="en-SG">
                <a:solidFill>
                  <a:srgbClr val="FF0000"/>
                </a:solidFill>
              </a:rPr>
              <a:t>o</a:t>
            </a:r>
            <a:r>
              <a:rPr lang="en-SG">
                <a:solidFill>
                  <a:srgbClr val="00B0F0"/>
                </a:solidFill>
              </a:rPr>
              <a:t>m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t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m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com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tak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mak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</a:p>
          <a:p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-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–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r>
              <a:rPr lang="en-SG" sz="24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960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1249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  <a:r>
              <a:rPr lang="en-SG">
                <a:solidFill>
                  <a:srgbClr val="00B050"/>
                </a:solidFill>
              </a:rPr>
              <a:t>ning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  <a:r>
              <a:rPr lang="en-SG">
                <a:solidFill>
                  <a:srgbClr val="00B050"/>
                </a:solidFill>
              </a:rPr>
              <a:t>ting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>
                <a:solidFill>
                  <a:srgbClr val="00B050"/>
                </a:solidFill>
                <a:ea typeface="Adobe Myungjo Std M" panose="02020600000000000000" pitchFamily="18" charset="-128"/>
              </a:rPr>
              <a:t>ting</a:t>
            </a:r>
            <a:r>
              <a:rPr lang="en-SG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1226</Words>
  <Application>Microsoft Office PowerPoint</Application>
  <PresentationFormat>Màn hình rộng</PresentationFormat>
  <Paragraphs>232</Paragraphs>
  <Slides>20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5" baseType="lpstr">
      <vt:lpstr>.VnArial</vt:lpstr>
      <vt:lpstr>.VnBlack</vt:lpstr>
      <vt:lpstr>Adobe Caslon Pro</vt:lpstr>
      <vt:lpstr>Adobe Gothic Std B</vt:lpstr>
      <vt:lpstr>Algerian</vt:lpstr>
      <vt:lpstr>Arial</vt:lpstr>
      <vt:lpstr>Calibri</vt:lpstr>
      <vt:lpstr>Calibri Light</vt:lpstr>
      <vt:lpstr>Constantia</vt:lpstr>
      <vt:lpstr>Contastia</vt:lpstr>
      <vt:lpstr>HL Brush 1BK</vt:lpstr>
      <vt:lpstr>Roboto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14</cp:revision>
  <dcterms:created xsi:type="dcterms:W3CDTF">2023-06-03T09:47:28Z</dcterms:created>
  <dcterms:modified xsi:type="dcterms:W3CDTF">2023-06-09T02:40:34Z</dcterms:modified>
</cp:coreProperties>
</file>