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72" r:id="rId2"/>
    <p:sldId id="298" r:id="rId3"/>
    <p:sldId id="338" r:id="rId4"/>
    <p:sldId id="259" r:id="rId5"/>
    <p:sldId id="299" r:id="rId6"/>
    <p:sldId id="300" r:id="rId7"/>
    <p:sldId id="368" r:id="rId8"/>
    <p:sldId id="369" r:id="rId9"/>
    <p:sldId id="302" r:id="rId10"/>
    <p:sldId id="345" r:id="rId11"/>
    <p:sldId id="344" r:id="rId12"/>
    <p:sldId id="370" r:id="rId13"/>
    <p:sldId id="383" r:id="rId14"/>
    <p:sldId id="343" r:id="rId15"/>
    <p:sldId id="371" r:id="rId16"/>
    <p:sldId id="350" r:id="rId17"/>
    <p:sldId id="320" r:id="rId18"/>
    <p:sldId id="321" r:id="rId19"/>
    <p:sldId id="372" r:id="rId20"/>
    <p:sldId id="356" r:id="rId21"/>
    <p:sldId id="355" r:id="rId22"/>
    <p:sldId id="373" r:id="rId23"/>
    <p:sldId id="354" r:id="rId24"/>
    <p:sldId id="374" r:id="rId25"/>
    <p:sldId id="353" r:id="rId26"/>
    <p:sldId id="375" r:id="rId27"/>
    <p:sldId id="376" r:id="rId28"/>
    <p:sldId id="380" r:id="rId29"/>
    <p:sldId id="379" r:id="rId30"/>
    <p:sldId id="378" r:id="rId31"/>
    <p:sldId id="377" r:id="rId32"/>
    <p:sldId id="363" r:id="rId33"/>
    <p:sldId id="382" r:id="rId34"/>
    <p:sldId id="384" r:id="rId35"/>
    <p:sldId id="386" r:id="rId36"/>
    <p:sldId id="385" r:id="rId37"/>
    <p:sldId id="290" r:id="rId38"/>
    <p:sldId id="285" r:id="rId39"/>
    <p:sldId id="292" r:id="rId40"/>
    <p:sldId id="291" r:id="rId41"/>
  </p:sldIdLst>
  <p:sldSz cx="18288000" cy="10287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5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C16B9-DA7C-4F28-93DA-BB6325B071B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9CEED-9D14-4A73-8417-1D3FBE2B9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a2609c4100_0_3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a2609c4100_0_3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57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59.svg"/><Relationship Id="rId15" Type="http://schemas.openxmlformats.org/officeDocument/2006/relationships/image" Target="../media/image10.png"/><Relationship Id="rId10" Type="http://schemas.openxmlformats.org/officeDocument/2006/relationships/image" Target="../media/image64.svg"/><Relationship Id="rId1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2.svg"/><Relationship Id="rId3" Type="http://schemas.openxmlformats.org/officeDocument/2006/relationships/image" Target="../media/image53.svg"/><Relationship Id="rId7" Type="http://schemas.openxmlformats.org/officeDocument/2006/relationships/image" Target="../media/image26.svg"/><Relationship Id="rId12" Type="http://schemas.openxmlformats.org/officeDocument/2006/relationships/image" Target="../media/image41.png"/><Relationship Id="rId17" Type="http://schemas.openxmlformats.org/officeDocument/2006/relationships/image" Target="../media/image68.png"/><Relationship Id="rId2" Type="http://schemas.openxmlformats.org/officeDocument/2006/relationships/image" Target="../media/image39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90.sv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53.svg"/><Relationship Id="rId21" Type="http://schemas.openxmlformats.org/officeDocument/2006/relationships/image" Target="../media/image72.pn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17" Type="http://schemas.openxmlformats.org/officeDocument/2006/relationships/image" Target="../media/image44.jpg"/><Relationship Id="rId2" Type="http://schemas.openxmlformats.org/officeDocument/2006/relationships/image" Target="../media/image39.png"/><Relationship Id="rId16" Type="http://schemas.openxmlformats.org/officeDocument/2006/relationships/image" Target="../media/image69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8.svg"/><Relationship Id="rId19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90.svg"/><Relationship Id="rId2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53.png"/><Relationship Id="rId7" Type="http://schemas.openxmlformats.org/officeDocument/2006/relationships/image" Target="../media/image61.svg"/><Relationship Id="rId17" Type="http://schemas.openxmlformats.org/officeDocument/2006/relationships/image" Target="../media/image79.png"/><Relationship Id="rId2" Type="http://schemas.openxmlformats.org/officeDocument/2006/relationships/image" Target="../media/image25.png"/><Relationship Id="rId16" Type="http://schemas.microsoft.com/office/2007/relationships/hdphoto" Target="../media/hdphoto2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5" Type="http://schemas.openxmlformats.org/officeDocument/2006/relationships/image" Target="../media/image52.png"/><Relationship Id="rId10" Type="http://schemas.openxmlformats.org/officeDocument/2006/relationships/image" Target="../media/image64.svg"/><Relationship Id="rId19" Type="http://schemas.openxmlformats.org/officeDocument/2006/relationships/image" Target="../media/image80.png"/><Relationship Id="rId1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12.svg"/><Relationship Id="rId3" Type="http://schemas.openxmlformats.org/officeDocument/2006/relationships/image" Target="../media/image180.svg"/><Relationship Id="rId7" Type="http://schemas.openxmlformats.org/officeDocument/2006/relationships/image" Target="../media/image24.sv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10.svg"/><Relationship Id="rId5" Type="http://schemas.openxmlformats.org/officeDocument/2006/relationships/image" Target="../media/image200.svg"/><Relationship Id="rId15" Type="http://schemas.openxmlformats.org/officeDocument/2006/relationships/image" Target="../media/image114.sv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108.svg"/><Relationship Id="rId1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3" Type="http://schemas.openxmlformats.org/officeDocument/2006/relationships/image" Target="../media/image32.svg"/><Relationship Id="rId7" Type="http://schemas.openxmlformats.org/officeDocument/2006/relationships/image" Target="../media/image13.png"/><Relationship Id="rId12" Type="http://schemas.openxmlformats.org/officeDocument/2006/relationships/image" Target="../media/image10.svg"/><Relationship Id="rId17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5.png"/><Relationship Id="rId15" Type="http://schemas.openxmlformats.org/officeDocument/2006/relationships/image" Target="../media/image59.svg"/><Relationship Id="rId10" Type="http://schemas.openxmlformats.org/officeDocument/2006/relationships/image" Target="../media/image51.sv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" y="6569"/>
            <a:ext cx="18261724" cy="479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5349591"/>
            <a:ext cx="18293255" cy="3529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" y="8888342"/>
            <a:ext cx="18261723" cy="139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951174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0833">
            <a:off x="1270588" y="1127425"/>
            <a:ext cx="4761222" cy="119599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02319" y="1154727"/>
            <a:ext cx="4750521" cy="913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4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6333"/>
          <a:stretch>
            <a:fillRect/>
          </a:stretch>
        </p:blipFill>
        <p:spPr>
          <a:xfrm rot="-944740">
            <a:off x="15851370" y="811923"/>
            <a:ext cx="347014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2544" b="28221"/>
          <a:stretch>
            <a:fillRect/>
          </a:stretch>
        </p:blipFill>
        <p:spPr>
          <a:xfrm rot="461708">
            <a:off x="13968423" y="8118809"/>
            <a:ext cx="3237015" cy="1022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39905" y="7953925"/>
            <a:ext cx="1443853" cy="13519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9765">
            <a:off x="15019443" y="1407994"/>
            <a:ext cx="1134974" cy="19568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1773" y="3220222"/>
            <a:ext cx="134975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1) Cho điểm M nằm ngoài đường thẳng a. Đường thẳng đi qua M và song song với a là duy nhất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(2) Có duy nhất một đường thẳng song song với một đường thẳng cho trước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(3) Qua điểm M nằm ngoài đường thẳng a, có ít nhất một đường thẳng song song với a.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7816" y="848943"/>
            <a:ext cx="8641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Euclid?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03741"/>
            <a:ext cx="1710620" cy="14987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3" y="2871281"/>
            <a:ext cx="1647492" cy="16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1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61724" cy="20757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" y="3744088"/>
            <a:ext cx="9372600" cy="660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58400" y="5067300"/>
            <a:ext cx="670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Áp</a:t>
            </a:r>
            <a:r>
              <a:rPr lang="en-US" sz="4800" dirty="0" smtClean="0"/>
              <a:t> </a:t>
            </a:r>
            <a:r>
              <a:rPr lang="en-US" sz="4800" dirty="0" err="1" smtClean="0"/>
              <a:t>dụng</a:t>
            </a:r>
            <a:r>
              <a:rPr lang="en-US" sz="4800" dirty="0" smtClean="0"/>
              <a:t> </a:t>
            </a:r>
            <a:r>
              <a:rPr lang="en-US" sz="4800" dirty="0" err="1" smtClean="0"/>
              <a:t>tiên</a:t>
            </a:r>
            <a:r>
              <a:rPr lang="en-US" sz="4800" dirty="0" smtClean="0"/>
              <a:t> </a:t>
            </a:r>
            <a:r>
              <a:rPr lang="en-US" sz="4800" dirty="0" err="1" smtClean="0"/>
              <a:t>đề</a:t>
            </a:r>
            <a:r>
              <a:rPr lang="en-US" sz="4800" dirty="0" smtClean="0"/>
              <a:t> EUCLID </a:t>
            </a:r>
            <a:r>
              <a:rPr lang="en-US" sz="4800" dirty="0" err="1" smtClean="0"/>
              <a:t>chỉ</a:t>
            </a:r>
            <a:r>
              <a:rPr lang="en-US" sz="4800" dirty="0" smtClean="0"/>
              <a:t> </a:t>
            </a:r>
            <a:r>
              <a:rPr lang="en-US" sz="4800" dirty="0" err="1" smtClean="0"/>
              <a:t>có</a:t>
            </a:r>
            <a:r>
              <a:rPr lang="en-US" sz="4800" dirty="0" smtClean="0"/>
              <a:t> </a:t>
            </a:r>
            <a:r>
              <a:rPr lang="en-US" sz="4800" dirty="0" err="1" smtClean="0"/>
              <a:t>thể</a:t>
            </a:r>
            <a:r>
              <a:rPr lang="en-US" sz="4800" dirty="0" smtClean="0"/>
              <a:t> </a:t>
            </a:r>
            <a:r>
              <a:rPr lang="en-US" sz="4800" dirty="0" err="1" smtClean="0"/>
              <a:t>vẽ</a:t>
            </a:r>
            <a:r>
              <a:rPr lang="en-US" sz="4800" dirty="0" smtClean="0"/>
              <a:t> </a:t>
            </a:r>
            <a:r>
              <a:rPr lang="en-US" sz="4800" dirty="0" err="1" smtClean="0"/>
              <a:t>được</a:t>
            </a:r>
            <a:r>
              <a:rPr lang="en-US" sz="4800" dirty="0" smtClean="0"/>
              <a:t> </a:t>
            </a:r>
            <a:r>
              <a:rPr lang="en-US" sz="4800" dirty="0" err="1" smtClean="0"/>
              <a:t>đường</a:t>
            </a:r>
            <a:r>
              <a:rPr lang="en-US" sz="4800" dirty="0" smtClean="0"/>
              <a:t> </a:t>
            </a:r>
            <a:r>
              <a:rPr lang="en-US" sz="4800" dirty="0" err="1" smtClean="0"/>
              <a:t>thẳng</a:t>
            </a:r>
            <a:r>
              <a:rPr lang="en-US" sz="4800" dirty="0" smtClean="0"/>
              <a:t> a </a:t>
            </a:r>
            <a:r>
              <a:rPr lang="en-US" sz="4800" dirty="0" err="1" smtClean="0"/>
              <a:t>duy</a:t>
            </a:r>
            <a:r>
              <a:rPr lang="en-US" sz="4800" dirty="0" smtClean="0"/>
              <a:t> </a:t>
            </a:r>
            <a:r>
              <a:rPr lang="en-US" sz="4800" dirty="0" err="1" smtClean="0"/>
              <a:t>nhất</a:t>
            </a:r>
            <a:r>
              <a:rPr lang="en-US" sz="4800" dirty="0" smtClean="0"/>
              <a:t>, </a:t>
            </a:r>
            <a:r>
              <a:rPr lang="en-US" sz="4800" dirty="0" err="1" smtClean="0"/>
              <a:t>đường</a:t>
            </a:r>
            <a:r>
              <a:rPr lang="en-US" sz="4800" dirty="0" smtClean="0"/>
              <a:t> </a:t>
            </a:r>
            <a:r>
              <a:rPr lang="en-US" sz="4800" dirty="0" err="1" smtClean="0"/>
              <a:t>thẳng</a:t>
            </a:r>
            <a:r>
              <a:rPr lang="en-US" sz="4800" dirty="0" smtClean="0"/>
              <a:t> b </a:t>
            </a:r>
            <a:r>
              <a:rPr lang="en-US" sz="4800" dirty="0" err="1" smtClean="0"/>
              <a:t>duy</a:t>
            </a:r>
            <a:r>
              <a:rPr lang="en-US" sz="4800" dirty="0" smtClean="0"/>
              <a:t> </a:t>
            </a:r>
            <a:r>
              <a:rPr lang="en-US" sz="4800" dirty="0" err="1" smtClean="0"/>
              <a:t>nhất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787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431000" cy="85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6477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KHAI PHÓNG</a:t>
            </a:r>
          </a:p>
          <a:p>
            <a:pPr algn="ctr"/>
            <a:r>
              <a:rPr lang="en-US" sz="6000" b="1" dirty="0" err="1" smtClean="0"/>
              <a:t>Em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hãy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nêu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cách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nói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khác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nhau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nội</a:t>
            </a:r>
            <a:r>
              <a:rPr lang="en-US" sz="6000" b="1" dirty="0" smtClean="0"/>
              <a:t> dung </a:t>
            </a:r>
            <a:r>
              <a:rPr lang="en-US" sz="6000" b="1" dirty="0" err="1" smtClean="0"/>
              <a:t>tên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đề</a:t>
            </a:r>
            <a:r>
              <a:rPr lang="en-US" sz="6000" b="1" dirty="0" smtClean="0"/>
              <a:t> EUCLID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4686300"/>
            <a:ext cx="166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r>
              <a:rPr lang="en-US" sz="4000" dirty="0" err="1" smtClean="0"/>
              <a:t>Nếu</a:t>
            </a:r>
            <a:r>
              <a:rPr lang="en-US" sz="4000" dirty="0" smtClean="0"/>
              <a:t> qua </a:t>
            </a:r>
            <a:r>
              <a:rPr lang="en-US" sz="4000" dirty="0" err="1" smtClean="0"/>
              <a:t>điểm</a:t>
            </a:r>
            <a:r>
              <a:rPr lang="en-US" sz="4000" dirty="0" smtClean="0"/>
              <a:t> A </a:t>
            </a:r>
            <a:r>
              <a:rPr lang="en-US" sz="4000" dirty="0" err="1" smtClean="0"/>
              <a:t>nằm</a:t>
            </a:r>
            <a:r>
              <a:rPr lang="en-US" sz="4000" dirty="0" smtClean="0"/>
              <a:t> </a:t>
            </a:r>
            <a:r>
              <a:rPr lang="en-US" sz="4000" dirty="0" err="1" smtClean="0"/>
              <a:t>ngoài</a:t>
            </a:r>
            <a:r>
              <a:rPr lang="en-US" sz="4000" dirty="0" smtClean="0"/>
              <a:t> </a:t>
            </a:r>
            <a:r>
              <a:rPr lang="en-US" sz="4000" dirty="0" err="1" smtClean="0"/>
              <a:t>đường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thẳng</a:t>
            </a:r>
            <a:r>
              <a:rPr lang="en-US" sz="4000" dirty="0" smtClean="0"/>
              <a:t> d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đường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thẳng</a:t>
            </a:r>
            <a:r>
              <a:rPr lang="en-US" sz="4000" dirty="0" smtClean="0"/>
              <a:t> song </a:t>
            </a:r>
            <a:r>
              <a:rPr lang="en-US" sz="4000" dirty="0" err="1" smtClean="0"/>
              <a:t>song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d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chúng</a:t>
            </a:r>
            <a:r>
              <a:rPr lang="en-US" sz="4000" dirty="0" smtClean="0"/>
              <a:t> </a:t>
            </a:r>
            <a:r>
              <a:rPr lang="en-US" sz="4000" dirty="0" err="1" smtClean="0"/>
              <a:t>trùng</a:t>
            </a:r>
            <a:r>
              <a:rPr lang="en-US" sz="4000" dirty="0" smtClean="0"/>
              <a:t> </a:t>
            </a:r>
            <a:r>
              <a:rPr lang="en-US" sz="4000" dirty="0" err="1" smtClean="0"/>
              <a:t>nhau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+Cho </a:t>
            </a:r>
            <a:r>
              <a:rPr lang="en-US" sz="4000" dirty="0" err="1" smtClean="0"/>
              <a:t>điểm</a:t>
            </a:r>
            <a:r>
              <a:rPr lang="en-US" sz="4000" dirty="0" smtClean="0"/>
              <a:t> A </a:t>
            </a:r>
            <a:r>
              <a:rPr lang="en-US" sz="4000" dirty="0" err="1" smtClean="0"/>
              <a:t>nằm</a:t>
            </a:r>
            <a:r>
              <a:rPr lang="en-US" sz="4000" dirty="0" smtClean="0"/>
              <a:t> </a:t>
            </a:r>
            <a:r>
              <a:rPr lang="en-US" sz="4000" dirty="0" err="1" smtClean="0"/>
              <a:t>ngoài</a:t>
            </a:r>
            <a:r>
              <a:rPr lang="en-US" sz="4000" dirty="0" smtClean="0"/>
              <a:t> d. </a:t>
            </a:r>
            <a:r>
              <a:rPr lang="en-US" sz="4000" dirty="0" err="1" smtClean="0"/>
              <a:t>Đường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thẳng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qua A </a:t>
            </a:r>
            <a:r>
              <a:rPr lang="en-US" sz="4000" dirty="0" err="1" smtClean="0"/>
              <a:t>và</a:t>
            </a:r>
            <a:r>
              <a:rPr lang="en-US" sz="4000" dirty="0" smtClean="0"/>
              <a:t> song </a:t>
            </a:r>
            <a:r>
              <a:rPr lang="en-US" sz="4000" dirty="0" err="1" smtClean="0"/>
              <a:t>song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đường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thẳng</a:t>
            </a:r>
            <a:r>
              <a:rPr lang="en-US" sz="4000" dirty="0" smtClean="0"/>
              <a:t> d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duy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92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57"/>
          <p:cNvSpPr/>
          <p:nvPr/>
        </p:nvSpPr>
        <p:spPr>
          <a:xfrm rot="1244805">
            <a:off x="10411440" y="4459952"/>
            <a:ext cx="3089632" cy="215312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/>
            <a:endParaRPr sz="3600"/>
          </a:p>
        </p:txBody>
      </p:sp>
      <p:grpSp>
        <p:nvGrpSpPr>
          <p:cNvPr id="1478" name="Google Shape;1478;p57"/>
          <p:cNvGrpSpPr/>
          <p:nvPr/>
        </p:nvGrpSpPr>
        <p:grpSpPr>
          <a:xfrm>
            <a:off x="1682038" y="3108054"/>
            <a:ext cx="2712728" cy="2583640"/>
            <a:chOff x="1938604" y="1358625"/>
            <a:chExt cx="1232946" cy="1174275"/>
          </a:xfrm>
        </p:grpSpPr>
        <p:sp>
          <p:nvSpPr>
            <p:cNvPr id="1479" name="Google Shape;1479;p57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</p:grpSp>
      <p:sp>
        <p:nvSpPr>
          <p:cNvPr id="1497" name="Google Shape;1497;p57"/>
          <p:cNvSpPr txBox="1"/>
          <p:nvPr/>
        </p:nvSpPr>
        <p:spPr>
          <a:xfrm>
            <a:off x="1894738" y="3665636"/>
            <a:ext cx="2294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6"/>
            <a:r>
              <a:rPr lang="en-US" sz="5600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01</a:t>
            </a:r>
            <a:endParaRPr sz="5600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0988" y="591229"/>
            <a:ext cx="2192256" cy="900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6"/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Google Shape;1473;p57"/>
          <p:cNvSpPr txBox="1">
            <a:spLocks/>
          </p:cNvSpPr>
          <p:nvPr/>
        </p:nvSpPr>
        <p:spPr>
          <a:xfrm>
            <a:off x="4531991" y="1054496"/>
            <a:ext cx="10380614" cy="21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pPr defTabSz="1828756">
              <a:buClr>
                <a:srgbClr val="2F1932"/>
              </a:buClr>
            </a:pPr>
            <a:r>
              <a:rPr lang="vi-VN" sz="6400" dirty="0">
                <a:solidFill>
                  <a:srgbClr val="C00000"/>
                </a:solidFill>
                <a:latin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761" y="5631650"/>
            <a:ext cx="4006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6">
              <a:lnSpc>
                <a:spcPct val="150000"/>
              </a:lnSpc>
            </a:pPr>
            <a:r>
              <a:rPr lang="en-US" sz="4000" dirty="0" err="1"/>
              <a:t>Ôn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endParaRPr lang="en-US" sz="4000" dirty="0"/>
          </a:p>
        </p:txBody>
      </p:sp>
      <p:sp>
        <p:nvSpPr>
          <p:cNvPr id="48" name="TextBox 47"/>
          <p:cNvSpPr txBox="1"/>
          <p:nvPr/>
        </p:nvSpPr>
        <p:spPr>
          <a:xfrm>
            <a:off x="6876709" y="5004301"/>
            <a:ext cx="4810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6">
              <a:lnSpc>
                <a:spcPct val="150000"/>
              </a:lnSpc>
            </a:pPr>
            <a:r>
              <a:rPr lang="en-US" sz="4000" dirty="0" err="1"/>
              <a:t>Hoàn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SGK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SBT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080233" y="6480108"/>
            <a:ext cx="4425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6">
              <a:lnSpc>
                <a:spcPct val="150000"/>
              </a:lnSpc>
            </a:pP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endParaRPr lang="en-US" sz="4000" b="1" dirty="0"/>
          </a:p>
        </p:txBody>
      </p:sp>
      <p:sp>
        <p:nvSpPr>
          <p:cNvPr id="50" name="Google Shape;1475;p57"/>
          <p:cNvSpPr/>
          <p:nvPr/>
        </p:nvSpPr>
        <p:spPr>
          <a:xfrm rot="-657115">
            <a:off x="4551973" y="4248504"/>
            <a:ext cx="3481474" cy="209864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/>
            <a:endParaRPr sz="3600"/>
          </a:p>
        </p:txBody>
      </p:sp>
      <p:grpSp>
        <p:nvGrpSpPr>
          <p:cNvPr id="52" name="Google Shape;1483;p57"/>
          <p:cNvGrpSpPr/>
          <p:nvPr/>
        </p:nvGrpSpPr>
        <p:grpSpPr>
          <a:xfrm>
            <a:off x="7988511" y="2212836"/>
            <a:ext cx="2519510" cy="2679884"/>
            <a:chOff x="2202650" y="2939175"/>
            <a:chExt cx="1146900" cy="1220125"/>
          </a:xfrm>
        </p:grpSpPr>
        <p:sp>
          <p:nvSpPr>
            <p:cNvPr id="53" name="Google Shape;1484;p57"/>
            <p:cNvSpPr/>
            <p:nvPr/>
          </p:nvSpPr>
          <p:spPr>
            <a:xfrm>
              <a:off x="2221400" y="3024300"/>
              <a:ext cx="1128150" cy="1135000"/>
            </a:xfrm>
            <a:custGeom>
              <a:avLst/>
              <a:gdLst/>
              <a:ahLst/>
              <a:cxnLst/>
              <a:rect l="l" t="t" r="r" b="b"/>
              <a:pathLst>
                <a:path w="45126" h="45400" extrusionOk="0">
                  <a:moveTo>
                    <a:pt x="1572" y="1"/>
                  </a:moveTo>
                  <a:lnTo>
                    <a:pt x="0" y="37506"/>
                  </a:lnTo>
                  <a:lnTo>
                    <a:pt x="6096" y="43816"/>
                  </a:lnTo>
                  <a:lnTo>
                    <a:pt x="43291" y="45399"/>
                  </a:lnTo>
                  <a:lnTo>
                    <a:pt x="45125" y="183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54" name="Google Shape;1485;p57"/>
            <p:cNvSpPr/>
            <p:nvPr/>
          </p:nvSpPr>
          <p:spPr>
            <a:xfrm>
              <a:off x="2202650" y="3005850"/>
              <a:ext cx="1128125" cy="1134700"/>
            </a:xfrm>
            <a:custGeom>
              <a:avLst/>
              <a:gdLst/>
              <a:ahLst/>
              <a:cxnLst/>
              <a:rect l="l" t="t" r="r" b="b"/>
              <a:pathLst>
                <a:path w="45125" h="45388" extrusionOk="0">
                  <a:moveTo>
                    <a:pt x="1584" y="1"/>
                  </a:moveTo>
                  <a:lnTo>
                    <a:pt x="0" y="37505"/>
                  </a:lnTo>
                  <a:lnTo>
                    <a:pt x="6108" y="43816"/>
                  </a:lnTo>
                  <a:lnTo>
                    <a:pt x="43291" y="45387"/>
                  </a:lnTo>
                  <a:lnTo>
                    <a:pt x="45125" y="183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58CBC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55" name="Google Shape;1486;p57"/>
            <p:cNvSpPr/>
            <p:nvPr/>
          </p:nvSpPr>
          <p:spPr>
            <a:xfrm>
              <a:off x="2202650" y="3943475"/>
              <a:ext cx="159275" cy="157775"/>
            </a:xfrm>
            <a:custGeom>
              <a:avLst/>
              <a:gdLst/>
              <a:ahLst/>
              <a:cxnLst/>
              <a:rect l="l" t="t" r="r" b="b"/>
              <a:pathLst>
                <a:path w="6371" h="6311" extrusionOk="0">
                  <a:moveTo>
                    <a:pt x="0" y="0"/>
                  </a:moveTo>
                  <a:lnTo>
                    <a:pt x="6108" y="6311"/>
                  </a:lnTo>
                  <a:lnTo>
                    <a:pt x="637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56" name="Google Shape;1487;p57"/>
            <p:cNvSpPr/>
            <p:nvPr/>
          </p:nvSpPr>
          <p:spPr>
            <a:xfrm>
              <a:off x="2625319" y="2939175"/>
              <a:ext cx="551875" cy="187905"/>
            </a:xfrm>
            <a:custGeom>
              <a:avLst/>
              <a:gdLst/>
              <a:ahLst/>
              <a:cxnLst/>
              <a:rect l="l" t="t" r="r" b="b"/>
              <a:pathLst>
                <a:path w="22075" h="5597" extrusionOk="0">
                  <a:moveTo>
                    <a:pt x="393" y="1"/>
                  </a:moveTo>
                  <a:cubicBezTo>
                    <a:pt x="334" y="334"/>
                    <a:pt x="226" y="691"/>
                    <a:pt x="191" y="870"/>
                  </a:cubicBezTo>
                  <a:cubicBezTo>
                    <a:pt x="48" y="2072"/>
                    <a:pt x="0" y="3275"/>
                    <a:pt x="36" y="4501"/>
                  </a:cubicBezTo>
                  <a:lnTo>
                    <a:pt x="22015" y="5597"/>
                  </a:lnTo>
                  <a:cubicBezTo>
                    <a:pt x="22015" y="4597"/>
                    <a:pt x="22015" y="3585"/>
                    <a:pt x="22027" y="2584"/>
                  </a:cubicBezTo>
                  <a:cubicBezTo>
                    <a:pt x="22074" y="2120"/>
                    <a:pt x="22015" y="1584"/>
                    <a:pt x="22039" y="108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BA9EC5">
                <a:alpha val="793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</p:grpSp>
      <p:grpSp>
        <p:nvGrpSpPr>
          <p:cNvPr id="57" name="Google Shape;1493;p57"/>
          <p:cNvGrpSpPr/>
          <p:nvPr/>
        </p:nvGrpSpPr>
        <p:grpSpPr>
          <a:xfrm rot="-161392">
            <a:off x="13497006" y="3333218"/>
            <a:ext cx="2608616" cy="2607764"/>
            <a:chOff x="5448300" y="1526500"/>
            <a:chExt cx="1154925" cy="1154650"/>
          </a:xfrm>
        </p:grpSpPr>
        <p:sp>
          <p:nvSpPr>
            <p:cNvPr id="58" name="Google Shape;1494;p57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59" name="Google Shape;1495;p57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  <p:sp>
          <p:nvSpPr>
            <p:cNvPr id="60" name="Google Shape;1496;p57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/>
              <a:endParaRPr sz="3600"/>
            </a:p>
          </p:txBody>
        </p:sp>
      </p:grpSp>
      <p:sp>
        <p:nvSpPr>
          <p:cNvPr id="61" name="Google Shape;1498;p57"/>
          <p:cNvSpPr txBox="1"/>
          <p:nvPr/>
        </p:nvSpPr>
        <p:spPr>
          <a:xfrm>
            <a:off x="8245138" y="2591070"/>
            <a:ext cx="2294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6"/>
            <a:r>
              <a:rPr lang="en-US" sz="5600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02</a:t>
            </a:r>
            <a:endParaRPr sz="5600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  <p:sp>
        <p:nvSpPr>
          <p:cNvPr id="62" name="Google Shape;1499;p57"/>
          <p:cNvSpPr txBox="1"/>
          <p:nvPr/>
        </p:nvSpPr>
        <p:spPr>
          <a:xfrm>
            <a:off x="13617862" y="3919700"/>
            <a:ext cx="2294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6"/>
            <a:r>
              <a:rPr lang="en-US" sz="5600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03</a:t>
            </a:r>
            <a:endParaRPr sz="5600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</p:spTree>
    <p:extLst>
      <p:ext uri="{BB962C8B-B14F-4D97-AF65-F5344CB8AC3E}">
        <p14:creationId xmlns:p14="http://schemas.microsoft.com/office/powerpoint/2010/main" val="229515493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" grpId="0" animBg="1"/>
      <p:bldP spid="1497" grpId="0"/>
      <p:bldP spid="4" grpId="0"/>
      <p:bldP spid="48" grpId="0"/>
      <p:bldP spid="49" grpId="0"/>
      <p:bldP spid="50" grpId="0" animBg="1"/>
      <p:bldP spid="61" grpId="0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2400" y="57531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33700"/>
            <a:ext cx="207416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5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0"/>
            <a:ext cx="18267947" cy="66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366"/>
            <a:ext cx="7413814" cy="572552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953928" y="3819647"/>
            <a:ext cx="632955" cy="54095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26997" y="3028296"/>
            <a:ext cx="95481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7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73" y="-571500"/>
            <a:ext cx="18350311" cy="108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1"/>
            <a:ext cx="18303766" cy="3777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" y="3730516"/>
            <a:ext cx="15400284" cy="4420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" y="8171196"/>
            <a:ext cx="11285483" cy="16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" y="0"/>
            <a:ext cx="18024494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44" b="28221"/>
          <a:stretch>
            <a:fillRect/>
          </a:stretch>
        </p:blipFill>
        <p:spPr>
          <a:xfrm rot="461708">
            <a:off x="-166813" y="9056143"/>
            <a:ext cx="3237015" cy="1022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9200" y="731341"/>
            <a:ext cx="2551437" cy="1371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9098" y="-190500"/>
            <a:ext cx="3214684" cy="31796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71204">
            <a:off x="16479309" y="8421319"/>
            <a:ext cx="974262" cy="16797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200" y="2552700"/>
            <a:ext cx="280293" cy="2624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77385" flipH="1">
            <a:off x="15281186" y="8856205"/>
            <a:ext cx="729079" cy="1045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08437" y="959941"/>
            <a:ext cx="2128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31229"/>
            <a:ext cx="5568696" cy="3401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105032" y="2102941"/>
                <a:ext cx="11984273" cy="7052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 AMN và ABC ở vị trí hai góc đồng vị, 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hai góc AMN và BMN là hai góc kề bù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𝐵𝑀𝑁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 tự (hoặc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hai góc trong cùng phía là CNM và 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ACB)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032" y="2102941"/>
                <a:ext cx="11984273" cy="7052893"/>
              </a:xfrm>
              <a:prstGeom prst="rect">
                <a:avLst/>
              </a:prstGeom>
              <a:blipFill rotWithShape="0">
                <a:blip r:embed="rId17"/>
                <a:stretch>
                  <a:fillRect l="-1780" r="-1831" b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200" y="6591300"/>
            <a:ext cx="280293" cy="2624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7858" y="2281229"/>
            <a:ext cx="68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665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7" y="0"/>
            <a:ext cx="1834242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44" b="28221"/>
          <a:stretch>
            <a:fillRect/>
          </a:stretch>
        </p:blipFill>
        <p:spPr>
          <a:xfrm rot="461708">
            <a:off x="-166813" y="9056143"/>
            <a:ext cx="3237015" cy="1022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9200" y="731341"/>
            <a:ext cx="2551437" cy="1371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71204">
            <a:off x="16479309" y="8421319"/>
            <a:ext cx="974262" cy="16797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77385" flipH="1">
            <a:off x="15281186" y="8856205"/>
            <a:ext cx="729079" cy="1045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08437" y="959941"/>
            <a:ext cx="2128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6909" y="1961446"/>
                <a:ext cx="9525000" cy="3066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2) Vì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(hai góc so le trong với nhau).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𝑧𝑧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09" y="1961446"/>
                <a:ext cx="9525000" cy="3066096"/>
              </a:xfrm>
              <a:prstGeom prst="rect">
                <a:avLst/>
              </a:prstGeom>
              <a:blipFill rotWithShape="0">
                <a:blip r:embed="rId16"/>
                <a:stretch>
                  <a:fillRect l="-2305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55" y="1971837"/>
            <a:ext cx="5333196" cy="3712026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9098" y="-190500"/>
            <a:ext cx="3214684" cy="3179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3" y="6515101"/>
            <a:ext cx="2094499" cy="2021488"/>
          </a:xfrm>
          <a:prstGeom prst="rect">
            <a:avLst/>
          </a:prstGeom>
        </p:spPr>
      </p:pic>
      <p:sp>
        <p:nvSpPr>
          <p:cNvPr id="9" name="Round Same Side Corner Rectangle 8"/>
          <p:cNvSpPr/>
          <p:nvPr/>
        </p:nvSpPr>
        <p:spPr>
          <a:xfrm rot="5400000">
            <a:off x="8813189" y="1116127"/>
            <a:ext cx="2399437" cy="13654584"/>
          </a:xfrm>
          <a:prstGeom prst="round2SameRect">
            <a:avLst>
              <a:gd name="adj1" fmla="val 24040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33" y="8012136"/>
            <a:ext cx="1521029" cy="1730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8701" y="5759655"/>
            <a:ext cx="316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151763" y="6858512"/>
                <a:ext cx="4302845" cy="1807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//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eqArr>
                      </m:e>
                    </m:d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nl-NL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3" y="6858512"/>
                <a:ext cx="4302845" cy="1807098"/>
              </a:xfrm>
              <a:prstGeom prst="rect">
                <a:avLst/>
              </a:prstGeom>
              <a:blipFill rotWithShape="0">
                <a:blip r:embed="rId21"/>
                <a:stretch>
                  <a:fillRect r="-5524"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169020" y="7196869"/>
                <a:ext cx="4026230" cy="1497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//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//</m:t>
                            </m:r>
                            <m:r>
                              <a:rPr lang="nl-NL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eqArr>
                      </m:e>
                    </m:d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nl-NL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nl-NL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9020" y="7196869"/>
                <a:ext cx="4026230" cy="1497398"/>
              </a:xfrm>
              <a:prstGeom prst="rect">
                <a:avLst/>
              </a:prstGeom>
              <a:blipFill rotWithShape="0">
                <a:blip r:embed="rId22"/>
                <a:stretch>
                  <a:fillRect r="-5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9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26491" cy="438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99413"/>
            <a:ext cx="4953000" cy="5507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2103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 smtClean="0"/>
              <a:t>Củng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cố</a:t>
            </a:r>
            <a:r>
              <a:rPr lang="en-US" sz="4800" b="1" dirty="0" smtClean="0"/>
              <a:t> </a:t>
            </a:r>
            <a:r>
              <a:rPr lang="en-US" sz="4800" b="1" i="1" dirty="0" err="1" smtClean="0"/>
              <a:t>nhận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xét</a:t>
            </a:r>
            <a:r>
              <a:rPr lang="en-US" sz="4800" b="1" i="1" dirty="0" smtClean="0"/>
              <a:t>:</a:t>
            </a:r>
          </a:p>
          <a:p>
            <a:r>
              <a:rPr lang="en-US" sz="4800" i="1" dirty="0" smtClean="0"/>
              <a:t>Cho </a:t>
            </a:r>
            <a:r>
              <a:rPr lang="en-US" sz="4800" i="1" dirty="0" err="1" smtClean="0"/>
              <a:t>hình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vẽ</a:t>
            </a:r>
            <a:r>
              <a:rPr lang="en-US" sz="4800" i="1" dirty="0" smtClean="0"/>
              <a:t>: </a:t>
            </a:r>
            <a:r>
              <a:rPr lang="en-US" sz="4800" i="1" dirty="0" err="1" smtClean="0"/>
              <a:t>Biết</a:t>
            </a:r>
            <a:r>
              <a:rPr lang="en-US" sz="4800" i="1" dirty="0" smtClean="0"/>
              <a:t> AD//BC</a:t>
            </a:r>
          </a:p>
          <a:p>
            <a:r>
              <a:rPr lang="en-US" sz="4800" i="1" dirty="0" err="1" smtClean="0"/>
              <a:t>Vẽ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thêm</a:t>
            </a:r>
            <a:r>
              <a:rPr lang="en-US" sz="4800" i="1" dirty="0" smtClean="0"/>
              <a:t> Ex//BC.</a:t>
            </a:r>
          </a:p>
          <a:p>
            <a:r>
              <a:rPr lang="en-US" sz="4800" i="1" dirty="0" err="1" smtClean="0"/>
              <a:t>Em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hãy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giải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thích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vì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sao</a:t>
            </a:r>
            <a:r>
              <a:rPr lang="en-US" sz="4800" i="1" dirty="0" smtClean="0"/>
              <a:t> Ex//AD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1616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" y="9197"/>
            <a:ext cx="18256469" cy="77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531" y="1028700"/>
                <a:ext cx="18256469" cy="186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//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pq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𝑚𝐻𝐾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𝐻𝐾𝑞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𝑚𝐻𝐾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70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//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pq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𝑣𝐻𝑛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𝐻𝐾𝑞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𝑣𝐻𝑛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70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" y="1028700"/>
                <a:ext cx="18256469" cy="1868075"/>
              </a:xfrm>
              <a:prstGeom prst="rect">
                <a:avLst/>
              </a:prstGeom>
              <a:blipFill>
                <a:blip r:embed="rId2"/>
                <a:stretch>
                  <a:fillRect l="-1068" b="-13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62300"/>
            <a:ext cx="7924800" cy="5606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09232"/>
            <a:ext cx="53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3.17 (SGK - tr53)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6333"/>
          <a:stretch>
            <a:fillRect/>
          </a:stretch>
        </p:blipFill>
        <p:spPr>
          <a:xfrm rot="-944740">
            <a:off x="15851370" y="811923"/>
            <a:ext cx="347014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2544" b="28221"/>
          <a:stretch>
            <a:fillRect/>
          </a:stretch>
        </p:blipFill>
        <p:spPr>
          <a:xfrm rot="461708">
            <a:off x="14773272" y="9079637"/>
            <a:ext cx="3237015" cy="1022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9765">
            <a:off x="15019443" y="1407994"/>
            <a:ext cx="1134974" cy="1956852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/>
        </p:nvSpPr>
        <p:spPr>
          <a:xfrm flipV="1">
            <a:off x="1219200" y="1104900"/>
            <a:ext cx="5684400" cy="1143000"/>
          </a:xfrm>
          <a:prstGeom prst="round2SameRect">
            <a:avLst>
              <a:gd name="adj1" fmla="val 3556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86345" y="1315551"/>
            <a:ext cx="53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3.18 (SGK - tr53)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23" y="2324630"/>
            <a:ext cx="6350132" cy="3286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3818" y="128123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3.40: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5704" y="2705100"/>
                <a:ext cx="6899564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Am // By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𝐶𝐷𝑚</m:t>
                        </m:r>
                      </m:e>
                    </m:ac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704" y="2705100"/>
                <a:ext cx="6899564" cy="1969963"/>
              </a:xfrm>
              <a:prstGeom prst="rect">
                <a:avLst/>
              </a:prstGeom>
              <a:blipFill rotWithShape="0">
                <a:blip r:embed="rId17"/>
                <a:stretch>
                  <a:fillRect l="-3183" r="-1149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45" y="4598263"/>
            <a:ext cx="2445965" cy="1717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1900" y="4966421"/>
            <a:ext cx="19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00200" y="6259490"/>
                <a:ext cx="15127828" cy="310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𝑥𝐵𝐴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le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Am // By (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Am // By, 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𝐶𝐷𝑚</m:t>
                        </m:r>
                      </m:e>
                    </m:acc>
                    <m:r>
                      <a:rPr lang="fr-FR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𝑡𝐶𝑦</m:t>
                        </m:r>
                      </m:e>
                    </m:acc>
                    <m:r>
                      <a:rPr lang="fr-FR" sz="4000" i="1">
                        <a:latin typeface="Cambria Math" panose="02040503050406030204" pitchFamily="18" charset="0"/>
                      </a:rPr>
                      <m:t>=12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259490"/>
                <a:ext cx="15127828" cy="3103798"/>
              </a:xfrm>
              <a:prstGeom prst="rect">
                <a:avLst/>
              </a:prstGeom>
              <a:blipFill rotWithShape="0">
                <a:blip r:embed="rId19"/>
                <a:stretch>
                  <a:fillRect l="-1451" r="-1451" b="-3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8" y="8039100"/>
            <a:ext cx="1594209" cy="20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6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2"/>
            <a:ext cx="10900412" cy="102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1823282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2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077200" y="1790700"/>
                <a:ext cx="9982200" cy="6014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𝐴𝐵𝑁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xx’ //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 (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xx’ //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𝑀𝑁𝐵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𝑁𝑀𝑥</m:t>
                        </m:r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le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790700"/>
                <a:ext cx="9982200" cy="6014211"/>
              </a:xfrm>
              <a:prstGeom prst="rect">
                <a:avLst/>
              </a:prstGeom>
              <a:blipFill>
                <a:blip r:embed="rId2"/>
                <a:stretch>
                  <a:fillRect l="-2137" r="-2076" b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099"/>
            <a:ext cx="7924800" cy="74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" y="-114300"/>
            <a:ext cx="11698014" cy="8399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8184708"/>
            <a:ext cx="18320084" cy="20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03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400800" y="674153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/>
          <p:cNvSpPr/>
          <p:nvPr/>
        </p:nvSpPr>
        <p:spPr>
          <a:xfrm flipV="1">
            <a:off x="1182804" y="1945086"/>
            <a:ext cx="5684400" cy="1143000"/>
          </a:xfrm>
          <a:prstGeom prst="round2SameRect">
            <a:avLst>
              <a:gd name="adj1" fmla="val 3556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49949" y="2155737"/>
            <a:ext cx="53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3.21 (SGK - tr54)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7168" y="3164768"/>
            <a:ext cx="78423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Cho Hình 3.43. Giải thích tại sao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Ax’ // By    </a:t>
            </a: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By ⊥ HK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16" y="2880940"/>
            <a:ext cx="5913532" cy="3302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9949" y="6433620"/>
            <a:ext cx="156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24863" y="6284076"/>
                <a:ext cx="13413018" cy="3624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fr-FR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𝑥𝐴𝐵</m:t>
                        </m:r>
                      </m:e>
                    </m:acc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𝐴𝐵𝐾</m:t>
                        </m:r>
                      </m:e>
                    </m:acc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le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Ax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 // By (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𝐻𝐾</m:t>
                    </m:r>
                  </m:oMath>
                </a14:m>
                <a:r>
                  <a:rPr lang="fr-FR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Ax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 // By, </a:t>
                </a:r>
                <a:r>
                  <a:rPr lang="fr-FR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𝐵𝑦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𝐻𝐾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863" y="6284076"/>
                <a:ext cx="13413018" cy="3624582"/>
              </a:xfrm>
              <a:prstGeom prst="rect">
                <a:avLst/>
              </a:prstGeom>
              <a:blipFill rotWithShape="0">
                <a:blip r:embed="rId15"/>
                <a:stretch>
                  <a:fillRect l="-1500" r="-1500" b="-5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935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" y="0"/>
            <a:ext cx="18642724" cy="103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32"/>
          <p:cNvSpPr/>
          <p:nvPr/>
        </p:nvSpPr>
        <p:spPr>
          <a:xfrm flipV="1">
            <a:off x="1447800" y="1181100"/>
            <a:ext cx="5684400" cy="1143000"/>
          </a:xfrm>
          <a:prstGeom prst="round2SameRect">
            <a:avLst>
              <a:gd name="adj1" fmla="val 35563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14945" y="1391751"/>
            <a:ext cx="53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3.23 (SGK - tr54)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2517816"/>
            <a:ext cx="960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Cho Hình 3.44. Giải thích tại sao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MN//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  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HK//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    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HK//MN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5" y="855710"/>
            <a:ext cx="4262893" cy="392795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20613" y="5280135"/>
            <a:ext cx="19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852" y="4977377"/>
            <a:ext cx="13411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MNE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NEF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MN // EF.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DKH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DFE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HK // EF.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HK // EF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MN // EF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HK // MN.</a:t>
            </a:r>
          </a:p>
        </p:txBody>
      </p:sp>
    </p:spTree>
    <p:extLst>
      <p:ext uri="{BB962C8B-B14F-4D97-AF65-F5344CB8AC3E}">
        <p14:creationId xmlns:p14="http://schemas.microsoft.com/office/powerpoint/2010/main" val="2762290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2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8"/>
            <a:ext cx="7391400" cy="10373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-9199"/>
            <a:ext cx="7848600" cy="110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18039627" cy="10199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2400" y="57531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33700"/>
            <a:ext cx="20741640" cy="2514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" y="-342900"/>
            <a:ext cx="7796048" cy="1094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-1013949"/>
            <a:ext cx="8077200" cy="113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" y="1257300"/>
            <a:ext cx="1864172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3"/>
            <a:ext cx="18592800" cy="69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36" y="800101"/>
            <a:ext cx="12577764" cy="152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0215" y="1208158"/>
            <a:ext cx="11996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Euclid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2584513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3634" y="3362587"/>
            <a:ext cx="12866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Cho trước đường thẳng a và một điểm M không nằm trên đường thẳng 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14" y="2375556"/>
            <a:ext cx="1284924" cy="1125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6561956"/>
            <a:ext cx="161260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Dùng bút chì vẽ đường thẳng b đi qua M và song song với đường thẳng a.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Dùng bút màu vẽ đường thẳng c đi qua M và song song với đường thẳng a.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có nhận xét gì về vị trí của hai đường thẳng b và c?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23573" r="17870" b="39429"/>
          <a:stretch/>
        </p:blipFill>
        <p:spPr>
          <a:xfrm>
            <a:off x="6408677" y="4355575"/>
            <a:ext cx="7924801" cy="267131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713478" y="5143500"/>
            <a:ext cx="6934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28804" y="4492766"/>
            <a:ext cx="54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713478" y="5143500"/>
            <a:ext cx="617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61078" y="5068765"/>
            <a:ext cx="54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12375849" y="8581526"/>
            <a:ext cx="509829" cy="34189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917762" y="838647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44050" y="3769144"/>
            <a:ext cx="1574636" cy="9966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6" grpId="0"/>
      <p:bldP spid="30" grpId="0"/>
      <p:bldP spid="31" grpId="0" animBg="1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86724">
            <a:off x="62646" y="8430344"/>
            <a:ext cx="1667229" cy="15611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917651" flipH="1">
            <a:off x="194165" y="8417911"/>
            <a:ext cx="729079" cy="10453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2544" b="28221"/>
          <a:stretch>
            <a:fillRect/>
          </a:stretch>
        </p:blipFill>
        <p:spPr>
          <a:xfrm rot="20303786">
            <a:off x="16229989" y="9335595"/>
            <a:ext cx="2361805" cy="74582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80719">
            <a:off x="16843404" y="-122716"/>
            <a:ext cx="1134974" cy="19568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362200" y="1008624"/>
            <a:ext cx="14630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ra nhận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ị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qua điểm M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nằm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ngoài đường thẳng a vẽ được bao nhiêu đường thẳng song song với a?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1" y="1334192"/>
            <a:ext cx="1469885" cy="1287856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>
            <a:off x="8458200" y="3104638"/>
            <a:ext cx="1066800" cy="1066800"/>
          </a:xfrm>
          <a:prstGeom prst="downArrow">
            <a:avLst>
              <a:gd name="adj1" fmla="val 4220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833">
            <a:off x="776632" y="4538811"/>
            <a:ext cx="4754154" cy="10797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09725" y="4738982"/>
            <a:ext cx="390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Euclid: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812" y="4255134"/>
            <a:ext cx="1173699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8"/>
          <p:cNvGrpSpPr/>
          <p:nvPr/>
        </p:nvGrpSpPr>
        <p:grpSpPr>
          <a:xfrm>
            <a:off x="787754" y="6426522"/>
            <a:ext cx="3239644" cy="1247606"/>
            <a:chOff x="0" y="0"/>
            <a:chExt cx="4828064" cy="953799"/>
          </a:xfrm>
        </p:grpSpPr>
        <p:pic>
          <p:nvPicPr>
            <p:cNvPr id="28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3428688" y="26775"/>
              <a:ext cx="1396046" cy="885292"/>
            </a:xfrm>
            <a:prstGeom prst="rect">
              <a:avLst/>
            </a:prstGeom>
          </p:spPr>
        </p:pic>
        <p:pic>
          <p:nvPicPr>
            <p:cNvPr id="29" name="Picture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7720" r="31345"/>
            <a:stretch>
              <a:fillRect/>
            </a:stretch>
          </p:blipFill>
          <p:spPr>
            <a:xfrm rot="26016">
              <a:off x="3458" y="13288"/>
              <a:ext cx="3515106" cy="927223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246594" y="6696382"/>
            <a:ext cx="2584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90775" y="6370282"/>
            <a:ext cx="8226504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điểm M nằm ngoài đường thẳng a thì đường thẳng b đi qua M và song song với a là duy nhất.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18750" r="18468" b="40385"/>
          <a:stretch/>
        </p:blipFill>
        <p:spPr>
          <a:xfrm>
            <a:off x="12477448" y="6195095"/>
            <a:ext cx="5888757" cy="29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/>
      <p:bldP spid="26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1" y="32845"/>
            <a:ext cx="18288001" cy="2398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2300"/>
            <a:ext cx="18512589" cy="24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671</Words>
  <Application>Microsoft Office PowerPoint</Application>
  <PresentationFormat>Custom</PresentationFormat>
  <Paragraphs>91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Cambria Math</vt:lpstr>
      <vt:lpstr>Arial</vt:lpstr>
      <vt:lpstr>Times New Roman</vt:lpstr>
      <vt:lpstr>Calibri</vt:lpstr>
      <vt:lpstr>Delius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Tien Ich May Tinh</cp:lastModifiedBy>
  <cp:revision>62</cp:revision>
  <dcterms:created xsi:type="dcterms:W3CDTF">2006-08-16T00:00:00Z</dcterms:created>
  <dcterms:modified xsi:type="dcterms:W3CDTF">2022-10-23T04:09:03Z</dcterms:modified>
  <dc:identifier>DAFCm-7J2_Y</dc:identifier>
</cp:coreProperties>
</file>