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72" r:id="rId2"/>
    <p:sldId id="298" r:id="rId3"/>
    <p:sldId id="338" r:id="rId4"/>
    <p:sldId id="259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9" r:id="rId15"/>
    <p:sldId id="396" r:id="rId16"/>
    <p:sldId id="397" r:id="rId17"/>
    <p:sldId id="400" r:id="rId18"/>
    <p:sldId id="350" r:id="rId19"/>
    <p:sldId id="291" r:id="rId20"/>
  </p:sldIdLst>
  <p:sldSz cx="18288000" cy="10287000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5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C16B9-DA7C-4F28-93DA-BB6325B071B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9CEED-9D14-4A73-8417-1D3FBE2B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3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a2609c4100_0_3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a2609c4100_0_3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57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1800" y="-2628900"/>
            <a:ext cx="24867739" cy="1560711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01980" y="3367910"/>
            <a:ext cx="14249399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2C2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2C2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GIẢNG HÔM NAY!</a:t>
            </a:r>
            <a:endParaRPr lang="en-US" sz="7200" b="1" dirty="0">
              <a:solidFill>
                <a:srgbClr val="2C2C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911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59" y="-1"/>
            <a:ext cx="18322159" cy="443421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34159" y="2077107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7298979"/>
                  </p:ext>
                </p:extLst>
              </p:nvPr>
            </p:nvGraphicFramePr>
            <p:xfrm>
              <a:off x="650425" y="2381907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81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7298979"/>
                  </p:ext>
                </p:extLst>
              </p:nvPr>
            </p:nvGraphicFramePr>
            <p:xfrm>
              <a:off x="650425" y="2381907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81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888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550" r="-407" b="-591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30550" t="-200645" r="-407" b="-187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26117" y="6553628"/>
                <a:ext cx="8839200" cy="3753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17" y="6553628"/>
                <a:ext cx="8839200" cy="3753079"/>
              </a:xfrm>
              <a:prstGeom prst="rect">
                <a:avLst/>
              </a:prstGeom>
              <a:blipFill>
                <a:blip r:embed="rId4"/>
                <a:stretch>
                  <a:fillRect l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79883" y="5658507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" y="0"/>
            <a:ext cx="18277490" cy="709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6276" y="1417638"/>
                <a:ext cx="10020300" cy="3041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bằng nhau chưa chắc đã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dụ: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vuông mà kề bù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 và đều bằng </a:t>
                </a:r>
                <a14:m>
                  <m:oMath xmlns:m="http://schemas.openxmlformats.org/officeDocument/2006/math"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 không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6" y="1417638"/>
                <a:ext cx="10020300" cy="3041858"/>
              </a:xfrm>
              <a:prstGeom prst="rect">
                <a:avLst/>
              </a:prstGeom>
              <a:blipFill>
                <a:blip r:embed="rId2"/>
                <a:stretch>
                  <a:fillRect l="-2129" r="-973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4343400" y="5143500"/>
            <a:ext cx="10420733" cy="43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1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45"/>
            <a:ext cx="18440400" cy="1025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3545" y="1028700"/>
            <a:ext cx="16195756" cy="8229600"/>
            <a:chOff x="0" y="0"/>
            <a:chExt cx="523846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38460" cy="3172127"/>
            </a:xfrm>
            <a:custGeom>
              <a:avLst/>
              <a:gdLst/>
              <a:ahLst/>
              <a:cxnLst/>
              <a:rect l="l" t="t" r="r" b="b"/>
              <a:pathLst>
                <a:path w="5238460" h="3172127">
                  <a:moveTo>
                    <a:pt x="511400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4000" y="0"/>
                  </a:lnTo>
                  <a:cubicBezTo>
                    <a:pt x="5182580" y="0"/>
                    <a:pt x="5238460" y="55880"/>
                    <a:pt x="5238460" y="124460"/>
                  </a:cubicBezTo>
                  <a:lnTo>
                    <a:pt x="5238460" y="3047667"/>
                  </a:lnTo>
                  <a:cubicBezTo>
                    <a:pt x="5238460" y="3116247"/>
                    <a:pt x="5182580" y="3172127"/>
                    <a:pt x="511400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3246296" y="3250674"/>
            <a:ext cx="1211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d’ và d’’ phân biệt, cùng vuông góc với d thì d cắt d’, d’’ tạo thành 8 góc vuông. Do hai góc vuông nào cũng bằng nhau nên theo dấu hiệu góc đồng vị bằng nhau thì hai đường thẳng d’ và d’’ song song.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4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4437380"/>
            <a:ext cx="1463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không cắt d’’ thì d song song với d’’ nên qua giao điểm A của d và d’ có hai đường thẳng là d và d’ cùng song song với d’’. Theo tiên đề Euclid, d phải trùng với d’, trong khi theo giả thiết thì d khác d’ vì vuông góc với d’.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phải cắt d’’ tại một điểm B.</a:t>
            </a:r>
          </a:p>
        </p:txBody>
      </p:sp>
    </p:spTree>
    <p:extLst>
      <p:ext uri="{BB962C8B-B14F-4D97-AF65-F5344CB8AC3E}">
        <p14:creationId xmlns:p14="http://schemas.microsoft.com/office/powerpoint/2010/main" val="13838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4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Oval Callout 4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4424680"/>
            <a:ext cx="142113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cắt d’, d’’ tạo thành 8 góc, trong đó 4 góc tại A đều vuông. Từ tính chất của hai đường thẳng song song khi d cắt hai đường thẳng song song d’, d’’ thì hai góc đồng vị bằng nhau nên trong bốn góc còn lại tại B có một góc vuông.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vuông góc với d’’.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38884"/>
            <a:ext cx="2987704" cy="1493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25" y="1607368"/>
            <a:ext cx="1450886" cy="1604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352" y="141879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(1)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(2)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  <a:blipFill rotWithShape="0">
                <a:blip r:embed="rId8"/>
                <a:stretch>
                  <a:fillRect l="-1646" r="-1600" b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57239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57"/>
          <p:cNvSpPr/>
          <p:nvPr/>
        </p:nvSpPr>
        <p:spPr>
          <a:xfrm rot="1244805">
            <a:off x="10411440" y="4459952"/>
            <a:ext cx="3089632" cy="215312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grpSp>
        <p:nvGrpSpPr>
          <p:cNvPr id="1478" name="Google Shape;1478;p57"/>
          <p:cNvGrpSpPr/>
          <p:nvPr/>
        </p:nvGrpSpPr>
        <p:grpSpPr>
          <a:xfrm>
            <a:off x="1682038" y="3108054"/>
            <a:ext cx="2712728" cy="2583640"/>
            <a:chOff x="1938604" y="1358625"/>
            <a:chExt cx="1232946" cy="1174275"/>
          </a:xfrm>
        </p:grpSpPr>
        <p:sp>
          <p:nvSpPr>
            <p:cNvPr id="1479" name="Google Shape;1479;p57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6"/>
              <a:endParaRPr sz="3600"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6"/>
              <a:endParaRPr sz="3600"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6"/>
              <a:endParaRPr sz="3600"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6"/>
              <a:endParaRPr sz="3600"/>
            </a:p>
          </p:txBody>
        </p:sp>
      </p:grpSp>
      <p:sp>
        <p:nvSpPr>
          <p:cNvPr id="1497" name="Google Shape;1497;p57"/>
          <p:cNvSpPr txBox="1"/>
          <p:nvPr/>
        </p:nvSpPr>
        <p:spPr>
          <a:xfrm>
            <a:off x="1894738" y="3665636"/>
            <a:ext cx="22944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756"/>
            <a:r>
              <a:rPr lang="en-US" sz="5600" b="1" dirty="0">
                <a:solidFill>
                  <a:srgbClr val="2F1932"/>
                </a:solidFill>
                <a:ea typeface="Delius"/>
                <a:cs typeface="Delius"/>
                <a:sym typeface="Delius"/>
              </a:rPr>
              <a:t>01</a:t>
            </a:r>
            <a:endParaRPr sz="5600" b="1" dirty="0">
              <a:solidFill>
                <a:srgbClr val="2F1932"/>
              </a:solidFill>
              <a:ea typeface="Delius"/>
              <a:cs typeface="Delius"/>
              <a:sym typeface="Deliu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0988" y="591229"/>
            <a:ext cx="2192256" cy="9004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6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Google Shape;1473;p57"/>
          <p:cNvSpPr txBox="1">
            <a:spLocks/>
          </p:cNvSpPr>
          <p:nvPr/>
        </p:nvSpPr>
        <p:spPr>
          <a:xfrm>
            <a:off x="4531991" y="1054496"/>
            <a:ext cx="10380614" cy="21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 defTabSz="1828756">
              <a:buClr>
                <a:srgbClr val="2F1932"/>
              </a:buClr>
            </a:pPr>
            <a:r>
              <a:rPr lang="vi-VN" sz="6400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9761" y="5631650"/>
            <a:ext cx="40069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756">
              <a:lnSpc>
                <a:spcPct val="150000"/>
              </a:lnSpc>
            </a:pPr>
            <a:r>
              <a:rPr lang="en-US" sz="4000" dirty="0" err="1"/>
              <a:t>Ôn</a:t>
            </a:r>
            <a:r>
              <a:rPr lang="en-US" sz="4000" dirty="0"/>
              <a:t> </a:t>
            </a:r>
            <a:r>
              <a:rPr lang="en-US" sz="4000" dirty="0" err="1"/>
              <a:t>lại</a:t>
            </a:r>
            <a:r>
              <a:rPr lang="en-US" sz="4000" dirty="0"/>
              <a:t> </a:t>
            </a:r>
            <a:r>
              <a:rPr lang="en-US" sz="4000" dirty="0" err="1"/>
              <a:t>kiến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endParaRPr lang="en-US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6876709" y="5004301"/>
            <a:ext cx="4810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756">
              <a:lnSpc>
                <a:spcPct val="150000"/>
              </a:lnSpc>
            </a:pPr>
            <a:r>
              <a:rPr lang="en-US" sz="4000" dirty="0" err="1"/>
              <a:t>Hoàn</a:t>
            </a:r>
            <a:r>
              <a:rPr lang="en-US" sz="4000" dirty="0"/>
              <a:t> </a:t>
            </a:r>
            <a:r>
              <a:rPr lang="en-US" sz="4000" dirty="0" err="1"/>
              <a:t>thành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tập</a:t>
            </a:r>
            <a:r>
              <a:rPr lang="en-US" sz="4000" dirty="0"/>
              <a:t> </a:t>
            </a:r>
            <a:r>
              <a:rPr lang="en-US" sz="4000" dirty="0" err="1"/>
              <a:t>còn</a:t>
            </a:r>
            <a:r>
              <a:rPr lang="en-US" sz="4000" dirty="0"/>
              <a:t> </a:t>
            </a:r>
            <a:r>
              <a:rPr lang="en-US" sz="4000" dirty="0" err="1"/>
              <a:t>lại</a:t>
            </a:r>
            <a:r>
              <a:rPr lang="en-US" sz="4000" dirty="0"/>
              <a:t> SGK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tập</a:t>
            </a:r>
            <a:r>
              <a:rPr lang="en-US" sz="4000" dirty="0"/>
              <a:t> SBT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080233" y="6480108"/>
            <a:ext cx="4425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756">
              <a:lnSpc>
                <a:spcPct val="150000"/>
              </a:lnSpc>
            </a:pPr>
            <a:r>
              <a:rPr lang="en-US" sz="4000" dirty="0" err="1"/>
              <a:t>Chuẩn</a:t>
            </a:r>
            <a:r>
              <a:rPr lang="en-US" sz="4000" dirty="0"/>
              <a:t> </a:t>
            </a:r>
            <a:r>
              <a:rPr lang="en-US" sz="4000" dirty="0" err="1"/>
              <a:t>bị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endParaRPr lang="en-US" sz="4000" b="1" dirty="0"/>
          </a:p>
        </p:txBody>
      </p:sp>
      <p:sp>
        <p:nvSpPr>
          <p:cNvPr id="50" name="Google Shape;1475;p57"/>
          <p:cNvSpPr/>
          <p:nvPr/>
        </p:nvSpPr>
        <p:spPr>
          <a:xfrm rot="-657115">
            <a:off x="4551973" y="4248504"/>
            <a:ext cx="3481474" cy="209864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grpSp>
        <p:nvGrpSpPr>
          <p:cNvPr id="52" name="Google Shape;1483;p57"/>
          <p:cNvGrpSpPr/>
          <p:nvPr/>
        </p:nvGrpSpPr>
        <p:grpSpPr>
          <a:xfrm>
            <a:off x="7988511" y="2212836"/>
            <a:ext cx="2519510" cy="2679884"/>
            <a:chOff x="2202650" y="2939175"/>
            <a:chExt cx="1146900" cy="1220125"/>
          </a:xfrm>
        </p:grpSpPr>
        <p:sp>
          <p:nvSpPr>
            <p:cNvPr id="53" name="Google Shape;1484;p57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6"/>
              <a:endParaRPr sz="3600"/>
            </a:p>
          </p:txBody>
        </p:sp>
        <p:sp>
          <p:nvSpPr>
            <p:cNvPr id="54" name="Google Shape;1485;p57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6"/>
              <a:endParaRPr sz="3600"/>
            </a:p>
          </p:txBody>
        </p:sp>
        <p:sp>
          <p:nvSpPr>
            <p:cNvPr id="55" name="Google Shape;1486;p57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6"/>
              <a:endParaRPr sz="3600"/>
            </a:p>
          </p:txBody>
        </p:sp>
        <p:sp>
          <p:nvSpPr>
            <p:cNvPr id="56" name="Google Shape;1487;p57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6"/>
              <a:endParaRPr sz="3600"/>
            </a:p>
          </p:txBody>
        </p:sp>
      </p:grpSp>
      <p:grpSp>
        <p:nvGrpSpPr>
          <p:cNvPr id="57" name="Google Shape;1493;p57"/>
          <p:cNvGrpSpPr/>
          <p:nvPr/>
        </p:nvGrpSpPr>
        <p:grpSpPr>
          <a:xfrm rot="-161392">
            <a:off x="13497006" y="3333218"/>
            <a:ext cx="2608616" cy="2607764"/>
            <a:chOff x="5448300" y="1526500"/>
            <a:chExt cx="1154925" cy="1154650"/>
          </a:xfrm>
        </p:grpSpPr>
        <p:sp>
          <p:nvSpPr>
            <p:cNvPr id="58" name="Google Shape;1494;p57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6"/>
              <a:endParaRPr sz="3600"/>
            </a:p>
          </p:txBody>
        </p:sp>
        <p:sp>
          <p:nvSpPr>
            <p:cNvPr id="59" name="Google Shape;1495;p57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6"/>
              <a:endParaRPr sz="3600"/>
            </a:p>
          </p:txBody>
        </p:sp>
        <p:sp>
          <p:nvSpPr>
            <p:cNvPr id="60" name="Google Shape;1496;p57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6"/>
              <a:endParaRPr sz="3600"/>
            </a:p>
          </p:txBody>
        </p:sp>
      </p:grpSp>
      <p:sp>
        <p:nvSpPr>
          <p:cNvPr id="61" name="Google Shape;1498;p57"/>
          <p:cNvSpPr txBox="1"/>
          <p:nvPr/>
        </p:nvSpPr>
        <p:spPr>
          <a:xfrm>
            <a:off x="8245138" y="2591070"/>
            <a:ext cx="22944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756"/>
            <a:r>
              <a:rPr lang="en-US" sz="5600" b="1" dirty="0">
                <a:solidFill>
                  <a:srgbClr val="2F1932"/>
                </a:solidFill>
                <a:ea typeface="Delius"/>
                <a:cs typeface="Delius"/>
                <a:sym typeface="Delius"/>
              </a:rPr>
              <a:t>02</a:t>
            </a:r>
            <a:endParaRPr sz="5600" b="1" dirty="0">
              <a:solidFill>
                <a:srgbClr val="2F1932"/>
              </a:solidFill>
              <a:ea typeface="Delius"/>
              <a:cs typeface="Delius"/>
              <a:sym typeface="Delius"/>
            </a:endParaRPr>
          </a:p>
        </p:txBody>
      </p:sp>
      <p:sp>
        <p:nvSpPr>
          <p:cNvPr id="62" name="Google Shape;1499;p57"/>
          <p:cNvSpPr txBox="1"/>
          <p:nvPr/>
        </p:nvSpPr>
        <p:spPr>
          <a:xfrm>
            <a:off x="13617862" y="3919700"/>
            <a:ext cx="22944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756"/>
            <a:r>
              <a:rPr lang="en-US" sz="5600" b="1" dirty="0">
                <a:solidFill>
                  <a:srgbClr val="2F1932"/>
                </a:solidFill>
                <a:ea typeface="Delius"/>
                <a:cs typeface="Delius"/>
                <a:sym typeface="Delius"/>
              </a:rPr>
              <a:t>03</a:t>
            </a:r>
            <a:endParaRPr sz="5600" b="1" dirty="0">
              <a:solidFill>
                <a:srgbClr val="2F1932"/>
              </a:solidFill>
              <a:ea typeface="Delius"/>
              <a:cs typeface="Delius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val="229515493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" grpId="0" animBg="1"/>
      <p:bldP spid="1497" grpId="0"/>
      <p:bldP spid="4" grpId="0"/>
      <p:bldP spid="48" grpId="0"/>
      <p:bldP spid="49" grpId="0"/>
      <p:bldP spid="50" grpId="0" animBg="1"/>
      <p:bldP spid="61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7329488" cy="1028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-114301"/>
            <a:ext cx="7394028" cy="1037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173" y="-571500"/>
            <a:ext cx="18350311" cy="108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18277490" cy="69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2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18039627" cy="10199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0" y="57531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</a:rPr>
              <a:t> 1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2" y="3238500"/>
            <a:ext cx="18352745" cy="19050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0" y="-30218"/>
            <a:ext cx="18293797" cy="58595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2985"/>
            <a:ext cx="18256470" cy="383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114300"/>
            <a:ext cx="18314276" cy="1083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8" y="-1"/>
            <a:ext cx="18290628" cy="102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3" y="0"/>
            <a:ext cx="17892000" cy="27051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78828" y="2247900"/>
            <a:ext cx="8320949" cy="8298552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Rectangle 5"/>
          <p:cNvSpPr/>
          <p:nvPr/>
        </p:nvSpPr>
        <p:spPr>
          <a:xfrm>
            <a:off x="888821" y="5608009"/>
            <a:ext cx="6903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5618225"/>
                  </p:ext>
                </p:extLst>
              </p:nvPr>
            </p:nvGraphicFramePr>
            <p:xfrm>
              <a:off x="1053218" y="7844976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83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đối đỉnh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5618225"/>
                  </p:ext>
                </p:extLst>
              </p:nvPr>
            </p:nvGraphicFramePr>
            <p:xfrm>
              <a:off x="1053218" y="7844976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83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471" r="-386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42471" t="-100645" r="-386" b="-17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4051" r="4289" b="19334"/>
          <a:stretch/>
        </p:blipFill>
        <p:spPr>
          <a:xfrm>
            <a:off x="167249" y="2253707"/>
            <a:ext cx="7625247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2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8" y="32845"/>
            <a:ext cx="15510641" cy="1030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331</Words>
  <Application>Microsoft Office PowerPoint</Application>
  <PresentationFormat>Custom</PresentationFormat>
  <Paragraphs>35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Delius</vt:lpstr>
      <vt:lpstr>Cambria Math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Tien Ich May Tinh</cp:lastModifiedBy>
  <cp:revision>65</cp:revision>
  <dcterms:created xsi:type="dcterms:W3CDTF">2006-08-16T00:00:00Z</dcterms:created>
  <dcterms:modified xsi:type="dcterms:W3CDTF">2022-11-01T22:33:39Z</dcterms:modified>
  <dc:identifier>DAFCm-7J2_Y</dc:identifier>
</cp:coreProperties>
</file>