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itchFamily="34" charset="0"/>
      <p:regular r:id="rId23"/>
      <p:bold r:id="rId24"/>
      <p:italic r:id="rId25"/>
      <p:boldItalic r:id="rId26"/>
    </p:embeddedFont>
    <p:embeddedFont>
      <p:font typeface="Calibri Light"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1/20/2025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1/20/2025</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7.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2.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5.sv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55.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54.png"/><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5.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svg"/><Relationship Id="rId7" Type="http://schemas.openxmlformats.org/officeDocument/2006/relationships/image" Target="../media/image12.svg"/><Relationship Id="rId12" Type="http://schemas.openxmlformats.org/officeDocument/2006/relationships/image" Target="../media/image58.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3.wdp"/><Relationship Id="rId5" Type="http://schemas.openxmlformats.org/officeDocument/2006/relationships/image" Target="../media/image7.svg"/><Relationship Id="rId10" Type="http://schemas.openxmlformats.org/officeDocument/2006/relationships/image" Target="../media/image53.png"/><Relationship Id="rId4" Type="http://schemas.openxmlformats.org/officeDocument/2006/relationships/image" Target="../media/image40.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0.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1.png"/><Relationship Id="rId5" Type="http://schemas.openxmlformats.org/officeDocument/2006/relationships/image" Target="../media/image7.svg"/><Relationship Id="rId10"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svg"/><Relationship Id="rId4" Type="http://schemas.openxmlformats.org/officeDocument/2006/relationships/image" Target="../media/image40.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audio" Target="../media/audio2.wav"/><Relationship Id="rId10" Type="http://schemas.openxmlformats.org/officeDocument/2006/relationships/image" Target="../media/image13.png"/><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7.svg"/><Relationship Id="rId10"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3291927"/>
          </a:xfrm>
          <a:prstGeom prst="rect">
            <a:avLst/>
          </a:prstGeom>
        </p:spPr>
        <p:txBody>
          <a:bodyPr wrap="square" lIns="0" tIns="0" rIns="0" bIns="0" rtlCol="0" anchor="t">
            <a:spAutoFit/>
          </a:bodyPr>
          <a:lstStyle/>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CHÀO MỪNG CÁC EM </a:t>
            </a:r>
          </a:p>
          <a:p>
            <a:pPr algn="ctr">
              <a:lnSpc>
                <a:spcPct val="150000"/>
              </a:lnSpc>
            </a:pPr>
            <a:r>
              <a:rPr lang="en-US" sz="7400" b="1" dirty="0" smtClean="0">
                <a:solidFill>
                  <a:srgbClr val="3A3031"/>
                </a:solidFill>
                <a:latin typeface="Arial" panose="020B0604020202020204" pitchFamily="34" charset="0"/>
                <a:cs typeface="Arial" panose="020B0604020202020204" pitchFamily="34" charset="0"/>
              </a:rPr>
              <a:t>ĐẾN VỚI TIẾT HỌC HÔM NAY!</a:t>
            </a:r>
            <a:endParaRPr lang="en-US" sz="7400" b="1" dirty="0">
              <a:solidFill>
                <a:srgbClr val="3A303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cstate="print"/>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-1,25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-2,3.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trong</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hai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âm</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nào</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có</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giá</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trị</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tuyệt</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đối</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lớn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là</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số</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bé</a:t>
            </a:r>
            <a:r>
              <a:rPr lang="en-US" sz="4000" i="1" dirty="0" smtClean="0">
                <a:solidFill>
                  <a:srgbClr val="C00000"/>
                </a:solidFill>
                <a:latin typeface="Arial" panose="020B0604020202020204" pitchFamily="34" charset="0"/>
                <a:cs typeface="Arial" panose="020B0604020202020204" pitchFamily="34" charset="0"/>
              </a:rPr>
              <a:t> </a:t>
            </a:r>
            <a:r>
              <a:rPr lang="en-US" sz="4000" i="1" dirty="0" err="1" smtClean="0">
                <a:solidFill>
                  <a:srgbClr val="C00000"/>
                </a:solidFill>
                <a:latin typeface="Arial" panose="020B0604020202020204" pitchFamily="34" charset="0"/>
                <a:cs typeface="Arial" panose="020B0604020202020204" pitchFamily="34" charset="0"/>
              </a:rPr>
              <a:t>hơn</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-12,7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-7,12.</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cstate="print"/>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smtClean="0">
                <a:latin typeface="Arial" panose="020B0604020202020204" pitchFamily="34" charset="0"/>
                <a:cs typeface="Arial" panose="020B0604020202020204" pitchFamily="34" charset="0"/>
              </a:rPr>
              <a:t>&gt; </a:t>
            </a:r>
            <a:r>
              <a:rPr lang="vi-VN" sz="4400" dirty="0" smtClean="0">
                <a:latin typeface="Arial" panose="020B0604020202020204" pitchFamily="34" charset="0"/>
                <a:cs typeface="Arial" panose="020B0604020202020204" pitchFamily="34" charset="0"/>
              </a:rPr>
              <a:t>b </a:t>
            </a:r>
            <a:r>
              <a:rPr lang="vi-VN" sz="4400" dirty="0">
                <a:latin typeface="Arial" panose="020B0604020202020204" pitchFamily="34" charset="0"/>
                <a:cs typeface="Arial" panose="020B0604020202020204" pitchFamily="34" charset="0"/>
              </a:rPr>
              <a:t>nhưng |a</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1,25</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2,3</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smtClean="0">
              <a:latin typeface="Arial" panose="020B0604020202020204" pitchFamily="34" charset="0"/>
              <a:cs typeface="Arial" panose="020B0604020202020204" pitchFamily="34" charset="0"/>
            </a:endParaRPr>
          </a:p>
          <a:p>
            <a:pPr algn="just">
              <a:lnSpc>
                <a:spcPct val="150000"/>
              </a:lnSpc>
            </a:pP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12,7</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&gt;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7,12| </a:t>
            </a:r>
            <a:r>
              <a:rPr lang="vi-VN" sz="4400" dirty="0" smtClean="0">
                <a:latin typeface="Arial" panose="020B0604020202020204" pitchFamily="34" charset="0"/>
                <a:cs typeface="Arial" panose="020B0604020202020204" pitchFamily="34" charset="0"/>
              </a:rPr>
              <a:t>nên</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-12,7</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&lt;</a:t>
            </a:r>
            <a:r>
              <a:rPr lang="en-US" sz="4400" dirty="0" smtClean="0">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-7,12</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988814" y="6393045"/>
            <a:ext cx="2284453" cy="32680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a:xfrm>
            <a:off x="14173200" y="7312049"/>
            <a:ext cx="3210153" cy="2507932"/>
          </a:xfrm>
          <a:prstGeom prst="rect">
            <a:avLst/>
          </a:prstGeom>
        </p:spPr>
      </p:pic>
      <p:pic>
        <p:nvPicPr>
          <p:cNvPr id="7" name="Picture 7"/>
          <p:cNvPicPr>
            <a:picLocks noChangeAspect="1"/>
          </p:cNvPicPr>
          <p:nvPr/>
        </p:nvPicPr>
        <p:blipFill>
          <a:blip r:embed="rId3" cstate="print"/>
          <a:srcRect/>
          <a:stretch>
            <a:fillRect/>
          </a:stretch>
        </p:blipFill>
        <p:spPr>
          <a:xfrm rot="398479">
            <a:off x="14674714" y="772428"/>
            <a:ext cx="2726337" cy="1765303"/>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2.30 (SGK - tr39)</a:t>
            </a:r>
            <a:endParaRPr lang="en-US" sz="4000" b="1" dirty="0">
              <a:latin typeface="Arial" panose="020B0604020202020204" pitchFamily="34" charset="0"/>
              <a:cs typeface="Arial" panose="020B0604020202020204" pitchFamily="34" charset="0"/>
            </a:endParaRP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 = 2,1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 b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Muốn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khác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ta </a:t>
            </a:r>
            <a:r>
              <a:rPr lang="en-US" sz="4000" i="1" dirty="0" err="1" smtClean="0">
                <a:latin typeface="Arial" panose="020B0604020202020204" pitchFamily="34" charset="0"/>
                <a:cs typeface="Arial" panose="020B0604020202020204" pitchFamily="34" charset="0"/>
              </a:rPr>
              <a:t>nhân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trị</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tuyệt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đối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chúng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rồi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đặt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dấu</a:t>
            </a:r>
            <a:r>
              <a:rPr lang="en-US" sz="4000" i="1" dirty="0" smtClean="0">
                <a:latin typeface="Arial" panose="020B0604020202020204" pitchFamily="34" charset="0"/>
                <a:cs typeface="Arial" panose="020B0604020202020204" pitchFamily="34" charset="0"/>
              </a:rPr>
              <a:t> “-”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kết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quả</a:t>
            </a:r>
            <a:r>
              <a:rPr lang="en-US" sz="4000" i="1" dirty="0" smtClean="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áp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tắc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(-2,5). 3.</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6591300"/>
            <a:ext cx="1840699" cy="433331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94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cstate="print"/>
          <a:srcRect/>
          <a:stretch>
            <a:fillRect/>
          </a:stretch>
        </p:blipFill>
        <p:spPr>
          <a:xfrm>
            <a:off x="457200" y="2705100"/>
            <a:ext cx="1974904" cy="1626827"/>
          </a:xfrm>
          <a:prstGeom prst="rect">
            <a:avLst/>
          </a:prstGeom>
        </p:spPr>
      </p:pic>
      <p:sp>
        <p:nvSpPr>
          <p:cNvPr id="15" name="Rectangle 14"/>
          <p:cNvSpPr/>
          <p:nvPr/>
        </p:nvSpPr>
        <p:spPr>
          <a:xfrm>
            <a:off x="3926018" y="30172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 2,1</a:t>
            </a:r>
            <a:r>
              <a:rPr lang="en-US" sz="4000" dirty="0">
                <a:latin typeface="Arial" panose="020B0604020202020204" pitchFamily="34" charset="0"/>
                <a:cs typeface="Arial" panose="020B0604020202020204" pitchFamily="34" charset="0"/>
              </a:rPr>
              <a:t>⋅(-5,2</a:t>
            </a:r>
            <a:r>
              <a:rPr lang="en-US" sz="4000" dirty="0" smtClean="0">
                <a:latin typeface="Arial" panose="020B0604020202020204" pitchFamily="34" charset="0"/>
                <a:cs typeface="Arial" panose="020B0604020202020204" pitchFamily="34" charset="0"/>
              </a:rPr>
              <a:t>) = -</a:t>
            </a:r>
            <a:r>
              <a:rPr lang="en-US" sz="4000" dirty="0">
                <a:latin typeface="Arial" panose="020B0604020202020204" pitchFamily="34" charset="0"/>
                <a:cs typeface="Arial" panose="020B0604020202020204" pitchFamily="34" charset="0"/>
              </a:rPr>
              <a:t>2,1</a:t>
            </a:r>
            <a:r>
              <a:rPr lang="en-US" sz="4000" dirty="0" smtClean="0">
                <a:latin typeface="Arial" panose="020B0604020202020204" pitchFamily="34" charset="0"/>
                <a:cs typeface="Arial" panose="020B0604020202020204" pitchFamily="34" charset="0"/>
              </a:rPr>
              <a:t>⋅ 5,2 </a:t>
            </a:r>
          </a:p>
          <a:p>
            <a:pPr algn="just">
              <a:lnSpc>
                <a:spcPct val="150000"/>
              </a:lnSpc>
            </a:pPr>
            <a:r>
              <a:rPr lang="en-US" sz="4000" dirty="0" smtClean="0">
                <a:latin typeface="Arial" panose="020B0604020202020204" pitchFamily="34" charset="0"/>
                <a:cs typeface="Arial" panose="020B0604020202020204" pitchFamily="34" charset="0"/>
              </a:rPr>
              <a:t>|a|. |b| = 2,1⋅ 5,2 </a:t>
            </a:r>
          </a:p>
          <a:p>
            <a:pPr algn="just">
              <a:lnSpc>
                <a:spcPct val="150000"/>
              </a:lnSpc>
            </a:pP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a.b</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|-2,5</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a:t>
            </a:r>
            <a:r>
              <a:rPr lang="en-US" sz="4000" dirty="0" smtClean="0">
                <a:latin typeface="Arial" panose="020B0604020202020204" pitchFamily="34" charset="0"/>
                <a:cs typeface="Arial" panose="020B0604020202020204" pitchFamily="34" charset="0"/>
              </a:rPr>
              <a:t>⋅ 3 = -</a:t>
            </a:r>
            <a:r>
              <a:rPr lang="en-US" sz="4000" dirty="0">
                <a:latin typeface="Arial" panose="020B0604020202020204" pitchFamily="34" charset="0"/>
                <a:cs typeface="Arial" panose="020B0604020202020204" pitchFamily="34" charset="0"/>
              </a:rPr>
              <a:t>7,5.</a:t>
            </a:r>
          </a:p>
        </p:txBody>
      </p:sp>
      <p:pic>
        <p:nvPicPr>
          <p:cNvPr id="16" name="Picture 15"/>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VẬN DỤNG</a:t>
            </a:r>
            <a:endParaRPr lang="en-US" sz="6600" b="1" dirty="0">
              <a:latin typeface="Arial" panose="020B0604020202020204" pitchFamily="34" charset="0"/>
              <a:cs typeface="Arial" panose="020B0604020202020204" pitchFamily="34" charset="0"/>
            </a:endParaRP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2.28 (SGK - tr39)</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a:t>
            </a:r>
            <a:r>
              <a:rPr lang="vi-VN" sz="4000" dirty="0" smtClean="0"/>
              <a:t>với </a:t>
            </a:r>
            <a:r>
              <a:rPr lang="vi-VN" sz="4000" dirty="0"/>
              <a:t>kết quả của Bài tập 2.27.</a:t>
            </a:r>
            <a:endParaRPr lang="en-US" sz="4000" dirty="0"/>
          </a:p>
        </p:txBody>
      </p:sp>
      <p:pic>
        <p:nvPicPr>
          <p:cNvPr id="13" name="Picture 12"/>
          <p:cNvPicPr>
            <a:picLocks noChangeAspect="1"/>
          </p:cNvPicPr>
          <p:nvPr/>
        </p:nvPicPr>
        <p:blipFill>
          <a:blip r:embed="rId9">
            <a:extLst>
              <a:ext uri="{BEBA8EAE-BF5A-486C-A8C5-ECC9F3942E4B}">
                <a14:imgProps xmlns:a14="http://schemas.microsoft.com/office/drawing/2010/main" xmlns="">
                  <a14:imgLayer r:embed="rId10">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691255">
            <a:off x="285537" y="7018951"/>
            <a:ext cx="3343591" cy="324746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0">
            <a:extLst>
              <a:ext uri="{BEBA8EAE-BF5A-486C-A8C5-ECC9F3942E4B}">
                <a14:imgProps xmlns:a14="http://schemas.microsoft.com/office/drawing/2010/main" xmlns="">
                  <a14:imgLayer r:embed="rId11">
                    <a14:imgEffect>
                      <a14:sharpenSoften amount="25000"/>
                    </a14:imgEffect>
                  </a14:imgLayer>
                </a14:imgProps>
              </a:ext>
              <a:ext uri="{28A0092B-C50C-407E-A947-70E740481C1C}">
                <a14:useLocalDpi xmlns:a14="http://schemas.microsoft.com/office/drawing/2010/main" xmlns="" val="0"/>
              </a:ext>
            </a:extLst>
          </a:blip>
          <a:stretch>
            <a:fillRect/>
          </a:stretch>
        </p:blipFill>
        <p:spPr>
          <a:xfrm>
            <a:off x="5638800" y="868680"/>
            <a:ext cx="6288670" cy="2860007"/>
          </a:xfrm>
          <a:prstGeom prst="rect">
            <a:avLst/>
          </a:prstGeom>
        </p:spPr>
      </p:pic>
      <mc:AlternateContent xmlns:mc="http://schemas.openxmlformats.org/markup-compatibility/2006">
        <mc:Choice xmlns:a14="http://schemas.microsoft.com/office/drawing/2010/main" xmlns=""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a:r>
                <a:r>
                  <a:rPr lang="en-US" sz="4000" dirty="0" smtClean="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1,4 (cm)</a:t>
                </a:r>
              </a:p>
              <a:p>
                <a:pPr>
                  <a:lnSpc>
                    <a:spcPct val="150000"/>
                  </a:lnSpc>
                </a:pP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khúc</a:t>
                </a:r>
                <a:r>
                  <a:rPr lang="en-US" sz="4000" dirty="0" smtClean="0">
                    <a:latin typeface="Arial" panose="020B0604020202020204" pitchFamily="34" charset="0"/>
                    <a:cs typeface="Arial" panose="020B0604020202020204" pitchFamily="34" charset="0"/>
                  </a:rPr>
                  <a:t> ABC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2,2 + 1,4 = 3,6 (cm)</a:t>
                </a:r>
                <a:endParaRPr lang="en-US" sz="4000" dirty="0">
                  <a:latin typeface="Arial" panose="020B0604020202020204" pitchFamily="34" charset="0"/>
                  <a:cs typeface="Arial" panose="020B0604020202020204"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smtClean="0">
                <a:solidFill>
                  <a:srgbClr val="C00000"/>
                </a:solidFill>
                <a:latin typeface="Arial" panose="020B0604020202020204" pitchFamily="34" charset="0"/>
                <a:cs typeface="Arial" panose="020B0604020202020204" pitchFamily="34" charset="0"/>
              </a:rPr>
              <a:t>Cùng</a:t>
            </a:r>
            <a:r>
              <a:rPr lang="en-US" sz="4000" dirty="0" smtClean="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478000" y="412314"/>
            <a:ext cx="2971800" cy="2321718"/>
          </a:xfrm>
          <a:prstGeom prst="rect">
            <a:avLst/>
          </a:prstGeom>
        </p:spPr>
      </p:pic>
      <p:grpSp>
        <p:nvGrpSpPr>
          <p:cNvPr id="4" name="Group 4"/>
          <p:cNvGrpSpPr/>
          <p:nvPr/>
        </p:nvGrpSpPr>
        <p:grpSpPr>
          <a:xfrm>
            <a:off x="7439811" y="8403069"/>
            <a:ext cx="3636977" cy="1231235"/>
            <a:chOff x="0" y="0"/>
            <a:chExt cx="4849303" cy="1641646"/>
          </a:xfrm>
        </p:grpSpPr>
        <p:pic>
          <p:nvPicPr>
            <p:cNvPr id="5" name="Picture 5"/>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1498600" y="8721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52600" y="1104900"/>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2.29 (SGK - tr39)</a:t>
            </a:r>
            <a:endParaRPr lang="en-US" sz="4000" b="1" dirty="0">
              <a:latin typeface="Arial" panose="020B0604020202020204" pitchFamily="34" charset="0"/>
              <a:cs typeface="Arial" panose="020B0604020202020204" pitchFamily="34" charset="0"/>
            </a:endParaRPr>
          </a:p>
        </p:txBody>
      </p:sp>
      <p:sp>
        <p:nvSpPr>
          <p:cNvPr id="11" name="Rectangle 10"/>
          <p:cNvSpPr/>
          <p:nvPr/>
        </p:nvSpPr>
        <p:spPr>
          <a:xfrm>
            <a:off x="1752600" y="2271642"/>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11" name="Rectangle 10"/>
              <p:cNvSpPr/>
              <p:nvPr/>
            </p:nvSpPr>
            <p:spPr>
              <a:xfrm>
                <a:off x="4914771" y="1468600"/>
                <a:ext cx="10883107" cy="1268681"/>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r>
                <a:r>
                  <a:rPr lang="en-US" sz="4000" dirty="0">
                    <a:latin typeface="Arial" panose="020B0604020202020204" pitchFamily="34" charset="0"/>
                    <a:cs typeface="Arial" panose="020B0604020202020204" pitchFamily="34" charset="0"/>
                  </a:rPr>
                  <a:t>= 1,(428571) (m)</a:t>
                </a:r>
              </a:p>
            </p:txBody>
          </p:sp>
        </mc:Choice>
        <mc:Fallback>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r>
                <a:r>
                  <a:rPr lang="vi-VN" sz="4000" b="1" dirty="0">
                    <a:latin typeface="Arial" panose="020B0604020202020204" pitchFamily="34" charset="0"/>
                    <a:cs typeface="Arial" panose="020B0604020202020204" pitchFamily="34" charset="0"/>
                  </a:rPr>
                  <a:t>Cách 1</a:t>
                </a:r>
                <a:r>
                  <a:rPr lang="vi-VN" sz="4000" b="1"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r>
                <a:r>
                  <a:rPr lang="en-US" sz="4000" dirty="0" smtClean="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r>
                <a:r>
                  <a:rPr lang="en-US" sz="4000" b="1" dirty="0" smtClean="0">
                    <a:latin typeface="Arial" panose="020B0604020202020204" pitchFamily="34" charset="0"/>
                    <a:cs typeface="Arial" panose="020B0604020202020204" pitchFamily="34" charset="0"/>
                  </a:rPr>
                  <a:t/>
                </a:r>
                <a:r>
                  <a:rPr lang="en-US" sz="4000" b="1" dirty="0" err="1" smtClean="0">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smtClean="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5</a:t>
                </a:r>
                <a:r>
                  <a:rPr lang="en-US" sz="4000" dirty="0">
                    <a:latin typeface="Arial" panose="020B0604020202020204" pitchFamily="34" charset="0"/>
                    <a:cs typeface="Arial" panose="020B0604020202020204" pitchFamily="34" charset="0"/>
                  </a:rPr>
                  <a:t>,(714285</a:t>
                </a:r>
                <a:r>
                  <a:rPr lang="en-US" sz="4000" dirty="0" smtClean="0">
                    <a:latin typeface="Arial" panose="020B0604020202020204" pitchFamily="34" charset="0"/>
                    <a:cs typeface="Arial" panose="020B0604020202020204" pitchFamily="34" charset="0"/>
                  </a:rPr>
                  <a:t>) ≈ 5,71 (m).</a:t>
                </a:r>
              </a:p>
              <a:p>
                <a:pPr algn="just">
                  <a:lnSpc>
                    <a:spcPct val="150000"/>
                  </a:lnSpc>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smtClean="0">
                <a:solidFill>
                  <a:srgbClr val="1D2226"/>
                </a:solidFill>
                <a:latin typeface="Arial" panose="020B0604020202020204" pitchFamily="34" charset="0"/>
                <a:cs typeface="Arial" panose="020B0604020202020204" pitchFamily="34" charset="0"/>
              </a:rPr>
              <a:t>HƯỚNG DẪN VỀ NHÀ</a:t>
            </a:r>
            <a:endParaRPr lang="en-US" sz="6600" b="1" dirty="0">
              <a:solidFill>
                <a:srgbClr val="1D2226"/>
              </a:solidFill>
              <a:latin typeface="Arial" panose="020B0604020202020204" pitchFamily="34" charset="0"/>
              <a:cs typeface="Arial" panose="020B0604020202020204" pitchFamily="34" charset="0"/>
            </a:endParaRP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1</a:t>
            </a:r>
            <a:endParaRPr lang="en-US" sz="4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chương</a:t>
            </a:r>
            <a:r>
              <a:rPr lang="en-US" sz="4000" dirty="0" smtClean="0">
                <a:latin typeface="Arial" panose="020B0604020202020204" pitchFamily="34" charset="0"/>
                <a:cs typeface="Arial" panose="020B0604020202020204" pitchFamily="34" charset="0"/>
              </a:rPr>
              <a:t> II</a:t>
            </a:r>
            <a:endParaRPr lang="en-US" sz="4000" dirty="0">
              <a:latin typeface="Arial" panose="020B0604020202020204" pitchFamily="34" charset="0"/>
              <a:cs typeface="Arial" panose="020B0604020202020204" pitchFamily="34" charset="0"/>
            </a:endParaRP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3</a:t>
            </a:r>
            <a:endParaRPr lang="en-US" sz="44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r>
              <a:rPr lang="en-US" sz="4000"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8: </a:t>
            </a:r>
            <a:r>
              <a:rPr lang="en-US" sz="4000" b="1" dirty="0" err="1" smtClean="0">
                <a:latin typeface="Arial" panose="020B0604020202020204" pitchFamily="34" charset="0"/>
                <a:cs typeface="Arial" panose="020B0604020202020204" pitchFamily="34" charset="0"/>
              </a:rPr>
              <a:t>Góc</a:t>
            </a:r>
            <a:r>
              <a:rPr lang="en-US" sz="4000" b="1" dirty="0" smtClean="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85800" y="3276537"/>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7"/>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smtClean="0">
                <a:solidFill>
                  <a:srgbClr val="3A3031"/>
                </a:solidFill>
                <a:latin typeface="Arial" panose="020B0604020202020204" pitchFamily="34" charset="0"/>
                <a:cs typeface="Arial" panose="020B0604020202020204" pitchFamily="34" charset="0"/>
              </a:rPr>
              <a:t>CẢM ƠN CÁC EM ĐÃ THEO DÕI BÀI GIẢNG NGÀY HÔM NAY!</a:t>
            </a:r>
            <a:endParaRPr lang="en-US" sz="7200" b="1" dirty="0">
              <a:solidFill>
                <a:srgbClr val="3A303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7000"/>
          </a:srgbClr>
        </a:solidFill>
        <a:effectLst/>
      </p:bgPr>
    </p:bg>
    <p:spTree>
      <p:nvGrpSpPr>
        <p:cNvPr id="1" name=""/>
        <p:cNvGrpSpPr/>
        <p:nvPr/>
      </p:nvGrpSpPr>
      <p:grpSpPr>
        <a:xfrm>
          <a:off x="0" y="0"/>
          <a:ext cx="0" cy="0"/>
          <a:chOff x="0" y="0"/>
          <a:chExt cx="0" cy="0"/>
        </a:xfrm>
      </p:grpSpPr>
      <p:sp>
        <p:nvSpPr>
          <p:cNvPr id="10" name="Star: 5 Points 9">
            <a:extLst>
              <a:ext uri="{FF2B5EF4-FFF2-40B4-BE49-F238E27FC236}">
                <a16:creationId xmlns=""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smtClean="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endPar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endParaRPr>
          </a:p>
        </p:txBody>
      </p:sp>
      <p:pic>
        <p:nvPicPr>
          <p:cNvPr id="14" name="Picture 13">
            <a:extLst>
              <a:ext uri="{FF2B5EF4-FFF2-40B4-BE49-F238E27FC236}">
                <a16:creationId xmlns=""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xmlns="" val="0"/>
              </a:ext>
            </a:extLst>
          </a:blip>
          <a:srcRect t="19781" r="29256"/>
          <a:stretch/>
        </p:blipFill>
        <p:spPr>
          <a:xfrm>
            <a:off x="-507305" y="5009813"/>
            <a:ext cx="4423116" cy="5490651"/>
          </a:xfrm>
          <a:prstGeom prst="rect">
            <a:avLst/>
          </a:prstGeom>
        </p:spPr>
      </p:pic>
      <p:pic>
        <p:nvPicPr>
          <p:cNvPr id="22" name="Picture 21">
            <a:extLst>
              <a:ext uri="{FF2B5EF4-FFF2-40B4-BE49-F238E27FC236}">
                <a16:creationId xmlns=""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xmlns="">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xmlns=""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xmlns=""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smtClean="0">
                <a:solidFill>
                  <a:prstClr val="black"/>
                </a:solidFill>
                <a:latin typeface="Arial" panose="020B0604020202020204" pitchFamily="34" charset="0"/>
                <a:cs typeface="Arial" panose="020B0604020202020204" pitchFamily="34" charset="0"/>
              </a:rPr>
              <a:t>1: </a:t>
            </a:r>
            <a:r>
              <a:rPr lang="vi-VN" sz="4400" b="1" noProof="1" smtClean="0">
                <a:solidFill>
                  <a:prstClr val="black"/>
                </a:solidFill>
                <a:latin typeface="Arial" panose="020B0604020202020204" pitchFamily="34" charset="0"/>
                <a:cs typeface="Arial" panose="020B0604020202020204" pitchFamily="34" charset="0"/>
              </a:rPr>
              <a:t> </a:t>
            </a:r>
            <a:r>
              <a:rPr lang="en-US" sz="4400" noProof="1" smtClean="0">
                <a:solidFill>
                  <a:prstClr val="black"/>
                </a:solidFill>
                <a:latin typeface="Arial" panose="020B0604020202020204" pitchFamily="34" charset="0"/>
                <a:cs typeface="Arial" panose="020B0604020202020204" pitchFamily="34" charset="0"/>
              </a:rPr>
              <a:t>Tìm x sao cho |x| = 2</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xmlns="" val="28456065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smtClean="0">
                <a:solidFill>
                  <a:schemeClr val="tx1"/>
                </a:solidFill>
                <a:latin typeface="Arial" panose="020B0604020202020204" pitchFamily="34" charset="0"/>
                <a:cs typeface="Arial" panose="020B0604020202020204" pitchFamily="34" charset="0"/>
              </a:rPr>
              <a:t>Câu</a:t>
            </a:r>
            <a:r>
              <a:rPr lang="en-US" sz="4000" b="1" noProof="1" smtClean="0">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a:t>
            </a:r>
            <a:r>
              <a:rPr lang="nl-NL" sz="4000" dirty="0" smtClean="0">
                <a:solidFill>
                  <a:schemeClr val="tx1"/>
                </a:solidFill>
                <a:latin typeface="Arial" panose="020B0604020202020204" pitchFamily="34" charset="0"/>
                <a:cs typeface="Arial" panose="020B0604020202020204" pitchFamily="34" charset="0"/>
              </a:rPr>
              <a:t>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smtClean="0">
                <a:solidFill>
                  <a:prstClr val="white"/>
                </a:solidFill>
                <a:latin typeface="Arial" panose="020B0604020202020204" pitchFamily="34" charset="0"/>
                <a:cs typeface="Arial" panose="020B0604020202020204" pitchFamily="34" charset="0"/>
              </a:rPr>
              <a:t>A.</a:t>
            </a:r>
            <a:r>
              <a:rPr lang="en-US" sz="4400" noProof="1" smtClean="0">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xmlns="" val="15084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700478" y="5170240"/>
            <a:ext cx="887045" cy="887045"/>
          </a:xfrm>
          <a:prstGeom prst="rect">
            <a:avLst/>
          </a:prstGeom>
        </p:spPr>
      </p:pic>
      <mc:AlternateContent xmlns:mc="http://schemas.openxmlformats.org/markup-compatibility/2006">
        <mc:Choice xmlns:a14="http://schemas.microsoft.com/office/drawing/2010/main" xmlns=""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smtClean="0">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a:t>
                </a:r>
                <a:r>
                  <a:rPr lang="en-US" sz="4200" b="1" noProof="1" smtClean="0">
                    <a:solidFill>
                      <a:schemeClr val="tx1"/>
                    </a:solidFill>
                    <a:latin typeface="Arial" panose="020B0604020202020204" pitchFamily="34" charset="0"/>
                    <a:cs typeface="Arial" panose="020B0604020202020204" pitchFamily="34" charset="0"/>
                  </a:rPr>
                  <a:t>: </a:t>
                </a:r>
                <a:r>
                  <a:rPr lang="vi-VN" sz="4200" b="1" noProof="1" smtClean="0">
                    <a:solidFill>
                      <a:schemeClr val="tx1"/>
                    </a:solidFill>
                    <a:latin typeface="Arial" panose="020B0604020202020204" pitchFamily="34" charset="0"/>
                    <a:cs typeface="Arial" panose="020B0604020202020204" pitchFamily="34" charset="0"/>
                  </a:rPr>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smtClean="0">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smtClean="0">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smtClean="0">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xmlns="" val="2702313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giua"/>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smtClean="0">
                <a:solidFill>
                  <a:prstClr val="black"/>
                </a:solidFill>
                <a:latin typeface="Arial" panose="020B0604020202020204" pitchFamily="34" charset="0"/>
                <a:cs typeface="Arial" panose="020B0604020202020204" pitchFamily="34" charset="0"/>
              </a:rPr>
              <a:t>Câu</a:t>
            </a:r>
            <a:r>
              <a:rPr lang="en-US" sz="4400" b="1" noProof="1" smtClean="0">
                <a:solidFill>
                  <a:prstClr val="black"/>
                </a:solidFill>
                <a:latin typeface="Arial" panose="020B0604020202020204" pitchFamily="34" charset="0"/>
                <a:cs typeface="Arial" panose="020B0604020202020204" pitchFamily="34" charset="0"/>
              </a:rPr>
              <a:t> 4: </a:t>
            </a:r>
            <a:r>
              <a:rPr lang="en-US" sz="4400" noProof="1" smtClean="0">
                <a:solidFill>
                  <a:prstClr val="black"/>
                </a:solidFill>
                <a:latin typeface="Arial" panose="020B0604020202020204" pitchFamily="34" charset="0"/>
                <a:cs typeface="Arial" panose="020B0604020202020204" pitchFamily="34" charset="0"/>
              </a:rPr>
              <a:t>Chọn khẳng định </a:t>
            </a:r>
            <a:r>
              <a:rPr lang="en-US" sz="4400" b="1" noProof="1" smtClean="0">
                <a:solidFill>
                  <a:prstClr val="black"/>
                </a:solidFill>
                <a:latin typeface="Arial" panose="020B0604020202020204" pitchFamily="34" charset="0"/>
                <a:cs typeface="Arial" panose="020B0604020202020204" pitchFamily="34" charset="0"/>
              </a:rPr>
              <a:t>sai</a:t>
            </a:r>
            <a:r>
              <a:rPr lang="vi-VN" sz="4400" noProof="1" smtClean="0">
                <a:solidFill>
                  <a:prstClr val="black"/>
                </a:solidFill>
                <a:latin typeface="Arial" panose="020B0604020202020204" pitchFamily="34" charset="0"/>
                <a:cs typeface="Arial" panose="020B0604020202020204" pitchFamily="34" charset="0"/>
              </a:rPr>
              <a:t>?</a:t>
            </a:r>
            <a:endParaRPr lang="vi-VN" sz="44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A</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smtClean="0">
                    <a:solidFill>
                      <a:prstClr val="white"/>
                    </a:solidFill>
                    <a:latin typeface="Arial" panose="020B0604020202020204" pitchFamily="34" charset="0"/>
                    <a:cs typeface="Arial" panose="020B0604020202020204" pitchFamily="34" charset="0"/>
                  </a:rPr>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C</a:t>
                </a:r>
                <a:r>
                  <a:rPr lang="vi-VN"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B.</a:t>
                </a:r>
                <a:r>
                  <a:rPr lang="en-US" sz="4400" noProof="1" smtClean="0">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smtClean="0">
                    <a:solidFill>
                      <a:prstClr val="white"/>
                    </a:solidFill>
                    <a:latin typeface="Arial" panose="020B0604020202020204" pitchFamily="34" charset="0"/>
                    <a:cs typeface="Arial" panose="020B0604020202020204" pitchFamily="34" charset="0"/>
                  </a:rPr>
                  <a:t/>
                </a:r>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smtClean="0">
                    <a:solidFill>
                      <a:prstClr val="white"/>
                    </a:solidFill>
                    <a:latin typeface="Arial" panose="020B0604020202020204" pitchFamily="34" charset="0"/>
                    <a:cs typeface="Arial" panose="020B0604020202020204" pitchFamily="34" charset="0"/>
                  </a:rPr>
                  <a:t>D</a:t>
                </a:r>
                <a:r>
                  <a:rPr lang="vi-VN" sz="4400" noProof="1">
                    <a:solidFill>
                      <a:prstClr val="white"/>
                    </a:solidFill>
                    <a:latin typeface="Arial" panose="020B0604020202020204" pitchFamily="34" charset="0"/>
                    <a:cs typeface="Arial" panose="020B0604020202020204" pitchFamily="34" charset="0"/>
                  </a:rPr>
                  <a:t>. </a:t>
                </a:r>
                <a:r>
                  <a:rPr lang="en-US" sz="4400" noProof="1" smtClean="0">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xmlns="" val="3251127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49007" y="600096"/>
            <a:ext cx="15189986" cy="12417814"/>
          </a:xfrm>
          <a:prstGeom prst="rect">
            <a:avLst/>
          </a:prstGeom>
        </p:spPr>
      </p:pic>
      <p:pic>
        <p:nvPicPr>
          <p:cNvPr id="5" name="Picture 5"/>
          <p:cNvPicPr>
            <a:picLocks noChangeAspect="1"/>
          </p:cNvPicPr>
          <p:nvPr/>
        </p:nvPicPr>
        <p:blipFill>
          <a:blip r:embed="rId3"/>
          <a:srcRect/>
          <a:stretch>
            <a:fillRect/>
          </a:stretch>
        </p:blipFill>
        <p:spPr>
          <a:xfrm>
            <a:off x="304800" y="5524500"/>
            <a:ext cx="3251593" cy="7673377"/>
          </a:xfrm>
          <a:prstGeom prst="rect">
            <a:avLst/>
          </a:prstGeom>
        </p:spPr>
      </p:pic>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BÀI TẬP CUỐI CHƯƠNG II</a:t>
            </a:r>
          </a:p>
          <a:p>
            <a:pPr algn="ctr">
              <a:lnSpc>
                <a:spcPct val="150000"/>
              </a:lnSpc>
            </a:pPr>
            <a:r>
              <a:rPr lang="en-US" sz="8000" b="1" dirty="0" smtClean="0">
                <a:latin typeface="Arial" panose="020B0604020202020204" pitchFamily="34" charset="0"/>
                <a:cs typeface="Arial" panose="020B0604020202020204" pitchFamily="34" charset="0"/>
              </a:rPr>
              <a:t>(1 </a:t>
            </a:r>
            <a:r>
              <a:rPr lang="en-US" sz="8000" b="1" dirty="0" err="1" smtClean="0">
                <a:latin typeface="Arial" panose="020B0604020202020204" pitchFamily="34" charset="0"/>
                <a:cs typeface="Arial" panose="020B0604020202020204" pitchFamily="34" charset="0"/>
              </a:rPr>
              <a:t>Tiết</a:t>
            </a:r>
            <a:r>
              <a:rPr lang="en-US" sz="8000" b="1" dirty="0" smtClean="0">
                <a:latin typeface="Arial" panose="020B0604020202020204" pitchFamily="34" charset="0"/>
                <a:cs typeface="Arial" panose="020B0604020202020204" pitchFamily="34" charset="0"/>
              </a:rPr>
              <a:t>)</a:t>
            </a:r>
            <a:endParaRPr lang="en-US" sz="80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CD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rot="3932446">
            <a:off x="16013198" y="558916"/>
            <a:ext cx="1675527" cy="160546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rot="-5833455">
            <a:off x="77259" y="8776409"/>
            <a:ext cx="1422739" cy="1363243"/>
          </a:xfrm>
          <a:prstGeom prst="rect">
            <a:avLst/>
          </a:prstGeom>
        </p:spPr>
      </p:pic>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smtClean="0">
                <a:latin typeface="Arial" panose="020B0604020202020204" pitchFamily="34" charset="0"/>
                <a:cs typeface="Arial" panose="020B0604020202020204" pitchFamily="34" charset="0"/>
              </a:rPr>
              <a:t>Đ</a:t>
            </a:r>
            <a:r>
              <a:rPr lang="vi-VN" sz="4000" i="1" dirty="0" smtClean="0">
                <a:latin typeface="Arial" panose="020B0604020202020204" pitchFamily="34" charset="0"/>
                <a:cs typeface="Arial" panose="020B0604020202020204" pitchFamily="34" charset="0"/>
              </a:rPr>
              <a:t>ại </a:t>
            </a:r>
            <a:r>
              <a:rPr lang="vi-VN" sz="4000" i="1" dirty="0">
                <a:latin typeface="Arial" panose="020B0604020202020204" pitchFamily="34" charset="0"/>
                <a:cs typeface="Arial" panose="020B0604020202020204" pitchFamily="34" charset="0"/>
              </a:rPr>
              <a:t>diện từng nhóm lên trình bày về sơ đồ tư duy của </a:t>
            </a:r>
            <a:r>
              <a:rPr lang="vi-VN" sz="4000" i="1" dirty="0"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đã</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giao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từ</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buổi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trước</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32977" y="952500"/>
            <a:ext cx="1749704" cy="1249788"/>
          </a:xfrm>
          <a:prstGeom prst="rect">
            <a:avLst/>
          </a:prstGeom>
        </p:spPr>
      </p:pic>
      <p:pic>
        <p:nvPicPr>
          <p:cNvPr id="10" name="Picture 9"/>
          <p:cNvPicPr/>
          <p:nvPr/>
        </p:nvPicPr>
        <p:blipFill>
          <a:blip r:embed="rId9"/>
          <a:stretch>
            <a:fillRect/>
          </a:stretch>
        </p:blipFill>
        <p:spPr>
          <a:xfrm>
            <a:off x="3733800" y="2726392"/>
            <a:ext cx="10778473" cy="7200384"/>
          </a:xfrm>
          <a:prstGeom prst="rect">
            <a:avLst/>
          </a:prstGeom>
        </p:spPr>
      </p:pic>
      <p:pic>
        <p:nvPicPr>
          <p:cNvPr id="11" name="Picture 2"/>
          <p:cNvPicPr>
            <a:picLocks noChangeAspect="1"/>
          </p:cNvPicPr>
          <p:nvPr/>
        </p:nvPicPr>
        <p:blipFill>
          <a:blip r:embed="rId10" cstate="print"/>
          <a:srcRect/>
          <a:stretch>
            <a:fillRect/>
          </a:stretch>
        </p:blipFill>
        <p:spPr>
          <a:xfrm rot="20360123">
            <a:off x="14499610" y="7928643"/>
            <a:ext cx="3272882" cy="1480979"/>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flipH="1">
            <a:off x="1564272" y="2739092"/>
            <a:ext cx="2758850" cy="733194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DE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2.27 (SGK - tr39)</a:t>
            </a:r>
            <a:endParaRPr lang="en-US" sz="4000" b="1" dirty="0">
              <a:latin typeface="Arial" panose="020B0604020202020204" pitchFamily="34" charset="0"/>
              <a:cs typeface="Arial" panose="020B0604020202020204" pitchFamily="34" charset="0"/>
            </a:endParaRP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smtClean="0">
                <a:latin typeface="Arial" panose="020B0604020202020204" pitchFamily="34" charset="0"/>
                <a:cs typeface="Arial" panose="020B0604020202020204" pitchFamily="34" charset="0"/>
              </a:rPr>
              <a:t>LUYỆN TẬP</a:t>
            </a:r>
            <a:endParaRPr lang="en-US" sz="66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9592" y="-333401"/>
            <a:ext cx="3789651" cy="3321349"/>
          </a:xfrm>
          <a:prstGeom prst="rect">
            <a:avLst/>
          </a:prstGeom>
        </p:spPr>
      </p:pic>
      <mc:AlternateContent xmlns:mc="http://schemas.openxmlformats.org/markup-compatibility/2006">
        <mc:Choice xmlns:a14="http://schemas.microsoft.com/office/drawing/2010/main" xmlns="" Requires="a14">
          <p:sp>
            <p:nvSpPr>
              <p:cNvPr id="14" name="TextBox 13"/>
              <p:cNvSpPr txBox="1"/>
              <p:nvPr/>
            </p:nvSpPr>
            <p:spPr>
              <a:xfrm>
                <a:off x="2953791" y="4479558"/>
                <a:ext cx="12268417" cy="295869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Sử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tròn</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chữ</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smtClean="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p>
              <a:p>
                <a:pPr algn="just">
                  <a:lnSpc>
                    <a:spcPct val="150000"/>
                  </a:lnSpc>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thập</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a:t>
                </a:r>
              </a:p>
            </p:txBody>
          </p:sp>
        </mc:Choice>
        <mc:Fallback>
          <p:sp>
            <p:nvSpPr>
              <p:cNvPr id="14" name="TextBox 13"/>
              <p:cNvSpPr txBox="1">
                <a:spLocks noRot="1" noChangeAspect="1" noMove="1" noResize="1" noEditPoints="1" noAdjustHandles="1" noChangeArrowheads="1" noChangeShapeType="1" noTextEdit="1"/>
              </p:cNvSpPr>
              <p:nvPr/>
            </p:nvSpPr>
            <p:spPr>
              <a:xfrm>
                <a:off x="2953791" y="4479558"/>
                <a:ext cx="12268417" cy="2958695"/>
              </a:xfrm>
              <a:prstGeom prst="rect">
                <a:avLst/>
              </a:prstGeom>
              <a:blipFill rotWithShape="0">
                <a:blip r:embed="rId11"/>
                <a:stretch>
                  <a:fillRect l="-1789" r="-1740" b="-41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p:cNvSpPr/>
              <p:nvPr/>
            </p:nvSpPr>
            <p:spPr>
              <a:xfrm>
                <a:off x="4259164" y="7646423"/>
                <a:ext cx="13286397" cy="1921295"/>
              </a:xfrm>
              <a:prstGeom prst="rect">
                <a:avLst/>
              </a:prstGeom>
            </p:spPr>
            <p:txBody>
              <a:bodyPr wrap="square">
                <a:spAutoFit/>
              </a:bodyPr>
              <a:lstStyle/>
              <a:p>
                <a:pPr>
                  <a:lnSpc>
                    <a:spcPct val="150000"/>
                  </a:lnSpc>
                </a:pPr>
                <a:r>
                  <a:rPr lang="vi-VN" sz="4000" dirty="0" smtClean="0">
                    <a:solidFill>
                      <a:srgbClr val="002060"/>
                    </a:solidFill>
                    <a:latin typeface="Arial" panose="020B0604020202020204" pitchFamily="34" charset="0"/>
                    <a:cs typeface="Arial" panose="020B0604020202020204" pitchFamily="34" charset="0"/>
                  </a:rPr>
                  <a:t>a</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1,4142</a:t>
                </a:r>
                <a:r>
                  <a:rPr lang="vi-VN" sz="4000" dirty="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1,4 </a:t>
                </a:r>
                <a:r>
                  <a:rPr lang="vi-VN" sz="4000" dirty="0">
                    <a:solidFill>
                      <a:srgbClr val="002060"/>
                    </a:solidFill>
                    <a:latin typeface="Arial" panose="020B0604020202020204" pitchFamily="34" charset="0"/>
                    <a:cs typeface="Arial" panose="020B0604020202020204" pitchFamily="34" charset="0"/>
                  </a:rPr>
                  <a:t>và </a:t>
                </a:r>
                <a:r>
                  <a:rPr lang="vi-VN" sz="4000" dirty="0" smtClean="0">
                    <a:solidFill>
                      <a:srgbClr val="002060"/>
                    </a:solidFill>
                    <a:latin typeface="Arial" panose="020B0604020202020204" pitchFamily="34" charset="0"/>
                    <a:cs typeface="Arial" panose="020B0604020202020204" pitchFamily="34" charset="0"/>
                  </a:rPr>
                  <a:t>b</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2,2360679</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a:t>
                </a:r>
                <a:r>
                  <a:rPr lang="en-US" sz="4000" dirty="0" smtClean="0">
                    <a:solidFill>
                      <a:srgbClr val="002060"/>
                    </a:solidFill>
                    <a:latin typeface="Arial" panose="020B0604020202020204" pitchFamily="34" charset="0"/>
                    <a:cs typeface="Arial" panose="020B0604020202020204" pitchFamily="34" charset="0"/>
                  </a:rPr>
                  <a:t/>
                </a:r>
                <a:r>
                  <a:rPr lang="vi-VN" sz="4000" dirty="0" smtClean="0">
                    <a:solidFill>
                      <a:srgbClr val="002060"/>
                    </a:solidFill>
                    <a:latin typeface="Arial" panose="020B0604020202020204" pitchFamily="34" charset="0"/>
                    <a:cs typeface="Arial" panose="020B0604020202020204" pitchFamily="34" charset="0"/>
                  </a:rPr>
                  <a:t>2,2</a:t>
                </a:r>
                <a:r>
                  <a:rPr lang="vi-VN" sz="4000" dirty="0">
                    <a:solidFill>
                      <a:srgbClr val="002060"/>
                    </a:solidFill>
                    <a:latin typeface="Arial" panose="020B0604020202020204" pitchFamily="34" charset="0"/>
                    <a:cs typeface="Arial" panose="020B0604020202020204" pitchFamily="34" charset="0"/>
                  </a:rPr>
                  <a:t>.</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smtClean="0">
                    <a:solidFill>
                      <a:srgbClr val="002060"/>
                    </a:solidFill>
                    <a:latin typeface="Arial" panose="020B0604020202020204" pitchFamily="34" charset="0"/>
                    <a:cs typeface="Arial" panose="020B0604020202020204" pitchFamily="34" charset="0"/>
                  </a:rPr>
                  <a:t>1,4 + 2,2 = 3,6</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259164" y="7646423"/>
                <a:ext cx="13286397" cy="1921295"/>
              </a:xfrm>
              <a:prstGeom prst="rect">
                <a:avLst/>
              </a:prstGeom>
              <a:blipFill rotWithShape="0">
                <a:blip r:embed="rId12"/>
                <a:stretch>
                  <a:fillRect l="-1652" b="-12342"/>
                </a:stretch>
              </a:blipFill>
            </p:spPr>
            <p:txBody>
              <a:bodyPr/>
              <a:lstStyle/>
              <a:p>
                <a:r>
                  <a:rPr lang="en-US">
                    <a:noFill/>
                  </a:rPr>
                  <a:t> </a:t>
                </a:r>
              </a:p>
            </p:txBody>
          </p:sp>
        </mc:Fallback>
      </mc:AlternateContent>
      <p:sp>
        <p:nvSpPr>
          <p:cNvPr id="16" name="Oval Callout 15"/>
          <p:cNvSpPr/>
          <p:nvPr/>
        </p:nvSpPr>
        <p:spPr>
          <a:xfrm>
            <a:off x="1676400" y="7621579"/>
            <a:ext cx="1981200" cy="1378239"/>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665</Words>
  <PresentationFormat>Custom</PresentationFormat>
  <Paragraphs>73</Paragraphs>
  <Slides>19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Calibri Light</vt: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VnTeach.Com</dc:creator>
  <cp:keywords>VnTeach.Com</cp:keywords>
  <cp:lastModifiedBy>MinhTue</cp:lastModifiedBy>
  <cp:revision>1</cp:revision>
  <dcterms:created xsi:type="dcterms:W3CDTF">2006-08-16T00:00:00Z</dcterms:created>
  <dcterms:modified xsi:type="dcterms:W3CDTF">2025-01-19T22:21:45Z</dcterms:modified>
  <dc:identifier>DAFARKD_w7U</dc:identifier>
</cp:coreProperties>
</file>