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9"/>
  </p:notesMasterIdLst>
  <p:sldIdLst>
    <p:sldId id="443" r:id="rId3"/>
    <p:sldId id="444" r:id="rId4"/>
    <p:sldId id="416" r:id="rId5"/>
    <p:sldId id="417" r:id="rId6"/>
    <p:sldId id="1193" r:id="rId7"/>
    <p:sldId id="404" r:id="rId8"/>
    <p:sldId id="441" r:id="rId9"/>
    <p:sldId id="288" r:id="rId10"/>
    <p:sldId id="445" r:id="rId11"/>
    <p:sldId id="427" r:id="rId12"/>
    <p:sldId id="428" r:id="rId13"/>
    <p:sldId id="429" r:id="rId14"/>
    <p:sldId id="430" r:id="rId15"/>
    <p:sldId id="431" r:id="rId16"/>
    <p:sldId id="432" r:id="rId17"/>
    <p:sldId id="4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996600"/>
    <a:srgbClr val="4472C4"/>
    <a:srgbClr val="413B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C1BE-E14A-C14B-A66B-3DB6E1799846}" type="datetimeFigureOut">
              <a:rPr lang="vi-VN" smtClean="0"/>
              <a:pPr/>
              <a:t>20/01/2025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3D01-59CF-C841-8FBD-D94EE7F4B5D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8328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893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0142-26FF-A149-A532-DB7912817231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0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CB8-BBDE-C546-8696-A9054B39F256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1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414B-934B-BE47-979C-CC7A9CEFAF65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73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66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89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54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59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470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07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50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FF6-DD37-084F-BD94-51F8AF15752B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05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60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16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0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2665-E746-8949-AB42-6A2DF205311B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65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F917-7CE3-6A40-8E45-E5076822D2B3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5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1F76-B341-CC4A-A1B0-AE2653361600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1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2DE0-B83E-9F4F-9039-1E5A74448B1C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43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EEC3-AFD8-0845-BD43-0972E97E819F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5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2291-1E04-E141-A4C5-BD3F614A7FC4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2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6CEE-C72A-2145-987B-F03465511188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82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CFA4-924A-A04F-82B8-34E70146C367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2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9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5817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6462"/>
            <a:ext cx="4681538" cy="4681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8300" y="3024657"/>
            <a:ext cx="5619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ĐỘI NÀO NHANH HƠN?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TRÒ CHƠI TIẾP SỨC – LUẬT CHƠI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Mỗi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chỉ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được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ghi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một</a:t>
            </a:r>
            <a:r>
              <a:rPr lang="en-US" sz="2400" b="1" dirty="0">
                <a:solidFill>
                  <a:srgbClr val="0070C0"/>
                </a:solidFill>
              </a:rPr>
              <a:t> ô </a:t>
            </a:r>
            <a:r>
              <a:rPr lang="en-US" sz="2400" b="1" dirty="0" err="1">
                <a:solidFill>
                  <a:srgbClr val="0070C0"/>
                </a:solidFill>
              </a:rPr>
              <a:t>rồi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truyền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tiếp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theo.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nào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hoàn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thành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trước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giải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thích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đúng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điền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chiến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thắng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9929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/>
          <p:cNvSpPr/>
          <p:nvPr/>
        </p:nvSpPr>
        <p:spPr>
          <a:xfrm flipV="1">
            <a:off x="1005276" y="708732"/>
            <a:ext cx="3890116" cy="891468"/>
          </a:xfrm>
          <a:prstGeom prst="round2SameRect">
            <a:avLst>
              <a:gd name="adj1" fmla="val 4172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1229377" y="457349"/>
            <a:ext cx="34419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1.22 (SGK - tr19)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3687" y="938352"/>
            <a:ext cx="9398000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        a) 15</a:t>
            </a:r>
            <a:r>
              <a:rPr lang="en-US" sz="2667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en-US" sz="2667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b) 27</a:t>
            </a:r>
            <a:r>
              <a:rPr lang="en-US" sz="2667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: 32</a:t>
            </a:r>
            <a:r>
              <a:rPr lang="en-US" sz="2667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777643" y="3080515"/>
                <a:ext cx="8274050" cy="1469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95325" indent="-495325" algn="just">
                  <a:buAutoNum type="alphaLcParenR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2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(15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2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(15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 2)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450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495325" indent="-495325" algn="just">
                  <a:buAutoNum type="alphaLcParenR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: 32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(3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: (2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: 2</a:t>
                </a:r>
                <a:r>
                  <a:rPr lang="en-US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p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643" y="3080515"/>
                <a:ext cx="8274050" cy="1469698"/>
              </a:xfrm>
              <a:prstGeom prst="rect">
                <a:avLst/>
              </a:prstGeom>
              <a:blipFill>
                <a:blip r:embed="rId2"/>
                <a:stretch>
                  <a:fillRect l="-1326" t="-4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D880B3-4E65-029C-4AB7-A31E2E741DE1}"/>
              </a:ext>
            </a:extLst>
          </p:cNvPr>
          <p:cNvSpPr txBox="1"/>
          <p:nvPr/>
        </p:nvSpPr>
        <p:spPr>
          <a:xfrm>
            <a:off x="2728435" y="2319826"/>
            <a:ext cx="34419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22A3BB-0C68-18CC-1382-AD0E7D078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93" y="-71343"/>
            <a:ext cx="41822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622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7"/>
          <p:cNvSpPr txBox="1"/>
          <p:nvPr/>
        </p:nvSpPr>
        <p:spPr>
          <a:xfrm>
            <a:off x="4007946" y="1073992"/>
            <a:ext cx="41761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8827" y="1615092"/>
            <a:ext cx="3708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1.24 (SGK - tr19)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725" y="2468465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3883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420036" y="975496"/>
                <a:ext cx="5892800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 7,78. 10</a:t>
                </a:r>
                <a:r>
                  <a:rPr lang="en-US" sz="2667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: (1,5 . 10</a:t>
                </a:r>
                <a:r>
                  <a:rPr lang="en-US" sz="2667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389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36" y="975496"/>
                <a:ext cx="5892800" cy="1272656"/>
              </a:xfrm>
              <a:prstGeom prst="rect">
                <a:avLst/>
              </a:prstGeom>
              <a:blipFill>
                <a:blip r:embed="rId2"/>
                <a:stretch>
                  <a:fillRect l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19884">
            <a:off x="2338722" y="1602123"/>
            <a:ext cx="7011408" cy="70114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1473201" y="1821480"/>
                <a:ext cx="9702799" cy="242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389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1" y="1821480"/>
                <a:ext cx="9702799" cy="2427972"/>
              </a:xfrm>
              <a:prstGeom prst="rect">
                <a:avLst/>
              </a:prstGeom>
              <a:blipFill>
                <a:blip r:embed="rId4"/>
                <a:stretch>
                  <a:fillRect l="-1194" b="-5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708400" y="4535124"/>
            <a:ext cx="187960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8000" y="4343400"/>
            <a:ext cx="0" cy="203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08400" y="5308600"/>
            <a:ext cx="330200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7">
            <a:extLst>
              <a:ext uri="{FF2B5EF4-FFF2-40B4-BE49-F238E27FC236}">
                <a16:creationId xmlns:a16="http://schemas.microsoft.com/office/drawing/2014/main" xmlns="" id="{78AE941A-6149-D5BB-6708-F51A00E3F5F6}"/>
              </a:ext>
            </a:extLst>
          </p:cNvPr>
          <p:cNvSpPr txBox="1"/>
          <p:nvPr/>
        </p:nvSpPr>
        <p:spPr>
          <a:xfrm>
            <a:off x="4007946" y="351318"/>
            <a:ext cx="41761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9E5B62-0324-F69D-0F7D-D8FC60B54917}"/>
              </a:ext>
            </a:extLst>
          </p:cNvPr>
          <p:cNvSpPr txBox="1"/>
          <p:nvPr/>
        </p:nvSpPr>
        <p:spPr>
          <a:xfrm>
            <a:off x="1084583" y="730188"/>
            <a:ext cx="3708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1.24 (SGK - tr19)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1FBCA9-77B4-DAFF-513B-7210A74C4A47}"/>
              </a:ext>
            </a:extLst>
          </p:cNvPr>
          <p:cNvSpPr txBox="1"/>
          <p:nvPr/>
        </p:nvSpPr>
        <p:spPr>
          <a:xfrm>
            <a:off x="5068436" y="784449"/>
            <a:ext cx="11053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5417439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12192000" cy="7885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165600" y="685800"/>
            <a:ext cx="767080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400061"/>
      </p:ext>
    </p:extLst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4600"/>
            <a:ext cx="12192000" cy="8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8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1371600" y="889000"/>
            <a:ext cx="39624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4188"/>
              </a:lnSpc>
              <a:spcBef>
                <a:spcPct val="0"/>
              </a:spcBef>
            </a:pPr>
            <a:r>
              <a:rPr lang="en-US" sz="2933" b="1" dirty="0" err="1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1B3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25 (SGK - tr19)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0764" y="1483618"/>
            <a:ext cx="4184073" cy="25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2019.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138501"/>
              </p:ext>
            </p:extLst>
          </p:nvPr>
        </p:nvGraphicFramePr>
        <p:xfrm>
          <a:off x="5581851" y="1512237"/>
          <a:ext cx="5747328" cy="223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2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thăm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69">
                <a:tc>
                  <a:txBody>
                    <a:bodyPr/>
                    <a:lstStyle/>
                    <a:p>
                      <a:r>
                        <a:rPr lang="en-US" sz="2400" dirty="0" err="1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</a:t>
                      </a:r>
                      <a:r>
                        <a:rPr lang="en-US" sz="2400" baseline="0" dirty="0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r>
                        <a:rPr lang="en-US" sz="2400" baseline="0" dirty="0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4,3. 10</a:t>
                      </a:r>
                      <a:r>
                        <a:rPr lang="en-US" sz="2400" baseline="30000" dirty="0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     </a:t>
                      </a:r>
                      <a:endParaRPr lang="en-US" sz="2400" dirty="0">
                        <a:highlight>
                          <a:srgbClr val="00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269">
                <a:tc>
                  <a:txBody>
                    <a:bodyPr/>
                    <a:lstStyle/>
                    <a:p>
                      <a:r>
                        <a:rPr lang="en-US" sz="2400" dirty="0" err="1"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400" dirty="0"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Kỳ</a:t>
                      </a:r>
                      <a:endParaRPr lang="en-US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7,4. 10</a:t>
                      </a:r>
                      <a:r>
                        <a:rPr lang="en-US" sz="2400" baseline="30000" dirty="0"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269">
                <a:tc>
                  <a:txBody>
                    <a:bodyPr/>
                    <a:lstStyle/>
                    <a:p>
                      <a:r>
                        <a:rPr lang="en-US" sz="2400" dirty="0" err="1">
                          <a:highlight>
                            <a:srgbClr val="008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endParaRPr lang="en-US" sz="2400" dirty="0">
                        <a:highlight>
                          <a:srgbClr val="008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8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2,9. 10</a:t>
                      </a:r>
                      <a:r>
                        <a:rPr lang="en-US" sz="2400" baseline="30000" dirty="0">
                          <a:highlight>
                            <a:srgbClr val="008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highlight>
                          <a:srgbClr val="008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269">
                <a:tc>
                  <a:txBody>
                    <a:bodyPr/>
                    <a:lstStyle/>
                    <a:p>
                      <a:r>
                        <a:rPr lang="en-US" sz="24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</a:t>
                      </a: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7. 10</a:t>
                      </a:r>
                      <a:r>
                        <a:rPr lang="en-US" sz="2400" baseline="300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376218" y="3873177"/>
            <a:ext cx="9550400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Curved Right Arrow 32"/>
          <p:cNvSpPr/>
          <p:nvPr/>
        </p:nvSpPr>
        <p:spPr>
          <a:xfrm>
            <a:off x="3013363" y="5143336"/>
            <a:ext cx="392545" cy="744404"/>
          </a:xfrm>
          <a:prstGeom prst="curvedRightArrow">
            <a:avLst>
              <a:gd name="adj1" fmla="val 25488"/>
              <a:gd name="adj2" fmla="val 50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58101" y="5395034"/>
            <a:ext cx="453842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Ý, </a:t>
            </a:r>
            <a:r>
              <a:rPr lang="en-US" sz="266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698" y="3691886"/>
            <a:ext cx="3293502" cy="32935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63" y="4714272"/>
            <a:ext cx="243840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93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2" grpId="0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940960" y="2973301"/>
            <a:ext cx="2059754" cy="143541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121358" y="2072035"/>
            <a:ext cx="1808485" cy="1722427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263159" y="2443757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01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59" y="394152"/>
            <a:ext cx="1461504" cy="5495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3021326" y="702997"/>
            <a:ext cx="6920409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219170">
              <a:buClr>
                <a:srgbClr val="2F1932"/>
              </a:buClr>
            </a:pPr>
            <a:r>
              <a:rPr lang="vi-VN" sz="4267" kern="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06" y="3754433"/>
            <a:ext cx="2671281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Ghi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nhớ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84471" y="3336200"/>
            <a:ext cx="3206687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còn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SGK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20154" y="4320072"/>
            <a:ext cx="29500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6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475;p57"/>
          <p:cNvSpPr/>
          <p:nvPr/>
        </p:nvSpPr>
        <p:spPr>
          <a:xfrm rot="-657115">
            <a:off x="3034647" y="2832335"/>
            <a:ext cx="2320983" cy="139909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1483;p57"/>
          <p:cNvGrpSpPr/>
          <p:nvPr/>
        </p:nvGrpSpPr>
        <p:grpSpPr>
          <a:xfrm>
            <a:off x="5325673" y="1475224"/>
            <a:ext cx="1679673" cy="1786589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8998003" y="2222145"/>
            <a:ext cx="1739077" cy="1738509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5496758" y="1727380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02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9078574" y="2613133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03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08152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9179"/>
            <a:ext cx="825817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2176462"/>
            <a:ext cx="4681538" cy="46815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34306"/>
              </p:ext>
            </p:extLst>
          </p:nvPr>
        </p:nvGraphicFramePr>
        <p:xfrm>
          <a:off x="3175867" y="2044298"/>
          <a:ext cx="5185071" cy="4673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5786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786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786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2147425"/>
              </p:ext>
            </p:extLst>
          </p:nvPr>
        </p:nvGraphicFramePr>
        <p:xfrm>
          <a:off x="3143250" y="2023427"/>
          <a:ext cx="5257800" cy="4698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660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60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601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76850" y="2455564"/>
            <a:ext cx="99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9450" y="2452142"/>
            <a:ext cx="99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9450" y="4054475"/>
            <a:ext cx="99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50" y="4054475"/>
            <a:ext cx="99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4250" y="5599121"/>
            <a:ext cx="99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6143510" y="2420701"/>
            <a:ext cx="4693096" cy="3182599"/>
            <a:chOff x="0" y="0"/>
            <a:chExt cx="3262443" cy="2521093"/>
          </a:xfrm>
          <a:solidFill>
            <a:schemeClr val="bg1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62443" cy="2521093"/>
            </a:xfrm>
            <a:custGeom>
              <a:avLst/>
              <a:gdLst/>
              <a:ahLst/>
              <a:cxnLst/>
              <a:rect l="l" t="t" r="r" b="b"/>
              <a:pathLst>
                <a:path w="3262443" h="2521093">
                  <a:moveTo>
                    <a:pt x="3137983" y="2521093"/>
                  </a:moveTo>
                  <a:lnTo>
                    <a:pt x="124460" y="2521093"/>
                  </a:lnTo>
                  <a:cubicBezTo>
                    <a:pt x="55880" y="2521093"/>
                    <a:pt x="0" y="2465213"/>
                    <a:pt x="0" y="23966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37983" y="0"/>
                  </a:lnTo>
                  <a:cubicBezTo>
                    <a:pt x="3206563" y="0"/>
                    <a:pt x="3262443" y="55880"/>
                    <a:pt x="3262443" y="124460"/>
                  </a:cubicBezTo>
                  <a:lnTo>
                    <a:pt x="3262443" y="2396633"/>
                  </a:lnTo>
                  <a:cubicBezTo>
                    <a:pt x="3262443" y="2465213"/>
                    <a:pt x="3206563" y="2521093"/>
                    <a:pt x="3137983" y="2521093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585334" y="2137773"/>
            <a:ext cx="776726" cy="776726"/>
            <a:chOff x="0" y="0"/>
            <a:chExt cx="2311400" cy="2311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397169" y="2137773"/>
            <a:ext cx="776726" cy="776726"/>
            <a:chOff x="0" y="0"/>
            <a:chExt cx="2311400" cy="2311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1B3679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758933" y="2307774"/>
            <a:ext cx="42952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88"/>
              </a:lnSpc>
              <a:spcBef>
                <a:spcPct val="0"/>
              </a:spcBef>
            </a:pPr>
            <a:r>
              <a:rPr lang="en-US" sz="4000" b="1" spc="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38589" y="2296443"/>
            <a:ext cx="29388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8"/>
              </a:lnSpc>
              <a:spcBef>
                <a:spcPct val="0"/>
              </a:spcBef>
            </a:pPr>
            <a:r>
              <a:rPr lang="en-US" sz="4000" b="1" spc="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4081" y="3005054"/>
            <a:ext cx="3708400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(x. y)</a:t>
            </a:r>
            <a:r>
              <a:rPr lang="en-US" sz="2667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67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67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6397169" y="2784111"/>
                <a:ext cx="4439437" cy="248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 </a:t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667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6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  </m:t>
                        </m:r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3200" b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𝐲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32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𝐧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32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69" y="2784111"/>
                <a:ext cx="4439437" cy="2480615"/>
              </a:xfrm>
              <a:prstGeom prst="rect">
                <a:avLst/>
              </a:prstGeom>
              <a:blipFill>
                <a:blip r:embed="rId2"/>
                <a:stretch>
                  <a:fillRect l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72510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270456" y="1651000"/>
                <a:ext cx="11475076" cy="324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381019" indent="-381019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0; m ≥ 0)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6" y="1651000"/>
                <a:ext cx="11475076" cy="3246530"/>
              </a:xfrm>
              <a:prstGeom prst="rect">
                <a:avLst/>
              </a:prstGeom>
              <a:blipFill>
                <a:blip r:embed="rId2"/>
                <a:stretch>
                  <a:fillRect l="-956" r="-1062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9878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76C0F5-D3C5-7EC7-19BC-75555E3B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8D2147-115F-D5F2-1D26-3D9265680D94}"/>
              </a:ext>
            </a:extLst>
          </p:cNvPr>
          <p:cNvSpPr txBox="1"/>
          <p:nvPr/>
        </p:nvSpPr>
        <p:spPr>
          <a:xfrm>
            <a:off x="270456" y="1651000"/>
            <a:ext cx="114750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 – BÀI 3: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 THỪA VỚI SỐ MŨ TỰ NHIÊN CỦA MỘT SỐ HỮA TỈ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xmlns="" val="34999953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31"/>
            <a:ext cx="10146890" cy="34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54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09550" y="614088"/>
                <a:ext cx="16535400" cy="926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Luyện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614088"/>
                <a:ext cx="16535400" cy="926536"/>
              </a:xfrm>
              <a:prstGeom prst="rect">
                <a:avLst/>
              </a:prstGeom>
              <a:blipFill>
                <a:blip r:embed="rId2"/>
                <a:stretch>
                  <a:fillRect l="-73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152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>
            <a:extLst>
              <a:ext uri="{FF2B5EF4-FFF2-40B4-BE49-F238E27FC236}">
                <a16:creationId xmlns:a16="http://schemas.microsoft.com/office/drawing/2014/main" xmlns="" id="{0DC40FF0-6609-4B86-B1A5-61AD957A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614" y="1692924"/>
            <a:ext cx="3075636" cy="13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xmlns="" id="{737C5AAE-1EA2-4EE1-A280-BF575D52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489200"/>
            <a:ext cx="2478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xmlns="" id="{91D2772E-A761-451B-8451-629005BA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885" y="3689349"/>
            <a:ext cx="2591515" cy="16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xmlns="" id="{69A844AB-1B7C-4D9D-A3B8-F35F7734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810" y="2883211"/>
            <a:ext cx="2591515" cy="10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xmlns="" id="{778DDBA8-F810-49E3-98FB-847015D1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178176"/>
            <a:ext cx="32385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xmlns="" id="{1B0DFDEA-73D9-46AD-A2EA-53ECFB4AD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339" y="4143042"/>
            <a:ext cx="2689452" cy="12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507F8603-8664-4DE6-84CE-23CC548D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3713" y="3083547"/>
            <a:ext cx="2595250" cy="15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B5A4B629-8B21-4366-8F76-5272FE1F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989" y="3396940"/>
            <a:ext cx="2809875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99CFD774-E522-4BB2-97A6-FCEC6F7C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283875"/>
            <a:ext cx="2306324" cy="12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AF7BA2EA-D2B4-45AD-AA16-9E6A8939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0676" y="1476689"/>
            <a:ext cx="3040710" cy="15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92F326CC-EBA1-405B-A451-CD22A384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989" y="2233614"/>
            <a:ext cx="2079625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C15F895E-B455-4322-9C09-083D1D5C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006" y="2692165"/>
            <a:ext cx="1575763" cy="10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4BAE30-0B2F-49E0-9445-B69FA2356C96}"/>
              </a:ext>
            </a:extLst>
          </p:cNvPr>
          <p:cNvSpPr txBox="1"/>
          <p:nvPr/>
        </p:nvSpPr>
        <p:spPr>
          <a:xfrm>
            <a:off x="3489325" y="330200"/>
            <a:ext cx="533662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vi-VN" sz="293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8497</TotalTime>
  <Words>298</Words>
  <Application>Microsoft Office PowerPoint</Application>
  <PresentationFormat>Custom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MinhTue</cp:lastModifiedBy>
  <cp:revision>272</cp:revision>
  <dcterms:created xsi:type="dcterms:W3CDTF">2021-01-29T05:16:25Z</dcterms:created>
  <dcterms:modified xsi:type="dcterms:W3CDTF">2025-01-19T22:18:31Z</dcterms:modified>
</cp:coreProperties>
</file>