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77" r:id="rId2"/>
    <p:sldId id="300" r:id="rId3"/>
    <p:sldId id="304" r:id="rId4"/>
    <p:sldId id="302" r:id="rId5"/>
    <p:sldId id="292" r:id="rId6"/>
    <p:sldId id="350" r:id="rId7"/>
    <p:sldId id="351" r:id="rId8"/>
    <p:sldId id="352" r:id="rId9"/>
    <p:sldId id="353" r:id="rId10"/>
    <p:sldId id="354" r:id="rId11"/>
    <p:sldId id="355" r:id="rId12"/>
    <p:sldId id="348" r:id="rId13"/>
    <p:sldId id="356" r:id="rId14"/>
    <p:sldId id="357" r:id="rId15"/>
    <p:sldId id="358" r:id="rId16"/>
    <p:sldId id="362" r:id="rId17"/>
    <p:sldId id="360" r:id="rId18"/>
    <p:sldId id="361" r:id="rId19"/>
    <p:sldId id="363" r:id="rId20"/>
    <p:sldId id="364" r:id="rId21"/>
    <p:sldId id="365" r:id="rId22"/>
    <p:sldId id="366" r:id="rId23"/>
    <p:sldId id="370" r:id="rId24"/>
    <p:sldId id="371" r:id="rId25"/>
    <p:sldId id="372" r:id="rId26"/>
    <p:sldId id="373" r:id="rId27"/>
    <p:sldId id="367" r:id="rId28"/>
    <p:sldId id="374" r:id="rId29"/>
    <p:sldId id="368" r:id="rId30"/>
    <p:sldId id="369" r:id="rId31"/>
    <p:sldId id="375" r:id="rId32"/>
    <p:sldId id="315" r:id="rId33"/>
    <p:sldId id="376" r:id="rId34"/>
    <p:sldId id="331" r:id="rId35"/>
    <p:sldId id="328" r:id="rId36"/>
    <p:sldId id="329" r:id="rId37"/>
    <p:sldId id="3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4657"/>
  </p:normalViewPr>
  <p:slideViewPr>
    <p:cSldViewPr snapToGrid="0">
      <p:cViewPr varScale="1">
        <p:scale>
          <a:sx n="66" d="100"/>
          <a:sy n="66" d="100"/>
        </p:scale>
        <p:origin x="40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19/1/2025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a:extLst>
              <a:ext uri="{FF2B5EF4-FFF2-40B4-BE49-F238E27FC236}">
                <a16:creationId xmlns:a16="http://schemas.microsoft.com/office/drawing/2014/main" id="{FE798370-27E2-9F41-A466-FC64C7FFD70A}"/>
              </a:ext>
            </a:extLst>
          </p:cNvPr>
          <p:cNvSpPr txBox="1"/>
          <p:nvPr userDrawn="1"/>
        </p:nvSpPr>
        <p:spPr>
          <a:xfrm>
            <a:off x="10615602" y="-20973"/>
            <a:ext cx="157639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Review Unit 4</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1" y="325735"/>
            <a:ext cx="12162971"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2384"/>
            <a:ext cx="12192000" cy="5909310"/>
          </a:xfrm>
          <a:prstGeom prst="rect">
            <a:avLst/>
          </a:prstGeom>
        </p:spPr>
        <p:txBody>
          <a:bodyPr wrap="square">
            <a:spAutoFit/>
          </a:bodyPr>
          <a:lstStyle/>
          <a:p>
            <a:r>
              <a:rPr lang="en-US" sz="2700" dirty="0">
                <a:solidFill>
                  <a:srgbClr val="FF0000"/>
                </a:solidFill>
              </a:rPr>
              <a:t>Emma</a:t>
            </a:r>
            <a:r>
              <a:rPr lang="en-US" sz="2700" dirty="0"/>
              <a:t>: What are you doing, Tom?</a:t>
            </a:r>
          </a:p>
          <a:p>
            <a:r>
              <a:rPr lang="en-US" sz="2700" dirty="0">
                <a:solidFill>
                  <a:srgbClr val="0070C0"/>
                </a:solidFill>
              </a:rPr>
              <a:t>Tom</a:t>
            </a:r>
            <a:r>
              <a:rPr lang="en-US" sz="2700" dirty="0"/>
              <a:t>: I'm making a poster. I think we need a charity event in our town. I think we should organize a craft fair so that we can raise some money and help the local poor children.</a:t>
            </a:r>
          </a:p>
          <a:p>
            <a:r>
              <a:rPr lang="en-US" sz="2700" dirty="0">
                <a:solidFill>
                  <a:srgbClr val="FF0000"/>
                </a:solidFill>
              </a:rPr>
              <a:t>Emma</a:t>
            </a:r>
            <a:r>
              <a:rPr lang="en-US" sz="2700" dirty="0"/>
              <a:t>: Why?</a:t>
            </a:r>
          </a:p>
          <a:p>
            <a:r>
              <a:rPr lang="en-US" sz="2700" dirty="0">
                <a:solidFill>
                  <a:srgbClr val="0070C0"/>
                </a:solidFill>
              </a:rPr>
              <a:t>Tom</a:t>
            </a:r>
            <a:r>
              <a:rPr lang="en-US" sz="2700" dirty="0"/>
              <a:t>: Because we can raise some money for poor children in our community.</a:t>
            </a:r>
          </a:p>
          <a:p>
            <a:r>
              <a:rPr lang="en-US" sz="2700" dirty="0">
                <a:solidFill>
                  <a:srgbClr val="FF0000"/>
                </a:solidFill>
              </a:rPr>
              <a:t>Emma</a:t>
            </a:r>
            <a:r>
              <a:rPr lang="en-US" sz="2700" dirty="0"/>
              <a:t>: I agree. You know what else? I think we should organize a fun run. I think an event like that will be very popular.</a:t>
            </a:r>
          </a:p>
          <a:p>
            <a:r>
              <a:rPr lang="en-US" sz="2700" dirty="0">
                <a:solidFill>
                  <a:srgbClr val="0070C0"/>
                </a:solidFill>
              </a:rPr>
              <a:t>Tom</a:t>
            </a:r>
            <a:r>
              <a:rPr lang="en-US" sz="2700" dirty="0"/>
              <a:t>: Yes, I agree. What else should we do to help our community?</a:t>
            </a:r>
          </a:p>
          <a:p>
            <a:r>
              <a:rPr lang="en-US" sz="2700" dirty="0">
                <a:solidFill>
                  <a:srgbClr val="FF0000"/>
                </a:solidFill>
              </a:rPr>
              <a:t>Emma</a:t>
            </a:r>
            <a:r>
              <a:rPr lang="en-US" sz="2700" dirty="0"/>
              <a:t>: Hmmm. How about we plant trees?</a:t>
            </a:r>
          </a:p>
          <a:p>
            <a:r>
              <a:rPr lang="en-US" sz="2700" dirty="0">
                <a:solidFill>
                  <a:srgbClr val="0070C0"/>
                </a:solidFill>
              </a:rPr>
              <a:t>Tom</a:t>
            </a:r>
            <a:r>
              <a:rPr lang="en-US" sz="2700" dirty="0"/>
              <a:t>: Good idea. What else should we do?</a:t>
            </a:r>
          </a:p>
          <a:p>
            <a:r>
              <a:rPr lang="en-US" sz="2700" dirty="0">
                <a:solidFill>
                  <a:srgbClr val="FF0000"/>
                </a:solidFill>
              </a:rPr>
              <a:t>Emma:</a:t>
            </a:r>
            <a:r>
              <a:rPr lang="en-US" sz="2700" dirty="0"/>
              <a:t> We should donate clothes. I've got plenty of old clothes that I don't wear anymore. What would you like to donate, Tom?</a:t>
            </a:r>
          </a:p>
          <a:p>
            <a:r>
              <a:rPr lang="en-US" sz="2700" dirty="0">
                <a:solidFill>
                  <a:srgbClr val="0070C0"/>
                </a:solidFill>
              </a:rPr>
              <a:t>Tom</a:t>
            </a:r>
            <a:r>
              <a:rPr lang="en-US" sz="2700" dirty="0"/>
              <a:t>: I'd like to donate my school books so children can learn at school.</a:t>
            </a:r>
          </a:p>
        </p:txBody>
      </p:sp>
      <p:sp>
        <p:nvSpPr>
          <p:cNvPr id="3" name="Rectangle 2"/>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pic>
        <p:nvPicPr>
          <p:cNvPr id="4" name="CD2-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6654" y="371193"/>
            <a:ext cx="660482" cy="660482"/>
          </a:xfrm>
          <a:prstGeom prst="rect">
            <a:avLst/>
          </a:prstGeom>
        </p:spPr>
      </p:pic>
    </p:spTree>
    <p:extLst>
      <p:ext uri="{BB962C8B-B14F-4D97-AF65-F5344CB8AC3E}">
        <p14:creationId xmlns:p14="http://schemas.microsoft.com/office/powerpoint/2010/main" val="3183640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65</a:t>
            </a:r>
          </a:p>
        </p:txBody>
      </p:sp>
      <p:sp>
        <p:nvSpPr>
          <p:cNvPr id="4" name="Rectangle 3"/>
          <p:cNvSpPr/>
          <p:nvPr/>
        </p:nvSpPr>
        <p:spPr>
          <a:xfrm>
            <a:off x="1539551" y="325925"/>
            <a:ext cx="10652449" cy="1285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rgbClr val="0070C0"/>
                </a:solidFill>
              </a:rPr>
              <a:t>You will hear Oliver talking to his mother about helping a charity. What will each person's group do? For each question, write a letter (A-H) next to each person. You will hear the conversation twice.</a:t>
            </a:r>
          </a:p>
        </p:txBody>
      </p:sp>
      <p:pic>
        <p:nvPicPr>
          <p:cNvPr id="5" name="Picture 4"/>
          <p:cNvPicPr>
            <a:picLocks noChangeAspect="1"/>
          </p:cNvPicPr>
          <p:nvPr/>
        </p:nvPicPr>
        <p:blipFill>
          <a:blip r:embed="rId4"/>
          <a:stretch>
            <a:fillRect/>
          </a:stretch>
        </p:blipFill>
        <p:spPr>
          <a:xfrm>
            <a:off x="2489703" y="1677720"/>
            <a:ext cx="9160833" cy="5180280"/>
          </a:xfrm>
          <a:prstGeom prst="rect">
            <a:avLst/>
          </a:prstGeom>
        </p:spPr>
      </p:pic>
      <p:pic>
        <p:nvPicPr>
          <p:cNvPr id="6" name="TRACK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659" y="1140738"/>
            <a:ext cx="780664" cy="780664"/>
          </a:xfrm>
          <a:prstGeom prst="rect">
            <a:avLst/>
          </a:prstGeom>
        </p:spPr>
      </p:pic>
      <p:sp>
        <p:nvSpPr>
          <p:cNvPr id="7" name="TextBox 6"/>
          <p:cNvSpPr txBox="1"/>
          <p:nvPr/>
        </p:nvSpPr>
        <p:spPr>
          <a:xfrm>
            <a:off x="5232902" y="3777048"/>
            <a:ext cx="434567" cy="584775"/>
          </a:xfrm>
          <a:prstGeom prst="rect">
            <a:avLst/>
          </a:prstGeom>
          <a:noFill/>
        </p:spPr>
        <p:txBody>
          <a:bodyPr wrap="square" rtlCol="0">
            <a:spAutoFit/>
          </a:bodyPr>
          <a:lstStyle/>
          <a:p>
            <a:r>
              <a:rPr lang="en-US" sz="3200" dirty="0">
                <a:solidFill>
                  <a:srgbClr val="FF0000"/>
                </a:solidFill>
              </a:rPr>
              <a:t>F</a:t>
            </a:r>
          </a:p>
        </p:txBody>
      </p:sp>
      <p:sp>
        <p:nvSpPr>
          <p:cNvPr id="8" name="TextBox 7"/>
          <p:cNvSpPr txBox="1"/>
          <p:nvPr/>
        </p:nvSpPr>
        <p:spPr>
          <a:xfrm>
            <a:off x="5253324" y="4258829"/>
            <a:ext cx="452674" cy="584775"/>
          </a:xfrm>
          <a:prstGeom prst="rect">
            <a:avLst/>
          </a:prstGeom>
          <a:noFill/>
        </p:spPr>
        <p:txBody>
          <a:bodyPr wrap="square" rtlCol="0">
            <a:spAutoFit/>
          </a:bodyPr>
          <a:lstStyle/>
          <a:p>
            <a:r>
              <a:rPr lang="en-US" sz="3200" dirty="0">
                <a:solidFill>
                  <a:srgbClr val="FF0000"/>
                </a:solidFill>
              </a:rPr>
              <a:t>B</a:t>
            </a:r>
          </a:p>
        </p:txBody>
      </p:sp>
      <p:sp>
        <p:nvSpPr>
          <p:cNvPr id="9" name="TextBox 8"/>
          <p:cNvSpPr txBox="1"/>
          <p:nvPr/>
        </p:nvSpPr>
        <p:spPr>
          <a:xfrm>
            <a:off x="5223848" y="4740610"/>
            <a:ext cx="434567" cy="584775"/>
          </a:xfrm>
          <a:prstGeom prst="rect">
            <a:avLst/>
          </a:prstGeom>
          <a:noFill/>
        </p:spPr>
        <p:txBody>
          <a:bodyPr wrap="square" rtlCol="0">
            <a:spAutoFit/>
          </a:bodyPr>
          <a:lstStyle/>
          <a:p>
            <a:r>
              <a:rPr lang="en-US" sz="3200" dirty="0">
                <a:solidFill>
                  <a:srgbClr val="FF0000"/>
                </a:solidFill>
              </a:rPr>
              <a:t>H</a:t>
            </a:r>
          </a:p>
        </p:txBody>
      </p:sp>
      <p:sp>
        <p:nvSpPr>
          <p:cNvPr id="10" name="TextBox 9"/>
          <p:cNvSpPr txBox="1"/>
          <p:nvPr/>
        </p:nvSpPr>
        <p:spPr>
          <a:xfrm>
            <a:off x="5214795" y="5222391"/>
            <a:ext cx="434567" cy="584775"/>
          </a:xfrm>
          <a:prstGeom prst="rect">
            <a:avLst/>
          </a:prstGeom>
          <a:noFill/>
        </p:spPr>
        <p:txBody>
          <a:bodyPr wrap="square" rtlCol="0">
            <a:spAutoFit/>
          </a:bodyPr>
          <a:lstStyle/>
          <a:p>
            <a:r>
              <a:rPr lang="en-US" sz="3200" dirty="0">
                <a:solidFill>
                  <a:srgbClr val="FF0000"/>
                </a:solidFill>
              </a:rPr>
              <a:t>C</a:t>
            </a:r>
          </a:p>
        </p:txBody>
      </p:sp>
      <p:sp>
        <p:nvSpPr>
          <p:cNvPr id="11" name="TextBox 10"/>
          <p:cNvSpPr txBox="1"/>
          <p:nvPr/>
        </p:nvSpPr>
        <p:spPr>
          <a:xfrm>
            <a:off x="5232902" y="5704172"/>
            <a:ext cx="434567" cy="584775"/>
          </a:xfrm>
          <a:prstGeom prst="rect">
            <a:avLst/>
          </a:prstGeom>
          <a:noFill/>
        </p:spPr>
        <p:txBody>
          <a:bodyPr wrap="square" rtlCol="0">
            <a:spAutoFit/>
          </a:bodyPr>
          <a:lstStyle/>
          <a:p>
            <a:r>
              <a:rPr lang="en-US" sz="3200" dirty="0">
                <a:solidFill>
                  <a:srgbClr val="FF0000"/>
                </a:solidFill>
              </a:rPr>
              <a:t>D</a:t>
            </a:r>
          </a:p>
        </p:txBody>
      </p:sp>
    </p:spTree>
    <p:extLst>
      <p:ext uri="{BB962C8B-B14F-4D97-AF65-F5344CB8AC3E}">
        <p14:creationId xmlns:p14="http://schemas.microsoft.com/office/powerpoint/2010/main" val="9166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9738" fill="hold"/>
                                        <p:tgtEl>
                                          <p:spTgt spid="6"/>
                                        </p:tgtEl>
                                      </p:cBhvr>
                                    </p:cmd>
                                  </p:childTnLst>
                                </p:cTn>
                              </p:par>
                            </p:childTnLst>
                          </p:cTn>
                        </p:par>
                      </p:childTnLst>
                    </p:cTn>
                  </p:par>
                </p:childTnLst>
              </p:cTn>
              <p:nextCondLst>
                <p:cond evt="onClick" delay="0">
                  <p:tgtEl>
                    <p:spTgt spid="6"/>
                  </p:tgtEl>
                </p:cond>
              </p:nextCondLst>
            </p:seq>
            <p:audio>
              <p:cMediaNode vol="80000">
                <p:cTn id="38"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7" y="889844"/>
            <a:ext cx="11999168" cy="584775"/>
          </a:xfrm>
          <a:prstGeom prst="rect">
            <a:avLst/>
          </a:prstGeom>
          <a:solidFill>
            <a:schemeClr val="bg1"/>
          </a:solidFill>
        </p:spPr>
        <p:txBody>
          <a:bodyPr wrap="square">
            <a:spAutoFit/>
          </a:bodyPr>
          <a:lstStyle/>
          <a:p>
            <a:endParaRPr lang="en-US" sz="3200" dirty="0">
              <a:latin typeface="+mj-lt"/>
            </a:endParaRPr>
          </a:p>
        </p:txBody>
      </p:sp>
      <p:sp>
        <p:nvSpPr>
          <p:cNvPr id="3" name="TextBox 2"/>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4" name="Rectangle 3"/>
          <p:cNvSpPr/>
          <p:nvPr/>
        </p:nvSpPr>
        <p:spPr>
          <a:xfrm>
            <a:off x="1464907" y="287622"/>
            <a:ext cx="10727093" cy="6186309"/>
          </a:xfrm>
          <a:prstGeom prst="rect">
            <a:avLst/>
          </a:prstGeom>
        </p:spPr>
        <p:txBody>
          <a:bodyPr wrap="square">
            <a:spAutoFit/>
          </a:bodyPr>
          <a:lstStyle/>
          <a:p>
            <a:r>
              <a:rPr lang="en-US" sz="2200" dirty="0">
                <a:solidFill>
                  <a:srgbClr val="FF0000"/>
                </a:solidFill>
              </a:rPr>
              <a:t>Mrs. Green</a:t>
            </a:r>
            <a:r>
              <a:rPr lang="en-US" sz="2200" dirty="0"/>
              <a:t>: Hi Oliver. How was school?</a:t>
            </a:r>
          </a:p>
          <a:p>
            <a:r>
              <a:rPr lang="en-US" sz="2200" dirty="0">
                <a:solidFill>
                  <a:srgbClr val="0070C0"/>
                </a:solidFill>
              </a:rPr>
              <a:t>Oliver</a:t>
            </a:r>
            <a:r>
              <a:rPr lang="en-US" sz="2200" dirty="0"/>
              <a:t>: It was interesting. We're going to help a local charity. Each group is doing a different activity.</a:t>
            </a:r>
          </a:p>
          <a:p>
            <a:r>
              <a:rPr lang="en-US" sz="2200" dirty="0">
                <a:solidFill>
                  <a:srgbClr val="FF0000"/>
                </a:solidFill>
              </a:rPr>
              <a:t>Mrs. Green</a:t>
            </a:r>
            <a:r>
              <a:rPr lang="en-US" sz="2200" dirty="0"/>
              <a:t>: What will you do?</a:t>
            </a:r>
          </a:p>
          <a:p>
            <a:r>
              <a:rPr lang="en-US" sz="2200" dirty="0">
                <a:solidFill>
                  <a:srgbClr val="0070C0"/>
                </a:solidFill>
              </a:rPr>
              <a:t>Oliver</a:t>
            </a:r>
            <a:r>
              <a:rPr lang="en-US" sz="2200" dirty="0"/>
              <a:t>: My group will organize a bake sale. </a:t>
            </a:r>
          </a:p>
          <a:p>
            <a:r>
              <a:rPr lang="en-US" sz="2200" dirty="0">
                <a:solidFill>
                  <a:srgbClr val="FF0000"/>
                </a:solidFill>
              </a:rPr>
              <a:t>Mrs. Green</a:t>
            </a:r>
            <a:r>
              <a:rPr lang="en-US" sz="2200" dirty="0"/>
              <a:t>: Great. Let's make cookies. I'll help you.</a:t>
            </a:r>
          </a:p>
          <a:p>
            <a:r>
              <a:rPr lang="en-US" sz="2200" dirty="0">
                <a:solidFill>
                  <a:srgbClr val="0070C0"/>
                </a:solidFill>
              </a:rPr>
              <a:t>Oliver</a:t>
            </a:r>
            <a:r>
              <a:rPr lang="en-US" sz="2200" dirty="0"/>
              <a:t>: Thanks, Mom. And Daniel's group is washing cars. They wanted to plant trees, but that won't make much money.</a:t>
            </a:r>
          </a:p>
          <a:p>
            <a:r>
              <a:rPr lang="en-US" sz="2200" dirty="0">
                <a:solidFill>
                  <a:srgbClr val="FF0000"/>
                </a:solidFill>
              </a:rPr>
              <a:t>Mrs. Green</a:t>
            </a:r>
            <a:r>
              <a:rPr lang="en-US" sz="2200" dirty="0"/>
              <a:t>: Yeah. What about Ella?</a:t>
            </a:r>
          </a:p>
          <a:p>
            <a:r>
              <a:rPr lang="en-US" sz="2200" dirty="0">
                <a:solidFill>
                  <a:srgbClr val="0070C0"/>
                </a:solidFill>
              </a:rPr>
              <a:t>Oliver</a:t>
            </a:r>
            <a:r>
              <a:rPr lang="en-US" sz="2200" dirty="0"/>
              <a:t>: Her group will have a talent show. </a:t>
            </a:r>
          </a:p>
          <a:p>
            <a:r>
              <a:rPr lang="en-US" sz="2200" dirty="0">
                <a:solidFill>
                  <a:srgbClr val="FF0000"/>
                </a:solidFill>
              </a:rPr>
              <a:t>Mrs. Green</a:t>
            </a:r>
            <a:r>
              <a:rPr lang="en-US" sz="2200" dirty="0"/>
              <a:t>: Fantastic. They should practice a lot to have a great show. How about Henry's group?</a:t>
            </a:r>
          </a:p>
          <a:p>
            <a:r>
              <a:rPr lang="en-US" sz="2200" dirty="0">
                <a:solidFill>
                  <a:srgbClr val="0070C0"/>
                </a:solidFill>
              </a:rPr>
              <a:t>Oliver</a:t>
            </a:r>
            <a:r>
              <a:rPr lang="en-US" sz="2200" dirty="0"/>
              <a:t>: Henry's group is going to join the fun run in the park.</a:t>
            </a:r>
          </a:p>
          <a:p>
            <a:r>
              <a:rPr lang="en-US" sz="2200" dirty="0">
                <a:solidFill>
                  <a:srgbClr val="FF0000"/>
                </a:solidFill>
              </a:rPr>
              <a:t>Mrs. Green</a:t>
            </a:r>
            <a:r>
              <a:rPr lang="en-US" sz="2200" dirty="0"/>
              <a:t>: Good idea.</a:t>
            </a:r>
          </a:p>
          <a:p>
            <a:r>
              <a:rPr lang="en-US" sz="2200" dirty="0">
                <a:solidFill>
                  <a:srgbClr val="0070C0"/>
                </a:solidFill>
              </a:rPr>
              <a:t>Oliver</a:t>
            </a:r>
            <a:r>
              <a:rPr lang="en-US" sz="2200" dirty="0"/>
              <a:t>: Avery's group is making jewelry for the craft fair. </a:t>
            </a:r>
          </a:p>
          <a:p>
            <a:r>
              <a:rPr lang="en-US" sz="2200" dirty="0">
                <a:solidFill>
                  <a:srgbClr val="FF0000"/>
                </a:solidFill>
              </a:rPr>
              <a:t>Mrs. Green</a:t>
            </a:r>
            <a:r>
              <a:rPr lang="en-US" sz="2200" dirty="0"/>
              <a:t>: You all have such good ideas!</a:t>
            </a:r>
          </a:p>
          <a:p>
            <a:r>
              <a:rPr lang="en-US" sz="2200" dirty="0">
                <a:solidFill>
                  <a:srgbClr val="0070C0"/>
                </a:solidFill>
              </a:rPr>
              <a:t>Oliver</a:t>
            </a:r>
            <a:r>
              <a:rPr lang="en-US" sz="2200" dirty="0"/>
              <a:t>: Jackson has the best idea. His group will clean up the streets near the school. </a:t>
            </a:r>
          </a:p>
          <a:p>
            <a:r>
              <a:rPr lang="en-US" sz="2200" dirty="0">
                <a:solidFill>
                  <a:srgbClr val="FF0000"/>
                </a:solidFill>
              </a:rPr>
              <a:t>Mrs. Green</a:t>
            </a:r>
            <a:r>
              <a:rPr lang="en-US" sz="2200" dirty="0"/>
              <a:t>: That's nice.</a:t>
            </a:r>
          </a:p>
        </p:txBody>
      </p:sp>
      <p:pic>
        <p:nvPicPr>
          <p:cNvPr id="5" name="TRACK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2285" y="889844"/>
            <a:ext cx="703435" cy="703435"/>
          </a:xfrm>
          <a:prstGeom prst="rect">
            <a:avLst/>
          </a:prstGeom>
        </p:spPr>
      </p:pic>
    </p:spTree>
    <p:extLst>
      <p:ext uri="{BB962C8B-B14F-4D97-AF65-F5344CB8AC3E}">
        <p14:creationId xmlns:p14="http://schemas.microsoft.com/office/powerpoint/2010/main" val="3445157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7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253" y="410188"/>
            <a:ext cx="3314700" cy="1076325"/>
          </a:xfrm>
          <a:prstGeom prst="rect">
            <a:avLst/>
          </a:prstGeom>
        </p:spPr>
      </p:pic>
      <p:sp>
        <p:nvSpPr>
          <p:cNvPr id="3" name="Rectangle 2"/>
          <p:cNvSpPr/>
          <p:nvPr/>
        </p:nvSpPr>
        <p:spPr>
          <a:xfrm>
            <a:off x="3545659" y="410188"/>
            <a:ext cx="8219782" cy="1077218"/>
          </a:xfrm>
          <a:prstGeom prst="rect">
            <a:avLst/>
          </a:prstGeom>
        </p:spPr>
        <p:txBody>
          <a:bodyPr wrap="square">
            <a:spAutoFit/>
          </a:bodyPr>
          <a:lstStyle/>
          <a:p>
            <a:r>
              <a:rPr lang="en-US" sz="3200" dirty="0">
                <a:solidFill>
                  <a:srgbClr val="0070C0"/>
                </a:solidFill>
              </a:rPr>
              <a:t>Look and read. Choose the correct answer (A, B, or C) and explain for your choice.</a:t>
            </a:r>
          </a:p>
        </p:txBody>
      </p:sp>
      <p:pic>
        <p:nvPicPr>
          <p:cNvPr id="4" name="Picture 3"/>
          <p:cNvPicPr>
            <a:picLocks noChangeAspect="1"/>
          </p:cNvPicPr>
          <p:nvPr/>
        </p:nvPicPr>
        <p:blipFill>
          <a:blip r:embed="rId3"/>
          <a:stretch>
            <a:fillRect/>
          </a:stretch>
        </p:blipFill>
        <p:spPr>
          <a:xfrm>
            <a:off x="34328" y="1770681"/>
            <a:ext cx="12157672" cy="2825838"/>
          </a:xfrm>
          <a:prstGeom prst="rect">
            <a:avLst/>
          </a:prstGeom>
        </p:spPr>
      </p:pic>
      <p:pic>
        <p:nvPicPr>
          <p:cNvPr id="5" name="Picture 4"/>
          <p:cNvPicPr>
            <a:picLocks noChangeAspect="1"/>
          </p:cNvPicPr>
          <p:nvPr/>
        </p:nvPicPr>
        <p:blipFill>
          <a:blip r:embed="rId4"/>
          <a:stretch>
            <a:fillRect/>
          </a:stretch>
        </p:blipFill>
        <p:spPr>
          <a:xfrm>
            <a:off x="6555652" y="4333969"/>
            <a:ext cx="3638550" cy="1809750"/>
          </a:xfrm>
          <a:prstGeom prst="rect">
            <a:avLst/>
          </a:prstGeom>
        </p:spPr>
      </p:pic>
      <p:cxnSp>
        <p:nvCxnSpPr>
          <p:cNvPr id="7" name="Straight Connector 6"/>
          <p:cNvCxnSpPr/>
          <p:nvPr/>
        </p:nvCxnSpPr>
        <p:spPr>
          <a:xfrm>
            <a:off x="8130012" y="3612333"/>
            <a:ext cx="11860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10194202" y="3612333"/>
            <a:ext cx="588475" cy="1"/>
          </a:xfrm>
          <a:prstGeom prst="line">
            <a:avLst/>
          </a:prstGeom>
        </p:spPr>
        <p:style>
          <a:lnRef idx="2">
            <a:schemeClr val="accent2"/>
          </a:lnRef>
          <a:fillRef idx="0">
            <a:schemeClr val="accent2"/>
          </a:fillRef>
          <a:effectRef idx="1">
            <a:schemeClr val="accent2"/>
          </a:effectRef>
          <a:fontRef idx="minor">
            <a:schemeClr val="tx1"/>
          </a:fontRef>
        </p:style>
      </p:cxnSp>
      <p:sp>
        <p:nvSpPr>
          <p:cNvPr id="12" name="Oval 11"/>
          <p:cNvSpPr/>
          <p:nvPr/>
        </p:nvSpPr>
        <p:spPr>
          <a:xfrm>
            <a:off x="1285592" y="2498756"/>
            <a:ext cx="3539905" cy="851026"/>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0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1" y="413465"/>
            <a:ext cx="12188579" cy="5814659"/>
          </a:xfrm>
          <a:prstGeom prst="rect">
            <a:avLst/>
          </a:prstGeom>
        </p:spPr>
      </p:pic>
      <p:sp>
        <p:nvSpPr>
          <p:cNvPr id="3" name="Oval 2"/>
          <p:cNvSpPr/>
          <p:nvPr/>
        </p:nvSpPr>
        <p:spPr>
          <a:xfrm>
            <a:off x="4798336" y="1514629"/>
            <a:ext cx="488888" cy="506994"/>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Oval 3"/>
          <p:cNvSpPr/>
          <p:nvPr/>
        </p:nvSpPr>
        <p:spPr>
          <a:xfrm>
            <a:off x="4798336" y="3023857"/>
            <a:ext cx="443620" cy="44902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4852657" y="5241956"/>
            <a:ext cx="398353" cy="47078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a:off x="606582" y="860079"/>
            <a:ext cx="1484768" cy="25349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p:cNvCxnSpPr>
            <a:cxnSpLocks/>
          </p:cNvCxnSpPr>
          <p:nvPr/>
        </p:nvCxnSpPr>
        <p:spPr>
          <a:xfrm>
            <a:off x="8863343" y="2021623"/>
            <a:ext cx="2428434"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Oval 8"/>
          <p:cNvSpPr/>
          <p:nvPr/>
        </p:nvSpPr>
        <p:spPr>
          <a:xfrm>
            <a:off x="606582" y="2317688"/>
            <a:ext cx="4037846" cy="70617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Connector 10"/>
          <p:cNvCxnSpPr/>
          <p:nvPr/>
        </p:nvCxnSpPr>
        <p:spPr>
          <a:xfrm>
            <a:off x="6753885" y="3395050"/>
            <a:ext cx="1792586"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a:cxnSpLocks/>
          </p:cNvCxnSpPr>
          <p:nvPr/>
        </p:nvCxnSpPr>
        <p:spPr>
          <a:xfrm>
            <a:off x="10391378" y="5649362"/>
            <a:ext cx="142139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a:cxnSpLocks/>
          </p:cNvCxnSpPr>
          <p:nvPr/>
        </p:nvCxnSpPr>
        <p:spPr>
          <a:xfrm>
            <a:off x="5287224" y="6047715"/>
            <a:ext cx="808776" cy="0"/>
          </a:xfrm>
          <a:prstGeom prst="line">
            <a:avLst/>
          </a:prstGeom>
        </p:spPr>
        <p:style>
          <a:lnRef idx="2">
            <a:schemeClr val="accent2"/>
          </a:lnRef>
          <a:fillRef idx="0">
            <a:schemeClr val="accent2"/>
          </a:fillRef>
          <a:effectRef idx="1">
            <a:schemeClr val="accent2"/>
          </a:effectRef>
          <a:fontRef idx="minor">
            <a:schemeClr val="tx1"/>
          </a:fontRef>
        </p:style>
      </p:cxnSp>
      <p:sp>
        <p:nvSpPr>
          <p:cNvPr id="20" name="Oval 19"/>
          <p:cNvSpPr/>
          <p:nvPr/>
        </p:nvSpPr>
        <p:spPr>
          <a:xfrm>
            <a:off x="606582" y="5314384"/>
            <a:ext cx="2426329" cy="33497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3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65</a:t>
            </a:r>
          </a:p>
        </p:txBody>
      </p:sp>
      <p:pic>
        <p:nvPicPr>
          <p:cNvPr id="4" name="Picture 3"/>
          <p:cNvPicPr>
            <a:picLocks noChangeAspect="1"/>
          </p:cNvPicPr>
          <p:nvPr/>
        </p:nvPicPr>
        <p:blipFill>
          <a:blip r:embed="rId2"/>
          <a:stretch>
            <a:fillRect/>
          </a:stretch>
        </p:blipFill>
        <p:spPr>
          <a:xfrm>
            <a:off x="0" y="1512075"/>
            <a:ext cx="12206132" cy="4037699"/>
          </a:xfrm>
          <a:prstGeom prst="rect">
            <a:avLst/>
          </a:prstGeom>
        </p:spPr>
      </p:pic>
      <p:sp>
        <p:nvSpPr>
          <p:cNvPr id="5" name="TextBox 4"/>
          <p:cNvSpPr txBox="1"/>
          <p:nvPr/>
        </p:nvSpPr>
        <p:spPr>
          <a:xfrm>
            <a:off x="1720158" y="347775"/>
            <a:ext cx="9560460" cy="1077218"/>
          </a:xfrm>
          <a:prstGeom prst="rect">
            <a:avLst/>
          </a:prstGeom>
          <a:noFill/>
        </p:spPr>
        <p:txBody>
          <a:bodyPr wrap="square" rtlCol="0">
            <a:spAutoFit/>
          </a:bodyPr>
          <a:lstStyle/>
          <a:p>
            <a:r>
              <a:rPr lang="en-US" sz="3200" dirty="0">
                <a:solidFill>
                  <a:srgbClr val="0070C0"/>
                </a:solidFill>
              </a:rPr>
              <a:t>Read the text about charity events. Choose the correct answer (A, B, or C). </a:t>
            </a:r>
          </a:p>
        </p:txBody>
      </p:sp>
      <p:pic>
        <p:nvPicPr>
          <p:cNvPr id="6" name="Picture 5"/>
          <p:cNvPicPr>
            <a:picLocks noChangeAspect="1"/>
          </p:cNvPicPr>
          <p:nvPr/>
        </p:nvPicPr>
        <p:blipFill>
          <a:blip r:embed="rId3"/>
          <a:stretch>
            <a:fillRect/>
          </a:stretch>
        </p:blipFill>
        <p:spPr>
          <a:xfrm>
            <a:off x="0" y="5282136"/>
            <a:ext cx="11135480" cy="1574038"/>
          </a:xfrm>
          <a:prstGeom prst="rect">
            <a:avLst/>
          </a:prstGeom>
        </p:spPr>
      </p:pic>
      <p:sp>
        <p:nvSpPr>
          <p:cNvPr id="7" name="Oval 6"/>
          <p:cNvSpPr/>
          <p:nvPr/>
        </p:nvSpPr>
        <p:spPr>
          <a:xfrm>
            <a:off x="4209861" y="6255945"/>
            <a:ext cx="461727" cy="51604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 name="Straight Connector 8"/>
          <p:cNvCxnSpPr/>
          <p:nvPr/>
        </p:nvCxnSpPr>
        <p:spPr>
          <a:xfrm>
            <a:off x="488887" y="6192570"/>
            <a:ext cx="134896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2842788" y="6174463"/>
            <a:ext cx="1747319"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5676523" y="6171763"/>
            <a:ext cx="1738265"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380246" y="2580238"/>
            <a:ext cx="5187494" cy="37119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 name="Straight Connector 15"/>
          <p:cNvCxnSpPr/>
          <p:nvPr/>
        </p:nvCxnSpPr>
        <p:spPr>
          <a:xfrm flipV="1">
            <a:off x="3213980" y="6228784"/>
            <a:ext cx="0" cy="2716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081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59983"/>
            <a:ext cx="12192000" cy="707886"/>
          </a:xfrm>
          <a:prstGeom prst="rect">
            <a:avLst/>
          </a:prstGeom>
        </p:spPr>
        <p:txBody>
          <a:bodyPr wrap="square">
            <a:spAutoFit/>
          </a:bodyPr>
          <a:lstStyle/>
          <a:p>
            <a:pPr lvl="0"/>
            <a:r>
              <a:rPr lang="en-US" sz="4000" dirty="0">
                <a:solidFill>
                  <a:srgbClr val="0070C0"/>
                </a:solidFill>
              </a:rPr>
              <a:t>Read the questions and underline the key words:</a:t>
            </a:r>
          </a:p>
        </p:txBody>
      </p:sp>
      <p:sp>
        <p:nvSpPr>
          <p:cNvPr id="4" name="Rectangle 3"/>
          <p:cNvSpPr/>
          <p:nvPr/>
        </p:nvSpPr>
        <p:spPr>
          <a:xfrm>
            <a:off x="0" y="1203649"/>
            <a:ext cx="12192000" cy="5016758"/>
          </a:xfrm>
          <a:prstGeom prst="rect">
            <a:avLst/>
          </a:prstGeom>
        </p:spPr>
        <p:txBody>
          <a:bodyPr wrap="square">
            <a:spAutoFit/>
          </a:bodyPr>
          <a:lstStyle/>
          <a:p>
            <a:r>
              <a:rPr lang="en-US" sz="3200" dirty="0"/>
              <a:t>1. Who organizes the school's charity events?</a:t>
            </a:r>
          </a:p>
          <a:p>
            <a:r>
              <a:rPr lang="en-US" sz="3200" dirty="0"/>
              <a:t>A. Greg's teachers      B. all classes      C. only Greg's class</a:t>
            </a:r>
          </a:p>
          <a:p>
            <a:r>
              <a:rPr lang="en-US" sz="3200" dirty="0"/>
              <a:t>2. What charity event did Greg's sister and her school friends organize this year?</a:t>
            </a:r>
          </a:p>
          <a:p>
            <a:r>
              <a:rPr lang="en-US" sz="3200" dirty="0"/>
              <a:t>A. bake sale                 B. fun run          C. talent show</a:t>
            </a:r>
          </a:p>
          <a:p>
            <a:r>
              <a:rPr lang="en-US" sz="3200" dirty="0"/>
              <a:t>3. Before the charity event, Greg and his friends made cakes... </a:t>
            </a:r>
          </a:p>
          <a:p>
            <a:r>
              <a:rPr lang="en-US" sz="3200" dirty="0"/>
              <a:t>A. during cooking lessons.    B. on the school playground.    C. at home.</a:t>
            </a:r>
          </a:p>
          <a:p>
            <a:r>
              <a:rPr lang="en-US" sz="3200" dirty="0"/>
              <a:t>4. Greg thinks his class should have a fun run next year because they... </a:t>
            </a:r>
          </a:p>
          <a:p>
            <a:pPr marL="514350" indent="-514350">
              <a:buAutoNum type="alphaUcPeriod"/>
            </a:pPr>
            <a:r>
              <a:rPr lang="en-US" sz="3200" dirty="0"/>
              <a:t>really like running.            B. want to raise more money. </a:t>
            </a:r>
          </a:p>
          <a:p>
            <a:r>
              <a:rPr lang="en-US" sz="3200" dirty="0"/>
              <a:t>C. want to run for 3 kilometers.</a:t>
            </a:r>
          </a:p>
        </p:txBody>
      </p:sp>
      <p:cxnSp>
        <p:nvCxnSpPr>
          <p:cNvPr id="6" name="Straight Connector 5"/>
          <p:cNvCxnSpPr/>
          <p:nvPr/>
        </p:nvCxnSpPr>
        <p:spPr>
          <a:xfrm>
            <a:off x="550506" y="1716833"/>
            <a:ext cx="643812" cy="933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flipV="1">
            <a:off x="1474237" y="1698171"/>
            <a:ext cx="1315616"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3741576" y="1716833"/>
            <a:ext cx="35736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a:off x="550506" y="2687216"/>
            <a:ext cx="30847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a:cxnSpLocks/>
          </p:cNvCxnSpPr>
          <p:nvPr/>
        </p:nvCxnSpPr>
        <p:spPr>
          <a:xfrm>
            <a:off x="4362061" y="2687216"/>
            <a:ext cx="5729793" cy="9332"/>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0263673" y="2687216"/>
            <a:ext cx="1287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V="1">
            <a:off x="130629" y="3172408"/>
            <a:ext cx="1278293"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4721290" y="4142792"/>
            <a:ext cx="313508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cxnSpLocks/>
          </p:cNvCxnSpPr>
          <p:nvPr/>
        </p:nvCxnSpPr>
        <p:spPr>
          <a:xfrm>
            <a:off x="8041623" y="4139151"/>
            <a:ext cx="1961021" cy="3641"/>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cxnSpLocks/>
          </p:cNvCxnSpPr>
          <p:nvPr/>
        </p:nvCxnSpPr>
        <p:spPr>
          <a:xfrm>
            <a:off x="550506" y="5103845"/>
            <a:ext cx="1813553"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p:cNvCxnSpPr>
          <p:nvPr/>
        </p:nvCxnSpPr>
        <p:spPr>
          <a:xfrm>
            <a:off x="5066523" y="5103845"/>
            <a:ext cx="23713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7679094" y="5103845"/>
            <a:ext cx="129695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9255967" y="5113176"/>
            <a:ext cx="1259633"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882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22" y="354563"/>
            <a:ext cx="12154678" cy="580258"/>
          </a:xfrm>
          <a:prstGeom prst="rect">
            <a:avLst/>
          </a:prstGeom>
        </p:spPr>
        <p:txBody>
          <a:bodyPr wrap="square">
            <a:spAutoFit/>
          </a:bodyPr>
          <a:lstStyle/>
          <a:p>
            <a:pPr lvl="0"/>
            <a:r>
              <a:rPr lang="en-US" sz="3200" dirty="0">
                <a:solidFill>
                  <a:srgbClr val="0070C0"/>
                </a:solidFill>
              </a:rPr>
              <a:t>Scan the text, choose the correct answers and explain for your choices.</a:t>
            </a:r>
          </a:p>
        </p:txBody>
      </p:sp>
      <p:sp>
        <p:nvSpPr>
          <p:cNvPr id="6" name="Rectangle 5"/>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7" name="TextBox 6"/>
          <p:cNvSpPr txBox="1"/>
          <p:nvPr/>
        </p:nvSpPr>
        <p:spPr>
          <a:xfrm>
            <a:off x="0" y="934821"/>
            <a:ext cx="12192000" cy="1077218"/>
          </a:xfrm>
          <a:prstGeom prst="rect">
            <a:avLst/>
          </a:prstGeom>
          <a:noFill/>
        </p:spPr>
        <p:txBody>
          <a:bodyPr wrap="square" rtlCol="0">
            <a:spAutoFit/>
          </a:bodyPr>
          <a:lstStyle/>
          <a:p>
            <a:r>
              <a:rPr lang="en-US" sz="3200" dirty="0"/>
              <a:t>1. Who organizes the school's charity events?</a:t>
            </a:r>
          </a:p>
          <a:p>
            <a:r>
              <a:rPr lang="en-US" sz="3200" dirty="0"/>
              <a:t>A. Greg's teachers       B. all classes     C. only Greg's class</a:t>
            </a:r>
          </a:p>
        </p:txBody>
      </p:sp>
      <p:cxnSp>
        <p:nvCxnSpPr>
          <p:cNvPr id="9" name="Straight Connector 8"/>
          <p:cNvCxnSpPr>
            <a:cxnSpLocks/>
          </p:cNvCxnSpPr>
          <p:nvPr/>
        </p:nvCxnSpPr>
        <p:spPr>
          <a:xfrm>
            <a:off x="569167" y="1418253"/>
            <a:ext cx="67977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p:cNvCxnSpPr>
          <p:nvPr/>
        </p:nvCxnSpPr>
        <p:spPr>
          <a:xfrm flipV="1">
            <a:off x="1390717" y="1418253"/>
            <a:ext cx="1492443"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769567" y="1436914"/>
            <a:ext cx="3498980"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Oval 13"/>
          <p:cNvSpPr/>
          <p:nvPr/>
        </p:nvSpPr>
        <p:spPr>
          <a:xfrm>
            <a:off x="3620278" y="1436914"/>
            <a:ext cx="447869" cy="49452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p:nvSpPr>
        <p:spPr>
          <a:xfrm>
            <a:off x="83975" y="3069772"/>
            <a:ext cx="4907902" cy="391886"/>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7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3" name="Rectangle 2"/>
          <p:cNvSpPr/>
          <p:nvPr/>
        </p:nvSpPr>
        <p:spPr>
          <a:xfrm>
            <a:off x="-18661" y="410748"/>
            <a:ext cx="12192000" cy="1077218"/>
          </a:xfrm>
          <a:prstGeom prst="rect">
            <a:avLst/>
          </a:prstGeom>
        </p:spPr>
        <p:txBody>
          <a:bodyPr wrap="square">
            <a:spAutoFit/>
          </a:bodyPr>
          <a:lstStyle/>
          <a:p>
            <a:r>
              <a:rPr lang="en-US" sz="3200" dirty="0"/>
              <a:t>2. What charity event did Greg's sister and her school friends organize this year?    A. bake sale       B. fun run       C. talent show</a:t>
            </a:r>
          </a:p>
        </p:txBody>
      </p:sp>
      <p:cxnSp>
        <p:nvCxnSpPr>
          <p:cNvPr id="5" name="Straight Connector 4"/>
          <p:cNvCxnSpPr>
            <a:cxnSpLocks/>
          </p:cNvCxnSpPr>
          <p:nvPr/>
        </p:nvCxnSpPr>
        <p:spPr>
          <a:xfrm>
            <a:off x="543779" y="933061"/>
            <a:ext cx="31231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4469363" y="949357"/>
            <a:ext cx="55610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flipV="1">
            <a:off x="10291665" y="933061"/>
            <a:ext cx="1276558"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p:cNvCxnSpPr>
          <p:nvPr/>
        </p:nvCxnSpPr>
        <p:spPr>
          <a:xfrm>
            <a:off x="102854" y="1466109"/>
            <a:ext cx="1438867"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5010539" y="3116424"/>
            <a:ext cx="6858000" cy="35456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6830008" y="949357"/>
            <a:ext cx="485192" cy="538609"/>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8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3" name="Rectangle 2"/>
          <p:cNvSpPr/>
          <p:nvPr/>
        </p:nvSpPr>
        <p:spPr>
          <a:xfrm>
            <a:off x="0" y="625351"/>
            <a:ext cx="12192000" cy="1077218"/>
          </a:xfrm>
          <a:prstGeom prst="rect">
            <a:avLst/>
          </a:prstGeom>
        </p:spPr>
        <p:txBody>
          <a:bodyPr wrap="square">
            <a:spAutoFit/>
          </a:bodyPr>
          <a:lstStyle/>
          <a:p>
            <a:r>
              <a:rPr lang="en-US" sz="3200" dirty="0"/>
              <a:t>3. Before the charity event, Greg and his friends made cakes... </a:t>
            </a:r>
          </a:p>
          <a:p>
            <a:r>
              <a:rPr lang="en-US" sz="3200" dirty="0"/>
              <a:t>A. during cooking lessons.    B. on the school playground.    C. at home.</a:t>
            </a:r>
          </a:p>
        </p:txBody>
      </p:sp>
      <p:cxnSp>
        <p:nvCxnSpPr>
          <p:cNvPr id="5" name="Straight Connector 4"/>
          <p:cNvCxnSpPr/>
          <p:nvPr/>
        </p:nvCxnSpPr>
        <p:spPr>
          <a:xfrm flipV="1">
            <a:off x="4721290" y="1101012"/>
            <a:ext cx="3153747" cy="18661"/>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8098971" y="1129004"/>
            <a:ext cx="180080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Rectangle 7"/>
          <p:cNvSpPr/>
          <p:nvPr/>
        </p:nvSpPr>
        <p:spPr>
          <a:xfrm>
            <a:off x="5122506" y="3965510"/>
            <a:ext cx="4534678" cy="396551"/>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a:off x="9759820" y="1208179"/>
            <a:ext cx="410547" cy="424479"/>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1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 92 &amp; 93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3" name="Rectangle 2"/>
          <p:cNvSpPr/>
          <p:nvPr/>
        </p:nvSpPr>
        <p:spPr>
          <a:xfrm>
            <a:off x="0" y="440199"/>
            <a:ext cx="12192000" cy="1569660"/>
          </a:xfrm>
          <a:prstGeom prst="rect">
            <a:avLst/>
          </a:prstGeom>
        </p:spPr>
        <p:txBody>
          <a:bodyPr wrap="square">
            <a:spAutoFit/>
          </a:bodyPr>
          <a:lstStyle/>
          <a:p>
            <a:r>
              <a:rPr lang="en-US" sz="3200" dirty="0"/>
              <a:t>4. Greg thinks his class should have a fun run next year because they... </a:t>
            </a:r>
          </a:p>
          <a:p>
            <a:r>
              <a:rPr lang="en-US" sz="3200" dirty="0"/>
              <a:t>A. really like running.                          B. want to raise more money. </a:t>
            </a:r>
          </a:p>
          <a:p>
            <a:r>
              <a:rPr lang="en-US" sz="3200" dirty="0"/>
              <a:t>C. want to run for 3 kilometers.</a:t>
            </a:r>
          </a:p>
        </p:txBody>
      </p:sp>
      <p:cxnSp>
        <p:nvCxnSpPr>
          <p:cNvPr id="5" name="Straight Connector 4"/>
          <p:cNvCxnSpPr/>
          <p:nvPr/>
        </p:nvCxnSpPr>
        <p:spPr>
          <a:xfrm>
            <a:off x="578498" y="914400"/>
            <a:ext cx="176348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a:cxnSpLocks/>
          </p:cNvCxnSpPr>
          <p:nvPr/>
        </p:nvCxnSpPr>
        <p:spPr>
          <a:xfrm>
            <a:off x="5150498" y="914400"/>
            <a:ext cx="23029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a:off x="7623110" y="914400"/>
            <a:ext cx="13720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9246637" y="914400"/>
            <a:ext cx="1306285"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83976" y="5262465"/>
            <a:ext cx="5962261" cy="34523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5682343" y="5719665"/>
            <a:ext cx="5393094" cy="35456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83976" y="6120882"/>
            <a:ext cx="5066522" cy="34523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p:cNvSpPr/>
          <p:nvPr/>
        </p:nvSpPr>
        <p:spPr>
          <a:xfrm>
            <a:off x="5872065" y="977768"/>
            <a:ext cx="447870" cy="494522"/>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0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4789"/>
            <a:ext cx="12192000" cy="6636378"/>
          </a:xfrm>
          <a:prstGeom prst="rect">
            <a:avLst/>
          </a:prstGeom>
        </p:spPr>
      </p:pic>
    </p:spTree>
    <p:extLst>
      <p:ext uri="{BB962C8B-B14F-4D97-AF65-F5344CB8AC3E}">
        <p14:creationId xmlns:p14="http://schemas.microsoft.com/office/powerpoint/2010/main" val="2197431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5" name="Picture 4"/>
          <p:cNvPicPr>
            <a:picLocks noChangeAspect="1"/>
          </p:cNvPicPr>
          <p:nvPr/>
        </p:nvPicPr>
        <p:blipFill>
          <a:blip r:embed="rId4"/>
          <a:stretch>
            <a:fillRect/>
          </a:stretch>
        </p:blipFill>
        <p:spPr>
          <a:xfrm>
            <a:off x="1424317" y="2623443"/>
            <a:ext cx="9410700" cy="3600450"/>
          </a:xfrm>
          <a:prstGeom prst="rect">
            <a:avLst/>
          </a:prstGeom>
        </p:spPr>
      </p:pic>
      <p:sp>
        <p:nvSpPr>
          <p:cNvPr id="6" name="TextBox 5"/>
          <p:cNvSpPr txBox="1"/>
          <p:nvPr/>
        </p:nvSpPr>
        <p:spPr>
          <a:xfrm>
            <a:off x="7396682" y="5404919"/>
            <a:ext cx="3340728" cy="584775"/>
          </a:xfrm>
          <a:prstGeom prst="rect">
            <a:avLst/>
          </a:prstGeom>
          <a:noFill/>
        </p:spPr>
        <p:txBody>
          <a:bodyPr wrap="square" rtlCol="0">
            <a:spAutoFit/>
          </a:bodyPr>
          <a:lstStyle/>
          <a:p>
            <a:r>
              <a:rPr lang="en-US" sz="3200" dirty="0">
                <a:solidFill>
                  <a:srgbClr val="FF0000"/>
                </a:solidFill>
              </a:rPr>
              <a:t>a craft fair</a:t>
            </a:r>
          </a:p>
        </p:txBody>
      </p:sp>
    </p:spTree>
    <p:extLst>
      <p:ext uri="{BB962C8B-B14F-4D97-AF65-F5344CB8AC3E}">
        <p14:creationId xmlns:p14="http://schemas.microsoft.com/office/powerpoint/2010/main" val="2203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4" name="Picture 3"/>
          <p:cNvPicPr>
            <a:picLocks noChangeAspect="1"/>
          </p:cNvPicPr>
          <p:nvPr/>
        </p:nvPicPr>
        <p:blipFill>
          <a:blip r:embed="rId4"/>
          <a:stretch>
            <a:fillRect/>
          </a:stretch>
        </p:blipFill>
        <p:spPr>
          <a:xfrm>
            <a:off x="1697053" y="2692139"/>
            <a:ext cx="9258300" cy="3686175"/>
          </a:xfrm>
          <a:prstGeom prst="rect">
            <a:avLst/>
          </a:prstGeom>
        </p:spPr>
      </p:pic>
      <p:sp>
        <p:nvSpPr>
          <p:cNvPr id="7" name="TextBox 6"/>
          <p:cNvSpPr txBox="1"/>
          <p:nvPr/>
        </p:nvSpPr>
        <p:spPr>
          <a:xfrm>
            <a:off x="2756359" y="5404918"/>
            <a:ext cx="3153624" cy="584775"/>
          </a:xfrm>
          <a:prstGeom prst="rect">
            <a:avLst/>
          </a:prstGeom>
          <a:noFill/>
        </p:spPr>
        <p:txBody>
          <a:bodyPr wrap="square" rtlCol="0">
            <a:spAutoFit/>
          </a:bodyPr>
          <a:lstStyle/>
          <a:p>
            <a:r>
              <a:rPr lang="en-US" sz="3200" dirty="0">
                <a:solidFill>
                  <a:srgbClr val="FF0000"/>
                </a:solidFill>
              </a:rPr>
              <a:t>raise money</a:t>
            </a:r>
          </a:p>
        </p:txBody>
      </p:sp>
      <p:sp>
        <p:nvSpPr>
          <p:cNvPr id="8" name="TextBox 7"/>
          <p:cNvSpPr txBox="1"/>
          <p:nvPr/>
        </p:nvSpPr>
        <p:spPr>
          <a:xfrm>
            <a:off x="7882305" y="5404918"/>
            <a:ext cx="2525917" cy="584775"/>
          </a:xfrm>
          <a:prstGeom prst="rect">
            <a:avLst/>
          </a:prstGeom>
          <a:noFill/>
        </p:spPr>
        <p:txBody>
          <a:bodyPr wrap="square" rtlCol="0">
            <a:spAutoFit/>
          </a:bodyPr>
          <a:lstStyle/>
          <a:p>
            <a:r>
              <a:rPr lang="en-US" sz="3200" dirty="0">
                <a:solidFill>
                  <a:srgbClr val="FF0000"/>
                </a:solidFill>
              </a:rPr>
              <a:t>a bake sale</a:t>
            </a:r>
          </a:p>
        </p:txBody>
      </p:sp>
    </p:spTree>
    <p:extLst>
      <p:ext uri="{BB962C8B-B14F-4D97-AF65-F5344CB8AC3E}">
        <p14:creationId xmlns:p14="http://schemas.microsoft.com/office/powerpoint/2010/main" val="29102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4" name="Picture 3"/>
          <p:cNvPicPr>
            <a:picLocks noChangeAspect="1"/>
          </p:cNvPicPr>
          <p:nvPr/>
        </p:nvPicPr>
        <p:blipFill>
          <a:blip r:embed="rId4"/>
          <a:stretch>
            <a:fillRect/>
          </a:stretch>
        </p:blipFill>
        <p:spPr>
          <a:xfrm>
            <a:off x="1561675" y="2592551"/>
            <a:ext cx="9267825" cy="3743325"/>
          </a:xfrm>
          <a:prstGeom prst="rect">
            <a:avLst/>
          </a:prstGeom>
        </p:spPr>
      </p:pic>
      <p:sp>
        <p:nvSpPr>
          <p:cNvPr id="7" name="TextBox 6"/>
          <p:cNvSpPr txBox="1"/>
          <p:nvPr/>
        </p:nvSpPr>
        <p:spPr>
          <a:xfrm>
            <a:off x="2931112" y="5365785"/>
            <a:ext cx="2344847" cy="584775"/>
          </a:xfrm>
          <a:prstGeom prst="rect">
            <a:avLst/>
          </a:prstGeom>
          <a:noFill/>
        </p:spPr>
        <p:txBody>
          <a:bodyPr wrap="square" rtlCol="0">
            <a:spAutoFit/>
          </a:bodyPr>
          <a:lstStyle/>
          <a:p>
            <a:r>
              <a:rPr lang="en-US" sz="3200" dirty="0">
                <a:solidFill>
                  <a:srgbClr val="FF0000"/>
                </a:solidFill>
              </a:rPr>
              <a:t>a car wash</a:t>
            </a:r>
          </a:p>
        </p:txBody>
      </p:sp>
      <p:sp>
        <p:nvSpPr>
          <p:cNvPr id="8" name="TextBox 7"/>
          <p:cNvSpPr txBox="1"/>
          <p:nvPr/>
        </p:nvSpPr>
        <p:spPr>
          <a:xfrm>
            <a:off x="7472793" y="5365784"/>
            <a:ext cx="2879002" cy="584775"/>
          </a:xfrm>
          <a:prstGeom prst="rect">
            <a:avLst/>
          </a:prstGeom>
          <a:noFill/>
        </p:spPr>
        <p:txBody>
          <a:bodyPr wrap="square" rtlCol="0">
            <a:spAutoFit/>
          </a:bodyPr>
          <a:lstStyle/>
          <a:p>
            <a:r>
              <a:rPr lang="en-US" sz="3200" dirty="0">
                <a:solidFill>
                  <a:srgbClr val="FF0000"/>
                </a:solidFill>
              </a:rPr>
              <a:t>clean up parks</a:t>
            </a:r>
          </a:p>
        </p:txBody>
      </p:sp>
    </p:spTree>
    <p:extLst>
      <p:ext uri="{BB962C8B-B14F-4D97-AF65-F5344CB8AC3E}">
        <p14:creationId xmlns:p14="http://schemas.microsoft.com/office/powerpoint/2010/main" val="42636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4" name="Picture 3"/>
          <p:cNvPicPr>
            <a:picLocks noChangeAspect="1"/>
          </p:cNvPicPr>
          <p:nvPr/>
        </p:nvPicPr>
        <p:blipFill>
          <a:blip r:embed="rId4"/>
          <a:stretch>
            <a:fillRect/>
          </a:stretch>
        </p:blipFill>
        <p:spPr>
          <a:xfrm>
            <a:off x="1510042" y="2592551"/>
            <a:ext cx="9239250" cy="3667125"/>
          </a:xfrm>
          <a:prstGeom prst="rect">
            <a:avLst/>
          </a:prstGeom>
        </p:spPr>
      </p:pic>
      <p:sp>
        <p:nvSpPr>
          <p:cNvPr id="7" name="TextBox 6"/>
          <p:cNvSpPr txBox="1"/>
          <p:nvPr/>
        </p:nvSpPr>
        <p:spPr>
          <a:xfrm>
            <a:off x="2420433" y="5326834"/>
            <a:ext cx="2661719" cy="584775"/>
          </a:xfrm>
          <a:prstGeom prst="rect">
            <a:avLst/>
          </a:prstGeom>
          <a:noFill/>
        </p:spPr>
        <p:txBody>
          <a:bodyPr wrap="square" rtlCol="0">
            <a:spAutoFit/>
          </a:bodyPr>
          <a:lstStyle/>
          <a:p>
            <a:r>
              <a:rPr lang="en-US" sz="3200" dirty="0">
                <a:solidFill>
                  <a:srgbClr val="FF0000"/>
                </a:solidFill>
              </a:rPr>
              <a:t>donate clothes</a:t>
            </a:r>
          </a:p>
        </p:txBody>
      </p:sp>
      <p:sp>
        <p:nvSpPr>
          <p:cNvPr id="8" name="TextBox 7"/>
          <p:cNvSpPr txBox="1"/>
          <p:nvPr/>
        </p:nvSpPr>
        <p:spPr>
          <a:xfrm>
            <a:off x="8168227" y="5326833"/>
            <a:ext cx="1122630" cy="584775"/>
          </a:xfrm>
          <a:prstGeom prst="rect">
            <a:avLst/>
          </a:prstGeom>
          <a:noFill/>
        </p:spPr>
        <p:txBody>
          <a:bodyPr wrap="square" rtlCol="0">
            <a:spAutoFit/>
          </a:bodyPr>
          <a:lstStyle/>
          <a:p>
            <a:r>
              <a:rPr lang="en-US" sz="3200" dirty="0">
                <a:solidFill>
                  <a:srgbClr val="FF0000"/>
                </a:solidFill>
              </a:rPr>
              <a:t>right</a:t>
            </a:r>
          </a:p>
        </p:txBody>
      </p:sp>
    </p:spTree>
    <p:extLst>
      <p:ext uri="{BB962C8B-B14F-4D97-AF65-F5344CB8AC3E}">
        <p14:creationId xmlns:p14="http://schemas.microsoft.com/office/powerpoint/2010/main" val="4319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171" y="425693"/>
            <a:ext cx="2883658" cy="719390"/>
          </a:xfrm>
          <a:prstGeom prst="rect">
            <a:avLst/>
          </a:prstGeom>
        </p:spPr>
      </p:pic>
      <p:sp>
        <p:nvSpPr>
          <p:cNvPr id="3" name="TextBox 2"/>
          <p:cNvSpPr txBox="1"/>
          <p:nvPr/>
        </p:nvSpPr>
        <p:spPr>
          <a:xfrm>
            <a:off x="3684760" y="470780"/>
            <a:ext cx="6944008" cy="1015663"/>
          </a:xfrm>
          <a:prstGeom prst="rect">
            <a:avLst/>
          </a:prstGeom>
          <a:noFill/>
        </p:spPr>
        <p:txBody>
          <a:bodyPr wrap="square" rtlCol="0">
            <a:spAutoFit/>
          </a:bodyPr>
          <a:lstStyle/>
          <a:p>
            <a:r>
              <a:rPr lang="en-US" sz="6000" dirty="0">
                <a:solidFill>
                  <a:srgbClr val="FF0000"/>
                </a:solidFill>
              </a:rPr>
              <a:t>Past Simple Tense</a:t>
            </a:r>
          </a:p>
        </p:txBody>
      </p:sp>
      <p:sp>
        <p:nvSpPr>
          <p:cNvPr id="4" name="TextBox 3"/>
          <p:cNvSpPr txBox="1"/>
          <p:nvPr/>
        </p:nvSpPr>
        <p:spPr>
          <a:xfrm>
            <a:off x="742384" y="1959083"/>
            <a:ext cx="10683089" cy="1938992"/>
          </a:xfrm>
          <a:prstGeom prst="rect">
            <a:avLst/>
          </a:prstGeom>
          <a:noFill/>
        </p:spPr>
        <p:txBody>
          <a:bodyPr wrap="square" rtlCol="0">
            <a:spAutoFit/>
          </a:bodyPr>
          <a:lstStyle/>
          <a:p>
            <a:r>
              <a:rPr lang="en-US" sz="4000" b="1" dirty="0">
                <a:solidFill>
                  <a:srgbClr val="0070C0"/>
                </a:solidFill>
              </a:rPr>
              <a:t>Affirmative</a:t>
            </a:r>
            <a:r>
              <a:rPr lang="en-US" sz="4000" dirty="0">
                <a:solidFill>
                  <a:srgbClr val="0070C0"/>
                </a:solidFill>
              </a:rPr>
              <a:t>:     S + </a:t>
            </a:r>
            <a:r>
              <a:rPr lang="en-US" sz="4000" dirty="0">
                <a:solidFill>
                  <a:srgbClr val="FF0000"/>
                </a:solidFill>
              </a:rPr>
              <a:t>V-</a:t>
            </a:r>
            <a:r>
              <a:rPr lang="en-US" sz="4000" dirty="0" err="1">
                <a:solidFill>
                  <a:srgbClr val="FF0000"/>
                </a:solidFill>
              </a:rPr>
              <a:t>ed</a:t>
            </a:r>
            <a:endParaRPr lang="en-US" sz="4000" dirty="0">
              <a:solidFill>
                <a:srgbClr val="FF0000"/>
              </a:solidFill>
            </a:endParaRPr>
          </a:p>
          <a:p>
            <a:r>
              <a:rPr lang="en-US" sz="4000" b="1" dirty="0">
                <a:solidFill>
                  <a:srgbClr val="0070C0"/>
                </a:solidFill>
              </a:rPr>
              <a:t>Negative</a:t>
            </a:r>
            <a:r>
              <a:rPr lang="en-US" sz="4000" dirty="0">
                <a:solidFill>
                  <a:srgbClr val="0070C0"/>
                </a:solidFill>
              </a:rPr>
              <a:t>:         S + </a:t>
            </a:r>
            <a:r>
              <a:rPr lang="en-US" sz="4000" dirty="0">
                <a:solidFill>
                  <a:srgbClr val="FF0000"/>
                </a:solidFill>
              </a:rPr>
              <a:t>didn’t</a:t>
            </a:r>
            <a:r>
              <a:rPr lang="en-US" sz="4000" dirty="0">
                <a:solidFill>
                  <a:srgbClr val="0070C0"/>
                </a:solidFill>
              </a:rPr>
              <a:t> + </a:t>
            </a:r>
            <a:r>
              <a:rPr lang="en-US" sz="4000" dirty="0">
                <a:solidFill>
                  <a:srgbClr val="FF0000"/>
                </a:solidFill>
              </a:rPr>
              <a:t>V (bare infinitive)</a:t>
            </a:r>
          </a:p>
          <a:p>
            <a:r>
              <a:rPr lang="en-US" sz="4000" b="1" dirty="0">
                <a:solidFill>
                  <a:srgbClr val="0070C0"/>
                </a:solidFill>
              </a:rPr>
              <a:t>Interrogative:</a:t>
            </a:r>
            <a:r>
              <a:rPr lang="en-US" sz="4000" dirty="0">
                <a:solidFill>
                  <a:srgbClr val="0070C0"/>
                </a:solidFill>
              </a:rPr>
              <a:t>  </a:t>
            </a:r>
            <a:r>
              <a:rPr lang="en-US" sz="4000" dirty="0">
                <a:solidFill>
                  <a:srgbClr val="FF0000"/>
                </a:solidFill>
              </a:rPr>
              <a:t>Did</a:t>
            </a:r>
            <a:r>
              <a:rPr lang="en-US" sz="4000" dirty="0">
                <a:solidFill>
                  <a:srgbClr val="0070C0"/>
                </a:solidFill>
              </a:rPr>
              <a:t> + S + </a:t>
            </a:r>
            <a:r>
              <a:rPr lang="en-US" sz="4000" dirty="0">
                <a:solidFill>
                  <a:srgbClr val="FF0000"/>
                </a:solidFill>
              </a:rPr>
              <a:t>V (bare infinitive)</a:t>
            </a:r>
            <a:r>
              <a:rPr lang="en-US" sz="4000" dirty="0">
                <a:solidFill>
                  <a:srgbClr val="0070C0"/>
                </a:solidFill>
              </a:rPr>
              <a:t>?</a:t>
            </a:r>
          </a:p>
        </p:txBody>
      </p:sp>
    </p:spTree>
    <p:extLst>
      <p:ext uri="{BB962C8B-B14F-4D97-AF65-F5344CB8AC3E}">
        <p14:creationId xmlns:p14="http://schemas.microsoft.com/office/powerpoint/2010/main" val="3091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24690"/>
            <a:ext cx="12191999" cy="4247317"/>
          </a:xfrm>
          <a:prstGeom prst="rect">
            <a:avLst/>
          </a:prstGeom>
        </p:spPr>
        <p:txBody>
          <a:bodyPr wrap="square">
            <a:spAutoFit/>
          </a:bodyPr>
          <a:lstStyle/>
          <a:p>
            <a:r>
              <a:rPr lang="en-US" sz="3000" dirty="0">
                <a:solidFill>
                  <a:srgbClr val="0070C0"/>
                </a:solidFill>
              </a:rPr>
              <a:t>1. The school _______________ (raise) nearly five thousand dollars after the charity day.</a:t>
            </a:r>
          </a:p>
          <a:p>
            <a:r>
              <a:rPr lang="en-US" sz="3000" dirty="0">
                <a:solidFill>
                  <a:srgbClr val="0070C0"/>
                </a:solidFill>
              </a:rPr>
              <a:t>2. My friends and I _______________ (not clean up) the local park last weekend.</a:t>
            </a:r>
          </a:p>
          <a:p>
            <a:r>
              <a:rPr lang="en-US" sz="3000" dirty="0">
                <a:solidFill>
                  <a:srgbClr val="0070C0"/>
                </a:solidFill>
              </a:rPr>
              <a:t>3. Last summer, my brother _______________ (volunteer) at the local food kitchen. He _______________ (help) prepare food and do the dishes.</a:t>
            </a:r>
          </a:p>
          <a:p>
            <a:r>
              <a:rPr lang="en-US" sz="3000" dirty="0">
                <a:solidFill>
                  <a:srgbClr val="0070C0"/>
                </a:solidFill>
              </a:rPr>
              <a:t>4. We _______________ (donate) sweaters, scarves, and socks to poor children last winter.</a:t>
            </a:r>
          </a:p>
          <a:p>
            <a:r>
              <a:rPr lang="en-US" sz="3000" dirty="0">
                <a:solidFill>
                  <a:srgbClr val="0070C0"/>
                </a:solidFill>
              </a:rPr>
              <a:t>5. _______________ they _______________ (organize) a fun run last month?</a:t>
            </a:r>
          </a:p>
        </p:txBody>
      </p:sp>
      <p:pic>
        <p:nvPicPr>
          <p:cNvPr id="4" name="Picture 3"/>
          <p:cNvPicPr>
            <a:picLocks noChangeAspect="1"/>
          </p:cNvPicPr>
          <p:nvPr/>
        </p:nvPicPr>
        <p:blipFill>
          <a:blip r:embed="rId2"/>
          <a:stretch>
            <a:fillRect/>
          </a:stretch>
        </p:blipFill>
        <p:spPr>
          <a:xfrm>
            <a:off x="71909" y="387224"/>
            <a:ext cx="2886075" cy="723900"/>
          </a:xfrm>
          <a:prstGeom prst="rect">
            <a:avLst/>
          </a:prstGeom>
        </p:spPr>
      </p:pic>
      <p:sp>
        <p:nvSpPr>
          <p:cNvPr id="5" name="Rectangle 4"/>
          <p:cNvSpPr/>
          <p:nvPr/>
        </p:nvSpPr>
        <p:spPr>
          <a:xfrm>
            <a:off x="3048000" y="387224"/>
            <a:ext cx="9056483" cy="1200329"/>
          </a:xfrm>
          <a:prstGeom prst="rect">
            <a:avLst/>
          </a:prstGeom>
        </p:spPr>
        <p:txBody>
          <a:bodyPr wrap="square">
            <a:spAutoFit/>
          </a:bodyPr>
          <a:lstStyle/>
          <a:p>
            <a:r>
              <a:rPr lang="en-US" sz="3600" dirty="0">
                <a:solidFill>
                  <a:srgbClr val="0070C0"/>
                </a:solidFill>
              </a:rPr>
              <a:t>a. Fill in the blanks with the Past Simple form of the verbs in brackets.</a:t>
            </a:r>
          </a:p>
        </p:txBody>
      </p:sp>
      <p:sp>
        <p:nvSpPr>
          <p:cNvPr id="6" name="TextBox 5"/>
          <p:cNvSpPr txBox="1"/>
          <p:nvPr/>
        </p:nvSpPr>
        <p:spPr>
          <a:xfrm>
            <a:off x="3072143" y="1987097"/>
            <a:ext cx="1270503" cy="584775"/>
          </a:xfrm>
          <a:prstGeom prst="rect">
            <a:avLst/>
          </a:prstGeom>
          <a:noFill/>
        </p:spPr>
        <p:txBody>
          <a:bodyPr wrap="square" rtlCol="0">
            <a:spAutoFit/>
          </a:bodyPr>
          <a:lstStyle/>
          <a:p>
            <a:r>
              <a:rPr lang="en-US" sz="3200" dirty="0">
                <a:solidFill>
                  <a:srgbClr val="FF0000"/>
                </a:solidFill>
              </a:rPr>
              <a:t>raised</a:t>
            </a:r>
          </a:p>
        </p:txBody>
      </p:sp>
      <p:sp>
        <p:nvSpPr>
          <p:cNvPr id="7" name="TextBox 6"/>
          <p:cNvSpPr txBox="1"/>
          <p:nvPr/>
        </p:nvSpPr>
        <p:spPr>
          <a:xfrm>
            <a:off x="3168712" y="2900663"/>
            <a:ext cx="2697933" cy="584775"/>
          </a:xfrm>
          <a:prstGeom prst="rect">
            <a:avLst/>
          </a:prstGeom>
          <a:noFill/>
        </p:spPr>
        <p:txBody>
          <a:bodyPr wrap="square" rtlCol="0">
            <a:spAutoFit/>
          </a:bodyPr>
          <a:lstStyle/>
          <a:p>
            <a:r>
              <a:rPr lang="en-US" sz="3200" dirty="0">
                <a:solidFill>
                  <a:srgbClr val="FF0000"/>
                </a:solidFill>
              </a:rPr>
              <a:t>didn’t clean up</a:t>
            </a:r>
          </a:p>
        </p:txBody>
      </p:sp>
      <p:sp>
        <p:nvSpPr>
          <p:cNvPr id="8" name="TextBox 7"/>
          <p:cNvSpPr txBox="1"/>
          <p:nvPr/>
        </p:nvSpPr>
        <p:spPr>
          <a:xfrm>
            <a:off x="4676114" y="3829325"/>
            <a:ext cx="2381062" cy="584775"/>
          </a:xfrm>
          <a:prstGeom prst="rect">
            <a:avLst/>
          </a:prstGeom>
          <a:noFill/>
        </p:spPr>
        <p:txBody>
          <a:bodyPr wrap="square" rtlCol="0">
            <a:spAutoFit/>
          </a:bodyPr>
          <a:lstStyle/>
          <a:p>
            <a:r>
              <a:rPr lang="en-US" sz="3200" dirty="0">
                <a:solidFill>
                  <a:srgbClr val="FF0000"/>
                </a:solidFill>
              </a:rPr>
              <a:t>volunteered</a:t>
            </a:r>
          </a:p>
        </p:txBody>
      </p:sp>
      <p:sp>
        <p:nvSpPr>
          <p:cNvPr id="9" name="TextBox 8"/>
          <p:cNvSpPr txBox="1"/>
          <p:nvPr/>
        </p:nvSpPr>
        <p:spPr>
          <a:xfrm>
            <a:off x="2385587" y="4321206"/>
            <a:ext cx="1566249" cy="584775"/>
          </a:xfrm>
          <a:prstGeom prst="rect">
            <a:avLst/>
          </a:prstGeom>
          <a:noFill/>
        </p:spPr>
        <p:txBody>
          <a:bodyPr wrap="square" rtlCol="0">
            <a:spAutoFit/>
          </a:bodyPr>
          <a:lstStyle/>
          <a:p>
            <a:r>
              <a:rPr lang="en-US" sz="3200" dirty="0">
                <a:solidFill>
                  <a:srgbClr val="FF0000"/>
                </a:solidFill>
              </a:rPr>
              <a:t>helped</a:t>
            </a:r>
          </a:p>
        </p:txBody>
      </p:sp>
      <p:sp>
        <p:nvSpPr>
          <p:cNvPr id="10" name="TextBox 9"/>
          <p:cNvSpPr txBox="1"/>
          <p:nvPr/>
        </p:nvSpPr>
        <p:spPr>
          <a:xfrm>
            <a:off x="1490543" y="4781064"/>
            <a:ext cx="1790087" cy="584775"/>
          </a:xfrm>
          <a:prstGeom prst="rect">
            <a:avLst/>
          </a:prstGeom>
          <a:noFill/>
        </p:spPr>
        <p:txBody>
          <a:bodyPr wrap="square" rtlCol="0">
            <a:spAutoFit/>
          </a:bodyPr>
          <a:lstStyle/>
          <a:p>
            <a:r>
              <a:rPr lang="en-US" sz="3200" dirty="0">
                <a:solidFill>
                  <a:srgbClr val="FF0000"/>
                </a:solidFill>
              </a:rPr>
              <a:t>donated</a:t>
            </a:r>
          </a:p>
        </p:txBody>
      </p:sp>
      <p:sp>
        <p:nvSpPr>
          <p:cNvPr id="11" name="TextBox 10"/>
          <p:cNvSpPr txBox="1"/>
          <p:nvPr/>
        </p:nvSpPr>
        <p:spPr>
          <a:xfrm>
            <a:off x="1257913" y="5694630"/>
            <a:ext cx="833437" cy="584775"/>
          </a:xfrm>
          <a:prstGeom prst="rect">
            <a:avLst/>
          </a:prstGeom>
          <a:noFill/>
        </p:spPr>
        <p:txBody>
          <a:bodyPr wrap="square" rtlCol="0">
            <a:spAutoFit/>
          </a:bodyPr>
          <a:lstStyle/>
          <a:p>
            <a:r>
              <a:rPr lang="en-US" sz="3200" dirty="0">
                <a:solidFill>
                  <a:srgbClr val="FF0000"/>
                </a:solidFill>
              </a:rPr>
              <a:t>Did </a:t>
            </a:r>
          </a:p>
        </p:txBody>
      </p:sp>
      <p:sp>
        <p:nvSpPr>
          <p:cNvPr id="13" name="TextBox 12"/>
          <p:cNvSpPr txBox="1"/>
          <p:nvPr/>
        </p:nvSpPr>
        <p:spPr>
          <a:xfrm>
            <a:off x="4718365" y="5669505"/>
            <a:ext cx="2338811" cy="584775"/>
          </a:xfrm>
          <a:prstGeom prst="rect">
            <a:avLst/>
          </a:prstGeom>
          <a:noFill/>
        </p:spPr>
        <p:txBody>
          <a:bodyPr wrap="square" rtlCol="0">
            <a:spAutoFit/>
          </a:bodyPr>
          <a:lstStyle/>
          <a:p>
            <a:r>
              <a:rPr lang="en-US" sz="3200">
                <a:solidFill>
                  <a:srgbClr val="FF0000"/>
                </a:solidFill>
              </a:rPr>
              <a:t>organize</a:t>
            </a:r>
            <a:endParaRPr lang="en-US" sz="3200" dirty="0">
              <a:solidFill>
                <a:srgbClr val="FF0000"/>
              </a:solidFill>
            </a:endParaRPr>
          </a:p>
        </p:txBody>
      </p:sp>
    </p:spTree>
    <p:extLst>
      <p:ext uri="{BB962C8B-B14F-4D97-AF65-F5344CB8AC3E}">
        <p14:creationId xmlns:p14="http://schemas.microsoft.com/office/powerpoint/2010/main" val="34252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2376" y="470780"/>
            <a:ext cx="7324254" cy="1015663"/>
          </a:xfrm>
          <a:prstGeom prst="rect">
            <a:avLst/>
          </a:prstGeom>
          <a:noFill/>
        </p:spPr>
        <p:txBody>
          <a:bodyPr wrap="square" rtlCol="0">
            <a:spAutoFit/>
          </a:bodyPr>
          <a:lstStyle/>
          <a:p>
            <a:r>
              <a:rPr lang="en-US" sz="6000" dirty="0">
                <a:solidFill>
                  <a:srgbClr val="FF0000"/>
                </a:solidFill>
              </a:rPr>
              <a:t>Making suggestions</a:t>
            </a:r>
          </a:p>
        </p:txBody>
      </p:sp>
      <p:sp>
        <p:nvSpPr>
          <p:cNvPr id="3" name="TextBox 2"/>
          <p:cNvSpPr txBox="1"/>
          <p:nvPr/>
        </p:nvSpPr>
        <p:spPr>
          <a:xfrm>
            <a:off x="2489702" y="2064191"/>
            <a:ext cx="8419723" cy="3170099"/>
          </a:xfrm>
          <a:prstGeom prst="rect">
            <a:avLst/>
          </a:prstGeom>
          <a:noFill/>
        </p:spPr>
        <p:txBody>
          <a:bodyPr wrap="square" rtlCol="0">
            <a:spAutoFit/>
          </a:bodyPr>
          <a:lstStyle/>
          <a:p>
            <a:r>
              <a:rPr lang="en-US" sz="4000" dirty="0">
                <a:solidFill>
                  <a:srgbClr val="0070C0"/>
                </a:solidFill>
              </a:rPr>
              <a:t>We </a:t>
            </a:r>
            <a:r>
              <a:rPr lang="en-US" sz="4000" b="1" dirty="0">
                <a:solidFill>
                  <a:srgbClr val="0070C0"/>
                </a:solidFill>
              </a:rPr>
              <a:t>should</a:t>
            </a:r>
            <a:r>
              <a:rPr lang="en-US" sz="4000" dirty="0">
                <a:solidFill>
                  <a:srgbClr val="0070C0"/>
                </a:solidFill>
              </a:rPr>
              <a:t> + </a:t>
            </a:r>
            <a:r>
              <a:rPr lang="en-US" sz="4000" dirty="0">
                <a:solidFill>
                  <a:srgbClr val="FF0000"/>
                </a:solidFill>
              </a:rPr>
              <a:t>V (bare infinitive)</a:t>
            </a:r>
          </a:p>
          <a:p>
            <a:r>
              <a:rPr lang="en-US" sz="4000" b="1" dirty="0">
                <a:solidFill>
                  <a:srgbClr val="0070C0"/>
                </a:solidFill>
              </a:rPr>
              <a:t>Let’s</a:t>
            </a:r>
            <a:r>
              <a:rPr lang="en-US" sz="4000" dirty="0">
                <a:solidFill>
                  <a:srgbClr val="0070C0"/>
                </a:solidFill>
              </a:rPr>
              <a:t> + </a:t>
            </a:r>
            <a:r>
              <a:rPr lang="en-US" sz="4000" dirty="0">
                <a:solidFill>
                  <a:srgbClr val="FF0000"/>
                </a:solidFill>
              </a:rPr>
              <a:t>V (bare infinitive)</a:t>
            </a:r>
          </a:p>
          <a:p>
            <a:r>
              <a:rPr lang="en-US" sz="4000" b="1" dirty="0">
                <a:solidFill>
                  <a:srgbClr val="0070C0"/>
                </a:solidFill>
              </a:rPr>
              <a:t>Let’s not </a:t>
            </a:r>
            <a:r>
              <a:rPr lang="en-US" sz="4000" dirty="0">
                <a:solidFill>
                  <a:srgbClr val="0070C0"/>
                </a:solidFill>
              </a:rPr>
              <a:t>+ </a:t>
            </a:r>
            <a:r>
              <a:rPr lang="en-US" sz="4000" dirty="0">
                <a:solidFill>
                  <a:srgbClr val="FF0000"/>
                </a:solidFill>
              </a:rPr>
              <a:t>V (bare infinitive)</a:t>
            </a:r>
          </a:p>
          <a:p>
            <a:r>
              <a:rPr lang="en-US" sz="4000" b="1" dirty="0">
                <a:solidFill>
                  <a:srgbClr val="0070C0"/>
                </a:solidFill>
              </a:rPr>
              <a:t>How about </a:t>
            </a:r>
            <a:r>
              <a:rPr lang="en-US" sz="4000" dirty="0">
                <a:solidFill>
                  <a:srgbClr val="0070C0"/>
                </a:solidFill>
              </a:rPr>
              <a:t>+ </a:t>
            </a:r>
            <a:r>
              <a:rPr lang="en-US" sz="4000" dirty="0">
                <a:solidFill>
                  <a:srgbClr val="FF0000"/>
                </a:solidFill>
              </a:rPr>
              <a:t>V-</a:t>
            </a:r>
            <a:r>
              <a:rPr lang="en-US" sz="4000" dirty="0" err="1">
                <a:solidFill>
                  <a:srgbClr val="FF0000"/>
                </a:solidFill>
              </a:rPr>
              <a:t>ing</a:t>
            </a:r>
            <a:r>
              <a:rPr lang="en-US" sz="4000" dirty="0">
                <a:solidFill>
                  <a:srgbClr val="0070C0"/>
                </a:solidFill>
              </a:rPr>
              <a:t> ?</a:t>
            </a:r>
          </a:p>
          <a:p>
            <a:r>
              <a:rPr lang="en-US" sz="4000" b="1" dirty="0">
                <a:solidFill>
                  <a:srgbClr val="0070C0"/>
                </a:solidFill>
              </a:rPr>
              <a:t>How about + S </a:t>
            </a:r>
            <a:r>
              <a:rPr lang="en-US" sz="4000" dirty="0">
                <a:solidFill>
                  <a:srgbClr val="0070C0"/>
                </a:solidFill>
              </a:rPr>
              <a:t>+ </a:t>
            </a:r>
            <a:r>
              <a:rPr lang="en-US" sz="4000" dirty="0">
                <a:solidFill>
                  <a:srgbClr val="FF0000"/>
                </a:solidFill>
              </a:rPr>
              <a:t>V (bare infinitive) </a:t>
            </a:r>
            <a:r>
              <a:rPr lang="en-US" sz="4000" dirty="0">
                <a:solidFill>
                  <a:srgbClr val="0070C0"/>
                </a:solidFill>
              </a:rPr>
              <a:t>?</a:t>
            </a:r>
          </a:p>
        </p:txBody>
      </p:sp>
    </p:spTree>
    <p:extLst>
      <p:ext uri="{BB962C8B-B14F-4D97-AF65-F5344CB8AC3E}">
        <p14:creationId xmlns:p14="http://schemas.microsoft.com/office/powerpoint/2010/main" val="322833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635"/>
            <a:ext cx="12192000" cy="1200329"/>
          </a:xfrm>
          <a:prstGeom prst="rect">
            <a:avLst/>
          </a:prstGeom>
        </p:spPr>
        <p:txBody>
          <a:bodyPr wrap="square">
            <a:spAutoFit/>
          </a:bodyPr>
          <a:lstStyle/>
          <a:p>
            <a:r>
              <a:rPr lang="en-US" sz="3600" dirty="0">
                <a:solidFill>
                  <a:srgbClr val="0070C0"/>
                </a:solidFill>
              </a:rPr>
              <a:t>b. Underline the mistake in each sentence. Write the correct word on the line. </a:t>
            </a:r>
          </a:p>
        </p:txBody>
      </p:sp>
      <p:sp>
        <p:nvSpPr>
          <p:cNvPr id="3" name="Rectangle 2"/>
          <p:cNvSpPr/>
          <p:nvPr/>
        </p:nvSpPr>
        <p:spPr>
          <a:xfrm>
            <a:off x="0" y="2317687"/>
            <a:ext cx="12192000" cy="3416320"/>
          </a:xfrm>
          <a:prstGeom prst="rect">
            <a:avLst/>
          </a:prstGeom>
        </p:spPr>
        <p:txBody>
          <a:bodyPr wrap="square">
            <a:spAutoFit/>
          </a:bodyPr>
          <a:lstStyle/>
          <a:p>
            <a:r>
              <a:rPr lang="en-US" sz="3600" dirty="0"/>
              <a:t>1. Let's having a charity car wash. _____________</a:t>
            </a:r>
          </a:p>
          <a:p>
            <a:r>
              <a:rPr lang="en-US" sz="3600" dirty="0"/>
              <a:t>2. I think we should helping homeless animals in our town. _____________</a:t>
            </a:r>
          </a:p>
          <a:p>
            <a:r>
              <a:rPr lang="en-US" sz="3600" dirty="0"/>
              <a:t>3. How about we organized a craft fair? _____________ </a:t>
            </a:r>
          </a:p>
          <a:p>
            <a:r>
              <a:rPr lang="en-US" sz="3600" dirty="0"/>
              <a:t>4. How about put "Run for Fun" on the poster? _____________</a:t>
            </a:r>
          </a:p>
          <a:p>
            <a:r>
              <a:rPr lang="en-US" sz="3600" dirty="0"/>
              <a:t>5. Let's not having a bake sale. _____________</a:t>
            </a:r>
          </a:p>
        </p:txBody>
      </p:sp>
      <p:cxnSp>
        <p:nvCxnSpPr>
          <p:cNvPr id="5" name="Straight Connector 4"/>
          <p:cNvCxnSpPr/>
          <p:nvPr/>
        </p:nvCxnSpPr>
        <p:spPr>
          <a:xfrm>
            <a:off x="1566250" y="2860895"/>
            <a:ext cx="105020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3856776" y="3422210"/>
            <a:ext cx="1131683"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a:off x="3385996" y="4513363"/>
            <a:ext cx="1725441" cy="22423"/>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p:cNvCxnSpPr>
          <p:nvPr/>
        </p:nvCxnSpPr>
        <p:spPr>
          <a:xfrm>
            <a:off x="2675299" y="5060887"/>
            <a:ext cx="60205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a:cxnSpLocks/>
          </p:cNvCxnSpPr>
          <p:nvPr/>
        </p:nvCxnSpPr>
        <p:spPr>
          <a:xfrm>
            <a:off x="2310845" y="5640309"/>
            <a:ext cx="1111365"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497941" y="2317687"/>
            <a:ext cx="941560" cy="54320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p:nvSpPr>
        <p:spPr>
          <a:xfrm>
            <a:off x="2444436" y="2969537"/>
            <a:ext cx="1303699" cy="45267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p:cNvSpPr/>
          <p:nvPr/>
        </p:nvSpPr>
        <p:spPr>
          <a:xfrm>
            <a:off x="497941" y="4065006"/>
            <a:ext cx="2779413" cy="461727"/>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p:cNvSpPr/>
          <p:nvPr/>
        </p:nvSpPr>
        <p:spPr>
          <a:xfrm>
            <a:off x="497941" y="4617267"/>
            <a:ext cx="2118510" cy="44362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497941" y="5169529"/>
            <a:ext cx="1647730" cy="47078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p:cNvSpPr txBox="1"/>
          <p:nvPr/>
        </p:nvSpPr>
        <p:spPr>
          <a:xfrm>
            <a:off x="7208069" y="2323206"/>
            <a:ext cx="2471596" cy="646331"/>
          </a:xfrm>
          <a:prstGeom prst="rect">
            <a:avLst/>
          </a:prstGeom>
          <a:noFill/>
        </p:spPr>
        <p:txBody>
          <a:bodyPr wrap="square" rtlCol="0">
            <a:spAutoFit/>
          </a:bodyPr>
          <a:lstStyle/>
          <a:p>
            <a:r>
              <a:rPr lang="en-US" sz="3600" dirty="0">
                <a:solidFill>
                  <a:srgbClr val="FF0000"/>
                </a:solidFill>
              </a:rPr>
              <a:t>have</a:t>
            </a:r>
          </a:p>
        </p:txBody>
      </p:sp>
      <p:sp>
        <p:nvSpPr>
          <p:cNvPr id="22" name="TextBox 21"/>
          <p:cNvSpPr txBox="1"/>
          <p:nvPr/>
        </p:nvSpPr>
        <p:spPr>
          <a:xfrm>
            <a:off x="552262" y="3431263"/>
            <a:ext cx="1593409" cy="646331"/>
          </a:xfrm>
          <a:prstGeom prst="rect">
            <a:avLst/>
          </a:prstGeom>
          <a:noFill/>
        </p:spPr>
        <p:txBody>
          <a:bodyPr wrap="square" rtlCol="0">
            <a:spAutoFit/>
          </a:bodyPr>
          <a:lstStyle/>
          <a:p>
            <a:r>
              <a:rPr lang="en-US" sz="3600" dirty="0">
                <a:solidFill>
                  <a:srgbClr val="FF0000"/>
                </a:solidFill>
              </a:rPr>
              <a:t>help</a:t>
            </a:r>
          </a:p>
        </p:txBody>
      </p:sp>
      <p:sp>
        <p:nvSpPr>
          <p:cNvPr id="23" name="TextBox 22"/>
          <p:cNvSpPr txBox="1"/>
          <p:nvPr/>
        </p:nvSpPr>
        <p:spPr>
          <a:xfrm>
            <a:off x="7871987" y="3970936"/>
            <a:ext cx="2109458" cy="646331"/>
          </a:xfrm>
          <a:prstGeom prst="rect">
            <a:avLst/>
          </a:prstGeom>
          <a:noFill/>
        </p:spPr>
        <p:txBody>
          <a:bodyPr wrap="square" rtlCol="0">
            <a:spAutoFit/>
          </a:bodyPr>
          <a:lstStyle/>
          <a:p>
            <a:r>
              <a:rPr lang="en-US" sz="3600" dirty="0">
                <a:solidFill>
                  <a:srgbClr val="FF0000"/>
                </a:solidFill>
              </a:rPr>
              <a:t>organize</a:t>
            </a:r>
          </a:p>
        </p:txBody>
      </p:sp>
      <p:sp>
        <p:nvSpPr>
          <p:cNvPr id="24" name="TextBox 23"/>
          <p:cNvSpPr txBox="1"/>
          <p:nvPr/>
        </p:nvSpPr>
        <p:spPr>
          <a:xfrm>
            <a:off x="9208885" y="4517679"/>
            <a:ext cx="2037029" cy="646331"/>
          </a:xfrm>
          <a:prstGeom prst="rect">
            <a:avLst/>
          </a:prstGeom>
          <a:noFill/>
        </p:spPr>
        <p:txBody>
          <a:bodyPr wrap="square" rtlCol="0">
            <a:spAutoFit/>
          </a:bodyPr>
          <a:lstStyle/>
          <a:p>
            <a:r>
              <a:rPr lang="en-US" sz="3600" dirty="0">
                <a:solidFill>
                  <a:srgbClr val="FF0000"/>
                </a:solidFill>
              </a:rPr>
              <a:t>putting</a:t>
            </a:r>
          </a:p>
        </p:txBody>
      </p:sp>
      <p:sp>
        <p:nvSpPr>
          <p:cNvPr id="25" name="TextBox 24"/>
          <p:cNvSpPr txBox="1"/>
          <p:nvPr/>
        </p:nvSpPr>
        <p:spPr>
          <a:xfrm>
            <a:off x="6219731" y="5060887"/>
            <a:ext cx="1471187" cy="646331"/>
          </a:xfrm>
          <a:prstGeom prst="rect">
            <a:avLst/>
          </a:prstGeom>
          <a:noFill/>
        </p:spPr>
        <p:txBody>
          <a:bodyPr wrap="square" rtlCol="0">
            <a:spAutoFit/>
          </a:bodyPr>
          <a:lstStyle/>
          <a:p>
            <a:r>
              <a:rPr lang="en-US" sz="3600" dirty="0">
                <a:solidFill>
                  <a:srgbClr val="FF0000"/>
                </a:solidFill>
              </a:rPr>
              <a:t>have</a:t>
            </a:r>
          </a:p>
        </p:txBody>
      </p:sp>
    </p:spTree>
    <p:extLst>
      <p:ext uri="{BB962C8B-B14F-4D97-AF65-F5344CB8AC3E}">
        <p14:creationId xmlns:p14="http://schemas.microsoft.com/office/powerpoint/2010/main" val="401519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style.rotation</p:attrName>
                                        </p:attrNameLst>
                                      </p:cBhvr>
                                      <p:tavLst>
                                        <p:tav tm="0">
                                          <p:val>
                                            <p:fltVal val="90"/>
                                          </p:val>
                                        </p:tav>
                                        <p:tav tm="100000">
                                          <p:val>
                                            <p:fltVal val="0"/>
                                          </p:val>
                                        </p:tav>
                                      </p:tavLst>
                                    </p:anim>
                                    <p:animEffect transition="in" filter="fade">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fltVal val="0"/>
                                          </p:val>
                                        </p:tav>
                                        <p:tav tm="100000">
                                          <p:val>
                                            <p:strVal val="#ppt_w"/>
                                          </p:val>
                                        </p:tav>
                                      </p:tavLst>
                                    </p:anim>
                                    <p:anim calcmode="lin" valueType="num">
                                      <p:cBhvr>
                                        <p:cTn id="65" dur="1000" fill="hold"/>
                                        <p:tgtEl>
                                          <p:spTgt spid="17"/>
                                        </p:tgtEl>
                                        <p:attrNameLst>
                                          <p:attrName>ppt_h</p:attrName>
                                        </p:attrNameLst>
                                      </p:cBhvr>
                                      <p:tavLst>
                                        <p:tav tm="0">
                                          <p:val>
                                            <p:fltVal val="0"/>
                                          </p:val>
                                        </p:tav>
                                        <p:tav tm="100000">
                                          <p:val>
                                            <p:strVal val="#ppt_h"/>
                                          </p:val>
                                        </p:tav>
                                      </p:tavLst>
                                    </p:anim>
                                    <p:anim calcmode="lin" valueType="num">
                                      <p:cBhvr>
                                        <p:cTn id="66" dur="1000" fill="hold"/>
                                        <p:tgtEl>
                                          <p:spTgt spid="17"/>
                                        </p:tgtEl>
                                        <p:attrNameLst>
                                          <p:attrName>style.rotation</p:attrName>
                                        </p:attrNameLst>
                                      </p:cBhvr>
                                      <p:tavLst>
                                        <p:tav tm="0">
                                          <p:val>
                                            <p:fltVal val="90"/>
                                          </p:val>
                                        </p:tav>
                                        <p:tav tm="100000">
                                          <p:val>
                                            <p:fltVal val="0"/>
                                          </p:val>
                                        </p:tav>
                                      </p:tavLst>
                                    </p:anim>
                                    <p:animEffect transition="in" filter="fade">
                                      <p:cBhvr>
                                        <p:cTn id="67" dur="1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barn(inVertical)">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1000" fill="hold"/>
                                        <p:tgtEl>
                                          <p:spTgt spid="18"/>
                                        </p:tgtEl>
                                        <p:attrNameLst>
                                          <p:attrName>ppt_w</p:attrName>
                                        </p:attrNameLst>
                                      </p:cBhvr>
                                      <p:tavLst>
                                        <p:tav tm="0">
                                          <p:val>
                                            <p:fltVal val="0"/>
                                          </p:val>
                                        </p:tav>
                                        <p:tav tm="100000">
                                          <p:val>
                                            <p:strVal val="#ppt_w"/>
                                          </p:val>
                                        </p:tav>
                                      </p:tavLst>
                                    </p:anim>
                                    <p:anim calcmode="lin" valueType="num">
                                      <p:cBhvr>
                                        <p:cTn id="84" dur="1000" fill="hold"/>
                                        <p:tgtEl>
                                          <p:spTgt spid="18"/>
                                        </p:tgtEl>
                                        <p:attrNameLst>
                                          <p:attrName>ppt_h</p:attrName>
                                        </p:attrNameLst>
                                      </p:cBhvr>
                                      <p:tavLst>
                                        <p:tav tm="0">
                                          <p:val>
                                            <p:fltVal val="0"/>
                                          </p:val>
                                        </p:tav>
                                        <p:tav tm="100000">
                                          <p:val>
                                            <p:strVal val="#ppt_h"/>
                                          </p:val>
                                        </p:tav>
                                      </p:tavLst>
                                    </p:anim>
                                    <p:anim calcmode="lin" valueType="num">
                                      <p:cBhvr>
                                        <p:cTn id="85" dur="1000" fill="hold"/>
                                        <p:tgtEl>
                                          <p:spTgt spid="18"/>
                                        </p:tgtEl>
                                        <p:attrNameLst>
                                          <p:attrName>style.rotation</p:attrName>
                                        </p:attrNameLst>
                                      </p:cBhvr>
                                      <p:tavLst>
                                        <p:tav tm="0">
                                          <p:val>
                                            <p:fltVal val="90"/>
                                          </p:val>
                                        </p:tav>
                                        <p:tav tm="100000">
                                          <p:val>
                                            <p:fltVal val="0"/>
                                          </p:val>
                                        </p:tav>
                                      </p:tavLst>
                                    </p:anim>
                                    <p:animEffect transition="in" filter="fade">
                                      <p:cBhvr>
                                        <p:cTn id="86" dur="10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ppt_x"/>
                                          </p:val>
                                        </p:tav>
                                        <p:tav tm="100000">
                                          <p:val>
                                            <p:strVal val="#ppt_x"/>
                                          </p:val>
                                        </p:tav>
                                      </p:tavLst>
                                    </p:anim>
                                    <p:anim calcmode="lin" valueType="num">
                                      <p:cBhvr additive="base">
                                        <p:cTn id="9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0" end="0"/>
                                            </p:txEl>
                                          </p:spTgt>
                                        </p:tgtEl>
                                        <p:attrNameLst>
                                          <p:attrName>style.visibility</p:attrName>
                                        </p:attrNameLst>
                                      </p:cBhvr>
                                      <p:to>
                                        <p:strVal val="visible"/>
                                      </p:to>
                                    </p:set>
                                    <p:animEffect transition="in" filter="barn(inVertical)">
                                      <p:cBhvr>
                                        <p:cTn id="9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63119" y="1472858"/>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a:extLst>
              <a:ext uri="{FF2B5EF4-FFF2-40B4-BE49-F238E27FC236}">
                <a16:creationId xmlns:a16="http://schemas.microsoft.com/office/drawing/2014/main" id="{1BDFC3EF-295E-4CA7-B45B-BE5AFCE34E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a:extLst>
              <a:ext uri="{FF2B5EF4-FFF2-40B4-BE49-F238E27FC236}">
                <a16:creationId xmlns:a16="http://schemas.microsoft.com/office/drawing/2014/main" id="{0967C2C6-CC93-44EA-9C68-8DD314255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a:extLst>
              <a:ext uri="{FF2B5EF4-FFF2-40B4-BE49-F238E27FC236}">
                <a16:creationId xmlns:a16="http://schemas.microsoft.com/office/drawing/2014/main" id="{6A1366E3-F23C-4EDC-81BC-1A9D8B9CA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a:extLst>
              <a:ext uri="{FF2B5EF4-FFF2-40B4-BE49-F238E27FC236}">
                <a16:creationId xmlns:a16="http://schemas.microsoft.com/office/drawing/2014/main" id="{D8261C07-B8E3-4DD1-91C5-65B79CF2B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5" name="Picture 4"/>
          <p:cNvPicPr>
            <a:picLocks noChangeAspect="1"/>
          </p:cNvPicPr>
          <p:nvPr/>
        </p:nvPicPr>
        <p:blipFill>
          <a:blip r:embed="rId8"/>
          <a:stretch>
            <a:fillRect/>
          </a:stretch>
        </p:blipFill>
        <p:spPr>
          <a:xfrm>
            <a:off x="3500887" y="490818"/>
            <a:ext cx="4201181" cy="5876365"/>
          </a:xfrm>
          <a:prstGeom prst="rect">
            <a:avLst/>
          </a:prstGeom>
        </p:spPr>
      </p:pic>
      <p:pic>
        <p:nvPicPr>
          <p:cNvPr id="7" name="Picture 6"/>
          <p:cNvPicPr>
            <a:picLocks noChangeAspect="1"/>
          </p:cNvPicPr>
          <p:nvPr/>
        </p:nvPicPr>
        <p:blipFill>
          <a:blip r:embed="rId9"/>
          <a:stretch>
            <a:fillRect/>
          </a:stretch>
        </p:blipFill>
        <p:spPr>
          <a:xfrm>
            <a:off x="781163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550" y="1683945"/>
            <a:ext cx="11929450" cy="3416320"/>
          </a:xfrm>
          <a:prstGeom prst="rect">
            <a:avLst/>
          </a:prstGeom>
        </p:spPr>
        <p:txBody>
          <a:bodyPr wrap="square">
            <a:spAutoFit/>
          </a:bodyPr>
          <a:lstStyle/>
          <a:p>
            <a:r>
              <a:rPr lang="en-US" sz="3600" dirty="0"/>
              <a:t>1. A. f</a:t>
            </a:r>
            <a:r>
              <a:rPr lang="en-US" sz="3600" u="sng" dirty="0"/>
              <a:t>u</a:t>
            </a:r>
            <a:r>
              <a:rPr lang="en-US" sz="3600" dirty="0"/>
              <a:t>n                  B. b</a:t>
            </a:r>
            <a:r>
              <a:rPr lang="en-US" sz="3600" u="sng" dirty="0"/>
              <a:t>u</a:t>
            </a:r>
            <a:r>
              <a:rPr lang="en-US" sz="3600" dirty="0"/>
              <a:t>t                C. p</a:t>
            </a:r>
            <a:r>
              <a:rPr lang="en-US" sz="3600" u="sng" dirty="0"/>
              <a:t>u</a:t>
            </a:r>
            <a:r>
              <a:rPr lang="en-US" sz="3600" dirty="0"/>
              <a:t>t                 D. r</a:t>
            </a:r>
            <a:r>
              <a:rPr lang="en-US" sz="3600" u="sng" dirty="0"/>
              <a:t>u</a:t>
            </a:r>
            <a:r>
              <a:rPr lang="en-US" sz="3600" dirty="0"/>
              <a:t>n</a:t>
            </a:r>
          </a:p>
          <a:p>
            <a:pPr lvl="0"/>
            <a:r>
              <a:rPr lang="en-US" sz="3600" dirty="0">
                <a:solidFill>
                  <a:srgbClr val="FF0000"/>
                </a:solidFill>
              </a:rPr>
              <a:t>        /</a:t>
            </a:r>
            <a:r>
              <a:rPr lang="en-US" sz="3600" dirty="0" err="1">
                <a:solidFill>
                  <a:srgbClr val="FF0000"/>
                </a:solidFill>
              </a:rPr>
              <a:t>fʌn</a:t>
            </a:r>
            <a:r>
              <a:rPr lang="en-US" sz="3600" dirty="0">
                <a:solidFill>
                  <a:srgbClr val="FF0000"/>
                </a:solidFill>
              </a:rPr>
              <a:t>/                   /</a:t>
            </a:r>
            <a:r>
              <a:rPr lang="en-US" sz="3600" dirty="0" err="1">
                <a:solidFill>
                  <a:srgbClr val="FF0000"/>
                </a:solidFill>
              </a:rPr>
              <a:t>bʌt</a:t>
            </a:r>
            <a:r>
              <a:rPr lang="en-US" sz="3600" dirty="0">
                <a:solidFill>
                  <a:srgbClr val="FF0000"/>
                </a:solidFill>
              </a:rPr>
              <a:t>/                 /</a:t>
            </a:r>
            <a:r>
              <a:rPr lang="en-US" sz="3600" dirty="0" err="1">
                <a:solidFill>
                  <a:srgbClr val="FF0000"/>
                </a:solidFill>
              </a:rPr>
              <a:t>pʊt</a:t>
            </a:r>
            <a:r>
              <a:rPr lang="en-US" sz="3600" dirty="0">
                <a:solidFill>
                  <a:srgbClr val="FF0000"/>
                </a:solidFill>
              </a:rPr>
              <a:t>/                   /</a:t>
            </a:r>
            <a:r>
              <a:rPr lang="en-US" sz="3600" dirty="0" err="1">
                <a:solidFill>
                  <a:srgbClr val="FF0000"/>
                </a:solidFill>
              </a:rPr>
              <a:t>rʌn</a:t>
            </a:r>
            <a:r>
              <a:rPr lang="en-US" sz="3600" dirty="0">
                <a:solidFill>
                  <a:srgbClr val="FF0000"/>
                </a:solidFill>
              </a:rPr>
              <a:t>/</a:t>
            </a:r>
          </a:p>
          <a:p>
            <a:r>
              <a:rPr lang="en-US" sz="3600" dirty="0"/>
              <a:t>2. A. w</a:t>
            </a:r>
            <a:r>
              <a:rPr lang="en-US" sz="3600" u="sng" dirty="0"/>
              <a:t>a</a:t>
            </a:r>
            <a:r>
              <a:rPr lang="en-US" sz="3600" dirty="0"/>
              <a:t>lk                B. b</a:t>
            </a:r>
            <a:r>
              <a:rPr lang="en-US" sz="3600" u="sng" dirty="0"/>
              <a:t>a</a:t>
            </a:r>
            <a:r>
              <a:rPr lang="en-US" sz="3600" dirty="0"/>
              <a:t>ke              C. pl</a:t>
            </a:r>
            <a:r>
              <a:rPr lang="en-US" sz="3600" u="sng" dirty="0"/>
              <a:t>a</a:t>
            </a:r>
            <a:r>
              <a:rPr lang="en-US" sz="3600" dirty="0"/>
              <a:t>y                D. s</a:t>
            </a:r>
            <a:r>
              <a:rPr lang="en-US" sz="3600" u="sng" dirty="0"/>
              <a:t>a</a:t>
            </a:r>
            <a:r>
              <a:rPr lang="en-US" sz="3600" dirty="0"/>
              <a:t>le</a:t>
            </a:r>
          </a:p>
          <a:p>
            <a:r>
              <a:rPr lang="en-US" sz="3600" dirty="0"/>
              <a:t>       </a:t>
            </a:r>
            <a:r>
              <a:rPr lang="en-US" sz="3600" dirty="0">
                <a:solidFill>
                  <a:srgbClr val="FF0000"/>
                </a:solidFill>
              </a:rPr>
              <a:t>/</a:t>
            </a:r>
            <a:r>
              <a:rPr lang="en-US" sz="3600" dirty="0" err="1">
                <a:solidFill>
                  <a:srgbClr val="FF0000"/>
                </a:solidFill>
              </a:rPr>
              <a:t>wɑːk</a:t>
            </a:r>
            <a:r>
              <a:rPr lang="en-US" sz="3600" dirty="0">
                <a:solidFill>
                  <a:srgbClr val="FF0000"/>
                </a:solidFill>
              </a:rPr>
              <a:t>/                  /</a:t>
            </a:r>
            <a:r>
              <a:rPr lang="en-US" sz="3600" dirty="0" err="1">
                <a:solidFill>
                  <a:srgbClr val="FF0000"/>
                </a:solidFill>
              </a:rPr>
              <a:t>beɪk</a:t>
            </a:r>
            <a:r>
              <a:rPr lang="en-US" sz="3600" dirty="0">
                <a:solidFill>
                  <a:srgbClr val="FF0000"/>
                </a:solidFill>
              </a:rPr>
              <a:t>/                /</a:t>
            </a:r>
            <a:r>
              <a:rPr lang="en-US" sz="3600" dirty="0" err="1">
                <a:solidFill>
                  <a:srgbClr val="FF0000"/>
                </a:solidFill>
              </a:rPr>
              <a:t>pleɪ</a:t>
            </a:r>
            <a:r>
              <a:rPr lang="en-US" sz="3600" dirty="0">
                <a:solidFill>
                  <a:srgbClr val="FF0000"/>
                </a:solidFill>
              </a:rPr>
              <a:t>/                 /</a:t>
            </a:r>
            <a:r>
              <a:rPr lang="en-US" sz="3600" dirty="0" err="1">
                <a:solidFill>
                  <a:srgbClr val="FF0000"/>
                </a:solidFill>
              </a:rPr>
              <a:t>seɪl</a:t>
            </a:r>
            <a:r>
              <a:rPr lang="en-US" sz="3600" dirty="0">
                <a:solidFill>
                  <a:srgbClr val="FF0000"/>
                </a:solidFill>
              </a:rPr>
              <a:t>/</a:t>
            </a:r>
          </a:p>
          <a:p>
            <a:r>
              <a:rPr lang="en-US" sz="3600" dirty="0"/>
              <a:t>3. A. liv</a:t>
            </a:r>
            <a:r>
              <a:rPr lang="en-US" sz="3600" u="sng" dirty="0"/>
              <a:t>ed</a:t>
            </a:r>
            <a:r>
              <a:rPr lang="en-US" sz="3600" dirty="0"/>
              <a:t>                B. rais</a:t>
            </a:r>
            <a:r>
              <a:rPr lang="en-US" sz="3600" u="sng" dirty="0"/>
              <a:t>ed</a:t>
            </a:r>
            <a:r>
              <a:rPr lang="en-US" sz="3600" dirty="0"/>
              <a:t>           C. pick</a:t>
            </a:r>
            <a:r>
              <a:rPr lang="en-US" sz="3600" u="sng" dirty="0"/>
              <a:t>ed</a:t>
            </a:r>
            <a:r>
              <a:rPr lang="en-US" sz="3600" dirty="0"/>
              <a:t>            D. organiz</a:t>
            </a:r>
            <a:r>
              <a:rPr lang="en-US" sz="3600" u="sng" dirty="0"/>
              <a:t>ed</a:t>
            </a:r>
          </a:p>
          <a:p>
            <a:r>
              <a:rPr lang="en-US" sz="3600" dirty="0">
                <a:solidFill>
                  <a:srgbClr val="FF0000"/>
                </a:solidFill>
              </a:rPr>
              <a:t>          /</a:t>
            </a:r>
            <a:r>
              <a:rPr lang="en-US" sz="3600" dirty="0" err="1">
                <a:solidFill>
                  <a:srgbClr val="FF0000"/>
                </a:solidFill>
              </a:rPr>
              <a:t>lɪvd</a:t>
            </a:r>
            <a:r>
              <a:rPr lang="en-US" sz="3600" dirty="0">
                <a:solidFill>
                  <a:srgbClr val="FF0000"/>
                </a:solidFill>
              </a:rPr>
              <a:t>/                    /</a:t>
            </a:r>
            <a:r>
              <a:rPr lang="en-US" sz="3600" dirty="0" err="1">
                <a:solidFill>
                  <a:srgbClr val="FF0000"/>
                </a:solidFill>
              </a:rPr>
              <a:t>reɪzd</a:t>
            </a:r>
            <a:r>
              <a:rPr lang="en-US" sz="3600" dirty="0">
                <a:solidFill>
                  <a:srgbClr val="FF0000"/>
                </a:solidFill>
              </a:rPr>
              <a:t>/              /</a:t>
            </a:r>
            <a:r>
              <a:rPr lang="en-US" sz="3600" dirty="0" err="1">
                <a:solidFill>
                  <a:srgbClr val="FF0000"/>
                </a:solidFill>
              </a:rPr>
              <a:t>pɪkt</a:t>
            </a:r>
            <a:r>
              <a:rPr lang="en-US" sz="3600" dirty="0">
                <a:solidFill>
                  <a:srgbClr val="FF0000"/>
                </a:solidFill>
              </a:rPr>
              <a:t>/           /ˈ</a:t>
            </a:r>
            <a:r>
              <a:rPr lang="en-US" sz="3600" dirty="0" err="1">
                <a:solidFill>
                  <a:srgbClr val="FF0000"/>
                </a:solidFill>
              </a:rPr>
              <a:t>ɔːrɡənaɪzd</a:t>
            </a:r>
            <a:r>
              <a:rPr lang="en-US" sz="3600" dirty="0">
                <a:solidFill>
                  <a:srgbClr val="FF0000"/>
                </a:solidFill>
              </a:rPr>
              <a:t>/</a:t>
            </a:r>
          </a:p>
        </p:txBody>
      </p:sp>
      <p:pic>
        <p:nvPicPr>
          <p:cNvPr id="2" name="Picture 1"/>
          <p:cNvPicPr>
            <a:picLocks noChangeAspect="1"/>
          </p:cNvPicPr>
          <p:nvPr/>
        </p:nvPicPr>
        <p:blipFill>
          <a:blip r:embed="rId2"/>
          <a:stretch>
            <a:fillRect/>
          </a:stretch>
        </p:blipFill>
        <p:spPr>
          <a:xfrm>
            <a:off x="0" y="346247"/>
            <a:ext cx="3600450" cy="733425"/>
          </a:xfrm>
          <a:prstGeom prst="rect">
            <a:avLst/>
          </a:prstGeom>
        </p:spPr>
      </p:pic>
      <p:sp>
        <p:nvSpPr>
          <p:cNvPr id="3" name="Rectangle 2"/>
          <p:cNvSpPr/>
          <p:nvPr/>
        </p:nvSpPr>
        <p:spPr>
          <a:xfrm>
            <a:off x="3514348" y="346247"/>
            <a:ext cx="8677652" cy="1200329"/>
          </a:xfrm>
          <a:prstGeom prst="rect">
            <a:avLst/>
          </a:prstGeom>
        </p:spPr>
        <p:txBody>
          <a:bodyPr wrap="square">
            <a:spAutoFit/>
          </a:bodyPr>
          <a:lstStyle/>
          <a:p>
            <a:r>
              <a:rPr lang="en-US" sz="3600" dirty="0">
                <a:solidFill>
                  <a:srgbClr val="0070C0"/>
                </a:solidFill>
              </a:rPr>
              <a:t>a. Circle the word that has the underlined part pronounced differently from the others.</a:t>
            </a:r>
          </a:p>
        </p:txBody>
      </p:sp>
      <p:sp>
        <p:nvSpPr>
          <p:cNvPr id="5" name="Oval 4"/>
          <p:cNvSpPr/>
          <p:nvPr/>
        </p:nvSpPr>
        <p:spPr>
          <a:xfrm>
            <a:off x="6418907" y="1683945"/>
            <a:ext cx="579422" cy="570369"/>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a:off x="708065" y="2893323"/>
            <a:ext cx="525101" cy="47983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6491335" y="3942995"/>
            <a:ext cx="506994" cy="55226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circle(in)">
                                      <p:cBhvr>
                                        <p:cTn id="18" dur="2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circle(in)">
                                      <p:cBhvr>
                                        <p:cTn id="28" dur="20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28" y="387098"/>
            <a:ext cx="12032055" cy="1200329"/>
          </a:xfrm>
          <a:prstGeom prst="rect">
            <a:avLst/>
          </a:prstGeom>
        </p:spPr>
        <p:txBody>
          <a:bodyPr wrap="square">
            <a:spAutoFit/>
          </a:bodyPr>
          <a:lstStyle/>
          <a:p>
            <a:r>
              <a:rPr lang="en-US" sz="3600" b="1" dirty="0">
                <a:solidFill>
                  <a:srgbClr val="0070C0"/>
                </a:solidFill>
              </a:rPr>
              <a:t>b. Circle the word that differs from the other three in the position of primary stress in each of the following questions.</a:t>
            </a:r>
          </a:p>
        </p:txBody>
      </p:sp>
      <p:sp>
        <p:nvSpPr>
          <p:cNvPr id="3" name="Rectangle 2"/>
          <p:cNvSpPr/>
          <p:nvPr/>
        </p:nvSpPr>
        <p:spPr>
          <a:xfrm>
            <a:off x="72427" y="1792586"/>
            <a:ext cx="12032055" cy="3416320"/>
          </a:xfrm>
          <a:prstGeom prst="rect">
            <a:avLst/>
          </a:prstGeom>
        </p:spPr>
        <p:txBody>
          <a:bodyPr wrap="square">
            <a:spAutoFit/>
          </a:bodyPr>
          <a:lstStyle/>
          <a:p>
            <a:r>
              <a:rPr lang="en-US" sz="3600" dirty="0"/>
              <a:t>4. A. organize         B. volunteer         C. decorate         D. charity</a:t>
            </a:r>
          </a:p>
          <a:p>
            <a:r>
              <a:rPr lang="en-US" sz="3600" dirty="0">
                <a:solidFill>
                  <a:srgbClr val="FF0000"/>
                </a:solidFill>
              </a:rPr>
              <a:t>     /ˈ</a:t>
            </a:r>
            <a:r>
              <a:rPr lang="en-US" sz="3600" dirty="0" err="1">
                <a:solidFill>
                  <a:srgbClr val="FF0000"/>
                </a:solidFill>
              </a:rPr>
              <a:t>ɔːrɡənaɪz</a:t>
            </a:r>
            <a:r>
              <a:rPr lang="en-US" sz="3600" dirty="0">
                <a:solidFill>
                  <a:srgbClr val="FF0000"/>
                </a:solidFill>
              </a:rPr>
              <a:t>/         /ˌ</a:t>
            </a:r>
            <a:r>
              <a:rPr lang="en-US" sz="3600" dirty="0" err="1">
                <a:solidFill>
                  <a:srgbClr val="FF0000"/>
                </a:solidFill>
              </a:rPr>
              <a:t>vɑːlənˈtɪr</a:t>
            </a:r>
            <a:r>
              <a:rPr lang="en-US" sz="3600" dirty="0">
                <a:solidFill>
                  <a:srgbClr val="FF0000"/>
                </a:solidFill>
              </a:rPr>
              <a:t>/        /ˈ</a:t>
            </a:r>
            <a:r>
              <a:rPr lang="en-US" sz="3600" dirty="0" err="1">
                <a:solidFill>
                  <a:srgbClr val="FF0000"/>
                </a:solidFill>
              </a:rPr>
              <a:t>dekəreɪt</a:t>
            </a:r>
            <a:r>
              <a:rPr lang="en-US" sz="3600" dirty="0">
                <a:solidFill>
                  <a:srgbClr val="FF0000"/>
                </a:solidFill>
              </a:rPr>
              <a:t>/           /ˈ</a:t>
            </a:r>
            <a:r>
              <a:rPr lang="en-US" sz="3600" dirty="0" err="1">
                <a:solidFill>
                  <a:srgbClr val="FF0000"/>
                </a:solidFill>
              </a:rPr>
              <a:t>tʃerət̬i</a:t>
            </a:r>
            <a:r>
              <a:rPr lang="en-US" sz="3600" dirty="0">
                <a:solidFill>
                  <a:srgbClr val="FF0000"/>
                </a:solidFill>
              </a:rPr>
              <a:t>/</a:t>
            </a:r>
          </a:p>
          <a:p>
            <a:r>
              <a:rPr lang="en-US" sz="3600" dirty="0"/>
              <a:t>5. A. event              B. talent                C. flower             D. money</a:t>
            </a:r>
          </a:p>
          <a:p>
            <a:r>
              <a:rPr lang="en-US" sz="3600" dirty="0"/>
              <a:t>      </a:t>
            </a:r>
            <a:r>
              <a:rPr lang="en-US" sz="3600" dirty="0">
                <a:solidFill>
                  <a:srgbClr val="FF0000"/>
                </a:solidFill>
              </a:rPr>
              <a:t>/</a:t>
            </a:r>
            <a:r>
              <a:rPr lang="en-US" sz="3600" dirty="0" err="1">
                <a:solidFill>
                  <a:srgbClr val="FF0000"/>
                </a:solidFill>
              </a:rPr>
              <a:t>ɪˈvent</a:t>
            </a:r>
            <a:r>
              <a:rPr lang="en-US" sz="3600" dirty="0">
                <a:solidFill>
                  <a:srgbClr val="FF0000"/>
                </a:solidFill>
              </a:rPr>
              <a:t>/             /ˈ</a:t>
            </a:r>
            <a:r>
              <a:rPr lang="en-US" sz="3600" dirty="0" err="1">
                <a:solidFill>
                  <a:srgbClr val="FF0000"/>
                </a:solidFill>
              </a:rPr>
              <a:t>tælənt</a:t>
            </a:r>
            <a:r>
              <a:rPr lang="en-US" sz="3600" dirty="0">
                <a:solidFill>
                  <a:srgbClr val="FF0000"/>
                </a:solidFill>
              </a:rPr>
              <a:t>/                /ˈ</a:t>
            </a:r>
            <a:r>
              <a:rPr lang="en-US" sz="3600" dirty="0" err="1">
                <a:solidFill>
                  <a:srgbClr val="FF0000"/>
                </a:solidFill>
              </a:rPr>
              <a:t>flaʊər</a:t>
            </a:r>
            <a:r>
              <a:rPr lang="en-US" sz="3600" dirty="0">
                <a:solidFill>
                  <a:srgbClr val="FF0000"/>
                </a:solidFill>
              </a:rPr>
              <a:t>/               /ˈ</a:t>
            </a:r>
            <a:r>
              <a:rPr lang="en-US" sz="3600" dirty="0" err="1">
                <a:solidFill>
                  <a:srgbClr val="FF0000"/>
                </a:solidFill>
              </a:rPr>
              <a:t>mʌni</a:t>
            </a:r>
            <a:r>
              <a:rPr lang="en-US" sz="3600" dirty="0">
                <a:solidFill>
                  <a:srgbClr val="FF0000"/>
                </a:solidFill>
              </a:rPr>
              <a:t>/</a:t>
            </a:r>
          </a:p>
          <a:p>
            <a:r>
              <a:rPr lang="en-US" sz="3600" dirty="0"/>
              <a:t>6. A. children         B. poster               C. kitchen            D. donate</a:t>
            </a:r>
          </a:p>
          <a:p>
            <a:r>
              <a:rPr lang="en-US" sz="3600" dirty="0">
                <a:solidFill>
                  <a:srgbClr val="FF0000"/>
                </a:solidFill>
              </a:rPr>
              <a:t>    /ˈ</a:t>
            </a:r>
            <a:r>
              <a:rPr lang="en-US" sz="3600" dirty="0" err="1">
                <a:solidFill>
                  <a:srgbClr val="FF0000"/>
                </a:solidFill>
              </a:rPr>
              <a:t>tʃɪldrən</a:t>
            </a:r>
            <a:r>
              <a:rPr lang="en-US" sz="3600" dirty="0">
                <a:solidFill>
                  <a:srgbClr val="FF0000"/>
                </a:solidFill>
              </a:rPr>
              <a:t>/          /ˈ</a:t>
            </a:r>
            <a:r>
              <a:rPr lang="en-US" sz="3600" dirty="0" err="1">
                <a:solidFill>
                  <a:srgbClr val="FF0000"/>
                </a:solidFill>
              </a:rPr>
              <a:t>pəʊstər</a:t>
            </a:r>
            <a:r>
              <a:rPr lang="en-US" sz="3600" dirty="0">
                <a:solidFill>
                  <a:srgbClr val="FF0000"/>
                </a:solidFill>
              </a:rPr>
              <a:t>/                /ˈ</a:t>
            </a:r>
            <a:r>
              <a:rPr lang="en-US" sz="3600" dirty="0" err="1">
                <a:solidFill>
                  <a:srgbClr val="FF0000"/>
                </a:solidFill>
              </a:rPr>
              <a:t>kɪtʃən</a:t>
            </a:r>
            <a:r>
              <a:rPr lang="en-US" sz="3600" dirty="0">
                <a:solidFill>
                  <a:srgbClr val="FF0000"/>
                </a:solidFill>
              </a:rPr>
              <a:t>/            /</a:t>
            </a:r>
            <a:r>
              <a:rPr lang="en-US" sz="3600" dirty="0" err="1">
                <a:solidFill>
                  <a:srgbClr val="FF0000"/>
                </a:solidFill>
              </a:rPr>
              <a:t>dəʊˈneɪt</a:t>
            </a:r>
            <a:r>
              <a:rPr lang="en-US" sz="3600" dirty="0">
                <a:solidFill>
                  <a:srgbClr val="FF0000"/>
                </a:solidFill>
              </a:rPr>
              <a:t>/</a:t>
            </a:r>
          </a:p>
        </p:txBody>
      </p:sp>
      <p:sp>
        <p:nvSpPr>
          <p:cNvPr id="4" name="Oval 3"/>
          <p:cNvSpPr/>
          <p:nvPr/>
        </p:nvSpPr>
        <p:spPr>
          <a:xfrm>
            <a:off x="3476531" y="1792586"/>
            <a:ext cx="543208" cy="588475"/>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506994" y="2924269"/>
            <a:ext cx="525101" cy="52510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9723422" y="4065006"/>
            <a:ext cx="479833" cy="506994"/>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19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123" y="506994"/>
            <a:ext cx="11552222" cy="1200329"/>
          </a:xfrm>
          <a:prstGeom prst="rect">
            <a:avLst/>
          </a:prstGeom>
          <a:noFill/>
        </p:spPr>
        <p:txBody>
          <a:bodyPr wrap="square" rtlCol="0">
            <a:spAutoFit/>
          </a:bodyPr>
          <a:lstStyle/>
          <a:p>
            <a:r>
              <a:rPr lang="en-US" sz="3600" b="1" dirty="0">
                <a:solidFill>
                  <a:srgbClr val="0070C0"/>
                </a:solidFill>
              </a:rPr>
              <a:t>Work in groups, discuss what we can do to help the community. Complete the diagram below</a:t>
            </a:r>
            <a:endParaRPr lang="en-US" sz="3600" b="1" i="1" dirty="0">
              <a:solidFill>
                <a:srgbClr val="0070C0"/>
              </a:solidFill>
            </a:endParaRPr>
          </a:p>
        </p:txBody>
      </p:sp>
      <p:sp>
        <p:nvSpPr>
          <p:cNvPr id="9" name="Oval 8"/>
          <p:cNvSpPr/>
          <p:nvPr/>
        </p:nvSpPr>
        <p:spPr>
          <a:xfrm>
            <a:off x="4273237" y="2996697"/>
            <a:ext cx="3096284" cy="18650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a:t>Activities</a:t>
            </a:r>
          </a:p>
        </p:txBody>
      </p:sp>
      <p:sp>
        <p:nvSpPr>
          <p:cNvPr id="11" name="Oval 10"/>
          <p:cNvSpPr/>
          <p:nvPr/>
        </p:nvSpPr>
        <p:spPr>
          <a:xfrm>
            <a:off x="1018513" y="1659420"/>
            <a:ext cx="2534970" cy="1385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Raise money</a:t>
            </a:r>
          </a:p>
        </p:txBody>
      </p:sp>
      <p:sp>
        <p:nvSpPr>
          <p:cNvPr id="12" name="Oval 11"/>
          <p:cNvSpPr/>
          <p:nvPr/>
        </p:nvSpPr>
        <p:spPr>
          <a:xfrm>
            <a:off x="371193" y="3265463"/>
            <a:ext cx="3304516" cy="1297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Clean up streets</a:t>
            </a:r>
          </a:p>
        </p:txBody>
      </p:sp>
      <p:sp>
        <p:nvSpPr>
          <p:cNvPr id="13" name="Oval 12"/>
          <p:cNvSpPr/>
          <p:nvPr/>
        </p:nvSpPr>
        <p:spPr>
          <a:xfrm>
            <a:off x="4628584" y="5187636"/>
            <a:ext cx="2924270" cy="1190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Plant flowers</a:t>
            </a:r>
          </a:p>
        </p:txBody>
      </p:sp>
      <p:sp>
        <p:nvSpPr>
          <p:cNvPr id="14" name="Oval 13"/>
          <p:cNvSpPr/>
          <p:nvPr/>
        </p:nvSpPr>
        <p:spPr>
          <a:xfrm>
            <a:off x="8071164" y="4662534"/>
            <a:ext cx="2888055" cy="1457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Donate books</a:t>
            </a:r>
          </a:p>
        </p:txBody>
      </p:sp>
      <p:sp>
        <p:nvSpPr>
          <p:cNvPr id="15" name="Oval 14"/>
          <p:cNvSpPr/>
          <p:nvPr/>
        </p:nvSpPr>
        <p:spPr>
          <a:xfrm>
            <a:off x="488887" y="4771176"/>
            <a:ext cx="3784350" cy="1520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Volunteer at the soup kitchen</a:t>
            </a:r>
          </a:p>
        </p:txBody>
      </p:sp>
      <p:sp>
        <p:nvSpPr>
          <p:cNvPr id="16" name="Oval 15"/>
          <p:cNvSpPr/>
          <p:nvPr/>
        </p:nvSpPr>
        <p:spPr>
          <a:xfrm>
            <a:off x="7469110" y="1627734"/>
            <a:ext cx="2869948" cy="1124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Donate clothes</a:t>
            </a:r>
          </a:p>
        </p:txBody>
      </p:sp>
      <p:sp>
        <p:nvSpPr>
          <p:cNvPr id="17" name="Oval 16"/>
          <p:cNvSpPr/>
          <p:nvPr/>
        </p:nvSpPr>
        <p:spPr>
          <a:xfrm>
            <a:off x="8031193" y="3055783"/>
            <a:ext cx="3716448" cy="141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Clean up the beach</a:t>
            </a:r>
          </a:p>
        </p:txBody>
      </p:sp>
      <p:sp>
        <p:nvSpPr>
          <p:cNvPr id="18" name="Oval 17"/>
          <p:cNvSpPr/>
          <p:nvPr/>
        </p:nvSpPr>
        <p:spPr>
          <a:xfrm>
            <a:off x="4273237" y="1562467"/>
            <a:ext cx="2734146" cy="122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Plant trees</a:t>
            </a:r>
          </a:p>
        </p:txBody>
      </p:sp>
      <p:cxnSp>
        <p:nvCxnSpPr>
          <p:cNvPr id="20" name="Straight Connector 19"/>
          <p:cNvCxnSpPr>
            <a:stCxn id="18" idx="4"/>
            <a:endCxn id="9" idx="0"/>
          </p:cNvCxnSpPr>
          <p:nvPr/>
        </p:nvCxnSpPr>
        <p:spPr>
          <a:xfrm>
            <a:off x="5640310" y="2789212"/>
            <a:ext cx="181069" cy="207485"/>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stCxn id="11" idx="5"/>
            <a:endCxn id="9" idx="1"/>
          </p:cNvCxnSpPr>
          <p:nvPr/>
        </p:nvCxnSpPr>
        <p:spPr>
          <a:xfrm>
            <a:off x="3182245" y="2841745"/>
            <a:ext cx="1544432" cy="428077"/>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stCxn id="12" idx="6"/>
            <a:endCxn id="9" idx="2"/>
          </p:cNvCxnSpPr>
          <p:nvPr/>
        </p:nvCxnSpPr>
        <p:spPr>
          <a:xfrm>
            <a:off x="3675709" y="3914205"/>
            <a:ext cx="597528" cy="14999"/>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5" idx="7"/>
            <a:endCxn id="9" idx="3"/>
          </p:cNvCxnSpPr>
          <p:nvPr/>
        </p:nvCxnSpPr>
        <p:spPr>
          <a:xfrm flipV="1">
            <a:off x="3719032" y="4588586"/>
            <a:ext cx="1007645" cy="405333"/>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stCxn id="13" idx="0"/>
          </p:cNvCxnSpPr>
          <p:nvPr/>
        </p:nvCxnSpPr>
        <p:spPr>
          <a:xfrm flipV="1">
            <a:off x="6090719" y="4880855"/>
            <a:ext cx="0" cy="306781"/>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stCxn id="9" idx="5"/>
          </p:cNvCxnSpPr>
          <p:nvPr/>
        </p:nvCxnSpPr>
        <p:spPr>
          <a:xfrm>
            <a:off x="6916081" y="4588586"/>
            <a:ext cx="1358786" cy="405333"/>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a:stCxn id="9" idx="6"/>
          </p:cNvCxnSpPr>
          <p:nvPr/>
        </p:nvCxnSpPr>
        <p:spPr>
          <a:xfrm>
            <a:off x="7369521" y="3929204"/>
            <a:ext cx="7016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a:stCxn id="9" idx="7"/>
          </p:cNvCxnSpPr>
          <p:nvPr/>
        </p:nvCxnSpPr>
        <p:spPr>
          <a:xfrm flipV="1">
            <a:off x="6916081" y="2562131"/>
            <a:ext cx="804261" cy="70769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606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60317" y="1772863"/>
            <a:ext cx="9715501"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&amp; Listening: </a:t>
            </a:r>
          </a:p>
          <a:p>
            <a:r>
              <a:rPr lang="en-US" sz="3600" i="1" dirty="0">
                <a:solidFill>
                  <a:srgbClr val="0070C0"/>
                </a:solidFill>
              </a:rPr>
              <a:t>- Understand instructions.</a:t>
            </a:r>
          </a:p>
          <a:p>
            <a:r>
              <a:rPr lang="en-US" sz="3600" i="1" dirty="0">
                <a:solidFill>
                  <a:srgbClr val="0070C0"/>
                </a:solidFill>
              </a:rPr>
              <a:t>- Practice reading and listening for general and specific information.</a:t>
            </a:r>
          </a:p>
          <a:p>
            <a:r>
              <a:rPr lang="en-US" sz="3600" i="1" dirty="0">
                <a:solidFill>
                  <a:srgbClr val="FF0000"/>
                </a:solidFill>
              </a:rPr>
              <a:t>Speaking:</a:t>
            </a:r>
          </a:p>
          <a:p>
            <a:r>
              <a:rPr lang="en-US" sz="3600" i="1" dirty="0">
                <a:solidFill>
                  <a:srgbClr val="0070C0"/>
                </a:solidFill>
              </a:rPr>
              <a:t>- Talk about charity events and activities to help the community.</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Unit 4.</a:t>
            </a:r>
          </a:p>
          <a:p>
            <a:pPr marL="571500" indent="-571500">
              <a:buFontTx/>
              <a:buChar char="-"/>
            </a:pPr>
            <a:r>
              <a:rPr lang="en-US" sz="3600" i="1" dirty="0">
                <a:solidFill>
                  <a:srgbClr val="0070C0"/>
                </a:solidFill>
              </a:rPr>
              <a:t>Practice presenting about charity events based on the diagram.</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36 SB).</a:t>
            </a:r>
          </a:p>
          <a:p>
            <a:pPr marL="571500" indent="-571500">
              <a:buFontTx/>
              <a:buChar char="-"/>
            </a:pP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411086"/>
            <a:ext cx="5980924" cy="606319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r>
              <a:rPr lang="en-US" sz="3500" i="1" dirty="0">
                <a:solidFill>
                  <a:srgbClr val="0070C0"/>
                </a:solidFill>
              </a:rPr>
              <a:t>- review vocabularies and grammar points in Unit 4.</a:t>
            </a:r>
          </a:p>
          <a:p>
            <a:r>
              <a:rPr lang="en-US" sz="3500" i="1" dirty="0">
                <a:solidFill>
                  <a:srgbClr val="0070C0"/>
                </a:solidFill>
              </a:rPr>
              <a:t>- talk about </a:t>
            </a:r>
          </a:p>
          <a:p>
            <a:r>
              <a:rPr lang="en-US" sz="3500" i="1" dirty="0">
                <a:solidFill>
                  <a:srgbClr val="0070C0"/>
                </a:solidFill>
              </a:rPr>
              <a:t>• charity events. </a:t>
            </a:r>
            <a:br>
              <a:rPr lang="en-US" sz="3500" i="1" dirty="0">
                <a:solidFill>
                  <a:srgbClr val="0070C0"/>
                </a:solidFill>
              </a:rPr>
            </a:br>
            <a:r>
              <a:rPr lang="en-US" sz="3500" i="1" dirty="0">
                <a:solidFill>
                  <a:srgbClr val="0070C0"/>
                </a:solidFill>
              </a:rPr>
              <a:t>• what we can do to help our community.</a:t>
            </a:r>
          </a:p>
          <a:p>
            <a:r>
              <a:rPr lang="en-US" sz="3500" i="1" dirty="0">
                <a:solidFill>
                  <a:srgbClr val="0070C0"/>
                </a:solidFill>
              </a:rPr>
              <a:t>- practice listening, reading, and speaking skills.</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59" y="401072"/>
            <a:ext cx="1127705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groups: Complete the diagram.</a:t>
            </a:r>
            <a:endParaRPr lang="en-US" sz="4000" b="1" dirty="0">
              <a:solidFill>
                <a:srgbClr val="FF0000"/>
              </a:solidFill>
            </a:endParaRPr>
          </a:p>
        </p:txBody>
      </p:sp>
      <p:sp>
        <p:nvSpPr>
          <p:cNvPr id="3" name="Oval 2"/>
          <p:cNvSpPr/>
          <p:nvPr/>
        </p:nvSpPr>
        <p:spPr>
          <a:xfrm>
            <a:off x="4979406" y="3005751"/>
            <a:ext cx="2544024" cy="153003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Charity events</a:t>
            </a:r>
          </a:p>
        </p:txBody>
      </p:sp>
      <p:sp>
        <p:nvSpPr>
          <p:cNvPr id="4" name="Oval 3"/>
          <p:cNvSpPr/>
          <p:nvPr/>
        </p:nvSpPr>
        <p:spPr>
          <a:xfrm>
            <a:off x="814813" y="1588883"/>
            <a:ext cx="3367888" cy="12131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car wash </a:t>
            </a:r>
          </a:p>
        </p:txBody>
      </p:sp>
      <p:sp>
        <p:nvSpPr>
          <p:cNvPr id="5" name="Oval 4"/>
          <p:cNvSpPr/>
          <p:nvPr/>
        </p:nvSpPr>
        <p:spPr>
          <a:xfrm>
            <a:off x="4680642" y="1116639"/>
            <a:ext cx="305101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fun run</a:t>
            </a:r>
          </a:p>
        </p:txBody>
      </p:sp>
      <p:sp>
        <p:nvSpPr>
          <p:cNvPr id="6" name="Oval 5"/>
          <p:cNvSpPr/>
          <p:nvPr/>
        </p:nvSpPr>
        <p:spPr>
          <a:xfrm>
            <a:off x="7939889" y="1785658"/>
            <a:ext cx="3286408" cy="15866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craft fair</a:t>
            </a:r>
          </a:p>
        </p:txBody>
      </p:sp>
      <p:sp>
        <p:nvSpPr>
          <p:cNvPr id="7" name="Oval 6"/>
          <p:cNvSpPr/>
          <p:nvPr/>
        </p:nvSpPr>
        <p:spPr>
          <a:xfrm>
            <a:off x="814813" y="3209453"/>
            <a:ext cx="3376943" cy="140319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bake sale </a:t>
            </a:r>
          </a:p>
        </p:txBody>
      </p:sp>
      <p:sp>
        <p:nvSpPr>
          <p:cNvPr id="8" name="Oval 7"/>
          <p:cNvSpPr/>
          <p:nvPr/>
        </p:nvSpPr>
        <p:spPr>
          <a:xfrm>
            <a:off x="7939889" y="3612333"/>
            <a:ext cx="3612333" cy="15753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An art show</a:t>
            </a:r>
          </a:p>
        </p:txBody>
      </p:sp>
      <p:sp>
        <p:nvSpPr>
          <p:cNvPr id="9" name="Oval 8"/>
          <p:cNvSpPr/>
          <p:nvPr/>
        </p:nvSpPr>
        <p:spPr>
          <a:xfrm>
            <a:off x="1186004" y="4943192"/>
            <a:ext cx="4119327" cy="148476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talent show</a:t>
            </a:r>
          </a:p>
        </p:txBody>
      </p:sp>
      <p:sp>
        <p:nvSpPr>
          <p:cNvPr id="10" name="Oval 9"/>
          <p:cNvSpPr/>
          <p:nvPr/>
        </p:nvSpPr>
        <p:spPr>
          <a:xfrm>
            <a:off x="5486400" y="5033726"/>
            <a:ext cx="302385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food fair </a:t>
            </a:r>
          </a:p>
        </p:txBody>
      </p:sp>
      <p:cxnSp>
        <p:nvCxnSpPr>
          <p:cNvPr id="12" name="Straight Connector 11"/>
          <p:cNvCxnSpPr>
            <a:stCxn id="3" idx="0"/>
            <a:endCxn id="5" idx="4"/>
          </p:cNvCxnSpPr>
          <p:nvPr/>
        </p:nvCxnSpPr>
        <p:spPr>
          <a:xfrm flipH="1" flipV="1">
            <a:off x="6206151" y="2510873"/>
            <a:ext cx="45267" cy="494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endCxn id="4" idx="5"/>
          </p:cNvCxnSpPr>
          <p:nvPr/>
        </p:nvCxnSpPr>
        <p:spPr>
          <a:xfrm flipH="1" flipV="1">
            <a:off x="3689485" y="2624383"/>
            <a:ext cx="1389509" cy="834041"/>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a:stCxn id="3" idx="2"/>
            <a:endCxn id="7" idx="6"/>
          </p:cNvCxnSpPr>
          <p:nvPr/>
        </p:nvCxnSpPr>
        <p:spPr>
          <a:xfrm flipH="1">
            <a:off x="4191756" y="3770769"/>
            <a:ext cx="787650" cy="140282"/>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a:stCxn id="3" idx="3"/>
            <a:endCxn id="9" idx="7"/>
          </p:cNvCxnSpPr>
          <p:nvPr/>
        </p:nvCxnSpPr>
        <p:spPr>
          <a:xfrm flipH="1">
            <a:off x="4702070" y="4311718"/>
            <a:ext cx="649900" cy="84891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641891" y="4535787"/>
            <a:ext cx="137784" cy="497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7523430" y="3961862"/>
            <a:ext cx="606582" cy="103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a:stCxn id="3" idx="7"/>
          </p:cNvCxnSpPr>
          <p:nvPr/>
        </p:nvCxnSpPr>
        <p:spPr>
          <a:xfrm flipV="1">
            <a:off x="7150866" y="2948996"/>
            <a:ext cx="979146" cy="28082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63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7743"/>
            <a:ext cx="2924175" cy="885825"/>
          </a:xfrm>
          <a:prstGeom prst="rect">
            <a:avLst/>
          </a:prstGeom>
        </p:spPr>
      </p:pic>
      <p:sp>
        <p:nvSpPr>
          <p:cNvPr id="4" name="Rectangle 3"/>
          <p:cNvSpPr/>
          <p:nvPr/>
        </p:nvSpPr>
        <p:spPr>
          <a:xfrm>
            <a:off x="2924174" y="387743"/>
            <a:ext cx="9267825" cy="1569660"/>
          </a:xfrm>
          <a:prstGeom prst="rect">
            <a:avLst/>
          </a:prstGeom>
        </p:spPr>
        <p:txBody>
          <a:bodyPr wrap="square">
            <a:spAutoFit/>
          </a:bodyPr>
          <a:lstStyle/>
          <a:p>
            <a:r>
              <a:rPr lang="en-US" sz="3200" dirty="0">
                <a:solidFill>
                  <a:srgbClr val="0070C0"/>
                </a:solidFill>
              </a:rPr>
              <a:t>You will hear a boy talking to his friend about different kinds of community service. Listen and complete questions 1-5. You will hear the conversation twice.</a:t>
            </a:r>
          </a:p>
        </p:txBody>
      </p:sp>
      <p:pic>
        <p:nvPicPr>
          <p:cNvPr id="6" name="Picture 5"/>
          <p:cNvPicPr>
            <a:picLocks noChangeAspect="1"/>
          </p:cNvPicPr>
          <p:nvPr/>
        </p:nvPicPr>
        <p:blipFill>
          <a:blip r:embed="rId3"/>
          <a:stretch>
            <a:fillRect/>
          </a:stretch>
        </p:blipFill>
        <p:spPr>
          <a:xfrm>
            <a:off x="360628" y="1957403"/>
            <a:ext cx="11596312" cy="4900597"/>
          </a:xfrm>
          <a:prstGeom prst="rect">
            <a:avLst/>
          </a:prstGeom>
        </p:spPr>
      </p:pic>
    </p:spTree>
    <p:extLst>
      <p:ext uri="{BB962C8B-B14F-4D97-AF65-F5344CB8AC3E}">
        <p14:creationId xmlns:p14="http://schemas.microsoft.com/office/powerpoint/2010/main" val="3861729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874" y="1413493"/>
            <a:ext cx="12241874" cy="5173411"/>
          </a:xfrm>
          <a:prstGeom prst="rect">
            <a:avLst/>
          </a:prstGeom>
        </p:spPr>
      </p:pic>
      <p:sp>
        <p:nvSpPr>
          <p:cNvPr id="4" name="Rectangle 3"/>
          <p:cNvSpPr/>
          <p:nvPr/>
        </p:nvSpPr>
        <p:spPr>
          <a:xfrm>
            <a:off x="1466661" y="371192"/>
            <a:ext cx="10725339" cy="5975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70C0"/>
                </a:solidFill>
              </a:rPr>
              <a:t>Work in pairs and guess the answers.</a:t>
            </a:r>
          </a:p>
        </p:txBody>
      </p:sp>
      <p:sp>
        <p:nvSpPr>
          <p:cNvPr id="5" name="Rectangle 4"/>
          <p:cNvSpPr/>
          <p:nvPr/>
        </p:nvSpPr>
        <p:spPr>
          <a:xfrm>
            <a:off x="0" y="353085"/>
            <a:ext cx="1466661" cy="434566"/>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Pre-listening</a:t>
            </a:r>
          </a:p>
        </p:txBody>
      </p:sp>
      <p:sp>
        <p:nvSpPr>
          <p:cNvPr id="6" name="TextBox 5"/>
          <p:cNvSpPr txBox="1"/>
          <p:nvPr/>
        </p:nvSpPr>
        <p:spPr>
          <a:xfrm>
            <a:off x="5676521" y="3405658"/>
            <a:ext cx="6301214" cy="461665"/>
          </a:xfrm>
          <a:prstGeom prst="rect">
            <a:avLst/>
          </a:prstGeom>
          <a:noFill/>
        </p:spPr>
        <p:txBody>
          <a:bodyPr wrap="square" rtlCol="0">
            <a:spAutoFit/>
          </a:bodyPr>
          <a:lstStyle/>
          <a:p>
            <a:r>
              <a:rPr lang="en-US" sz="2400" dirty="0">
                <a:solidFill>
                  <a:srgbClr val="FF0000"/>
                </a:solidFill>
              </a:rPr>
              <a:t>Poor children / homeless people / the elderly / …</a:t>
            </a:r>
          </a:p>
        </p:txBody>
      </p:sp>
      <p:sp>
        <p:nvSpPr>
          <p:cNvPr id="7" name="TextBox 6"/>
          <p:cNvSpPr txBox="1"/>
          <p:nvPr/>
        </p:nvSpPr>
        <p:spPr>
          <a:xfrm>
            <a:off x="5676521" y="4067148"/>
            <a:ext cx="5441132" cy="461665"/>
          </a:xfrm>
          <a:prstGeom prst="rect">
            <a:avLst/>
          </a:prstGeom>
          <a:noFill/>
        </p:spPr>
        <p:txBody>
          <a:bodyPr wrap="square" rtlCol="0">
            <a:spAutoFit/>
          </a:bodyPr>
          <a:lstStyle/>
          <a:p>
            <a:r>
              <a:rPr lang="en-US" sz="2400" dirty="0">
                <a:solidFill>
                  <a:srgbClr val="FF0000"/>
                </a:solidFill>
              </a:rPr>
              <a:t>A talent show / a bake sale / a fun run / …</a:t>
            </a:r>
          </a:p>
        </p:txBody>
      </p:sp>
      <p:sp>
        <p:nvSpPr>
          <p:cNvPr id="8" name="TextBox 7"/>
          <p:cNvSpPr txBox="1"/>
          <p:nvPr/>
        </p:nvSpPr>
        <p:spPr>
          <a:xfrm>
            <a:off x="5676521" y="4665536"/>
            <a:ext cx="5902859" cy="461665"/>
          </a:xfrm>
          <a:prstGeom prst="rect">
            <a:avLst/>
          </a:prstGeom>
          <a:noFill/>
        </p:spPr>
        <p:txBody>
          <a:bodyPr wrap="square" rtlCol="0">
            <a:spAutoFit/>
          </a:bodyPr>
          <a:lstStyle/>
          <a:p>
            <a:r>
              <a:rPr lang="en-US" sz="2400" dirty="0">
                <a:solidFill>
                  <a:srgbClr val="FF0000"/>
                </a:solidFill>
              </a:rPr>
              <a:t>Clean up streets / plant trees / serve food / …</a:t>
            </a:r>
          </a:p>
        </p:txBody>
      </p:sp>
      <p:sp>
        <p:nvSpPr>
          <p:cNvPr id="9" name="TextBox 8"/>
          <p:cNvSpPr txBox="1"/>
          <p:nvPr/>
        </p:nvSpPr>
        <p:spPr>
          <a:xfrm>
            <a:off x="5676521" y="5327026"/>
            <a:ext cx="5658416" cy="461665"/>
          </a:xfrm>
          <a:prstGeom prst="rect">
            <a:avLst/>
          </a:prstGeom>
          <a:noFill/>
        </p:spPr>
        <p:txBody>
          <a:bodyPr wrap="square" rtlCol="0">
            <a:spAutoFit/>
          </a:bodyPr>
          <a:lstStyle/>
          <a:p>
            <a:r>
              <a:rPr lang="en-US" sz="2400" dirty="0">
                <a:solidFill>
                  <a:srgbClr val="FF0000"/>
                </a:solidFill>
              </a:rPr>
              <a:t>Old books / old clothes / money /…</a:t>
            </a:r>
          </a:p>
        </p:txBody>
      </p:sp>
      <p:sp>
        <p:nvSpPr>
          <p:cNvPr id="10" name="TextBox 9"/>
          <p:cNvSpPr txBox="1"/>
          <p:nvPr/>
        </p:nvSpPr>
        <p:spPr>
          <a:xfrm>
            <a:off x="5676521" y="5917514"/>
            <a:ext cx="5055308" cy="461665"/>
          </a:xfrm>
          <a:prstGeom prst="rect">
            <a:avLst/>
          </a:prstGeom>
          <a:noFill/>
        </p:spPr>
        <p:txBody>
          <a:bodyPr wrap="square" rtlCol="0">
            <a:spAutoFit/>
          </a:bodyPr>
          <a:lstStyle/>
          <a:p>
            <a:pPr lvl="0"/>
            <a:r>
              <a:rPr lang="en-US" sz="2400" dirty="0">
                <a:solidFill>
                  <a:srgbClr val="FF0000"/>
                </a:solidFill>
              </a:rPr>
              <a:t>Old books / old clothes / money /…</a:t>
            </a:r>
          </a:p>
        </p:txBody>
      </p:sp>
    </p:spTree>
    <p:extLst>
      <p:ext uri="{BB962C8B-B14F-4D97-AF65-F5344CB8AC3E}">
        <p14:creationId xmlns:p14="http://schemas.microsoft.com/office/powerpoint/2010/main" val="31992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53085"/>
            <a:ext cx="1874067" cy="44362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While - listening</a:t>
            </a:r>
          </a:p>
        </p:txBody>
      </p:sp>
      <p:sp>
        <p:nvSpPr>
          <p:cNvPr id="3" name="Rectangle 2"/>
          <p:cNvSpPr/>
          <p:nvPr/>
        </p:nvSpPr>
        <p:spPr>
          <a:xfrm>
            <a:off x="1964604" y="327651"/>
            <a:ext cx="7740712" cy="5884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70C0"/>
                </a:solidFill>
              </a:rPr>
              <a:t>Listen and complete the chart.</a:t>
            </a:r>
          </a:p>
        </p:txBody>
      </p:sp>
      <p:pic>
        <p:nvPicPr>
          <p:cNvPr id="4" name="Picture 3"/>
          <p:cNvPicPr>
            <a:picLocks noChangeAspect="1"/>
          </p:cNvPicPr>
          <p:nvPr/>
        </p:nvPicPr>
        <p:blipFill>
          <a:blip r:embed="rId4"/>
          <a:stretch>
            <a:fillRect/>
          </a:stretch>
        </p:blipFill>
        <p:spPr>
          <a:xfrm>
            <a:off x="-49874" y="1413493"/>
            <a:ext cx="12241874" cy="5173411"/>
          </a:xfrm>
          <a:prstGeom prst="rect">
            <a:avLst/>
          </a:prstGeom>
        </p:spPr>
      </p:pic>
      <p:sp>
        <p:nvSpPr>
          <p:cNvPr id="6" name="TextBox 5"/>
          <p:cNvSpPr txBox="1"/>
          <p:nvPr/>
        </p:nvSpPr>
        <p:spPr>
          <a:xfrm>
            <a:off x="7357203" y="3333627"/>
            <a:ext cx="2679826" cy="584775"/>
          </a:xfrm>
          <a:prstGeom prst="rect">
            <a:avLst/>
          </a:prstGeom>
          <a:noFill/>
        </p:spPr>
        <p:txBody>
          <a:bodyPr wrap="square" rtlCol="0">
            <a:spAutoFit/>
          </a:bodyPr>
          <a:lstStyle/>
          <a:p>
            <a:pPr lvl="0" algn="ctr"/>
            <a:r>
              <a:rPr lang="en-US" sz="3200" dirty="0">
                <a:solidFill>
                  <a:srgbClr val="FF0000"/>
                </a:solidFill>
              </a:rPr>
              <a:t>poor children</a:t>
            </a:r>
          </a:p>
        </p:txBody>
      </p:sp>
      <p:sp>
        <p:nvSpPr>
          <p:cNvPr id="7" name="TextBox 6"/>
          <p:cNvSpPr txBox="1"/>
          <p:nvPr/>
        </p:nvSpPr>
        <p:spPr>
          <a:xfrm>
            <a:off x="7822193" y="3964468"/>
            <a:ext cx="3159660" cy="584775"/>
          </a:xfrm>
          <a:prstGeom prst="rect">
            <a:avLst/>
          </a:prstGeom>
          <a:noFill/>
        </p:spPr>
        <p:txBody>
          <a:bodyPr wrap="square" rtlCol="0">
            <a:spAutoFit/>
          </a:bodyPr>
          <a:lstStyle/>
          <a:p>
            <a:r>
              <a:rPr lang="en-US" sz="3200" dirty="0">
                <a:solidFill>
                  <a:srgbClr val="FF0000"/>
                </a:solidFill>
              </a:rPr>
              <a:t>a fun run</a:t>
            </a:r>
          </a:p>
        </p:txBody>
      </p:sp>
      <p:sp>
        <p:nvSpPr>
          <p:cNvPr id="8" name="TextBox 7"/>
          <p:cNvSpPr txBox="1"/>
          <p:nvPr/>
        </p:nvSpPr>
        <p:spPr>
          <a:xfrm>
            <a:off x="7623017" y="4608823"/>
            <a:ext cx="2589291" cy="584775"/>
          </a:xfrm>
          <a:prstGeom prst="rect">
            <a:avLst/>
          </a:prstGeom>
          <a:noFill/>
        </p:spPr>
        <p:txBody>
          <a:bodyPr wrap="square" rtlCol="0">
            <a:spAutoFit/>
          </a:bodyPr>
          <a:lstStyle/>
          <a:p>
            <a:r>
              <a:rPr lang="en-US" sz="3200" dirty="0">
                <a:solidFill>
                  <a:srgbClr val="FF0000"/>
                </a:solidFill>
              </a:rPr>
              <a:t>plant trees</a:t>
            </a:r>
          </a:p>
        </p:txBody>
      </p:sp>
      <p:sp>
        <p:nvSpPr>
          <p:cNvPr id="9" name="TextBox 8"/>
          <p:cNvSpPr txBox="1"/>
          <p:nvPr/>
        </p:nvSpPr>
        <p:spPr>
          <a:xfrm>
            <a:off x="7876893" y="5223658"/>
            <a:ext cx="2697934" cy="584775"/>
          </a:xfrm>
          <a:prstGeom prst="rect">
            <a:avLst/>
          </a:prstGeom>
          <a:noFill/>
        </p:spPr>
        <p:txBody>
          <a:bodyPr wrap="square" rtlCol="0">
            <a:spAutoFit/>
          </a:bodyPr>
          <a:lstStyle/>
          <a:p>
            <a:r>
              <a:rPr lang="en-US" sz="3200" dirty="0">
                <a:solidFill>
                  <a:srgbClr val="FF0000"/>
                </a:solidFill>
              </a:rPr>
              <a:t>clothes </a:t>
            </a:r>
          </a:p>
        </p:txBody>
      </p:sp>
      <p:sp>
        <p:nvSpPr>
          <p:cNvPr id="10" name="TextBox 9"/>
          <p:cNvSpPr txBox="1"/>
          <p:nvPr/>
        </p:nvSpPr>
        <p:spPr>
          <a:xfrm>
            <a:off x="7242351" y="5824439"/>
            <a:ext cx="3441158" cy="584775"/>
          </a:xfrm>
          <a:prstGeom prst="rect">
            <a:avLst/>
          </a:prstGeom>
          <a:noFill/>
        </p:spPr>
        <p:txBody>
          <a:bodyPr wrap="square" rtlCol="0">
            <a:spAutoFit/>
          </a:bodyPr>
          <a:lstStyle/>
          <a:p>
            <a:r>
              <a:rPr lang="en-US" sz="3200" dirty="0">
                <a:solidFill>
                  <a:srgbClr val="FF0000"/>
                </a:solidFill>
              </a:rPr>
              <a:t>(his) school books</a:t>
            </a:r>
          </a:p>
        </p:txBody>
      </p:sp>
      <p:pic>
        <p:nvPicPr>
          <p:cNvPr id="12" name="CD2-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2308" y="448786"/>
            <a:ext cx="600781" cy="600781"/>
          </a:xfrm>
          <a:prstGeom prst="rect">
            <a:avLst/>
          </a:prstGeom>
        </p:spPr>
      </p:pic>
    </p:spTree>
    <p:extLst>
      <p:ext uri="{BB962C8B-B14F-4D97-AF65-F5344CB8AC3E}">
        <p14:creationId xmlns:p14="http://schemas.microsoft.com/office/powerpoint/2010/main" val="275608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41609"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6" grpId="0"/>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4974</TotalTime>
  <Words>2217</Words>
  <Application>Microsoft Office PowerPoint</Application>
  <PresentationFormat>Widescreen</PresentationFormat>
  <Paragraphs>193</Paragraphs>
  <Slides>37</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310</cp:revision>
  <dcterms:created xsi:type="dcterms:W3CDTF">2020-12-08T03:17:05Z</dcterms:created>
  <dcterms:modified xsi:type="dcterms:W3CDTF">2025-01-19T08:07:46Z</dcterms:modified>
</cp:coreProperties>
</file>