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62" r:id="rId2"/>
    <p:sldId id="300" r:id="rId3"/>
    <p:sldId id="304" r:id="rId4"/>
    <p:sldId id="302" r:id="rId5"/>
    <p:sldId id="292" r:id="rId6"/>
    <p:sldId id="301" r:id="rId7"/>
    <p:sldId id="312" r:id="rId8"/>
    <p:sldId id="344" r:id="rId9"/>
    <p:sldId id="348" r:id="rId10"/>
    <p:sldId id="314" r:id="rId11"/>
    <p:sldId id="343" r:id="rId12"/>
    <p:sldId id="347" r:id="rId13"/>
    <p:sldId id="349" r:id="rId14"/>
    <p:sldId id="350" r:id="rId15"/>
    <p:sldId id="351" r:id="rId16"/>
    <p:sldId id="352" r:id="rId17"/>
    <p:sldId id="353" r:id="rId18"/>
    <p:sldId id="354" r:id="rId19"/>
    <p:sldId id="355" r:id="rId20"/>
    <p:sldId id="357" r:id="rId21"/>
    <p:sldId id="358" r:id="rId22"/>
    <p:sldId id="356" r:id="rId23"/>
    <p:sldId id="359" r:id="rId24"/>
    <p:sldId id="315" r:id="rId25"/>
    <p:sldId id="361" r:id="rId26"/>
    <p:sldId id="331" r:id="rId27"/>
    <p:sldId id="328" r:id="rId28"/>
    <p:sldId id="329"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57"/>
  </p:normalViewPr>
  <p:slideViewPr>
    <p:cSldViewPr snapToGrid="0">
      <p:cViewPr varScale="1">
        <p:scale>
          <a:sx n="66" d="100"/>
          <a:sy n="66" d="100"/>
        </p:scale>
        <p:origin x="60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075715"/>
            <a:ext cx="11945256"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20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6041" y="339968"/>
            <a:ext cx="7352522" cy="9546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sz="2800" b="1" dirty="0">
                <a:solidFill>
                  <a:schemeClr val="accent1"/>
                </a:solidFill>
              </a:rPr>
              <a:t>Introduce the main topic </a:t>
            </a:r>
            <a:r>
              <a:rPr lang="en-US" sz="2800" dirty="0">
                <a:solidFill>
                  <a:schemeClr val="accent1"/>
                </a:solidFill>
              </a:rPr>
              <a:t>(your experience):</a:t>
            </a:r>
          </a:p>
          <a:p>
            <a:r>
              <a:rPr lang="en-US" sz="2800" i="1" dirty="0">
                <a:solidFill>
                  <a:schemeClr val="accent1"/>
                </a:solidFill>
              </a:rPr>
              <a:t>I took part in a forest clean-up with my sister.</a:t>
            </a:r>
          </a:p>
        </p:txBody>
      </p:sp>
      <p:sp>
        <p:nvSpPr>
          <p:cNvPr id="4" name="Rectangle 3"/>
          <p:cNvSpPr/>
          <p:nvPr/>
        </p:nvSpPr>
        <p:spPr>
          <a:xfrm>
            <a:off x="9053" y="1386474"/>
            <a:ext cx="12192000" cy="51131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Hi Dan,</a:t>
            </a:r>
          </a:p>
          <a:p>
            <a:r>
              <a:rPr lang="en-US" sz="2800" dirty="0"/>
              <a:t>Let me tell you about my vacation. I did something really different this year. I took part in a beach clean-up and it was great!</a:t>
            </a:r>
          </a:p>
          <a:p>
            <a:r>
              <a:rPr lang="en-US" sz="2800" dirty="0"/>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t>tonnes</a:t>
            </a:r>
            <a:r>
              <a:rPr lang="en-US" sz="2800" dirty="0"/>
              <a:t> of trash! The beach looked amazing after we finished.</a:t>
            </a:r>
          </a:p>
          <a:p>
            <a:r>
              <a:rPr lang="en-US" sz="2800" dirty="0"/>
              <a:t>Save The Beaches organized the event. It organizes at least five clean-ups every year. They are all over the country. I want to do another one next year. Would you like to come? Let me know.</a:t>
            </a:r>
          </a:p>
          <a:p>
            <a:r>
              <a:rPr lang="en-US" sz="2800" dirty="0"/>
              <a:t>See you,</a:t>
            </a:r>
          </a:p>
          <a:p>
            <a:r>
              <a:rPr lang="en-US" sz="2800" dirty="0"/>
              <a:t>Jane</a:t>
            </a:r>
          </a:p>
        </p:txBody>
      </p:sp>
      <p:cxnSp>
        <p:nvCxnSpPr>
          <p:cNvPr id="8" name="Straight Connector 7"/>
          <p:cNvCxnSpPr>
            <a:cxnSpLocks/>
          </p:cNvCxnSpPr>
          <p:nvPr/>
        </p:nvCxnSpPr>
        <p:spPr>
          <a:xfrm>
            <a:off x="11045925" y="2211691"/>
            <a:ext cx="8306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57789" y="2609337"/>
            <a:ext cx="3340359" cy="933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90"/>
            <a:ext cx="12192000" cy="12620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2. Include the most important information, answering "what?," "when?," "where?," and "who?": </a:t>
            </a:r>
          </a:p>
          <a:p>
            <a:r>
              <a:rPr lang="en-US" sz="2800" dirty="0">
                <a:solidFill>
                  <a:schemeClr val="accent1"/>
                </a:solidFill>
              </a:rPr>
              <a:t>I went to a clean-up last week in King’s Forest. Over two hundred people took part.</a:t>
            </a:r>
          </a:p>
        </p:txBody>
      </p:sp>
      <p:sp>
        <p:nvSpPr>
          <p:cNvPr id="3" name="Rectangle 2"/>
          <p:cNvSpPr/>
          <p:nvPr/>
        </p:nvSpPr>
        <p:spPr>
          <a:xfrm>
            <a:off x="0" y="1810138"/>
            <a:ext cx="12192000" cy="50478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cxnSp>
        <p:nvCxnSpPr>
          <p:cNvPr id="5" name="Straight Connector 4"/>
          <p:cNvCxnSpPr/>
          <p:nvPr/>
        </p:nvCxnSpPr>
        <p:spPr>
          <a:xfrm flipV="1">
            <a:off x="111135" y="3461657"/>
            <a:ext cx="8295747" cy="12195"/>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854575" y="4329404"/>
            <a:ext cx="4182331" cy="72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1169581" y="3026398"/>
            <a:ext cx="257199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281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5014" y="380246"/>
            <a:ext cx="7632071" cy="10320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3. Describe what you could see/smell/hear/taste:</a:t>
            </a:r>
          </a:p>
          <a:p>
            <a:r>
              <a:rPr lang="en-US" sz="2800" dirty="0">
                <a:solidFill>
                  <a:srgbClr val="0070C0"/>
                </a:solidFill>
              </a:rPr>
              <a:t>I could see plastic bottles all over the park.</a:t>
            </a:r>
          </a:p>
        </p:txBody>
      </p:sp>
      <p:sp>
        <p:nvSpPr>
          <p:cNvPr id="3" name="Rectangle 2"/>
          <p:cNvSpPr/>
          <p:nvPr/>
        </p:nvSpPr>
        <p:spPr>
          <a:xfrm>
            <a:off x="18108" y="1520981"/>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cxnSp>
        <p:nvCxnSpPr>
          <p:cNvPr id="5" name="Straight Connector 4"/>
          <p:cNvCxnSpPr/>
          <p:nvPr/>
        </p:nvCxnSpPr>
        <p:spPr>
          <a:xfrm>
            <a:off x="8772808" y="3186820"/>
            <a:ext cx="29152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62963" y="3594226"/>
            <a:ext cx="3150605" cy="181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3558012" y="3567066"/>
            <a:ext cx="6482281"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429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4" y="1466660"/>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sp>
        <p:nvSpPr>
          <p:cNvPr id="3" name="Rectangle 2"/>
          <p:cNvSpPr/>
          <p:nvPr/>
        </p:nvSpPr>
        <p:spPr>
          <a:xfrm>
            <a:off x="470780" y="371192"/>
            <a:ext cx="11244404" cy="9325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4. Give your opinion about the experience and ask what your friend thinks:</a:t>
            </a:r>
          </a:p>
          <a:p>
            <a:r>
              <a:rPr lang="en-US" sz="2800" dirty="0">
                <a:solidFill>
                  <a:srgbClr val="0070C0"/>
                </a:solidFill>
              </a:rPr>
              <a:t>It was a great day. I want to do it again soon. Would you like to take part in?</a:t>
            </a:r>
          </a:p>
        </p:txBody>
      </p:sp>
      <p:cxnSp>
        <p:nvCxnSpPr>
          <p:cNvPr id="5" name="Straight Connector 4"/>
          <p:cNvCxnSpPr/>
          <p:nvPr/>
        </p:nvCxnSpPr>
        <p:spPr>
          <a:xfrm>
            <a:off x="4345663" y="2688879"/>
            <a:ext cx="153908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5196689" y="5223850"/>
            <a:ext cx="4861711"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10357164" y="5241956"/>
            <a:ext cx="1358020"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126749" y="5649362"/>
            <a:ext cx="1629623"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427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85" y="362139"/>
            <a:ext cx="12104483" cy="10320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b. Write full sentences using the prompts. Then, number the sentences (1-4) to match them with the order in the skill box.</a:t>
            </a:r>
          </a:p>
        </p:txBody>
      </p:sp>
      <p:sp>
        <p:nvSpPr>
          <p:cNvPr id="4" name="Rectangle 3"/>
          <p:cNvSpPr/>
          <p:nvPr/>
        </p:nvSpPr>
        <p:spPr>
          <a:xfrm>
            <a:off x="63373" y="1582341"/>
            <a:ext cx="12041109" cy="4031873"/>
          </a:xfrm>
          <a:prstGeom prst="rect">
            <a:avLst/>
          </a:prstGeom>
        </p:spPr>
        <p:txBody>
          <a:bodyPr wrap="square">
            <a:spAutoFit/>
          </a:bodyPr>
          <a:lstStyle/>
          <a:p>
            <a:r>
              <a:rPr lang="en-US" sz="3200" dirty="0"/>
              <a:t>A. It/great/event. Would/you/like/join/year?</a:t>
            </a:r>
          </a:p>
          <a:p>
            <a:r>
              <a:rPr lang="en-US" sz="3200" dirty="0"/>
              <a:t>__________________________________________________________</a:t>
            </a:r>
          </a:p>
          <a:p>
            <a:r>
              <a:rPr lang="en-US" sz="3200" dirty="0"/>
              <a:t>B. I/took/part/beach/clean-up/</a:t>
            </a:r>
            <a:r>
              <a:rPr lang="en-US" sz="3200" dirty="0" err="1"/>
              <a:t>Hightown</a:t>
            </a:r>
            <a:r>
              <a:rPr lang="en-US" sz="3200" dirty="0"/>
              <a:t>.</a:t>
            </a:r>
          </a:p>
          <a:p>
            <a:r>
              <a:rPr lang="en-US" sz="3200" dirty="0"/>
              <a:t>__________________________________________________________</a:t>
            </a:r>
          </a:p>
          <a:p>
            <a:r>
              <a:rPr lang="en-US" sz="3200" dirty="0"/>
              <a:t>C. I/went/clean-up/last/week/Rocky Beach. Over/fifty/took/part.</a:t>
            </a:r>
          </a:p>
          <a:p>
            <a:r>
              <a:rPr lang="en-US" sz="3200" dirty="0"/>
              <a:t>__________________________________________________________</a:t>
            </a:r>
          </a:p>
          <a:p>
            <a:r>
              <a:rPr lang="en-US" sz="3200" dirty="0"/>
              <a:t>D. I/could/smell/trash./It/terrible!</a:t>
            </a:r>
          </a:p>
          <a:p>
            <a:r>
              <a:rPr lang="en-US" sz="3200" dirty="0"/>
              <a:t>__________________________________________________________</a:t>
            </a:r>
          </a:p>
        </p:txBody>
      </p:sp>
      <p:sp>
        <p:nvSpPr>
          <p:cNvPr id="5" name="TextBox 4"/>
          <p:cNvSpPr txBox="1"/>
          <p:nvPr/>
        </p:nvSpPr>
        <p:spPr>
          <a:xfrm>
            <a:off x="434566" y="2064190"/>
            <a:ext cx="10646876" cy="584775"/>
          </a:xfrm>
          <a:prstGeom prst="rect">
            <a:avLst/>
          </a:prstGeom>
          <a:noFill/>
        </p:spPr>
        <p:txBody>
          <a:bodyPr wrap="square" rtlCol="0">
            <a:spAutoFit/>
          </a:bodyPr>
          <a:lstStyle/>
          <a:p>
            <a:r>
              <a:rPr lang="en-US" dirty="0"/>
              <a:t> </a:t>
            </a:r>
            <a:r>
              <a:rPr lang="en-US" sz="3200" dirty="0">
                <a:solidFill>
                  <a:srgbClr val="FF0000"/>
                </a:solidFill>
              </a:rPr>
              <a:t>It was a great event. Would you like to join next year?</a:t>
            </a:r>
          </a:p>
        </p:txBody>
      </p:sp>
      <p:sp>
        <p:nvSpPr>
          <p:cNvPr id="6" name="TextBox 5"/>
          <p:cNvSpPr txBox="1"/>
          <p:nvPr/>
        </p:nvSpPr>
        <p:spPr>
          <a:xfrm>
            <a:off x="497941" y="3042830"/>
            <a:ext cx="9850170" cy="584775"/>
          </a:xfrm>
          <a:prstGeom prst="rect">
            <a:avLst/>
          </a:prstGeom>
          <a:noFill/>
        </p:spPr>
        <p:txBody>
          <a:bodyPr wrap="square" rtlCol="0">
            <a:spAutoFit/>
          </a:bodyPr>
          <a:lstStyle/>
          <a:p>
            <a:r>
              <a:rPr lang="en-US" sz="3200" dirty="0">
                <a:solidFill>
                  <a:srgbClr val="FF0000"/>
                </a:solidFill>
              </a:rPr>
              <a:t>I took part in a beach clean-up in </a:t>
            </a:r>
            <a:r>
              <a:rPr lang="en-US" sz="3200" dirty="0" err="1">
                <a:solidFill>
                  <a:srgbClr val="FF0000"/>
                </a:solidFill>
              </a:rPr>
              <a:t>Hightown</a:t>
            </a:r>
            <a:r>
              <a:rPr lang="en-US" sz="3200" dirty="0">
                <a:solidFill>
                  <a:srgbClr val="FF0000"/>
                </a:solidFill>
              </a:rPr>
              <a:t>.</a:t>
            </a:r>
          </a:p>
        </p:txBody>
      </p:sp>
      <p:sp>
        <p:nvSpPr>
          <p:cNvPr id="7" name="TextBox 6"/>
          <p:cNvSpPr txBox="1"/>
          <p:nvPr/>
        </p:nvSpPr>
        <p:spPr>
          <a:xfrm>
            <a:off x="-126752" y="4021470"/>
            <a:ext cx="12421356" cy="584775"/>
          </a:xfrm>
          <a:prstGeom prst="rect">
            <a:avLst/>
          </a:prstGeom>
          <a:noFill/>
        </p:spPr>
        <p:txBody>
          <a:bodyPr wrap="square" rtlCol="0">
            <a:spAutoFit/>
          </a:bodyPr>
          <a:lstStyle/>
          <a:p>
            <a:r>
              <a:rPr lang="en-US" dirty="0"/>
              <a:t> </a:t>
            </a:r>
            <a:r>
              <a:rPr lang="en-US" sz="3200" dirty="0">
                <a:solidFill>
                  <a:srgbClr val="FF0000"/>
                </a:solidFill>
              </a:rPr>
              <a:t>I went to a clean-up last week at Rocky Beach. Over fifty people took part.</a:t>
            </a:r>
            <a:r>
              <a:rPr lang="en-US" sz="3200" dirty="0"/>
              <a:t> </a:t>
            </a:r>
          </a:p>
        </p:txBody>
      </p:sp>
      <p:sp>
        <p:nvSpPr>
          <p:cNvPr id="8" name="TextBox 7"/>
          <p:cNvSpPr txBox="1"/>
          <p:nvPr/>
        </p:nvSpPr>
        <p:spPr>
          <a:xfrm>
            <a:off x="425513" y="4983813"/>
            <a:ext cx="9995026" cy="584775"/>
          </a:xfrm>
          <a:prstGeom prst="rect">
            <a:avLst/>
          </a:prstGeom>
          <a:noFill/>
        </p:spPr>
        <p:txBody>
          <a:bodyPr wrap="square" rtlCol="0">
            <a:spAutoFit/>
          </a:bodyPr>
          <a:lstStyle/>
          <a:p>
            <a:r>
              <a:rPr lang="en-US" dirty="0"/>
              <a:t> </a:t>
            </a:r>
            <a:r>
              <a:rPr lang="en-US" sz="3200" dirty="0">
                <a:solidFill>
                  <a:srgbClr val="FF0000"/>
                </a:solidFill>
              </a:rPr>
              <a:t>I could smell the trash. It was terrible!</a:t>
            </a:r>
          </a:p>
        </p:txBody>
      </p:sp>
    </p:spTree>
    <p:extLst>
      <p:ext uri="{BB962C8B-B14F-4D97-AF65-F5344CB8AC3E}">
        <p14:creationId xmlns:p14="http://schemas.microsoft.com/office/powerpoint/2010/main" val="31486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0246"/>
            <a:ext cx="4019739" cy="60839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 A. It was a great event. Would you like to join next year?</a:t>
            </a:r>
          </a:p>
          <a:p>
            <a:r>
              <a:rPr lang="en-US" sz="2800" dirty="0"/>
              <a:t> </a:t>
            </a:r>
          </a:p>
          <a:p>
            <a:r>
              <a:rPr lang="en-US" sz="2800" dirty="0"/>
              <a:t>B. I took part in a beach clean-up in </a:t>
            </a:r>
            <a:r>
              <a:rPr lang="en-US" sz="2800" dirty="0" err="1"/>
              <a:t>Hightown</a:t>
            </a:r>
            <a:r>
              <a:rPr lang="en-US" sz="2800" dirty="0"/>
              <a:t>. </a:t>
            </a:r>
          </a:p>
          <a:p>
            <a:endParaRPr lang="en-US" sz="2800" dirty="0"/>
          </a:p>
          <a:p>
            <a:r>
              <a:rPr lang="en-US" sz="2800" dirty="0"/>
              <a:t>C. I went to a clean-up last week at Rocky Beach. Over fifty people took part. </a:t>
            </a:r>
          </a:p>
          <a:p>
            <a:endParaRPr lang="en-US" sz="2800" dirty="0"/>
          </a:p>
          <a:p>
            <a:r>
              <a:rPr lang="en-US" sz="2800" dirty="0"/>
              <a:t>D. I could smell the trash. It was terrible!</a:t>
            </a:r>
          </a:p>
        </p:txBody>
      </p:sp>
      <p:sp>
        <p:nvSpPr>
          <p:cNvPr id="4" name="Rectangle 3"/>
          <p:cNvSpPr/>
          <p:nvPr/>
        </p:nvSpPr>
        <p:spPr>
          <a:xfrm>
            <a:off x="4110273" y="380246"/>
            <a:ext cx="8166225" cy="60658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500" dirty="0"/>
              <a:t>Hi Dan,</a:t>
            </a:r>
          </a:p>
          <a:p>
            <a:r>
              <a:rPr lang="en-US" sz="2500" dirty="0">
                <a:solidFill>
                  <a:schemeClr val="tx1"/>
                </a:solidFill>
              </a:rPr>
              <a:t>Let me tell you about my vacation. I did something really different this year. I took part in a beach clean-up and it was great!</a:t>
            </a:r>
          </a:p>
          <a:p>
            <a:r>
              <a:rPr lang="en-US" sz="2500" dirty="0">
                <a:solidFill>
                  <a:schemeClr val="tx1"/>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500" dirty="0" err="1">
                <a:solidFill>
                  <a:schemeClr val="tx1"/>
                </a:solidFill>
              </a:rPr>
              <a:t>tonnes</a:t>
            </a:r>
            <a:r>
              <a:rPr lang="en-US" sz="2500" dirty="0">
                <a:solidFill>
                  <a:schemeClr val="tx1"/>
                </a:solidFill>
              </a:rPr>
              <a:t> of trash! The beach looked amazing after we finished.</a:t>
            </a:r>
          </a:p>
          <a:p>
            <a:r>
              <a:rPr lang="en-US" sz="2500" dirty="0">
                <a:solidFill>
                  <a:schemeClr val="tx1"/>
                </a:solidFill>
              </a:rPr>
              <a:t>Save The Beaches organized the event. It organizes at least five clean-ups every year. They are all over the country. I want to do another one next year. Would you like to come? Let me know.</a:t>
            </a:r>
          </a:p>
          <a:p>
            <a:r>
              <a:rPr lang="en-US" sz="2500" dirty="0">
                <a:solidFill>
                  <a:schemeClr val="tx1"/>
                </a:solidFill>
              </a:rPr>
              <a:t>See you,</a:t>
            </a:r>
          </a:p>
          <a:p>
            <a:r>
              <a:rPr lang="en-US" sz="2500" dirty="0"/>
              <a:t>Jane</a:t>
            </a:r>
          </a:p>
        </p:txBody>
      </p:sp>
      <p:sp>
        <p:nvSpPr>
          <p:cNvPr id="5" name="Rectangle 4"/>
          <p:cNvSpPr/>
          <p:nvPr/>
        </p:nvSpPr>
        <p:spPr>
          <a:xfrm>
            <a:off x="3259248" y="2534970"/>
            <a:ext cx="479833" cy="4164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1</a:t>
            </a:r>
          </a:p>
        </p:txBody>
      </p:sp>
      <p:sp>
        <p:nvSpPr>
          <p:cNvPr id="6" name="Rectangle 5"/>
          <p:cNvSpPr/>
          <p:nvPr/>
        </p:nvSpPr>
        <p:spPr>
          <a:xfrm>
            <a:off x="1711105" y="1276539"/>
            <a:ext cx="506994" cy="407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4</a:t>
            </a:r>
          </a:p>
        </p:txBody>
      </p:sp>
      <p:sp>
        <p:nvSpPr>
          <p:cNvPr id="7" name="Rectangle 6"/>
          <p:cNvSpPr/>
          <p:nvPr/>
        </p:nvSpPr>
        <p:spPr>
          <a:xfrm>
            <a:off x="823865" y="4680642"/>
            <a:ext cx="516048" cy="4526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2</a:t>
            </a:r>
          </a:p>
        </p:txBody>
      </p:sp>
      <p:sp>
        <p:nvSpPr>
          <p:cNvPr id="8" name="Rectangle 7"/>
          <p:cNvSpPr/>
          <p:nvPr/>
        </p:nvSpPr>
        <p:spPr>
          <a:xfrm>
            <a:off x="2290527" y="5975287"/>
            <a:ext cx="506994" cy="4707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3</a:t>
            </a:r>
          </a:p>
        </p:txBody>
      </p:sp>
      <p:cxnSp>
        <p:nvCxnSpPr>
          <p:cNvPr id="22" name="Straight Arrow Connector 21"/>
          <p:cNvCxnSpPr/>
          <p:nvPr/>
        </p:nvCxnSpPr>
        <p:spPr>
          <a:xfrm flipV="1">
            <a:off x="3802455" y="1453082"/>
            <a:ext cx="4920559" cy="1425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878727" y="4912242"/>
            <a:ext cx="3257036" cy="492677"/>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6581553" y="1122939"/>
            <a:ext cx="4047215" cy="36182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4191754" y="1865013"/>
            <a:ext cx="7570755" cy="3938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 27"/>
          <p:cNvSpPr/>
          <p:nvPr/>
        </p:nvSpPr>
        <p:spPr>
          <a:xfrm>
            <a:off x="4128621" y="2258839"/>
            <a:ext cx="5545007" cy="36213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0" name="Straight Arrow Connector 29"/>
          <p:cNvCxnSpPr/>
          <p:nvPr/>
        </p:nvCxnSpPr>
        <p:spPr>
          <a:xfrm>
            <a:off x="3802455" y="2743200"/>
            <a:ext cx="0" cy="2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339913" y="2209046"/>
            <a:ext cx="10067453" cy="2815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8" idx="3"/>
          </p:cNvCxnSpPr>
          <p:nvPr/>
        </p:nvCxnSpPr>
        <p:spPr>
          <a:xfrm flipV="1">
            <a:off x="2797521" y="2620978"/>
            <a:ext cx="3965418" cy="3589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p:cNvCxnSpPr>
          <p:nvPr/>
        </p:nvCxnSpPr>
        <p:spPr>
          <a:xfrm>
            <a:off x="2290527" y="1453082"/>
            <a:ext cx="7103952" cy="3441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95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fltVal val="0"/>
                                          </p:val>
                                        </p:tav>
                                        <p:tav tm="100000">
                                          <p:val>
                                            <p:strVal val="#ppt_w"/>
                                          </p:val>
                                        </p:tav>
                                      </p:tavLst>
                                    </p:anim>
                                    <p:anim calcmode="lin" valueType="num">
                                      <p:cBhvr>
                                        <p:cTn id="24" dur="1000" fill="hold"/>
                                        <p:tgtEl>
                                          <p:spTgt spid="28"/>
                                        </p:tgtEl>
                                        <p:attrNameLst>
                                          <p:attrName>ppt_h</p:attrName>
                                        </p:attrNameLst>
                                      </p:cBhvr>
                                      <p:tavLst>
                                        <p:tav tm="0">
                                          <p:val>
                                            <p:fltVal val="0"/>
                                          </p:val>
                                        </p:tav>
                                        <p:tav tm="100000">
                                          <p:val>
                                            <p:strVal val="#ppt_h"/>
                                          </p:val>
                                        </p:tav>
                                      </p:tavLst>
                                    </p:anim>
                                    <p:anim calcmode="lin" valueType="num">
                                      <p:cBhvr>
                                        <p:cTn id="25" dur="1000" fill="hold"/>
                                        <p:tgtEl>
                                          <p:spTgt spid="28"/>
                                        </p:tgtEl>
                                        <p:attrNameLst>
                                          <p:attrName>style.rotation</p:attrName>
                                        </p:attrNameLst>
                                      </p:cBhvr>
                                      <p:tavLst>
                                        <p:tav tm="0">
                                          <p:val>
                                            <p:fltVal val="90"/>
                                          </p:val>
                                        </p:tav>
                                        <p:tav tm="100000">
                                          <p:val>
                                            <p:fltVal val="0"/>
                                          </p:val>
                                        </p:tav>
                                      </p:tavLst>
                                    </p:anim>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976" y="434069"/>
            <a:ext cx="12045137" cy="951111"/>
          </a:xfrm>
          <a:prstGeom prst="rect">
            <a:avLst/>
          </a:prstGeom>
        </p:spPr>
      </p:pic>
      <p:pic>
        <p:nvPicPr>
          <p:cNvPr id="5" name="Picture 4"/>
          <p:cNvPicPr>
            <a:picLocks noChangeAspect="1"/>
          </p:cNvPicPr>
          <p:nvPr/>
        </p:nvPicPr>
        <p:blipFill>
          <a:blip r:embed="rId3"/>
          <a:stretch>
            <a:fillRect/>
          </a:stretch>
        </p:blipFill>
        <p:spPr>
          <a:xfrm>
            <a:off x="246939" y="1385180"/>
            <a:ext cx="4650373" cy="3114392"/>
          </a:xfrm>
          <a:prstGeom prst="rect">
            <a:avLst/>
          </a:prstGeom>
        </p:spPr>
      </p:pic>
      <p:pic>
        <p:nvPicPr>
          <p:cNvPr id="6" name="Picture 5"/>
          <p:cNvPicPr>
            <a:picLocks noChangeAspect="1"/>
          </p:cNvPicPr>
          <p:nvPr/>
        </p:nvPicPr>
        <p:blipFill>
          <a:blip r:embed="rId4"/>
          <a:stretch>
            <a:fillRect/>
          </a:stretch>
        </p:blipFill>
        <p:spPr>
          <a:xfrm>
            <a:off x="7255767" y="1326332"/>
            <a:ext cx="4728526" cy="3232087"/>
          </a:xfrm>
          <a:prstGeom prst="rect">
            <a:avLst/>
          </a:prstGeom>
        </p:spPr>
      </p:pic>
      <p:pic>
        <p:nvPicPr>
          <p:cNvPr id="7" name="Picture 6"/>
          <p:cNvPicPr>
            <a:picLocks noChangeAspect="1"/>
          </p:cNvPicPr>
          <p:nvPr/>
        </p:nvPicPr>
        <p:blipFill>
          <a:blip r:embed="rId5"/>
          <a:stretch>
            <a:fillRect/>
          </a:stretch>
        </p:blipFill>
        <p:spPr>
          <a:xfrm>
            <a:off x="3793402" y="3334474"/>
            <a:ext cx="4644428" cy="3091986"/>
          </a:xfrm>
          <a:prstGeom prst="rect">
            <a:avLst/>
          </a:prstGeom>
        </p:spPr>
      </p:pic>
    </p:spTree>
    <p:extLst>
      <p:ext uri="{BB962C8B-B14F-4D97-AF65-F5344CB8AC3E}">
        <p14:creationId xmlns:p14="http://schemas.microsoft.com/office/powerpoint/2010/main" val="293127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1" y="452673"/>
            <a:ext cx="2381061" cy="79670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Pair work</a:t>
            </a:r>
          </a:p>
        </p:txBody>
      </p:sp>
      <p:sp>
        <p:nvSpPr>
          <p:cNvPr id="3" name="Rounded Rectangular Callout 2"/>
          <p:cNvSpPr/>
          <p:nvPr/>
        </p:nvSpPr>
        <p:spPr>
          <a:xfrm>
            <a:off x="217284" y="1711105"/>
            <a:ext cx="5866646" cy="2299580"/>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Can you see similar problems near where you live? Where? Why is there so much trash?</a:t>
            </a:r>
          </a:p>
        </p:txBody>
      </p:sp>
      <p:sp>
        <p:nvSpPr>
          <p:cNvPr id="4" name="Rounded Rectangular Callout 3"/>
          <p:cNvSpPr/>
          <p:nvPr/>
        </p:nvSpPr>
        <p:spPr>
          <a:xfrm>
            <a:off x="6799152" y="2706987"/>
            <a:ext cx="5024673" cy="3069125"/>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00B050"/>
                </a:solidFill>
              </a:rPr>
              <a:t>Yes. I can see a lot of trash along </a:t>
            </a:r>
            <a:r>
              <a:rPr lang="en-US" sz="3200" dirty="0" err="1">
                <a:solidFill>
                  <a:srgbClr val="00B050"/>
                </a:solidFill>
              </a:rPr>
              <a:t>Nhieu</a:t>
            </a:r>
            <a:r>
              <a:rPr lang="en-US" sz="3200" dirty="0">
                <a:solidFill>
                  <a:srgbClr val="00B050"/>
                </a:solidFill>
              </a:rPr>
              <a:t> Loc canal. Local people throw plastic bottles, bags, cans, and food into the canal. </a:t>
            </a:r>
          </a:p>
        </p:txBody>
      </p:sp>
    </p:spTree>
    <p:extLst>
      <p:ext uri="{BB962C8B-B14F-4D97-AF65-F5344CB8AC3E}">
        <p14:creationId xmlns:p14="http://schemas.microsoft.com/office/powerpoint/2010/main" val="21657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88" y="416459"/>
            <a:ext cx="12013949" cy="12674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4000" b="1" dirty="0">
                <a:solidFill>
                  <a:schemeClr val="accent1"/>
                </a:solidFill>
              </a:rPr>
              <a:t>b. Now, choose a place in </a:t>
            </a:r>
            <a:r>
              <a:rPr lang="en-US" sz="4000" b="1" dirty="0" err="1">
                <a:solidFill>
                  <a:schemeClr val="accent1"/>
                </a:solidFill>
              </a:rPr>
              <a:t>Greenview</a:t>
            </a:r>
            <a:r>
              <a:rPr lang="en-US" sz="4000" b="1" dirty="0">
                <a:solidFill>
                  <a:schemeClr val="accent1"/>
                </a:solidFill>
              </a:rPr>
              <a:t> City. Use your own ideas to fill in the tables about a clean-up there.</a:t>
            </a:r>
          </a:p>
        </p:txBody>
      </p:sp>
      <p:pic>
        <p:nvPicPr>
          <p:cNvPr id="3" name="Picture 2"/>
          <p:cNvPicPr>
            <a:picLocks noChangeAspect="1"/>
          </p:cNvPicPr>
          <p:nvPr/>
        </p:nvPicPr>
        <p:blipFill>
          <a:blip r:embed="rId2"/>
          <a:stretch>
            <a:fillRect/>
          </a:stretch>
        </p:blipFill>
        <p:spPr>
          <a:xfrm>
            <a:off x="60369" y="2185750"/>
            <a:ext cx="12053168" cy="3563199"/>
          </a:xfrm>
          <a:prstGeom prst="rect">
            <a:avLst/>
          </a:prstGeom>
        </p:spPr>
      </p:pic>
      <p:sp>
        <p:nvSpPr>
          <p:cNvPr id="4" name="TextBox 3"/>
          <p:cNvSpPr txBox="1"/>
          <p:nvPr/>
        </p:nvSpPr>
        <p:spPr>
          <a:xfrm>
            <a:off x="6020555" y="2545635"/>
            <a:ext cx="5703683" cy="707886"/>
          </a:xfrm>
          <a:prstGeom prst="rect">
            <a:avLst/>
          </a:prstGeom>
          <a:noFill/>
        </p:spPr>
        <p:txBody>
          <a:bodyPr wrap="square" rtlCol="0">
            <a:spAutoFit/>
          </a:bodyPr>
          <a:lstStyle/>
          <a:p>
            <a:r>
              <a:rPr lang="en-US" sz="4000" dirty="0">
                <a:solidFill>
                  <a:srgbClr val="FF0000"/>
                </a:solidFill>
              </a:rPr>
              <a:t>go to a park clean-up</a:t>
            </a:r>
          </a:p>
        </p:txBody>
      </p:sp>
      <p:sp>
        <p:nvSpPr>
          <p:cNvPr id="5" name="TextBox 4"/>
          <p:cNvSpPr txBox="1"/>
          <p:nvPr/>
        </p:nvSpPr>
        <p:spPr>
          <a:xfrm>
            <a:off x="5948127" y="3652511"/>
            <a:ext cx="6243873" cy="707886"/>
          </a:xfrm>
          <a:prstGeom prst="rect">
            <a:avLst/>
          </a:prstGeom>
          <a:noFill/>
        </p:spPr>
        <p:txBody>
          <a:bodyPr wrap="square" rtlCol="0">
            <a:spAutoFit/>
          </a:bodyPr>
          <a:lstStyle/>
          <a:p>
            <a:r>
              <a:rPr lang="en-US" sz="4000" dirty="0" err="1">
                <a:solidFill>
                  <a:srgbClr val="FF0000"/>
                </a:solidFill>
              </a:rPr>
              <a:t>Nowton</a:t>
            </a:r>
            <a:r>
              <a:rPr lang="en-US" sz="4000" dirty="0">
                <a:solidFill>
                  <a:srgbClr val="FF0000"/>
                </a:solidFill>
              </a:rPr>
              <a:t> Park, </a:t>
            </a:r>
            <a:r>
              <a:rPr lang="en-US" sz="4000" dirty="0" err="1">
                <a:solidFill>
                  <a:srgbClr val="FF0000"/>
                </a:solidFill>
              </a:rPr>
              <a:t>Greenview</a:t>
            </a:r>
            <a:r>
              <a:rPr lang="en-US" sz="4000" dirty="0">
                <a:solidFill>
                  <a:srgbClr val="FF0000"/>
                </a:solidFill>
              </a:rPr>
              <a:t> City</a:t>
            </a:r>
          </a:p>
        </p:txBody>
      </p:sp>
      <p:sp>
        <p:nvSpPr>
          <p:cNvPr id="6" name="TextBox 5"/>
          <p:cNvSpPr txBox="1"/>
          <p:nvPr/>
        </p:nvSpPr>
        <p:spPr>
          <a:xfrm>
            <a:off x="6020555" y="4823097"/>
            <a:ext cx="2761307" cy="707886"/>
          </a:xfrm>
          <a:prstGeom prst="rect">
            <a:avLst/>
          </a:prstGeom>
          <a:noFill/>
        </p:spPr>
        <p:txBody>
          <a:bodyPr wrap="square" rtlCol="0">
            <a:spAutoFit/>
          </a:bodyPr>
          <a:lstStyle/>
          <a:p>
            <a:r>
              <a:rPr lang="en-US" sz="4000" dirty="0">
                <a:solidFill>
                  <a:srgbClr val="FF0000"/>
                </a:solidFill>
              </a:rPr>
              <a:t>last week</a:t>
            </a:r>
          </a:p>
        </p:txBody>
      </p:sp>
    </p:spTree>
    <p:extLst>
      <p:ext uri="{BB962C8B-B14F-4D97-AF65-F5344CB8AC3E}">
        <p14:creationId xmlns:p14="http://schemas.microsoft.com/office/powerpoint/2010/main" val="1746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 y="2002530"/>
            <a:ext cx="12320433" cy="2994984"/>
          </a:xfrm>
          <a:prstGeom prst="rect">
            <a:avLst/>
          </a:prstGeom>
        </p:spPr>
      </p:pic>
      <p:sp>
        <p:nvSpPr>
          <p:cNvPr id="3" name="TextBox 2"/>
          <p:cNvSpPr txBox="1"/>
          <p:nvPr/>
        </p:nvSpPr>
        <p:spPr>
          <a:xfrm>
            <a:off x="6790098" y="2199992"/>
            <a:ext cx="1992395" cy="707886"/>
          </a:xfrm>
          <a:prstGeom prst="rect">
            <a:avLst/>
          </a:prstGeom>
          <a:noFill/>
        </p:spPr>
        <p:txBody>
          <a:bodyPr wrap="square" rtlCol="0">
            <a:spAutoFit/>
          </a:bodyPr>
          <a:lstStyle/>
          <a:p>
            <a:r>
              <a:rPr lang="en-US" sz="4000" dirty="0">
                <a:solidFill>
                  <a:srgbClr val="FF0000"/>
                </a:solidFill>
              </a:rPr>
              <a:t>over 400</a:t>
            </a:r>
          </a:p>
        </p:txBody>
      </p:sp>
      <p:sp>
        <p:nvSpPr>
          <p:cNvPr id="4" name="TextBox 3"/>
          <p:cNvSpPr txBox="1"/>
          <p:nvPr/>
        </p:nvSpPr>
        <p:spPr>
          <a:xfrm>
            <a:off x="6790099" y="3168713"/>
            <a:ext cx="4879818" cy="707886"/>
          </a:xfrm>
          <a:prstGeom prst="rect">
            <a:avLst/>
          </a:prstGeom>
          <a:noFill/>
        </p:spPr>
        <p:txBody>
          <a:bodyPr wrap="square" rtlCol="0">
            <a:spAutoFit/>
          </a:bodyPr>
          <a:lstStyle/>
          <a:p>
            <a:r>
              <a:rPr lang="en-US" sz="4000" dirty="0">
                <a:solidFill>
                  <a:srgbClr val="FF0000"/>
                </a:solidFill>
              </a:rPr>
              <a:t>3 hours</a:t>
            </a:r>
          </a:p>
        </p:txBody>
      </p:sp>
      <p:sp>
        <p:nvSpPr>
          <p:cNvPr id="5" name="TextBox 4"/>
          <p:cNvSpPr txBox="1"/>
          <p:nvPr/>
        </p:nvSpPr>
        <p:spPr>
          <a:xfrm>
            <a:off x="6790099" y="4101220"/>
            <a:ext cx="1638677" cy="707886"/>
          </a:xfrm>
          <a:prstGeom prst="rect">
            <a:avLst/>
          </a:prstGeom>
          <a:noFill/>
        </p:spPr>
        <p:txBody>
          <a:bodyPr wrap="square" rtlCol="0">
            <a:spAutoFit/>
          </a:bodyPr>
          <a:lstStyle/>
          <a:p>
            <a:r>
              <a:rPr lang="en-US" sz="4000" dirty="0">
                <a:solidFill>
                  <a:srgbClr val="FF0000"/>
                </a:solidFill>
              </a:rPr>
              <a:t>yes</a:t>
            </a:r>
          </a:p>
        </p:txBody>
      </p:sp>
    </p:spTree>
    <p:extLst>
      <p:ext uri="{BB962C8B-B14F-4D97-AF65-F5344CB8AC3E}">
        <p14:creationId xmlns:p14="http://schemas.microsoft.com/office/powerpoint/2010/main" val="12020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a:solidFill>
                  <a:srgbClr val="FF0000"/>
                </a:solidFill>
              </a:rPr>
              <a:t>35</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351" y="1211123"/>
            <a:ext cx="12123682" cy="1126497"/>
          </a:xfrm>
          <a:prstGeom prst="rect">
            <a:avLst/>
          </a:prstGeom>
        </p:spPr>
      </p:pic>
      <p:pic>
        <p:nvPicPr>
          <p:cNvPr id="4" name="Picture 3"/>
          <p:cNvPicPr>
            <a:picLocks noChangeAspect="1"/>
          </p:cNvPicPr>
          <p:nvPr/>
        </p:nvPicPr>
        <p:blipFill>
          <a:blip r:embed="rId3"/>
          <a:stretch>
            <a:fillRect/>
          </a:stretch>
        </p:blipFill>
        <p:spPr>
          <a:xfrm>
            <a:off x="34665" y="2915832"/>
            <a:ext cx="12190986" cy="1033604"/>
          </a:xfrm>
          <a:prstGeom prst="rect">
            <a:avLst/>
          </a:prstGeom>
        </p:spPr>
      </p:pic>
      <p:pic>
        <p:nvPicPr>
          <p:cNvPr id="5" name="Picture 4"/>
          <p:cNvPicPr>
            <a:picLocks noChangeAspect="1"/>
          </p:cNvPicPr>
          <p:nvPr/>
        </p:nvPicPr>
        <p:blipFill>
          <a:blip r:embed="rId4"/>
          <a:stretch>
            <a:fillRect/>
          </a:stretch>
        </p:blipFill>
        <p:spPr>
          <a:xfrm>
            <a:off x="34665" y="4642598"/>
            <a:ext cx="12100040" cy="1053785"/>
          </a:xfrm>
          <a:prstGeom prst="rect">
            <a:avLst/>
          </a:prstGeom>
        </p:spPr>
      </p:pic>
      <p:sp>
        <p:nvSpPr>
          <p:cNvPr id="6" name="Rectangle 5"/>
          <p:cNvSpPr/>
          <p:nvPr/>
        </p:nvSpPr>
        <p:spPr>
          <a:xfrm>
            <a:off x="45351" y="2290969"/>
            <a:ext cx="12100039" cy="707886"/>
          </a:xfrm>
          <a:prstGeom prst="rect">
            <a:avLst/>
          </a:prstGeom>
        </p:spPr>
        <p:txBody>
          <a:bodyPr wrap="square">
            <a:spAutoFit/>
          </a:bodyPr>
          <a:lstStyle/>
          <a:p>
            <a:r>
              <a:rPr lang="en-US" sz="4000" dirty="0">
                <a:solidFill>
                  <a:srgbClr val="FF0000"/>
                </a:solidFill>
              </a:rPr>
              <a:t>I went to a park clean-up in Greenview City.</a:t>
            </a:r>
          </a:p>
        </p:txBody>
      </p:sp>
      <p:sp>
        <p:nvSpPr>
          <p:cNvPr id="7" name="Rectangle 6"/>
          <p:cNvSpPr/>
          <p:nvPr/>
        </p:nvSpPr>
        <p:spPr>
          <a:xfrm>
            <a:off x="80139" y="5696383"/>
            <a:ext cx="7274940" cy="707886"/>
          </a:xfrm>
          <a:prstGeom prst="rect">
            <a:avLst/>
          </a:prstGeom>
        </p:spPr>
        <p:txBody>
          <a:bodyPr wrap="none">
            <a:spAutoFit/>
          </a:bodyPr>
          <a:lstStyle/>
          <a:p>
            <a:r>
              <a:rPr lang="en-US" sz="4000" dirty="0">
                <a:solidFill>
                  <a:srgbClr val="FF0000"/>
                </a:solidFill>
              </a:rPr>
              <a:t>Last week, I went to </a:t>
            </a:r>
            <a:r>
              <a:rPr lang="en-US" sz="4000" dirty="0" err="1">
                <a:solidFill>
                  <a:srgbClr val="FF0000"/>
                </a:solidFill>
              </a:rPr>
              <a:t>Nowton</a:t>
            </a:r>
            <a:r>
              <a:rPr lang="en-US" sz="4000" dirty="0">
                <a:solidFill>
                  <a:srgbClr val="FF0000"/>
                </a:solidFill>
              </a:rPr>
              <a:t> Park.</a:t>
            </a:r>
          </a:p>
        </p:txBody>
      </p:sp>
      <p:sp>
        <p:nvSpPr>
          <p:cNvPr id="8" name="TextBox 7"/>
          <p:cNvSpPr txBox="1"/>
          <p:nvPr/>
        </p:nvSpPr>
        <p:spPr>
          <a:xfrm>
            <a:off x="-1343" y="395445"/>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
        <p:nvSpPr>
          <p:cNvPr id="9" name="Rectangle 8"/>
          <p:cNvSpPr/>
          <p:nvPr/>
        </p:nvSpPr>
        <p:spPr>
          <a:xfrm>
            <a:off x="1775360" y="433984"/>
            <a:ext cx="10393673" cy="80575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rgbClr val="0070C0"/>
                </a:solidFill>
              </a:rPr>
              <a:t>Use the information in Task b to write the email.</a:t>
            </a:r>
          </a:p>
        </p:txBody>
      </p:sp>
      <p:sp>
        <p:nvSpPr>
          <p:cNvPr id="10" name="Rectangle 9"/>
          <p:cNvSpPr/>
          <p:nvPr/>
        </p:nvSpPr>
        <p:spPr>
          <a:xfrm>
            <a:off x="57790" y="3880288"/>
            <a:ext cx="12100039" cy="707886"/>
          </a:xfrm>
          <a:prstGeom prst="rect">
            <a:avLst/>
          </a:prstGeom>
        </p:spPr>
        <p:txBody>
          <a:bodyPr wrap="square">
            <a:spAutoFit/>
          </a:bodyPr>
          <a:lstStyle/>
          <a:p>
            <a:r>
              <a:rPr lang="en-US" sz="4000" dirty="0">
                <a:solidFill>
                  <a:srgbClr val="FF0000"/>
                </a:solidFill>
              </a:rPr>
              <a:t>I did it in </a:t>
            </a:r>
            <a:r>
              <a:rPr lang="en-US" sz="4000" dirty="0" err="1">
                <a:solidFill>
                  <a:srgbClr val="FF0000"/>
                </a:solidFill>
              </a:rPr>
              <a:t>Nowton</a:t>
            </a:r>
            <a:r>
              <a:rPr lang="en-US" sz="4000" dirty="0">
                <a:solidFill>
                  <a:srgbClr val="FF0000"/>
                </a:solidFill>
              </a:rPr>
              <a:t> Park, Greenview City.</a:t>
            </a:r>
          </a:p>
        </p:txBody>
      </p:sp>
    </p:spTree>
    <p:extLst>
      <p:ext uri="{BB962C8B-B14F-4D97-AF65-F5344CB8AC3E}">
        <p14:creationId xmlns:p14="http://schemas.microsoft.com/office/powerpoint/2010/main" val="10268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18" y="419642"/>
            <a:ext cx="12071287" cy="952051"/>
          </a:xfrm>
          <a:prstGeom prst="rect">
            <a:avLst/>
          </a:prstGeom>
        </p:spPr>
      </p:pic>
      <p:pic>
        <p:nvPicPr>
          <p:cNvPr id="3" name="Picture 2"/>
          <p:cNvPicPr>
            <a:picLocks noChangeAspect="1"/>
          </p:cNvPicPr>
          <p:nvPr/>
        </p:nvPicPr>
        <p:blipFill>
          <a:blip r:embed="rId3"/>
          <a:stretch>
            <a:fillRect/>
          </a:stretch>
        </p:blipFill>
        <p:spPr>
          <a:xfrm>
            <a:off x="0" y="2183469"/>
            <a:ext cx="12136405" cy="858495"/>
          </a:xfrm>
          <a:prstGeom prst="rect">
            <a:avLst/>
          </a:prstGeom>
        </p:spPr>
      </p:pic>
      <p:pic>
        <p:nvPicPr>
          <p:cNvPr id="4" name="Picture 3"/>
          <p:cNvPicPr>
            <a:picLocks noChangeAspect="1"/>
          </p:cNvPicPr>
          <p:nvPr/>
        </p:nvPicPr>
        <p:blipFill>
          <a:blip r:embed="rId4"/>
          <a:stretch>
            <a:fillRect/>
          </a:stretch>
        </p:blipFill>
        <p:spPr>
          <a:xfrm>
            <a:off x="0" y="3890009"/>
            <a:ext cx="12136405" cy="895309"/>
          </a:xfrm>
          <a:prstGeom prst="rect">
            <a:avLst/>
          </a:prstGeom>
        </p:spPr>
      </p:pic>
      <p:sp>
        <p:nvSpPr>
          <p:cNvPr id="5" name="Rectangle 4"/>
          <p:cNvSpPr/>
          <p:nvPr/>
        </p:nvSpPr>
        <p:spPr>
          <a:xfrm>
            <a:off x="65118" y="1458104"/>
            <a:ext cx="7580768" cy="707886"/>
          </a:xfrm>
          <a:prstGeom prst="rect">
            <a:avLst/>
          </a:prstGeom>
        </p:spPr>
        <p:txBody>
          <a:bodyPr wrap="square">
            <a:spAutoFit/>
          </a:bodyPr>
          <a:lstStyle/>
          <a:p>
            <a:r>
              <a:rPr lang="en-US" sz="4000" dirty="0">
                <a:solidFill>
                  <a:srgbClr val="FF0000"/>
                </a:solidFill>
              </a:rPr>
              <a:t>Four hundred volunteers took part.</a:t>
            </a:r>
          </a:p>
        </p:txBody>
      </p:sp>
      <p:sp>
        <p:nvSpPr>
          <p:cNvPr id="6" name="Rectangle 5"/>
          <p:cNvSpPr/>
          <p:nvPr/>
        </p:nvSpPr>
        <p:spPr>
          <a:xfrm>
            <a:off x="65118" y="3144242"/>
            <a:ext cx="5922775" cy="707886"/>
          </a:xfrm>
          <a:prstGeom prst="rect">
            <a:avLst/>
          </a:prstGeom>
        </p:spPr>
        <p:txBody>
          <a:bodyPr wrap="none">
            <a:spAutoFit/>
          </a:bodyPr>
          <a:lstStyle/>
          <a:p>
            <a:r>
              <a:rPr lang="en-US" sz="4000" dirty="0">
                <a:solidFill>
                  <a:srgbClr val="FF0000"/>
                </a:solidFill>
              </a:rPr>
              <a:t>We worked for three hours.</a:t>
            </a:r>
          </a:p>
        </p:txBody>
      </p:sp>
      <p:sp>
        <p:nvSpPr>
          <p:cNvPr id="7" name="Rectangle 6"/>
          <p:cNvSpPr/>
          <p:nvPr/>
        </p:nvSpPr>
        <p:spPr>
          <a:xfrm>
            <a:off x="65118" y="4861081"/>
            <a:ext cx="5619487" cy="707886"/>
          </a:xfrm>
          <a:prstGeom prst="rect">
            <a:avLst/>
          </a:prstGeom>
        </p:spPr>
        <p:txBody>
          <a:bodyPr wrap="none">
            <a:spAutoFit/>
          </a:bodyPr>
          <a:lstStyle/>
          <a:p>
            <a:r>
              <a:rPr lang="en-US" dirty="0"/>
              <a:t> </a:t>
            </a:r>
            <a:r>
              <a:rPr lang="en-US" sz="4000" dirty="0">
                <a:solidFill>
                  <a:srgbClr val="FF0000"/>
                </a:solidFill>
              </a:rPr>
              <a:t>I want to do it again soon.</a:t>
            </a:r>
          </a:p>
        </p:txBody>
      </p:sp>
    </p:spTree>
    <p:extLst>
      <p:ext uri="{BB962C8B-B14F-4D97-AF65-F5344CB8AC3E}">
        <p14:creationId xmlns:p14="http://schemas.microsoft.com/office/powerpoint/2010/main" val="1175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98" y="318710"/>
            <a:ext cx="3619049" cy="912562"/>
          </a:xfrm>
          <a:prstGeom prst="rect">
            <a:avLst/>
          </a:prstGeom>
        </p:spPr>
      </p:pic>
      <p:sp>
        <p:nvSpPr>
          <p:cNvPr id="3" name="TextBox 2"/>
          <p:cNvSpPr txBox="1"/>
          <p:nvPr/>
        </p:nvSpPr>
        <p:spPr>
          <a:xfrm>
            <a:off x="3711847" y="398352"/>
            <a:ext cx="8410743" cy="1569660"/>
          </a:xfrm>
          <a:prstGeom prst="rect">
            <a:avLst/>
          </a:prstGeom>
          <a:noFill/>
        </p:spPr>
        <p:txBody>
          <a:bodyPr wrap="square" rtlCol="0">
            <a:spAutoFit/>
          </a:bodyPr>
          <a:lstStyle/>
          <a:p>
            <a:r>
              <a:rPr lang="en-US" sz="3200" dirty="0">
                <a:solidFill>
                  <a:srgbClr val="0070C0"/>
                </a:solidFill>
              </a:rPr>
              <a:t>Now, write an email to a friend describing your experience of an environmental clean-up. Use the Feedback form to help you. Write 60 to 80 words. </a:t>
            </a:r>
          </a:p>
        </p:txBody>
      </p:sp>
      <p:sp>
        <p:nvSpPr>
          <p:cNvPr id="4" name="Rectangle 3"/>
          <p:cNvSpPr/>
          <p:nvPr/>
        </p:nvSpPr>
        <p:spPr>
          <a:xfrm>
            <a:off x="162962" y="1859339"/>
            <a:ext cx="11959628" cy="4524315"/>
          </a:xfrm>
          <a:prstGeom prst="rect">
            <a:avLst/>
          </a:prstGeom>
        </p:spPr>
        <p:txBody>
          <a:bodyPr wrap="square">
            <a:spAutoFit/>
          </a:bodyPr>
          <a:lstStyle/>
          <a:p>
            <a:r>
              <a:rPr lang="en-US" sz="3200" dirty="0">
                <a:solidFill>
                  <a:srgbClr val="FF0000"/>
                </a:solidFill>
              </a:rPr>
              <a:t>Sample answer:</a:t>
            </a:r>
          </a:p>
          <a:p>
            <a:r>
              <a:rPr lang="en-US" sz="3200" dirty="0"/>
              <a:t>Hi </a:t>
            </a:r>
            <a:r>
              <a:rPr lang="en-US" sz="3200" dirty="0" err="1"/>
              <a:t>Nguyên</a:t>
            </a:r>
            <a:r>
              <a:rPr lang="en-US" sz="3200" dirty="0"/>
              <a:t>, </a:t>
            </a:r>
          </a:p>
          <a:p>
            <a:r>
              <a:rPr lang="en-US" sz="3200" dirty="0"/>
              <a:t>I went to a park clean-up in </a:t>
            </a:r>
            <a:r>
              <a:rPr lang="en-US" sz="3200" dirty="0" err="1"/>
              <a:t>Greenview</a:t>
            </a:r>
            <a:r>
              <a:rPr lang="en-US" sz="3200" dirty="0"/>
              <a:t> City. It was really fun. </a:t>
            </a:r>
          </a:p>
          <a:p>
            <a:r>
              <a:rPr lang="en-US" sz="3200" dirty="0"/>
              <a:t>Last week, I went to </a:t>
            </a:r>
            <a:r>
              <a:rPr lang="en-US" sz="3200" dirty="0" err="1"/>
              <a:t>Nowton</a:t>
            </a:r>
            <a:r>
              <a:rPr lang="en-US" sz="3200" dirty="0"/>
              <a:t> Park. There was lots of trash in the park. Four hundred volunteers took part. We worked for three hours. The park looked very clean after. </a:t>
            </a:r>
          </a:p>
          <a:p>
            <a:r>
              <a:rPr lang="en-US" sz="3200" dirty="0"/>
              <a:t>It was a good day. I want to do it again soon. Do you want to do it, too? </a:t>
            </a:r>
          </a:p>
          <a:p>
            <a:r>
              <a:rPr lang="en-US" sz="3200" dirty="0"/>
              <a:t>See you,</a:t>
            </a:r>
          </a:p>
          <a:p>
            <a:r>
              <a:rPr lang="en-US" sz="3200" dirty="0" err="1"/>
              <a:t>Mạnh</a:t>
            </a:r>
            <a:endParaRPr lang="en-US" sz="3200" dirty="0"/>
          </a:p>
        </p:txBody>
      </p:sp>
    </p:spTree>
    <p:extLst>
      <p:ext uri="{BB962C8B-B14F-4D97-AF65-F5344CB8AC3E}">
        <p14:creationId xmlns:p14="http://schemas.microsoft.com/office/powerpoint/2010/main" val="34702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6901"/>
            <a:ext cx="12086471" cy="3925898"/>
          </a:xfrm>
          <a:prstGeom prst="rect">
            <a:avLst/>
          </a:prstGeom>
        </p:spPr>
      </p:pic>
      <p:sp>
        <p:nvSpPr>
          <p:cNvPr id="3" name="Oval 2"/>
          <p:cNvSpPr/>
          <p:nvPr/>
        </p:nvSpPr>
        <p:spPr>
          <a:xfrm>
            <a:off x="11217244" y="2580238"/>
            <a:ext cx="398352" cy="50699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Oval 3"/>
          <p:cNvSpPr/>
          <p:nvPr/>
        </p:nvSpPr>
        <p:spPr>
          <a:xfrm>
            <a:off x="11190083" y="3159850"/>
            <a:ext cx="425513" cy="4977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11217244" y="3739081"/>
            <a:ext cx="398352" cy="4888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465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p:cNvPicPr>
            <a:picLocks noChangeAspect="1"/>
          </p:cNvPicPr>
          <p:nvPr/>
        </p:nvPicPr>
        <p:blipFill>
          <a:blip r:embed="rId3"/>
          <a:stretch>
            <a:fillRect/>
          </a:stretch>
        </p:blipFill>
        <p:spPr>
          <a:xfrm>
            <a:off x="2764115" y="1950098"/>
            <a:ext cx="8995286" cy="3962886"/>
          </a:xfrm>
          <a:prstGeom prst="rect">
            <a:avLst/>
          </a:prstGeom>
        </p:spPr>
      </p:pic>
    </p:spTree>
    <p:extLst>
      <p:ext uri="{BB962C8B-B14F-4D97-AF65-F5344CB8AC3E}">
        <p14:creationId xmlns:p14="http://schemas.microsoft.com/office/powerpoint/2010/main" val="352902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2" y="1925263"/>
            <a:ext cx="11787412"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i="1" dirty="0">
                <a:solidFill>
                  <a:srgbClr val="0070C0"/>
                </a:solidFill>
              </a:rPr>
              <a:t>-    Understand how to write an email about past experiences.</a:t>
            </a:r>
          </a:p>
          <a:p>
            <a:pPr marL="571500" indent="-571500">
              <a:buFontTx/>
              <a:buChar char="-"/>
            </a:pPr>
            <a:r>
              <a:rPr lang="en-US" sz="3600" i="1" dirty="0">
                <a:solidFill>
                  <a:srgbClr val="0070C0"/>
                </a:solidFill>
              </a:rPr>
              <a:t>Practice writing an email to a friend about a past experience.</a:t>
            </a:r>
          </a:p>
          <a:p>
            <a:r>
              <a:rPr lang="en-US" sz="3600" i="1" dirty="0">
                <a:solidFill>
                  <a:srgbClr val="FF0000"/>
                </a:solidFill>
              </a:rPr>
              <a:t>Speaking:</a:t>
            </a:r>
          </a:p>
          <a:p>
            <a:r>
              <a:rPr lang="en-US" sz="3600" i="1" dirty="0">
                <a:solidFill>
                  <a:srgbClr val="0070C0"/>
                </a:solidFill>
              </a:rPr>
              <a:t>-    Talk about environmental problems near where you live.</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skill on page 25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27.</a:t>
            </a:r>
          </a:p>
          <a:p>
            <a:pPr marL="571500" indent="-571500">
              <a:buFontTx/>
              <a:buChar char="-"/>
            </a:pPr>
            <a:r>
              <a:rPr lang="en-US" sz="3600" i="1" dirty="0">
                <a:solidFill>
                  <a:srgbClr val="0070C0"/>
                </a:solidFill>
              </a:rPr>
              <a:t>Prepare Review Unit 10 (page 92 &amp; 93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7317107"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an email.</a:t>
            </a:r>
          </a:p>
          <a:p>
            <a:pPr marL="571500" indent="-571500">
              <a:buFontTx/>
              <a:buChar char="-"/>
            </a:pPr>
            <a:r>
              <a:rPr lang="en-US" sz="3600" i="1" dirty="0">
                <a:solidFill>
                  <a:srgbClr val="0070C0"/>
                </a:solidFill>
              </a:rPr>
              <a:t>talk about an environmental clean-up.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sp>
        <p:nvSpPr>
          <p:cNvPr id="3" name="Rectangle 2"/>
          <p:cNvSpPr/>
          <p:nvPr/>
        </p:nvSpPr>
        <p:spPr>
          <a:xfrm>
            <a:off x="706170" y="3615576"/>
            <a:ext cx="10649185" cy="2123658"/>
          </a:xfrm>
          <a:prstGeom prst="rect">
            <a:avLst/>
          </a:prstGeom>
        </p:spPr>
        <p:txBody>
          <a:bodyPr wrap="square">
            <a:spAutoFit/>
          </a:bodyPr>
          <a:lstStyle/>
          <a:p>
            <a:r>
              <a:rPr lang="en-US" sz="4400" b="1" i="1" dirty="0">
                <a:solidFill>
                  <a:srgbClr val="0070C0"/>
                </a:solidFill>
              </a:rPr>
              <a:t>What did you do to help the environment?</a:t>
            </a:r>
          </a:p>
          <a:p>
            <a:r>
              <a:rPr lang="en-US" sz="4400" b="1" i="1" dirty="0">
                <a:solidFill>
                  <a:srgbClr val="0070C0"/>
                </a:solidFill>
              </a:rPr>
              <a:t>When and where did you do it?</a:t>
            </a:r>
          </a:p>
          <a:p>
            <a:r>
              <a:rPr lang="en-US" sz="4400" b="1" i="1" dirty="0">
                <a:solidFill>
                  <a:srgbClr val="0070C0"/>
                </a:solidFill>
              </a:rPr>
              <a:t>Who did you do it with?</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2401FF-6A91-0C0D-35EF-6B2F5FA1E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29" y="356118"/>
            <a:ext cx="11621871" cy="61286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3" name="Rectangle 2"/>
          <p:cNvSpPr/>
          <p:nvPr/>
        </p:nvSpPr>
        <p:spPr>
          <a:xfrm>
            <a:off x="2008909" y="445073"/>
            <a:ext cx="9642763" cy="1384995"/>
          </a:xfrm>
          <a:prstGeom prst="rect">
            <a:avLst/>
          </a:prstGeom>
        </p:spPr>
        <p:txBody>
          <a:bodyPr wrap="square">
            <a:spAutoFit/>
          </a:bodyPr>
          <a:lstStyle/>
          <a:p>
            <a:r>
              <a:rPr lang="en-US" sz="2800" b="1" dirty="0">
                <a:solidFill>
                  <a:srgbClr val="242021"/>
                </a:solidFill>
              </a:rPr>
              <a:t>a. </a:t>
            </a:r>
            <a:r>
              <a:rPr lang="en-US" sz="2800" b="1" dirty="0"/>
              <a:t>Read about writing emails to describe past experiences. Then, read Jane’s email again and underline the information matching each point in the box. </a:t>
            </a:r>
            <a:r>
              <a:rPr lang="en-US" sz="2800" b="1" dirty="0">
                <a:solidFill>
                  <a:srgbClr val="242021"/>
                </a:solidFill>
              </a:rPr>
              <a:t> </a:t>
            </a:r>
            <a:endParaRPr lang="en-US" sz="2800" b="1" dirty="0"/>
          </a:p>
        </p:txBody>
      </p:sp>
      <p:pic>
        <p:nvPicPr>
          <p:cNvPr id="7" name="Picture 6"/>
          <p:cNvPicPr>
            <a:picLocks noChangeAspect="1"/>
          </p:cNvPicPr>
          <p:nvPr/>
        </p:nvPicPr>
        <p:blipFill>
          <a:blip r:embed="rId2"/>
          <a:stretch>
            <a:fillRect/>
          </a:stretch>
        </p:blipFill>
        <p:spPr>
          <a:xfrm>
            <a:off x="0" y="2228420"/>
            <a:ext cx="12234061" cy="3954061"/>
          </a:xfrm>
          <a:prstGeom prst="rect">
            <a:avLst/>
          </a:prstGeom>
        </p:spPr>
      </p:pic>
    </p:spTree>
    <p:extLst>
      <p:ext uri="{BB962C8B-B14F-4D97-AF65-F5344CB8AC3E}">
        <p14:creationId xmlns:p14="http://schemas.microsoft.com/office/powerpoint/2010/main" val="421783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54360"/>
            <a:ext cx="12185418" cy="4835005"/>
          </a:xfrm>
          <a:prstGeom prst="rect">
            <a:avLst/>
          </a:prstGeom>
        </p:spPr>
      </p:pic>
    </p:spTree>
    <p:extLst>
      <p:ext uri="{BB962C8B-B14F-4D97-AF65-F5344CB8AC3E}">
        <p14:creationId xmlns:p14="http://schemas.microsoft.com/office/powerpoint/2010/main" val="1061316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4862</TotalTime>
  <Words>1492</Words>
  <Application>Microsoft Office PowerPoint</Application>
  <PresentationFormat>Widescreen</PresentationFormat>
  <Paragraphs>126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242</cp:revision>
  <dcterms:created xsi:type="dcterms:W3CDTF">2020-12-08T03:17:05Z</dcterms:created>
  <dcterms:modified xsi:type="dcterms:W3CDTF">2025-01-19T08:07:06Z</dcterms:modified>
</cp:coreProperties>
</file>