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363" r:id="rId2"/>
    <p:sldId id="300" r:id="rId3"/>
    <p:sldId id="304" r:id="rId4"/>
    <p:sldId id="302" r:id="rId5"/>
    <p:sldId id="292" r:id="rId6"/>
    <p:sldId id="301" r:id="rId7"/>
    <p:sldId id="335" r:id="rId8"/>
    <p:sldId id="348" r:id="rId9"/>
    <p:sldId id="314" r:id="rId10"/>
    <p:sldId id="351" r:id="rId11"/>
    <p:sldId id="333" r:id="rId12"/>
    <p:sldId id="362" r:id="rId13"/>
    <p:sldId id="353" r:id="rId14"/>
    <p:sldId id="356" r:id="rId15"/>
    <p:sldId id="327" r:id="rId16"/>
    <p:sldId id="349" r:id="rId17"/>
    <p:sldId id="342" r:id="rId18"/>
    <p:sldId id="343" r:id="rId19"/>
    <p:sldId id="344" r:id="rId20"/>
    <p:sldId id="357" r:id="rId21"/>
    <p:sldId id="358" r:id="rId22"/>
    <p:sldId id="360" r:id="rId23"/>
    <p:sldId id="359" r:id="rId24"/>
    <p:sldId id="345" r:id="rId25"/>
    <p:sldId id="315" r:id="rId26"/>
    <p:sldId id="361" r:id="rId27"/>
    <p:sldId id="331" r:id="rId28"/>
    <p:sldId id="328" r:id="rId29"/>
    <p:sldId id="329" r:id="rId30"/>
    <p:sldId id="33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325"/>
    <p:restoredTop sz="94657"/>
  </p:normalViewPr>
  <p:slideViewPr>
    <p:cSldViewPr snapToGrid="0">
      <p:cViewPr varScale="1">
        <p:scale>
          <a:sx n="66" d="100"/>
          <a:sy n="66" d="100"/>
        </p:scale>
        <p:origin x="1050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19/1/2025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43541" y="-32993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eduhome.com.vn/DHALesson?idGrade=10&amp;idSubject=1&amp;idSeries=118&amp;idTheme=1067&amp;IdLevel=3&amp;idThemeServer=78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0629" y="543450"/>
            <a:ext cx="118872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LUONG VAN CHANH SECONDARY SCHOOL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ENGLISH 7 </a:t>
            </a:r>
          </a:p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TEACHER: TRAN MAI THAO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81213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listening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35" y="1010237"/>
            <a:ext cx="11961208" cy="96341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07253" y="2126582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 the first time to recognize what Annie’s job is.  </a:t>
            </a:r>
          </a:p>
        </p:txBody>
      </p:sp>
      <p:sp>
        <p:nvSpPr>
          <p:cNvPr id="5" name="Rounded Rectangular Callout 4"/>
          <p:cNvSpPr/>
          <p:nvPr/>
        </p:nvSpPr>
        <p:spPr>
          <a:xfrm>
            <a:off x="434567" y="2925840"/>
            <a:ext cx="11371152" cy="2080726"/>
          </a:xfrm>
          <a:prstGeom prst="wedgeRoundRectCallout">
            <a:avLst>
              <a:gd name="adj1" fmla="val 831"/>
              <a:gd name="adj2" fmla="val 74381"/>
              <a:gd name="adj3" fmla="val 16667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70C0"/>
                </a:solidFill>
              </a:rPr>
              <a:t>Hello. I'm Annie Jones and I'm here at Shell Beach in </a:t>
            </a:r>
            <a:r>
              <a:rPr lang="en-US" sz="3200" dirty="0" err="1">
                <a:solidFill>
                  <a:srgbClr val="0070C0"/>
                </a:solidFill>
              </a:rPr>
              <a:t>Greenview</a:t>
            </a:r>
            <a:r>
              <a:rPr lang="en-US" sz="3200" dirty="0">
                <a:solidFill>
                  <a:srgbClr val="0070C0"/>
                </a:solidFill>
              </a:rPr>
              <a:t> City. Today, Clean Global is here with over one hundred volunteers to clean up the beach. Here I have Robert Owen, the organizer of today's event. Hi Robert! Tell us about your organization. </a:t>
            </a:r>
          </a:p>
        </p:txBody>
      </p:sp>
      <p:sp>
        <p:nvSpPr>
          <p:cNvPr id="6" name="Right Arrow 5"/>
          <p:cNvSpPr/>
          <p:nvPr/>
        </p:nvSpPr>
        <p:spPr>
          <a:xfrm>
            <a:off x="602988" y="5563354"/>
            <a:ext cx="1140737" cy="371192"/>
          </a:xfrm>
          <a:prstGeom prst="right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1743725" y="5341544"/>
            <a:ext cx="4463358" cy="8148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Annie is a reporter.</a:t>
            </a:r>
          </a:p>
        </p:txBody>
      </p:sp>
      <p:pic>
        <p:nvPicPr>
          <p:cNvPr id="8" name="CD1-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4245" y="5350706"/>
            <a:ext cx="807221" cy="80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478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9304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35802" y="495121"/>
            <a:ext cx="11966002" cy="61555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400" i="1" dirty="0">
                <a:solidFill>
                  <a:srgbClr val="0070C0"/>
                </a:solidFill>
              </a:rPr>
              <a:t>b. Underline the key words in each question and predict the answer.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1917" y="1444774"/>
            <a:ext cx="12339363" cy="487454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60491" y="2471596"/>
            <a:ext cx="70617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837853" y="2462543"/>
            <a:ext cx="679010" cy="905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60491" y="3250194"/>
            <a:ext cx="2362955" cy="1810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V="1">
            <a:off x="3820562" y="3241140"/>
            <a:ext cx="1330860" cy="90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60491" y="4046899"/>
            <a:ext cx="2362955" cy="18107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666653" y="4074059"/>
            <a:ext cx="14847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5413972" y="4065006"/>
            <a:ext cx="91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6536602" y="4074059"/>
            <a:ext cx="66090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60491" y="4861711"/>
            <a:ext cx="570368" cy="905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cxnSpLocks/>
          </p:cNvCxnSpPr>
          <p:nvPr/>
        </p:nvCxnSpPr>
        <p:spPr>
          <a:xfrm>
            <a:off x="2381061" y="4879818"/>
            <a:ext cx="1542353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760491" y="5667469"/>
            <a:ext cx="443620" cy="9054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2694354" y="5658415"/>
            <a:ext cx="8569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>
            <a:cxnSpLocks/>
          </p:cNvCxnSpPr>
          <p:nvPr/>
        </p:nvCxnSpPr>
        <p:spPr>
          <a:xfrm>
            <a:off x="3739081" y="5676523"/>
            <a:ext cx="149213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472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1191" y="968722"/>
            <a:ext cx="6334409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1. Where is Annie?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in Greenview City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in Lakeside Forest                                     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at the Clean Global office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2. How many volunteers are at the beach?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20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more than 100 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90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6583679" y="1100380"/>
            <a:ext cx="5364480" cy="2275840"/>
          </a:xfrm>
          <a:prstGeom prst="wedgeRoundRectCallout">
            <a:avLst>
              <a:gd name="adj1" fmla="val -97"/>
              <a:gd name="adj2" fmla="val 6294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Hello. I’m Annie Jones and I’m here at Shell Beach in Greenview City.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6522720" y="3821710"/>
            <a:ext cx="5608320" cy="2356983"/>
          </a:xfrm>
          <a:prstGeom prst="wedgeRoundRectCallout">
            <a:avLst>
              <a:gd name="adj1" fmla="val -107"/>
              <a:gd name="adj2" fmla="val 659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Today, Clean Global is here with over one hundred volunteers to clean up the beach.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318026" y="1558643"/>
            <a:ext cx="543209" cy="538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1191" y="4886960"/>
            <a:ext cx="543209" cy="538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D1-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75338" y="319217"/>
            <a:ext cx="781163" cy="7811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DEAD51-E702-DAD3-1439-F0C11E2A7AD0}"/>
              </a:ext>
            </a:extLst>
          </p:cNvPr>
          <p:cNvSpPr/>
          <p:nvPr/>
        </p:nvSpPr>
        <p:spPr>
          <a:xfrm>
            <a:off x="371191" y="260836"/>
            <a:ext cx="53637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b. Now, listen and circle.</a:t>
            </a:r>
          </a:p>
        </p:txBody>
      </p:sp>
    </p:spTree>
    <p:extLst>
      <p:ext uri="{BB962C8B-B14F-4D97-AF65-F5344CB8AC3E}">
        <p14:creationId xmlns:p14="http://schemas.microsoft.com/office/powerpoint/2010/main" val="1689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71191" y="968722"/>
            <a:ext cx="6334409" cy="507831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accent1"/>
                </a:solidFill>
              </a:rPr>
              <a:t>3. How many clean-ups do Clean Global organize a year?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10              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20                                     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15</a:t>
            </a:r>
          </a:p>
          <a:p>
            <a:r>
              <a:rPr lang="en-US" sz="3600" dirty="0">
                <a:solidFill>
                  <a:schemeClr val="accent1"/>
                </a:solidFill>
              </a:rPr>
              <a:t>4. When is their next clean-up?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April 13</a:t>
            </a:r>
            <a:r>
              <a:rPr lang="en-US" sz="3600" baseline="30000" dirty="0">
                <a:solidFill>
                  <a:schemeClr val="accent1"/>
                </a:solidFill>
              </a:rPr>
              <a:t>th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July 20</a:t>
            </a:r>
            <a:r>
              <a:rPr lang="en-US" sz="3600" baseline="30000" dirty="0">
                <a:solidFill>
                  <a:schemeClr val="accent1"/>
                </a:solidFill>
              </a:rPr>
              <a:t>th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</a:p>
          <a:p>
            <a:pPr marL="742950" indent="-742950"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June 9</a:t>
            </a:r>
            <a:r>
              <a:rPr lang="en-US" sz="3600" baseline="30000" dirty="0">
                <a:solidFill>
                  <a:schemeClr val="accent1"/>
                </a:solidFill>
              </a:rPr>
              <a:t>th</a:t>
            </a:r>
            <a:endParaRPr lang="en-US" sz="3600" dirty="0">
              <a:solidFill>
                <a:schemeClr val="accent1"/>
              </a:solidFill>
            </a:endParaRPr>
          </a:p>
        </p:txBody>
      </p:sp>
      <p:sp>
        <p:nvSpPr>
          <p:cNvPr id="3" name="Rounded Rectangular Callout 2"/>
          <p:cNvSpPr/>
          <p:nvPr/>
        </p:nvSpPr>
        <p:spPr>
          <a:xfrm>
            <a:off x="6705600" y="1232038"/>
            <a:ext cx="5364480" cy="2275840"/>
          </a:xfrm>
          <a:prstGeom prst="wedgeRoundRectCallout">
            <a:avLst>
              <a:gd name="adj1" fmla="val -97"/>
              <a:gd name="adj2" fmla="val 6294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We're Clean Global. We organize fifteen clean-ups every year all over the country. </a:t>
            </a:r>
          </a:p>
        </p:txBody>
      </p:sp>
      <p:sp>
        <p:nvSpPr>
          <p:cNvPr id="4" name="Rounded Rectangular Callout 3"/>
          <p:cNvSpPr/>
          <p:nvPr/>
        </p:nvSpPr>
        <p:spPr>
          <a:xfrm>
            <a:off x="6461760" y="4257040"/>
            <a:ext cx="5608320" cy="1789995"/>
          </a:xfrm>
          <a:prstGeom prst="wedgeRoundRectCallout">
            <a:avLst>
              <a:gd name="adj1" fmla="val -107"/>
              <a:gd name="adj2" fmla="val 65906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On Saturday, July twentieth, we are meeting at Lakeside Forest.</a:t>
            </a:r>
            <a:r>
              <a:rPr lang="en-US" dirty="0"/>
              <a:t> </a:t>
            </a:r>
          </a:p>
        </p:txBody>
      </p:sp>
      <p:sp>
        <p:nvSpPr>
          <p:cNvPr id="5" name="Oval 4"/>
          <p:cNvSpPr/>
          <p:nvPr/>
        </p:nvSpPr>
        <p:spPr>
          <a:xfrm>
            <a:off x="371191" y="3332480"/>
            <a:ext cx="492409" cy="457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71191" y="4886960"/>
            <a:ext cx="543209" cy="5384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D1-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7674" y="395270"/>
            <a:ext cx="573452" cy="573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168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30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animBg="1"/>
      <p:bldP spid="4" grpId="0" animBg="1"/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6240" y="648236"/>
            <a:ext cx="77622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dirty="0">
                <a:solidFill>
                  <a:schemeClr val="accent1"/>
                </a:solidFill>
              </a:rPr>
              <a:t>5. How can people contact Clean Global?</a:t>
            </a:r>
          </a:p>
          <a:p>
            <a:pPr marL="742950" lvl="0" indent="-742950">
              <a:buFontTx/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email </a:t>
            </a:r>
            <a:r>
              <a:rPr lang="en-US" sz="3600" i="1" dirty="0">
                <a:solidFill>
                  <a:schemeClr val="accent1"/>
                </a:solidFill>
              </a:rPr>
              <a:t>info@cleanglobal.com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</a:p>
          <a:p>
            <a:pPr marL="742950" lvl="0" indent="-742950">
              <a:buFontTx/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go to </a:t>
            </a:r>
            <a:r>
              <a:rPr lang="en-US" sz="3600" i="1" dirty="0">
                <a:solidFill>
                  <a:schemeClr val="accent1"/>
                </a:solidFill>
              </a:rPr>
              <a:t>www.cleanglobal.com</a:t>
            </a:r>
            <a:r>
              <a:rPr lang="en-US" sz="3600" dirty="0">
                <a:solidFill>
                  <a:schemeClr val="accent1"/>
                </a:solidFill>
              </a:rPr>
              <a:t> </a:t>
            </a:r>
          </a:p>
          <a:p>
            <a:pPr marL="742950" lvl="0" indent="-742950">
              <a:buFontTx/>
              <a:buAutoNum type="alphaLcPeriod"/>
            </a:pPr>
            <a:r>
              <a:rPr lang="en-US" sz="3600" dirty="0">
                <a:solidFill>
                  <a:schemeClr val="accent1"/>
                </a:solidFill>
              </a:rPr>
              <a:t>call Robert</a:t>
            </a:r>
          </a:p>
        </p:txBody>
      </p:sp>
      <p:sp>
        <p:nvSpPr>
          <p:cNvPr id="3" name="Rounded Rectangular Callout 2"/>
          <p:cNvSpPr/>
          <p:nvPr/>
        </p:nvSpPr>
        <p:spPr>
          <a:xfrm>
            <a:off x="4033520" y="2956560"/>
            <a:ext cx="7518400" cy="2641600"/>
          </a:xfrm>
          <a:prstGeom prst="wedgeRoundRectCallout">
            <a:avLst>
              <a:gd name="adj1" fmla="val -245"/>
              <a:gd name="adj2" fmla="val 67500"/>
              <a:gd name="adj3" fmla="val 16667"/>
            </a:avLst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dirty="0">
                <a:solidFill>
                  <a:srgbClr val="FF0000"/>
                </a:solidFill>
              </a:rPr>
              <a:t>If you want to contact us, get more information, or join in, please visit us at </a:t>
            </a:r>
            <a:r>
              <a:rPr lang="en-US" sz="3600" i="1" dirty="0">
                <a:solidFill>
                  <a:srgbClr val="FF0000"/>
                </a:solidFill>
              </a:rPr>
              <a:t>www.cleanglobal.com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4" name="Oval 3"/>
          <p:cNvSpPr/>
          <p:nvPr/>
        </p:nvSpPr>
        <p:spPr>
          <a:xfrm>
            <a:off x="409235" y="1802398"/>
            <a:ext cx="494532" cy="5686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D1-TRACK 4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92161" y="648235"/>
            <a:ext cx="707173" cy="707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5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930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6952" y="1278560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590" y="469514"/>
            <a:ext cx="3984595" cy="254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ular Callout 4"/>
          <p:cNvSpPr/>
          <p:nvPr/>
        </p:nvSpPr>
        <p:spPr>
          <a:xfrm>
            <a:off x="392078" y="3010937"/>
            <a:ext cx="7329522" cy="1521455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000" i="1" dirty="0">
                <a:solidFill>
                  <a:srgbClr val="0070C0"/>
                </a:solidFill>
              </a:rPr>
              <a:t>Do you think their activity is good for the community? Why (not)?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listening</a:t>
            </a:r>
          </a:p>
        </p:txBody>
      </p:sp>
    </p:spTree>
    <p:extLst>
      <p:ext uri="{BB962C8B-B14F-4D97-AF65-F5344CB8AC3E}">
        <p14:creationId xmlns:p14="http://schemas.microsoft.com/office/powerpoint/2010/main" val="3287130769"/>
      </p:ext>
    </p:extLst>
  </p:cSld>
  <p:clrMapOvr>
    <a:masterClrMapping/>
  </p:clrMapOvr>
  <p:transition spd="med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7000" y="457200"/>
            <a:ext cx="1813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Audio Scripts</a:t>
            </a:r>
          </a:p>
        </p:txBody>
      </p:sp>
      <p:sp>
        <p:nvSpPr>
          <p:cNvPr id="3" name="Rectangle 2"/>
          <p:cNvSpPr/>
          <p:nvPr/>
        </p:nvSpPr>
        <p:spPr>
          <a:xfrm>
            <a:off x="2127380" y="346871"/>
            <a:ext cx="9927771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Practice the conversation with a partner.</a:t>
            </a:r>
          </a:p>
        </p:txBody>
      </p:sp>
      <p:sp>
        <p:nvSpPr>
          <p:cNvPr id="5" name="Rectangle 4"/>
          <p:cNvSpPr/>
          <p:nvPr/>
        </p:nvSpPr>
        <p:spPr>
          <a:xfrm>
            <a:off x="127001" y="993202"/>
            <a:ext cx="11928150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W: Hello. I'm Annie Jones and I'm here at Shell Beach in </a:t>
            </a:r>
            <a:r>
              <a:rPr lang="en-US" sz="2800" dirty="0" err="1"/>
              <a:t>Greenview</a:t>
            </a:r>
            <a:r>
              <a:rPr lang="en-US" sz="2800" dirty="0"/>
              <a:t> City. Today, Clean Global is here with over one hundred volunteers to clean up the beach. </a:t>
            </a:r>
          </a:p>
          <a:p>
            <a:r>
              <a:rPr lang="en-US" sz="2800" dirty="0"/>
              <a:t>Here I have Robert Owen, the organizer of today's event. Hi Robert! </a:t>
            </a:r>
          </a:p>
          <a:p>
            <a:r>
              <a:rPr lang="en-US" sz="2800" dirty="0"/>
              <a:t>M: Hello. </a:t>
            </a:r>
          </a:p>
          <a:p>
            <a:r>
              <a:rPr lang="en-US" sz="2800" dirty="0"/>
              <a:t>W: Tell us about your organization. </a:t>
            </a:r>
          </a:p>
          <a:p>
            <a:r>
              <a:rPr lang="en-US" sz="2800" dirty="0"/>
              <a:t>M: We're Clean Global. We organize fifteen clean-ups every year all over the country. We help keep beaches, parks, and forests clean. </a:t>
            </a:r>
          </a:p>
          <a:p>
            <a:r>
              <a:rPr lang="en-US" sz="2800" dirty="0"/>
              <a:t>W: That's great. </a:t>
            </a:r>
          </a:p>
          <a:p>
            <a:r>
              <a:rPr lang="en-US" sz="2800" dirty="0"/>
              <a:t>M: Thanks. But we need more volunteers. On Saturday, July twentieth, we are meeting at Lakeside Forest. If you want to contact us, get more information, or </a:t>
            </a:r>
          </a:p>
          <a:p>
            <a:r>
              <a:rPr lang="en-US" sz="2800" dirty="0"/>
              <a:t>join in, please visit us at www.cleanglobal.com. For every clean-up we provide trash bags, gloves, and a small lunch for all volunteers. Just remember to bring water and sunscreen! </a:t>
            </a:r>
          </a:p>
        </p:txBody>
      </p:sp>
    </p:spTree>
    <p:extLst>
      <p:ext uri="{BB962C8B-B14F-4D97-AF65-F5344CB8AC3E}">
        <p14:creationId xmlns:p14="http://schemas.microsoft.com/office/powerpoint/2010/main" val="11124898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99855" y="657255"/>
            <a:ext cx="85898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Underline the key words and guess whether Jane would like to take part in future clean-ups.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59" y="2007189"/>
            <a:ext cx="11840787" cy="949372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508000" y="2468880"/>
            <a:ext cx="72136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</p:cNvCxnSpPr>
          <p:nvPr/>
        </p:nvCxnSpPr>
        <p:spPr>
          <a:xfrm>
            <a:off x="1493520" y="2481875"/>
            <a:ext cx="174941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7508240" y="2468880"/>
            <a:ext cx="163576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cxnSpLocks/>
          </p:cNvCxnSpPr>
          <p:nvPr/>
        </p:nvCxnSpPr>
        <p:spPr>
          <a:xfrm>
            <a:off x="9335386" y="2468880"/>
            <a:ext cx="234979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421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58291" y="457200"/>
            <a:ext cx="85906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70C0"/>
                </a:solidFill>
              </a:rPr>
              <a:t>Skim the email and underline the key words.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282" y="1041975"/>
            <a:ext cx="12293282" cy="4809314"/>
          </a:xfrm>
          <a:prstGeom prst="rect">
            <a:avLst/>
          </a:prstGeom>
        </p:spPr>
      </p:pic>
      <p:cxnSp>
        <p:nvCxnSpPr>
          <p:cNvPr id="8" name="Straight Connector 7"/>
          <p:cNvCxnSpPr>
            <a:cxnSpLocks/>
          </p:cNvCxnSpPr>
          <p:nvPr/>
        </p:nvCxnSpPr>
        <p:spPr>
          <a:xfrm>
            <a:off x="8199120" y="2926080"/>
            <a:ext cx="327341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74527" y="3159760"/>
            <a:ext cx="1696927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1666240" y="4663440"/>
            <a:ext cx="3718560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4287520" y="5851289"/>
            <a:ext cx="3322320" cy="57999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Answer: a. Yes</a:t>
            </a:r>
          </a:p>
        </p:txBody>
      </p:sp>
    </p:spTree>
    <p:extLst>
      <p:ext uri="{BB962C8B-B14F-4D97-AF65-F5344CB8AC3E}">
        <p14:creationId xmlns:p14="http://schemas.microsoft.com/office/powerpoint/2010/main" val="4327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83971" y="457200"/>
            <a:ext cx="102080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Read the sentences and underline the key words.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- reading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937" y="2047875"/>
            <a:ext cx="10906125" cy="27622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937" y="1250880"/>
            <a:ext cx="8924925" cy="762000"/>
          </a:xfrm>
          <a:prstGeom prst="rect">
            <a:avLst/>
          </a:prstGeom>
        </p:spPr>
      </p:pic>
      <p:cxnSp>
        <p:nvCxnSpPr>
          <p:cNvPr id="14" name="Straight Connector 13"/>
          <p:cNvCxnSpPr>
            <a:cxnSpLocks/>
          </p:cNvCxnSpPr>
          <p:nvPr/>
        </p:nvCxnSpPr>
        <p:spPr>
          <a:xfrm flipV="1">
            <a:off x="1286540" y="2631440"/>
            <a:ext cx="3183860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26000" y="2641600"/>
            <a:ext cx="3200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991600" y="2611120"/>
            <a:ext cx="166624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2418080" y="3291840"/>
            <a:ext cx="218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988560" y="3261360"/>
            <a:ext cx="457930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cxnSpLocks/>
          </p:cNvCxnSpPr>
          <p:nvPr/>
        </p:nvCxnSpPr>
        <p:spPr>
          <a:xfrm>
            <a:off x="2286000" y="3911600"/>
            <a:ext cx="12242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6618085" y="3911600"/>
            <a:ext cx="83935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V="1">
            <a:off x="9824720" y="3901440"/>
            <a:ext cx="1310640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cxnSpLocks/>
          </p:cNvCxnSpPr>
          <p:nvPr/>
        </p:nvCxnSpPr>
        <p:spPr>
          <a:xfrm>
            <a:off x="2418080" y="4572000"/>
            <a:ext cx="218440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5709920" y="4535806"/>
            <a:ext cx="455168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4858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70C0"/>
                </a:solidFill>
              </a:rPr>
              <a:t>Unit 4: Community Services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3.1: Listening &amp; Reading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</a:rPr>
              <a:t>Page</a:t>
            </a:r>
            <a:r>
              <a:rPr lang="en-US" sz="3200" dirty="0"/>
              <a:t> </a:t>
            </a:r>
            <a:r>
              <a:rPr lang="en-US" sz="3200" dirty="0">
                <a:solidFill>
                  <a:srgbClr val="FF0000"/>
                </a:solidFill>
              </a:rPr>
              <a:t>34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While - reading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8290" y="457200"/>
            <a:ext cx="94257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Now, read and write </a:t>
            </a:r>
            <a:r>
              <a:rPr lang="en-US" sz="4000" dirty="0">
                <a:solidFill>
                  <a:srgbClr val="0070C0"/>
                </a:solidFill>
              </a:rPr>
              <a:t>True</a:t>
            </a:r>
            <a:r>
              <a:rPr lang="en-US" sz="4000" i="1" dirty="0">
                <a:solidFill>
                  <a:srgbClr val="0070C0"/>
                </a:solidFill>
              </a:rPr>
              <a:t> or </a:t>
            </a:r>
            <a:r>
              <a:rPr lang="en-US" sz="4000" dirty="0">
                <a:solidFill>
                  <a:srgbClr val="0070C0"/>
                </a:solidFill>
              </a:rPr>
              <a:t>False</a:t>
            </a:r>
            <a:r>
              <a:rPr lang="en-US" sz="4000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1095"/>
            <a:ext cx="12293282" cy="480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77520" y="1041975"/>
            <a:ext cx="10728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1. Jane's vacation wasn't the same as last year.  </a:t>
            </a:r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4043680" y="3520897"/>
            <a:ext cx="4104640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9276080" y="1041975"/>
            <a:ext cx="1046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True</a:t>
            </a:r>
            <a:r>
              <a:rPr lang="en-US" sz="3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675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8290" y="457200"/>
            <a:ext cx="96695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Now, read and write </a:t>
            </a:r>
            <a:r>
              <a:rPr lang="en-US" sz="4000" dirty="0">
                <a:solidFill>
                  <a:srgbClr val="0070C0"/>
                </a:solidFill>
              </a:rPr>
              <a:t>True</a:t>
            </a:r>
            <a:r>
              <a:rPr lang="en-US" sz="4000" i="1" dirty="0">
                <a:solidFill>
                  <a:srgbClr val="0070C0"/>
                </a:solidFill>
              </a:rPr>
              <a:t> or </a:t>
            </a:r>
            <a:r>
              <a:rPr lang="en-US" sz="4000" dirty="0">
                <a:solidFill>
                  <a:srgbClr val="0070C0"/>
                </a:solidFill>
              </a:rPr>
              <a:t>False</a:t>
            </a:r>
            <a:r>
              <a:rPr lang="en-US" sz="4000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282" y="1661735"/>
            <a:ext cx="12293282" cy="480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0720" y="1041975"/>
            <a:ext cx="995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2. She didn't enjoy cleaning up the beach.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707120" y="1015404"/>
            <a:ext cx="1249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False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62560" y="3819687"/>
            <a:ext cx="1778207" cy="1016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8217077" y="3576320"/>
            <a:ext cx="327671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4436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8290" y="457200"/>
            <a:ext cx="9578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Now, read and write </a:t>
            </a:r>
            <a:r>
              <a:rPr lang="en-US" sz="4000" dirty="0">
                <a:solidFill>
                  <a:srgbClr val="0070C0"/>
                </a:solidFill>
              </a:rPr>
              <a:t>True</a:t>
            </a:r>
            <a:r>
              <a:rPr lang="en-US" sz="4000" i="1" dirty="0">
                <a:solidFill>
                  <a:srgbClr val="0070C0"/>
                </a:solidFill>
              </a:rPr>
              <a:t> or </a:t>
            </a:r>
            <a:r>
              <a:rPr lang="en-US" sz="4000" dirty="0">
                <a:solidFill>
                  <a:srgbClr val="0070C0"/>
                </a:solidFill>
              </a:rPr>
              <a:t>False</a:t>
            </a:r>
            <a:r>
              <a:rPr lang="en-US" sz="4000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282" y="1671895"/>
            <a:ext cx="12293282" cy="480931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5119" y="1041975"/>
            <a:ext cx="10523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3. The beach looked really bad when she arrived.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631680" y="1041975"/>
            <a:ext cx="1217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True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243840" y="4155440"/>
            <a:ext cx="1103153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9902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prstClr val="white"/>
                </a:solidFill>
              </a:rPr>
              <a:t>While - reading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58290" y="457200"/>
            <a:ext cx="94866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solidFill>
                  <a:srgbClr val="0070C0"/>
                </a:solidFill>
              </a:rPr>
              <a:t>Now, read and write </a:t>
            </a:r>
            <a:r>
              <a:rPr lang="en-US" sz="4000" dirty="0">
                <a:solidFill>
                  <a:srgbClr val="0070C0"/>
                </a:solidFill>
              </a:rPr>
              <a:t>True</a:t>
            </a:r>
            <a:r>
              <a:rPr lang="en-US" sz="4000" i="1" dirty="0">
                <a:solidFill>
                  <a:srgbClr val="0070C0"/>
                </a:solidFill>
              </a:rPr>
              <a:t> or </a:t>
            </a:r>
            <a:r>
              <a:rPr lang="en-US" sz="4000" dirty="0">
                <a:solidFill>
                  <a:srgbClr val="0070C0"/>
                </a:solidFill>
              </a:rPr>
              <a:t>False</a:t>
            </a:r>
            <a:r>
              <a:rPr lang="en-US" sz="4000" i="1" dirty="0">
                <a:solidFill>
                  <a:srgbClr val="0070C0"/>
                </a:solidFill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61735"/>
            <a:ext cx="12293282" cy="48093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0080" y="1041975"/>
            <a:ext cx="1046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4. They get money for cleaning up the beach.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296400" y="1041975"/>
            <a:ext cx="17475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False</a:t>
            </a:r>
          </a:p>
        </p:txBody>
      </p:sp>
      <p:cxnSp>
        <p:nvCxnSpPr>
          <p:cNvPr id="10" name="Straight Connector 9"/>
          <p:cNvCxnSpPr>
            <a:cxnSpLocks/>
          </p:cNvCxnSpPr>
          <p:nvPr/>
        </p:nvCxnSpPr>
        <p:spPr>
          <a:xfrm>
            <a:off x="7995684" y="4409440"/>
            <a:ext cx="318031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748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457200"/>
            <a:ext cx="1940767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Post - reading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195498" y="1186219"/>
            <a:ext cx="3989938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rgbClr val="FF0000"/>
              </a:solidFill>
            </a:endParaRPr>
          </a:p>
        </p:txBody>
      </p:sp>
      <p:pic>
        <p:nvPicPr>
          <p:cNvPr id="6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9918" y="579696"/>
            <a:ext cx="3349538" cy="2136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ular Callout 7"/>
          <p:cNvSpPr/>
          <p:nvPr/>
        </p:nvSpPr>
        <p:spPr>
          <a:xfrm>
            <a:off x="748145" y="2851599"/>
            <a:ext cx="10737273" cy="2495948"/>
          </a:xfrm>
          <a:prstGeom prst="wedgeRoundRectCallout">
            <a:avLst>
              <a:gd name="adj1" fmla="val 49284"/>
              <a:gd name="adj2" fmla="val 45995"/>
              <a:gd name="adj3" fmla="val 16667"/>
            </a:avLst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i="1">
                <a:solidFill>
                  <a:srgbClr val="0070C0"/>
                </a:solidFill>
              </a:rPr>
              <a:t>Would you like to take part in a beach clean-up? Why (not)?</a:t>
            </a:r>
            <a:endParaRPr lang="en-US" sz="40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0584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4643703" y="642336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5" name="TextBox 4">
            <a:hlinkClick r:id="rId2"/>
          </p:cNvPr>
          <p:cNvSpPr txBox="1"/>
          <p:nvPr/>
        </p:nvSpPr>
        <p:spPr>
          <a:xfrm>
            <a:off x="248480" y="3717235"/>
            <a:ext cx="1804809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i="1" dirty="0"/>
              <a:t>Click here to play the games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4115" y="1950098"/>
            <a:ext cx="8995286" cy="396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3201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104899" y="2257771"/>
            <a:ext cx="10200410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Listen for gist and choose the correct information.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Reading: 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- Skim and scan for general and specific information.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497840" y="1646758"/>
            <a:ext cx="1154176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Listening and Reading exercises on page 24 WB.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26.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35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 </a:t>
            </a:r>
            <a:r>
              <a:rPr lang="en-US" sz="3600" i="1" dirty="0">
                <a:solidFill>
                  <a:srgbClr val="0070C0"/>
                </a:solidFill>
              </a:rPr>
              <a:t>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</a:rPr>
              <a:t>LESSSON 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863846" y="5544331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89671" y="2754055"/>
            <a:ext cx="3973849" cy="81057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A90F0A5-3004-4657-824F-9538BF36A5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8723" y="3888478"/>
            <a:ext cx="4053756" cy="8265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17107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070840" y="1073277"/>
            <a:ext cx="598092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listening and reading for main ideas and specific information.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be well-prepared for the writing activity in the next lesson.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8636" y="667263"/>
            <a:ext cx="41742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pairs.</a:t>
            </a:r>
            <a:endParaRPr lang="en-US" sz="54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4735" y="2184540"/>
            <a:ext cx="78774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0070C0"/>
                </a:solidFill>
              </a:rPr>
              <a:t>Look at the picture and discuss.</a:t>
            </a:r>
          </a:p>
          <a:p>
            <a:r>
              <a:rPr lang="en-US" sz="3000" b="1" i="1" dirty="0">
                <a:solidFill>
                  <a:srgbClr val="0070C0"/>
                </a:solidFill>
              </a:rPr>
              <a:t>1. Do you know any beaches that look like this? </a:t>
            </a:r>
          </a:p>
          <a:p>
            <a:r>
              <a:rPr lang="en-US" sz="3000" b="1" i="1" dirty="0">
                <a:solidFill>
                  <a:srgbClr val="0070C0"/>
                </a:solidFill>
              </a:rPr>
              <a:t>2. How does it make you feel?</a:t>
            </a:r>
          </a:p>
          <a:p>
            <a:r>
              <a:rPr lang="en-US" sz="3000" b="1" i="1" dirty="0">
                <a:solidFill>
                  <a:srgbClr val="0070C0"/>
                </a:solidFill>
              </a:rPr>
              <a:t>3. What can we do to stop this from happening?</a:t>
            </a: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917" y="359487"/>
            <a:ext cx="2829127" cy="180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1923" y="4265830"/>
            <a:ext cx="81552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i="1" dirty="0">
                <a:solidFill>
                  <a:srgbClr val="FF0000"/>
                </a:solidFill>
              </a:rPr>
              <a:t>Suggested answers:</a:t>
            </a:r>
          </a:p>
          <a:p>
            <a:r>
              <a:rPr lang="en-US" sz="3000" b="1" i="1" dirty="0">
                <a:solidFill>
                  <a:srgbClr val="FF0000"/>
                </a:solidFill>
              </a:rPr>
              <a:t>1. </a:t>
            </a:r>
            <a:r>
              <a:rPr lang="en-US" sz="3000" b="1" i="1" dirty="0" err="1">
                <a:solidFill>
                  <a:srgbClr val="FF0000"/>
                </a:solidFill>
              </a:rPr>
              <a:t>Vung</a:t>
            </a:r>
            <a:r>
              <a:rPr lang="en-US" sz="3000" b="1" i="1" dirty="0">
                <a:solidFill>
                  <a:srgbClr val="FF0000"/>
                </a:solidFill>
              </a:rPr>
              <a:t> Tau, Long </a:t>
            </a:r>
            <a:r>
              <a:rPr lang="en-US" sz="3000" b="1" i="1" dirty="0" err="1">
                <a:solidFill>
                  <a:srgbClr val="FF0000"/>
                </a:solidFill>
              </a:rPr>
              <a:t>Hai</a:t>
            </a:r>
            <a:r>
              <a:rPr lang="en-US" sz="3000" b="1" i="1" dirty="0">
                <a:solidFill>
                  <a:srgbClr val="FF0000"/>
                </a:solidFill>
              </a:rPr>
              <a:t>, …</a:t>
            </a:r>
          </a:p>
          <a:p>
            <a:r>
              <a:rPr lang="en-US" sz="3000" b="1" i="1" dirty="0">
                <a:solidFill>
                  <a:srgbClr val="FF0000"/>
                </a:solidFill>
              </a:rPr>
              <a:t>2. It makes me feel terrible.</a:t>
            </a:r>
          </a:p>
          <a:p>
            <a:r>
              <a:rPr lang="en-US" sz="3000" b="1" i="1" dirty="0">
                <a:solidFill>
                  <a:srgbClr val="FF0000"/>
                </a:solidFill>
              </a:rPr>
              <a:t>3. We can put some trash bins along the beaches.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206" y="1750354"/>
            <a:ext cx="4211046" cy="28073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74781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FF71796-AF44-47EC-95C6-EDC2EFF828E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1"/>
          <a:stretch/>
        </p:blipFill>
        <p:spPr>
          <a:xfrm>
            <a:off x="3314700" y="323850"/>
            <a:ext cx="8836856" cy="6059167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4493856" y="474983"/>
            <a:ext cx="3113325" cy="1296955"/>
          </a:xfrm>
          <a:prstGeom prst="wedgeEllipseCallout">
            <a:avLst>
              <a:gd name="adj1" fmla="val 46453"/>
              <a:gd name="adj2" fmla="val 80000"/>
            </a:avLst>
          </a:prstGeom>
          <a:solidFill>
            <a:schemeClr val="bg1"/>
          </a:solidFill>
          <a:ln>
            <a:solidFill>
              <a:srgbClr val="7030A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7030A0"/>
                </a:solidFill>
              </a:rPr>
              <a:t>It’s listening time….</a:t>
            </a:r>
            <a:endParaRPr lang="en-US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23851" y="1461413"/>
            <a:ext cx="4086709" cy="83359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344301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409" y="371937"/>
            <a:ext cx="11740486" cy="6074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4586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97158" y="1040175"/>
            <a:ext cx="11457993" cy="120032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Before listening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a. Underline the key words and guess what Annie’s job is.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5274" y="457200"/>
            <a:ext cx="1782146" cy="400110"/>
          </a:xfrm>
          <a:prstGeom prst="rect">
            <a:avLst/>
          </a:prstGeom>
          <a:solidFill>
            <a:srgbClr val="00B05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Pre – listening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" y="2885419"/>
            <a:ext cx="12054165" cy="1089052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597158" y="3376943"/>
            <a:ext cx="806129" cy="905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87420" y="3376943"/>
            <a:ext cx="391543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>
            <a:off x="9497085" y="3376943"/>
            <a:ext cx="18691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1539089" y="3865830"/>
            <a:ext cx="0" cy="5522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137434" y="3865830"/>
            <a:ext cx="9053" cy="4888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6844420" y="3865830"/>
            <a:ext cx="9053" cy="4888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205275" y="4418091"/>
            <a:ext cx="2293481" cy="20279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a person who cleans houses, offices, public places, etc.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2688879" y="4418091"/>
            <a:ext cx="3319603" cy="20279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a person who collects and reports news for newspapers, radio, or television.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183518" y="4438834"/>
            <a:ext cx="2236205" cy="200723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FF0000"/>
                </a:solidFill>
              </a:rPr>
              <a:t>a person who does a job without being paid for it.</a:t>
            </a:r>
          </a:p>
        </p:txBody>
      </p:sp>
    </p:spTree>
    <p:extLst>
      <p:ext uri="{BB962C8B-B14F-4D97-AF65-F5344CB8AC3E}">
        <p14:creationId xmlns:p14="http://schemas.microsoft.com/office/powerpoint/2010/main" val="197255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  <p:bldP spid="2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4923</TotalTime>
  <Words>911</Words>
  <Application>Microsoft Office PowerPoint</Application>
  <PresentationFormat>Widescreen</PresentationFormat>
  <Paragraphs>115</Paragraphs>
  <Slides>30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</cp:lastModifiedBy>
  <cp:revision>238</cp:revision>
  <dcterms:created xsi:type="dcterms:W3CDTF">2020-12-08T03:17:05Z</dcterms:created>
  <dcterms:modified xsi:type="dcterms:W3CDTF">2025-01-19T08:06:11Z</dcterms:modified>
</cp:coreProperties>
</file>