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67" r:id="rId2"/>
    <p:sldId id="300" r:id="rId3"/>
    <p:sldId id="304" r:id="rId4"/>
    <p:sldId id="302" r:id="rId5"/>
    <p:sldId id="292" r:id="rId6"/>
    <p:sldId id="365" r:id="rId7"/>
    <p:sldId id="366" r:id="rId8"/>
    <p:sldId id="301" r:id="rId9"/>
    <p:sldId id="306" r:id="rId10"/>
    <p:sldId id="333" r:id="rId11"/>
    <p:sldId id="352" r:id="rId12"/>
    <p:sldId id="353" r:id="rId13"/>
    <p:sldId id="354" r:id="rId14"/>
    <p:sldId id="359" r:id="rId15"/>
    <p:sldId id="355" r:id="rId16"/>
    <p:sldId id="356" r:id="rId17"/>
    <p:sldId id="357" r:id="rId18"/>
    <p:sldId id="360" r:id="rId19"/>
    <p:sldId id="361" r:id="rId20"/>
    <p:sldId id="362" r:id="rId21"/>
    <p:sldId id="363" r:id="rId22"/>
    <p:sldId id="364" r:id="rId23"/>
    <p:sldId id="315" r:id="rId24"/>
    <p:sldId id="332" r:id="rId25"/>
    <p:sldId id="331" r:id="rId26"/>
    <p:sldId id="328" r:id="rId27"/>
    <p:sldId id="329" r:id="rId28"/>
    <p:sldId id="33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25"/>
    <p:restoredTop sz="94657"/>
  </p:normalViewPr>
  <p:slideViewPr>
    <p:cSldViewPr snapToGrid="0">
      <p:cViewPr varScale="1">
        <p:scale>
          <a:sx n="66" d="100"/>
          <a:sy n="66" d="100"/>
        </p:scale>
        <p:origin x="1050"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19/1/2025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7F6AF1-48D1-A442-8D9A-9DCAA189DECF}"/>
              </a:ext>
            </a:extLst>
          </p:cNvPr>
          <p:cNvSpPr txBox="1"/>
          <p:nvPr userDrawn="1"/>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2.3</a:t>
            </a:r>
          </a:p>
        </p:txBody>
      </p:sp>
    </p:spTree>
    <p:extLst>
      <p:ext uri="{BB962C8B-B14F-4D97-AF65-F5344CB8AC3E}">
        <p14:creationId xmlns:p14="http://schemas.microsoft.com/office/powerpoint/2010/main" val="814803827"/>
      </p:ext>
    </p:extLst>
  </p:cSld>
  <p:clrMapOvr>
    <a:masterClrMapping/>
  </p:clrMapOvr>
  <p:transition spd="med">
    <p:split orient="vert"/>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7F6AF1-48D1-A442-8D9A-9DCAA189DECF}"/>
              </a:ext>
            </a:extLst>
          </p:cNvPr>
          <p:cNvSpPr txBox="1"/>
          <p:nvPr userDrawn="1"/>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2.3</a:t>
            </a:r>
          </a:p>
        </p:txBody>
      </p:sp>
    </p:spTree>
    <p:extLst>
      <p:ext uri="{BB962C8B-B14F-4D97-AF65-F5344CB8AC3E}">
        <p14:creationId xmlns:p14="http://schemas.microsoft.com/office/powerpoint/2010/main" val="32015782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16638"/>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6"/>
            <a:ext cx="764953"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4</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712175D2-E934-E873-F341-DE6825E63E24}"/>
              </a:ext>
            </a:extLst>
          </p:cNvPr>
          <p:cNvSpPr txBox="1"/>
          <p:nvPr userDrawn="1"/>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2.3</a:t>
            </a: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99907"/>
            <a:ext cx="11800113" cy="1938992"/>
          </a:xfrm>
          <a:prstGeom prst="rect">
            <a:avLst/>
          </a:prstGeom>
        </p:spPr>
        <p:txBody>
          <a:bodyPr wrap="square">
            <a:spAutoFit/>
          </a:bodyPr>
          <a:lstStyle/>
          <a:p>
            <a:pPr algn="ctr"/>
            <a:r>
              <a:rPr lang="en-US" sz="4000" dirty="0">
                <a:solidFill>
                  <a:srgbClr val="FF0000"/>
                </a:solidFill>
                <a:latin typeface="Times New Roman" panose="02020603050405020304" pitchFamily="18" charset="0"/>
                <a:cs typeface="Times New Roman" panose="02020603050405020304" pitchFamily="18" charset="0"/>
              </a:rPr>
              <a:t>LUONG VAN CHANH SECONDARY SCHOOL</a:t>
            </a:r>
          </a:p>
          <a:p>
            <a:pPr algn="ctr"/>
            <a:r>
              <a:rPr lang="en-US" sz="4000" dirty="0">
                <a:solidFill>
                  <a:srgbClr val="FF0000"/>
                </a:solidFill>
                <a:latin typeface="Times New Roman" panose="02020603050405020304" pitchFamily="18" charset="0"/>
                <a:cs typeface="Times New Roman" panose="02020603050405020304" pitchFamily="18" charset="0"/>
              </a:rPr>
              <a:t>ENGLISH 7 </a:t>
            </a:r>
          </a:p>
          <a:p>
            <a:pPr algn="ctr"/>
            <a:r>
              <a:rPr lang="en-US" sz="4000" dirty="0">
                <a:solidFill>
                  <a:srgbClr val="FF0000"/>
                </a:solidFill>
                <a:latin typeface="Times New Roman" panose="02020603050405020304" pitchFamily="18" charset="0"/>
                <a:cs typeface="Times New Roman" panose="02020603050405020304" pitchFamily="18" charset="0"/>
              </a:rPr>
              <a:t>TEACHER: TRAN MAI THAO</a:t>
            </a:r>
            <a:endParaRPr lang="en-US"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4509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650716" y="5273670"/>
            <a:ext cx="4907041" cy="646331"/>
          </a:xfrm>
          <a:prstGeom prst="rect">
            <a:avLst/>
          </a:prstGeom>
          <a:noFill/>
        </p:spPr>
        <p:txBody>
          <a:bodyPr wrap="square" rtlCol="0">
            <a:spAutoFit/>
          </a:bodyPr>
          <a:lstStyle/>
          <a:p>
            <a:r>
              <a:rPr lang="en-US" sz="3600" i="1" dirty="0">
                <a:solidFill>
                  <a:srgbClr val="0070C0"/>
                </a:solidFill>
              </a:rPr>
              <a:t>Listen again and repeat</a:t>
            </a:r>
          </a:p>
        </p:txBody>
      </p:sp>
      <p:pic>
        <p:nvPicPr>
          <p:cNvPr id="5" name="Picture 4"/>
          <p:cNvPicPr>
            <a:picLocks noChangeAspect="1"/>
          </p:cNvPicPr>
          <p:nvPr/>
        </p:nvPicPr>
        <p:blipFill>
          <a:blip r:embed="rId4"/>
          <a:stretch>
            <a:fillRect/>
          </a:stretch>
        </p:blipFill>
        <p:spPr>
          <a:xfrm>
            <a:off x="776287" y="395805"/>
            <a:ext cx="10639425" cy="2847975"/>
          </a:xfrm>
          <a:prstGeom prst="rect">
            <a:avLst/>
          </a:prstGeom>
        </p:spPr>
      </p:pic>
      <p:pic>
        <p:nvPicPr>
          <p:cNvPr id="6" name="Picture 5"/>
          <p:cNvPicPr>
            <a:picLocks noChangeAspect="1"/>
          </p:cNvPicPr>
          <p:nvPr/>
        </p:nvPicPr>
        <p:blipFill>
          <a:blip r:embed="rId5"/>
          <a:stretch>
            <a:fillRect/>
          </a:stretch>
        </p:blipFill>
        <p:spPr>
          <a:xfrm>
            <a:off x="1018137" y="3198625"/>
            <a:ext cx="6172200" cy="2028825"/>
          </a:xfrm>
          <a:prstGeom prst="rect">
            <a:avLst/>
          </a:prstGeom>
        </p:spPr>
      </p:pic>
      <p:pic>
        <p:nvPicPr>
          <p:cNvPr id="7" name="CD1-TRACK 4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32188" y="3174952"/>
            <a:ext cx="816982" cy="816982"/>
          </a:xfrm>
          <a:prstGeom prst="rect">
            <a:avLst/>
          </a:prstGeom>
        </p:spPr>
      </p:pic>
    </p:spTree>
    <p:extLst>
      <p:ext uri="{BB962C8B-B14F-4D97-AF65-F5344CB8AC3E}">
        <p14:creationId xmlns:p14="http://schemas.microsoft.com/office/powerpoint/2010/main" val="55399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9056"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6299" y="461726"/>
            <a:ext cx="11779401" cy="624690"/>
          </a:xfrm>
          <a:prstGeom prst="rect">
            <a:avLst/>
          </a:prstGeom>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b="1" dirty="0">
                <a:solidFill>
                  <a:srgbClr val="0070C0"/>
                </a:solidFill>
              </a:rPr>
              <a:t>Complete the ‘-ed’ pronunciation rules with </a:t>
            </a:r>
            <a:r>
              <a:rPr lang="en-US" sz="3600" b="1" dirty="0">
                <a:solidFill>
                  <a:srgbClr val="FF0000"/>
                </a:solidFill>
              </a:rPr>
              <a:t>/t/</a:t>
            </a:r>
            <a:r>
              <a:rPr lang="en-US" sz="3600" b="1" dirty="0">
                <a:solidFill>
                  <a:srgbClr val="0070C0"/>
                </a:solidFill>
              </a:rPr>
              <a:t>, </a:t>
            </a:r>
            <a:r>
              <a:rPr lang="en-US" sz="3600" b="1" dirty="0">
                <a:solidFill>
                  <a:srgbClr val="FF0000"/>
                </a:solidFill>
              </a:rPr>
              <a:t>/id/</a:t>
            </a:r>
            <a:r>
              <a:rPr lang="en-US" sz="3600" b="1" dirty="0">
                <a:solidFill>
                  <a:srgbClr val="0070C0"/>
                </a:solidFill>
              </a:rPr>
              <a:t>, or </a:t>
            </a:r>
            <a:r>
              <a:rPr lang="en-US" sz="3600" b="1" dirty="0">
                <a:solidFill>
                  <a:srgbClr val="FF0000"/>
                </a:solidFill>
              </a:rPr>
              <a:t>/d/</a:t>
            </a:r>
            <a:r>
              <a:rPr lang="en-US" sz="3600" b="1" dirty="0">
                <a:solidFill>
                  <a:srgbClr val="0070C0"/>
                </a:solidFill>
              </a:rPr>
              <a:t>:</a:t>
            </a:r>
          </a:p>
        </p:txBody>
      </p:sp>
      <p:sp>
        <p:nvSpPr>
          <p:cNvPr id="3" name="Rectangle 2"/>
          <p:cNvSpPr/>
          <p:nvPr/>
        </p:nvSpPr>
        <p:spPr>
          <a:xfrm>
            <a:off x="414670" y="1321806"/>
            <a:ext cx="11472530" cy="502467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dirty="0">
                <a:solidFill>
                  <a:srgbClr val="0070C0"/>
                </a:solidFill>
              </a:rPr>
              <a:t>1. If the verb before ‘-ed’ ends with the sound </a:t>
            </a:r>
            <a:r>
              <a:rPr lang="en-US" sz="3600" b="1" dirty="0">
                <a:solidFill>
                  <a:srgbClr val="0070C0"/>
                </a:solidFill>
              </a:rPr>
              <a:t>'t' or 'd'</a:t>
            </a:r>
            <a:r>
              <a:rPr lang="en-US" sz="3600" dirty="0">
                <a:solidFill>
                  <a:srgbClr val="0070C0"/>
                </a:solidFill>
              </a:rPr>
              <a:t>,</a:t>
            </a:r>
            <a:r>
              <a:rPr lang="en-US" sz="3600" b="1" dirty="0">
                <a:solidFill>
                  <a:srgbClr val="0070C0"/>
                </a:solidFill>
              </a:rPr>
              <a:t> </a:t>
            </a:r>
            <a:r>
              <a:rPr lang="en-US" sz="3600" dirty="0">
                <a:solidFill>
                  <a:srgbClr val="0070C0"/>
                </a:solidFill>
              </a:rPr>
              <a:t>then </a:t>
            </a:r>
          </a:p>
          <a:p>
            <a:r>
              <a:rPr lang="en-US" sz="3600" dirty="0">
                <a:solidFill>
                  <a:srgbClr val="0070C0"/>
                </a:solidFill>
              </a:rPr>
              <a:t>‘-ed’ is pronounced ……………</a:t>
            </a:r>
          </a:p>
          <a:p>
            <a:r>
              <a:rPr lang="en-US" sz="3600" dirty="0">
                <a:solidFill>
                  <a:srgbClr val="0070C0"/>
                </a:solidFill>
              </a:rPr>
              <a:t>Ex: wan</a:t>
            </a:r>
            <a:r>
              <a:rPr lang="en-US" sz="3600" dirty="0">
                <a:solidFill>
                  <a:srgbClr val="FF0000"/>
                </a:solidFill>
              </a:rPr>
              <a:t>t</a:t>
            </a:r>
            <a:r>
              <a:rPr lang="en-US" sz="3600" dirty="0">
                <a:solidFill>
                  <a:srgbClr val="0070C0"/>
                </a:solidFill>
              </a:rPr>
              <a:t> – wanted             need – nee</a:t>
            </a:r>
            <a:r>
              <a:rPr lang="en-US" sz="3600" dirty="0">
                <a:solidFill>
                  <a:srgbClr val="FF0000"/>
                </a:solidFill>
              </a:rPr>
              <a:t>d</a:t>
            </a:r>
            <a:r>
              <a:rPr lang="en-US" sz="3600" dirty="0">
                <a:solidFill>
                  <a:srgbClr val="0070C0"/>
                </a:solidFill>
              </a:rPr>
              <a:t>ed</a:t>
            </a:r>
          </a:p>
          <a:p>
            <a:r>
              <a:rPr lang="en-US" sz="3600" dirty="0">
                <a:solidFill>
                  <a:srgbClr val="0070C0"/>
                </a:solidFill>
              </a:rPr>
              <a:t>2. If the word before ‘-ed’ ends with the sound </a:t>
            </a:r>
            <a:r>
              <a:rPr lang="en-US" sz="3600" b="1" dirty="0">
                <a:solidFill>
                  <a:srgbClr val="0070C0"/>
                </a:solidFill>
              </a:rPr>
              <a:t>'p', 'f', 's', '</a:t>
            </a:r>
            <a:r>
              <a:rPr lang="en-US" sz="3600" b="1" dirty="0" err="1">
                <a:solidFill>
                  <a:srgbClr val="0070C0"/>
                </a:solidFill>
              </a:rPr>
              <a:t>ch</a:t>
            </a:r>
            <a:r>
              <a:rPr lang="en-US" sz="3600" b="1" dirty="0">
                <a:solidFill>
                  <a:srgbClr val="0070C0"/>
                </a:solidFill>
              </a:rPr>
              <a:t>', '</a:t>
            </a:r>
            <a:r>
              <a:rPr lang="en-US" sz="3600" b="1" dirty="0" err="1">
                <a:solidFill>
                  <a:srgbClr val="0070C0"/>
                </a:solidFill>
              </a:rPr>
              <a:t>sh</a:t>
            </a:r>
            <a:r>
              <a:rPr lang="en-US" sz="3600" b="1" dirty="0">
                <a:solidFill>
                  <a:srgbClr val="0070C0"/>
                </a:solidFill>
              </a:rPr>
              <a:t>', 'k'</a:t>
            </a:r>
            <a:r>
              <a:rPr lang="en-US" sz="3600" dirty="0">
                <a:solidFill>
                  <a:srgbClr val="0070C0"/>
                </a:solidFill>
              </a:rPr>
              <a:t>, then ‘-ed’ is pronounced …………..</a:t>
            </a:r>
          </a:p>
          <a:p>
            <a:r>
              <a:rPr lang="en-US" sz="3600" dirty="0">
                <a:solidFill>
                  <a:srgbClr val="0070C0"/>
                </a:solidFill>
              </a:rPr>
              <a:t>Ex: sto</a:t>
            </a:r>
            <a:r>
              <a:rPr lang="en-US" sz="3600" dirty="0">
                <a:solidFill>
                  <a:srgbClr val="FF0000"/>
                </a:solidFill>
              </a:rPr>
              <a:t>p</a:t>
            </a:r>
            <a:r>
              <a:rPr lang="en-US" sz="3600" dirty="0">
                <a:solidFill>
                  <a:srgbClr val="0070C0"/>
                </a:solidFill>
              </a:rPr>
              <a:t> – stopped        lau</a:t>
            </a:r>
            <a:r>
              <a:rPr lang="en-US" sz="3600" dirty="0">
                <a:solidFill>
                  <a:srgbClr val="FF0000"/>
                </a:solidFill>
              </a:rPr>
              <a:t>gh</a:t>
            </a:r>
            <a:r>
              <a:rPr lang="en-US" sz="3600" dirty="0">
                <a:solidFill>
                  <a:srgbClr val="0070C0"/>
                </a:solidFill>
              </a:rPr>
              <a:t> – laughed     mi</a:t>
            </a:r>
            <a:r>
              <a:rPr lang="en-US" sz="3600" dirty="0">
                <a:solidFill>
                  <a:srgbClr val="FF0000"/>
                </a:solidFill>
              </a:rPr>
              <a:t>ss</a:t>
            </a:r>
            <a:r>
              <a:rPr lang="en-US" sz="3600" dirty="0">
                <a:solidFill>
                  <a:srgbClr val="0070C0"/>
                </a:solidFill>
              </a:rPr>
              <a:t> – missed</a:t>
            </a:r>
          </a:p>
          <a:p>
            <a:r>
              <a:rPr lang="en-US" sz="3600" dirty="0">
                <a:solidFill>
                  <a:srgbClr val="0070C0"/>
                </a:solidFill>
              </a:rPr>
              <a:t>      wat</a:t>
            </a:r>
            <a:r>
              <a:rPr lang="en-US" sz="3600" dirty="0">
                <a:solidFill>
                  <a:srgbClr val="FF0000"/>
                </a:solidFill>
              </a:rPr>
              <a:t>ch</a:t>
            </a:r>
            <a:r>
              <a:rPr lang="en-US" sz="3600" dirty="0">
                <a:solidFill>
                  <a:srgbClr val="0070C0"/>
                </a:solidFill>
              </a:rPr>
              <a:t> – watched     wa</a:t>
            </a:r>
            <a:r>
              <a:rPr lang="en-US" sz="3600" dirty="0">
                <a:solidFill>
                  <a:srgbClr val="FF0000"/>
                </a:solidFill>
              </a:rPr>
              <a:t>sh</a:t>
            </a:r>
            <a:r>
              <a:rPr lang="en-US" sz="3600" dirty="0">
                <a:solidFill>
                  <a:srgbClr val="0070C0"/>
                </a:solidFill>
              </a:rPr>
              <a:t> – washed     coo</a:t>
            </a:r>
            <a:r>
              <a:rPr lang="en-US" sz="3600" dirty="0">
                <a:solidFill>
                  <a:srgbClr val="FF0000"/>
                </a:solidFill>
              </a:rPr>
              <a:t>k</a:t>
            </a:r>
            <a:r>
              <a:rPr lang="en-US" sz="3600" dirty="0">
                <a:solidFill>
                  <a:srgbClr val="0070C0"/>
                </a:solidFill>
              </a:rPr>
              <a:t> – cooked     </a:t>
            </a:r>
          </a:p>
          <a:p>
            <a:r>
              <a:rPr lang="en-US" sz="3600" dirty="0">
                <a:solidFill>
                  <a:srgbClr val="0070C0"/>
                </a:solidFill>
              </a:rPr>
              <a:t>3. For other words, ‘-ed’ is pronounced …………….</a:t>
            </a:r>
          </a:p>
          <a:p>
            <a:r>
              <a:rPr lang="en-US" sz="3600" dirty="0">
                <a:solidFill>
                  <a:srgbClr val="0070C0"/>
                </a:solidFill>
              </a:rPr>
              <a:t>Ex: clea</a:t>
            </a:r>
            <a:r>
              <a:rPr lang="en-US" sz="3600" dirty="0">
                <a:solidFill>
                  <a:srgbClr val="FF0000"/>
                </a:solidFill>
              </a:rPr>
              <a:t>n</a:t>
            </a:r>
            <a:r>
              <a:rPr lang="en-US" sz="3600" dirty="0">
                <a:solidFill>
                  <a:srgbClr val="0070C0"/>
                </a:solidFill>
              </a:rPr>
              <a:t> – cleaned      organi</a:t>
            </a:r>
            <a:r>
              <a:rPr lang="en-US" sz="3600" dirty="0">
                <a:solidFill>
                  <a:srgbClr val="FF0000"/>
                </a:solidFill>
              </a:rPr>
              <a:t>z</a:t>
            </a:r>
            <a:r>
              <a:rPr lang="en-US" sz="3600" dirty="0">
                <a:solidFill>
                  <a:srgbClr val="0070C0"/>
                </a:solidFill>
              </a:rPr>
              <a:t>e – organized </a:t>
            </a:r>
          </a:p>
        </p:txBody>
      </p:sp>
      <p:sp>
        <p:nvSpPr>
          <p:cNvPr id="4" name="TextBox 3"/>
          <p:cNvSpPr txBox="1"/>
          <p:nvPr/>
        </p:nvSpPr>
        <p:spPr>
          <a:xfrm>
            <a:off x="4567263" y="1781953"/>
            <a:ext cx="887240" cy="646331"/>
          </a:xfrm>
          <a:prstGeom prst="rect">
            <a:avLst/>
          </a:prstGeom>
          <a:noFill/>
        </p:spPr>
        <p:txBody>
          <a:bodyPr wrap="square" rtlCol="0">
            <a:spAutoFit/>
          </a:bodyPr>
          <a:lstStyle/>
          <a:p>
            <a:r>
              <a:rPr lang="en-US" sz="3600" dirty="0">
                <a:solidFill>
                  <a:srgbClr val="FF0000"/>
                </a:solidFill>
              </a:rPr>
              <a:t>/id/</a:t>
            </a:r>
          </a:p>
        </p:txBody>
      </p:sp>
      <p:sp>
        <p:nvSpPr>
          <p:cNvPr id="5" name="TextBox 4"/>
          <p:cNvSpPr txBox="1"/>
          <p:nvPr/>
        </p:nvSpPr>
        <p:spPr>
          <a:xfrm>
            <a:off x="7944416" y="3429000"/>
            <a:ext cx="787652" cy="646331"/>
          </a:xfrm>
          <a:prstGeom prst="rect">
            <a:avLst/>
          </a:prstGeom>
          <a:noFill/>
        </p:spPr>
        <p:txBody>
          <a:bodyPr wrap="square" rtlCol="0">
            <a:spAutoFit/>
          </a:bodyPr>
          <a:lstStyle/>
          <a:p>
            <a:r>
              <a:rPr lang="en-US" sz="3600" dirty="0">
                <a:solidFill>
                  <a:srgbClr val="FF0000"/>
                </a:solidFill>
              </a:rPr>
              <a:t>/t/</a:t>
            </a:r>
          </a:p>
        </p:txBody>
      </p:sp>
      <p:sp>
        <p:nvSpPr>
          <p:cNvPr id="6" name="TextBox 5"/>
          <p:cNvSpPr txBox="1"/>
          <p:nvPr/>
        </p:nvSpPr>
        <p:spPr>
          <a:xfrm>
            <a:off x="8302027" y="5053412"/>
            <a:ext cx="860081" cy="646331"/>
          </a:xfrm>
          <a:prstGeom prst="rect">
            <a:avLst/>
          </a:prstGeom>
          <a:noFill/>
        </p:spPr>
        <p:txBody>
          <a:bodyPr wrap="square" rtlCol="0">
            <a:spAutoFit/>
          </a:bodyPr>
          <a:lstStyle/>
          <a:p>
            <a:r>
              <a:rPr lang="en-US" sz="3600" dirty="0">
                <a:solidFill>
                  <a:srgbClr val="FF0000"/>
                </a:solidFill>
              </a:rPr>
              <a:t>/d/</a:t>
            </a:r>
          </a:p>
        </p:txBody>
      </p:sp>
    </p:spTree>
    <p:extLst>
      <p:ext uri="{BB962C8B-B14F-4D97-AF65-F5344CB8AC3E}">
        <p14:creationId xmlns:p14="http://schemas.microsoft.com/office/powerpoint/2010/main" val="129871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713290" y="591635"/>
            <a:ext cx="10258425" cy="2524125"/>
          </a:xfrm>
          <a:prstGeom prst="rect">
            <a:avLst/>
          </a:prstGeom>
        </p:spPr>
      </p:pic>
      <p:pic>
        <p:nvPicPr>
          <p:cNvPr id="3" name="CD1-TRACK 4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35590" y="407407"/>
            <a:ext cx="671592" cy="671592"/>
          </a:xfrm>
          <a:prstGeom prst="rect">
            <a:avLst/>
          </a:prstGeom>
        </p:spPr>
      </p:pic>
      <p:cxnSp>
        <p:nvCxnSpPr>
          <p:cNvPr id="5" name="Straight Connector 4"/>
          <p:cNvCxnSpPr/>
          <p:nvPr/>
        </p:nvCxnSpPr>
        <p:spPr>
          <a:xfrm flipV="1">
            <a:off x="5911913" y="1901228"/>
            <a:ext cx="1321806" cy="9053"/>
          </a:xfrm>
          <a:prstGeom prst="line">
            <a:avLst/>
          </a:prstGeom>
        </p:spPr>
        <p:style>
          <a:lnRef idx="2">
            <a:schemeClr val="accent2"/>
          </a:lnRef>
          <a:fillRef idx="0">
            <a:schemeClr val="accent2"/>
          </a:fillRef>
          <a:effectRef idx="1">
            <a:schemeClr val="accent2"/>
          </a:effectRef>
          <a:fontRef idx="minor">
            <a:schemeClr val="tx1"/>
          </a:fontRef>
        </p:style>
      </p:cxnSp>
      <p:cxnSp>
        <p:nvCxnSpPr>
          <p:cNvPr id="7" name="Straight Connector 6"/>
          <p:cNvCxnSpPr/>
          <p:nvPr/>
        </p:nvCxnSpPr>
        <p:spPr>
          <a:xfrm>
            <a:off x="3485584" y="2335794"/>
            <a:ext cx="1674891" cy="18107"/>
          </a:xfrm>
          <a:prstGeom prst="line">
            <a:avLst/>
          </a:prstGeom>
        </p:spPr>
        <p:style>
          <a:lnRef idx="2">
            <a:schemeClr val="accent2"/>
          </a:lnRef>
          <a:fillRef idx="0">
            <a:schemeClr val="accent2"/>
          </a:fillRef>
          <a:effectRef idx="1">
            <a:schemeClr val="accent2"/>
          </a:effectRef>
          <a:fontRef idx="minor">
            <a:schemeClr val="tx1"/>
          </a:fontRef>
        </p:style>
      </p:cxnSp>
      <p:cxnSp>
        <p:nvCxnSpPr>
          <p:cNvPr id="9" name="Straight Connector 8"/>
          <p:cNvCxnSpPr/>
          <p:nvPr/>
        </p:nvCxnSpPr>
        <p:spPr>
          <a:xfrm>
            <a:off x="3485584" y="2788467"/>
            <a:ext cx="1258432" cy="9054"/>
          </a:xfrm>
          <a:prstGeom prst="line">
            <a:avLst/>
          </a:prstGeom>
        </p:spPr>
        <p:style>
          <a:lnRef idx="2">
            <a:schemeClr val="accent2"/>
          </a:lnRef>
          <a:fillRef idx="0">
            <a:schemeClr val="accent2"/>
          </a:fillRef>
          <a:effectRef idx="1">
            <a:schemeClr val="accent2"/>
          </a:effectRef>
          <a:fontRef idx="minor">
            <a:schemeClr val="tx1"/>
          </a:fontRef>
        </p:style>
      </p:cxnSp>
      <p:pic>
        <p:nvPicPr>
          <p:cNvPr id="11" name="Picture 10"/>
          <p:cNvPicPr>
            <a:picLocks noChangeAspect="1"/>
          </p:cNvPicPr>
          <p:nvPr/>
        </p:nvPicPr>
        <p:blipFill>
          <a:blip r:embed="rId6"/>
          <a:stretch>
            <a:fillRect/>
          </a:stretch>
        </p:blipFill>
        <p:spPr>
          <a:xfrm>
            <a:off x="713290" y="4098060"/>
            <a:ext cx="5943600" cy="1038225"/>
          </a:xfrm>
          <a:prstGeom prst="rect">
            <a:avLst/>
          </a:prstGeom>
        </p:spPr>
      </p:pic>
      <p:sp>
        <p:nvSpPr>
          <p:cNvPr id="12" name="Rectangle 11"/>
          <p:cNvSpPr/>
          <p:nvPr/>
        </p:nvSpPr>
        <p:spPr>
          <a:xfrm>
            <a:off x="2018922" y="3115760"/>
            <a:ext cx="4608214" cy="62332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0070C0"/>
                </a:solidFill>
              </a:rPr>
              <a:t>Listen again and repeat</a:t>
            </a:r>
          </a:p>
        </p:txBody>
      </p:sp>
      <p:pic>
        <p:nvPicPr>
          <p:cNvPr id="13" name="Picture 12"/>
          <p:cNvPicPr>
            <a:picLocks noChangeAspect="1"/>
          </p:cNvPicPr>
          <p:nvPr/>
        </p:nvPicPr>
        <p:blipFill>
          <a:blip r:embed="rId7"/>
          <a:stretch>
            <a:fillRect/>
          </a:stretch>
        </p:blipFill>
        <p:spPr>
          <a:xfrm>
            <a:off x="7595040" y="4231387"/>
            <a:ext cx="3540550" cy="2257506"/>
          </a:xfrm>
          <a:prstGeom prst="rect">
            <a:avLst/>
          </a:prstGeom>
        </p:spPr>
      </p:pic>
    </p:spTree>
    <p:extLst>
      <p:ext uri="{BB962C8B-B14F-4D97-AF65-F5344CB8AC3E}">
        <p14:creationId xmlns:p14="http://schemas.microsoft.com/office/powerpoint/2010/main" val="417993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59880" fill="hold"/>
                                        <p:tgtEl>
                                          <p:spTgt spid="3"/>
                                        </p:tgtEl>
                                      </p:cBhvr>
                                    </p:cmd>
                                  </p:childTnLst>
                                </p:cTn>
                              </p:par>
                            </p:childTnLst>
                          </p:cTn>
                        </p:par>
                      </p:childTnLst>
                    </p:cTn>
                  </p:par>
                </p:childTnLst>
              </p:cTn>
              <p:nextCondLst>
                <p:cond evt="onClick" delay="0">
                  <p:tgtEl>
                    <p:spTgt spid="3"/>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310027" y="2833735"/>
            <a:ext cx="3237288" cy="3625762"/>
          </a:xfrm>
          <a:prstGeom prst="rect">
            <a:avLst/>
          </a:prstGeom>
        </p:spPr>
      </p:pic>
      <p:pic>
        <p:nvPicPr>
          <p:cNvPr id="4" name="Picture 3"/>
          <p:cNvPicPr>
            <a:picLocks noChangeAspect="1"/>
          </p:cNvPicPr>
          <p:nvPr/>
        </p:nvPicPr>
        <p:blipFill>
          <a:blip r:embed="rId3"/>
          <a:stretch>
            <a:fillRect/>
          </a:stretch>
        </p:blipFill>
        <p:spPr>
          <a:xfrm>
            <a:off x="0" y="334412"/>
            <a:ext cx="12035828" cy="2777499"/>
          </a:xfrm>
          <a:prstGeom prst="rect">
            <a:avLst/>
          </a:prstGeom>
        </p:spPr>
      </p:pic>
      <p:pic>
        <p:nvPicPr>
          <p:cNvPr id="5" name="Picture 4"/>
          <p:cNvPicPr>
            <a:picLocks noChangeAspect="1"/>
          </p:cNvPicPr>
          <p:nvPr/>
        </p:nvPicPr>
        <p:blipFill>
          <a:blip r:embed="rId4"/>
          <a:stretch>
            <a:fillRect/>
          </a:stretch>
        </p:blipFill>
        <p:spPr>
          <a:xfrm>
            <a:off x="235869" y="4025129"/>
            <a:ext cx="7074158" cy="1832463"/>
          </a:xfrm>
          <a:prstGeom prst="rect">
            <a:avLst/>
          </a:prstGeom>
        </p:spPr>
      </p:pic>
    </p:spTree>
    <p:extLst>
      <p:ext uri="{BB962C8B-B14F-4D97-AF65-F5344CB8AC3E}">
        <p14:creationId xmlns:p14="http://schemas.microsoft.com/office/powerpoint/2010/main" val="393289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506994" y="4374473"/>
            <a:ext cx="4662535" cy="1231271"/>
          </a:xfrm>
          <a:prstGeom prst="wedgeRoundRectCallout">
            <a:avLst>
              <a:gd name="adj1" fmla="val -2969"/>
              <a:gd name="adj2" fmla="val 64706"/>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3600" dirty="0">
                <a:solidFill>
                  <a:schemeClr val="accent6">
                    <a:lumMod val="75000"/>
                  </a:schemeClr>
                </a:solidFill>
              </a:rPr>
              <a:t>What did you do to help our community?</a:t>
            </a:r>
          </a:p>
        </p:txBody>
      </p:sp>
      <p:sp>
        <p:nvSpPr>
          <p:cNvPr id="3" name="Rounded Rectangular Callout 2"/>
          <p:cNvSpPr/>
          <p:nvPr/>
        </p:nvSpPr>
        <p:spPr>
          <a:xfrm>
            <a:off x="5939073" y="5219323"/>
            <a:ext cx="6174464" cy="810285"/>
          </a:xfrm>
          <a:prstGeom prst="wedgeRoundRectCallout">
            <a:avLst>
              <a:gd name="adj1" fmla="val -40334"/>
              <a:gd name="adj2" fmla="val 83729"/>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dirty="0">
                <a:solidFill>
                  <a:srgbClr val="0070C0"/>
                </a:solidFill>
              </a:rPr>
              <a:t>I recycled paper three days ago.</a:t>
            </a:r>
          </a:p>
        </p:txBody>
      </p:sp>
      <p:pic>
        <p:nvPicPr>
          <p:cNvPr id="5" name="Picture 4"/>
          <p:cNvPicPr>
            <a:picLocks noChangeAspect="1"/>
          </p:cNvPicPr>
          <p:nvPr/>
        </p:nvPicPr>
        <p:blipFill>
          <a:blip r:embed="rId2"/>
          <a:stretch>
            <a:fillRect/>
          </a:stretch>
        </p:blipFill>
        <p:spPr>
          <a:xfrm>
            <a:off x="3119484" y="383121"/>
            <a:ext cx="6134100" cy="3267075"/>
          </a:xfrm>
          <a:prstGeom prst="rect">
            <a:avLst/>
          </a:prstGeom>
        </p:spPr>
      </p:pic>
      <p:sp>
        <p:nvSpPr>
          <p:cNvPr id="6" name="Rounded Rectangular Callout 5"/>
          <p:cNvSpPr/>
          <p:nvPr/>
        </p:nvSpPr>
        <p:spPr>
          <a:xfrm>
            <a:off x="5939073" y="3819949"/>
            <a:ext cx="5667470" cy="779211"/>
          </a:xfrm>
          <a:prstGeom prst="wedgeRoundRectCallout">
            <a:avLst>
              <a:gd name="adj1" fmla="val -40482"/>
              <a:gd name="adj2" fmla="val 82252"/>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dirty="0">
                <a:solidFill>
                  <a:srgbClr val="0070C0"/>
                </a:solidFill>
              </a:rPr>
              <a:t>Last week, I recycled bottles.</a:t>
            </a:r>
          </a:p>
        </p:txBody>
      </p:sp>
    </p:spTree>
    <p:extLst>
      <p:ext uri="{BB962C8B-B14F-4D97-AF65-F5344CB8AC3E}">
        <p14:creationId xmlns:p14="http://schemas.microsoft.com/office/powerpoint/2010/main" val="725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59458" y="360252"/>
            <a:ext cx="6181725" cy="3276600"/>
          </a:xfrm>
          <a:prstGeom prst="rect">
            <a:avLst/>
          </a:prstGeom>
        </p:spPr>
      </p:pic>
      <p:sp>
        <p:nvSpPr>
          <p:cNvPr id="3" name="Rounded Rectangular Callout 2"/>
          <p:cNvSpPr/>
          <p:nvPr/>
        </p:nvSpPr>
        <p:spPr>
          <a:xfrm>
            <a:off x="371192" y="4321709"/>
            <a:ext cx="4870764" cy="1312752"/>
          </a:xfrm>
          <a:prstGeom prst="wedgeRoundRectCallout">
            <a:avLst>
              <a:gd name="adj1" fmla="val -2617"/>
              <a:gd name="adj2" fmla="val 70776"/>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r>
              <a:rPr lang="en-US" sz="3600" dirty="0">
                <a:solidFill>
                  <a:srgbClr val="F79646">
                    <a:lumMod val="75000"/>
                  </a:srgbClr>
                </a:solidFill>
              </a:rPr>
              <a:t>What did you do to help our community?</a:t>
            </a:r>
          </a:p>
        </p:txBody>
      </p:sp>
      <p:sp>
        <p:nvSpPr>
          <p:cNvPr id="4" name="Rounded Rectangular Callout 3"/>
          <p:cNvSpPr/>
          <p:nvPr/>
        </p:nvSpPr>
        <p:spPr>
          <a:xfrm>
            <a:off x="6047715" y="3945990"/>
            <a:ext cx="5758004" cy="751438"/>
          </a:xfrm>
          <a:prstGeom prst="wedgeRoundRectCallout">
            <a:avLst>
              <a:gd name="adj1" fmla="val -40015"/>
              <a:gd name="adj2" fmla="val 79367"/>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dirty="0">
                <a:solidFill>
                  <a:srgbClr val="0070C0"/>
                </a:solidFill>
              </a:rPr>
              <a:t>Last week, I planted trees.</a:t>
            </a:r>
          </a:p>
        </p:txBody>
      </p:sp>
      <p:sp>
        <p:nvSpPr>
          <p:cNvPr id="5" name="Rounded Rectangular Callout 4"/>
          <p:cNvSpPr/>
          <p:nvPr/>
        </p:nvSpPr>
        <p:spPr>
          <a:xfrm>
            <a:off x="6061295" y="5169528"/>
            <a:ext cx="5730843" cy="706171"/>
          </a:xfrm>
          <a:prstGeom prst="wedgeRoundRectCallout">
            <a:avLst>
              <a:gd name="adj1" fmla="val -40422"/>
              <a:gd name="adj2" fmla="val 83013"/>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dirty="0">
                <a:solidFill>
                  <a:srgbClr val="0070C0"/>
                </a:solidFill>
              </a:rPr>
              <a:t>I planted flowers yesterday.</a:t>
            </a:r>
          </a:p>
        </p:txBody>
      </p:sp>
    </p:spTree>
    <p:extLst>
      <p:ext uri="{BB962C8B-B14F-4D97-AF65-F5344CB8AC3E}">
        <p14:creationId xmlns:p14="http://schemas.microsoft.com/office/powerpoint/2010/main" val="3703062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23450" y="328754"/>
            <a:ext cx="7620000" cy="3086100"/>
          </a:xfrm>
          <a:prstGeom prst="rect">
            <a:avLst/>
          </a:prstGeom>
        </p:spPr>
      </p:pic>
      <p:sp>
        <p:nvSpPr>
          <p:cNvPr id="3" name="Rounded Rectangular Callout 2"/>
          <p:cNvSpPr/>
          <p:nvPr/>
        </p:nvSpPr>
        <p:spPr>
          <a:xfrm>
            <a:off x="425513" y="4182701"/>
            <a:ext cx="4336610" cy="1321806"/>
          </a:xfrm>
          <a:prstGeom prst="wedgeRoundRectCallout">
            <a:avLst>
              <a:gd name="adj1" fmla="val -582"/>
              <a:gd name="adj2" fmla="val 70034"/>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r>
              <a:rPr lang="en-US" sz="3600" dirty="0">
                <a:solidFill>
                  <a:srgbClr val="F79646">
                    <a:lumMod val="75000"/>
                  </a:srgbClr>
                </a:solidFill>
              </a:rPr>
              <a:t>What did you do to help our community?</a:t>
            </a:r>
          </a:p>
        </p:txBody>
      </p:sp>
      <p:sp>
        <p:nvSpPr>
          <p:cNvPr id="4" name="Rounded Rectangular Callout 3"/>
          <p:cNvSpPr/>
          <p:nvPr/>
        </p:nvSpPr>
        <p:spPr>
          <a:xfrm>
            <a:off x="5106154" y="3576119"/>
            <a:ext cx="6609030" cy="597529"/>
          </a:xfrm>
          <a:prstGeom prst="wedgeRoundRectCallout">
            <a:avLst>
              <a:gd name="adj1" fmla="val -37819"/>
              <a:gd name="adj2" fmla="val 82197"/>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200" dirty="0">
                <a:solidFill>
                  <a:srgbClr val="0070C0"/>
                </a:solidFill>
              </a:rPr>
              <a:t>Two weeks ago, I donated old clothes.</a:t>
            </a:r>
          </a:p>
        </p:txBody>
      </p:sp>
      <p:sp>
        <p:nvSpPr>
          <p:cNvPr id="5" name="Rounded Rectangular Callout 4"/>
          <p:cNvSpPr/>
          <p:nvPr/>
        </p:nvSpPr>
        <p:spPr>
          <a:xfrm>
            <a:off x="5124261" y="4540313"/>
            <a:ext cx="6590923" cy="597528"/>
          </a:xfrm>
          <a:prstGeom prst="wedgeRoundRectCallout">
            <a:avLst>
              <a:gd name="adj1" fmla="val -39652"/>
              <a:gd name="adj2" fmla="val 83712"/>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200" dirty="0">
                <a:solidFill>
                  <a:srgbClr val="0070C0"/>
                </a:solidFill>
              </a:rPr>
              <a:t>Last month, I donated old books.</a:t>
            </a:r>
          </a:p>
        </p:txBody>
      </p:sp>
      <p:sp>
        <p:nvSpPr>
          <p:cNvPr id="6" name="Rounded Rectangular Callout 5"/>
          <p:cNvSpPr/>
          <p:nvPr/>
        </p:nvSpPr>
        <p:spPr>
          <a:xfrm>
            <a:off x="5106154" y="5504507"/>
            <a:ext cx="6609030" cy="588475"/>
          </a:xfrm>
          <a:prstGeom prst="wedgeRoundRectCallout">
            <a:avLst>
              <a:gd name="adj1" fmla="val -40422"/>
              <a:gd name="adj2" fmla="val 88654"/>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dirty="0">
                <a:solidFill>
                  <a:srgbClr val="0070C0"/>
                </a:solidFill>
              </a:rPr>
              <a:t>I donated food yesterday.</a:t>
            </a:r>
          </a:p>
        </p:txBody>
      </p:sp>
    </p:spTree>
    <p:extLst>
      <p:ext uri="{BB962C8B-B14F-4D97-AF65-F5344CB8AC3E}">
        <p14:creationId xmlns:p14="http://schemas.microsoft.com/office/powerpoint/2010/main" val="28823403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461727" y="4436198"/>
            <a:ext cx="4436197" cy="1330859"/>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lvl="0"/>
            <a:r>
              <a:rPr lang="en-US" sz="3600" dirty="0">
                <a:solidFill>
                  <a:srgbClr val="F79646">
                    <a:lumMod val="75000"/>
                  </a:srgbClr>
                </a:solidFill>
              </a:rPr>
              <a:t>What did you do to help our community?</a:t>
            </a:r>
          </a:p>
        </p:txBody>
      </p:sp>
      <p:pic>
        <p:nvPicPr>
          <p:cNvPr id="3" name="Picture 2"/>
          <p:cNvPicPr>
            <a:picLocks noChangeAspect="1"/>
          </p:cNvPicPr>
          <p:nvPr/>
        </p:nvPicPr>
        <p:blipFill>
          <a:blip r:embed="rId2"/>
          <a:stretch>
            <a:fillRect/>
          </a:stretch>
        </p:blipFill>
        <p:spPr>
          <a:xfrm>
            <a:off x="2342254" y="351151"/>
            <a:ext cx="7724775" cy="3095625"/>
          </a:xfrm>
          <a:prstGeom prst="rect">
            <a:avLst/>
          </a:prstGeom>
        </p:spPr>
      </p:pic>
      <p:sp>
        <p:nvSpPr>
          <p:cNvPr id="4" name="Rounded Rectangular Callout 3"/>
          <p:cNvSpPr/>
          <p:nvPr/>
        </p:nvSpPr>
        <p:spPr>
          <a:xfrm>
            <a:off x="5413972" y="3675375"/>
            <a:ext cx="6545656" cy="950946"/>
          </a:xfrm>
          <a:prstGeom prst="wedgeRoundRectCallout">
            <a:avLst>
              <a:gd name="adj1" fmla="val -36739"/>
              <a:gd name="adj2" fmla="val 65658"/>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200" dirty="0">
                <a:solidFill>
                  <a:srgbClr val="0070C0"/>
                </a:solidFill>
              </a:rPr>
              <a:t>I cleaned up the park near my house yesterday.</a:t>
            </a:r>
          </a:p>
        </p:txBody>
      </p:sp>
      <p:sp>
        <p:nvSpPr>
          <p:cNvPr id="5" name="Rounded Rectangular Callout 4"/>
          <p:cNvSpPr/>
          <p:nvPr/>
        </p:nvSpPr>
        <p:spPr>
          <a:xfrm>
            <a:off x="5413972" y="4879818"/>
            <a:ext cx="6539620" cy="633742"/>
          </a:xfrm>
          <a:prstGeom prst="wedgeRoundRectCallout">
            <a:avLst>
              <a:gd name="adj1" fmla="val -38969"/>
              <a:gd name="adj2" fmla="val 79643"/>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200" dirty="0">
                <a:solidFill>
                  <a:srgbClr val="0070C0"/>
                </a:solidFill>
              </a:rPr>
              <a:t>I cleaned up streets two days ago.</a:t>
            </a:r>
          </a:p>
        </p:txBody>
      </p:sp>
      <p:sp>
        <p:nvSpPr>
          <p:cNvPr id="6" name="Rounded Rectangular Callout 5"/>
          <p:cNvSpPr/>
          <p:nvPr/>
        </p:nvSpPr>
        <p:spPr>
          <a:xfrm>
            <a:off x="5413972" y="5767057"/>
            <a:ext cx="6636190" cy="606583"/>
          </a:xfrm>
          <a:prstGeom prst="wedgeRoundRectCallout">
            <a:avLst>
              <a:gd name="adj1" fmla="val -37658"/>
              <a:gd name="adj2" fmla="val 81903"/>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200" dirty="0">
                <a:solidFill>
                  <a:srgbClr val="0070C0"/>
                </a:solidFill>
              </a:rPr>
              <a:t>I cleaned up the local beach last week.</a:t>
            </a:r>
          </a:p>
        </p:txBody>
      </p:sp>
    </p:spTree>
    <p:extLst>
      <p:ext uri="{BB962C8B-B14F-4D97-AF65-F5344CB8AC3E}">
        <p14:creationId xmlns:p14="http://schemas.microsoft.com/office/powerpoint/2010/main" val="5358530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70132" y="458426"/>
            <a:ext cx="11287125" cy="1504950"/>
          </a:xfrm>
          <a:prstGeom prst="rect">
            <a:avLst/>
          </a:prstGeom>
        </p:spPr>
      </p:pic>
      <p:sp>
        <p:nvSpPr>
          <p:cNvPr id="3" name="Rounded Rectangular Callout 2"/>
          <p:cNvSpPr/>
          <p:nvPr/>
        </p:nvSpPr>
        <p:spPr>
          <a:xfrm>
            <a:off x="452201" y="3095060"/>
            <a:ext cx="4853130" cy="1504101"/>
          </a:xfrm>
          <a:prstGeom prst="wedgeRoundRectCallout">
            <a:avLst>
              <a:gd name="adj1" fmla="val -1647"/>
              <a:gd name="adj2" fmla="val 79354"/>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r>
              <a:rPr lang="en-US" sz="3600" dirty="0">
                <a:solidFill>
                  <a:srgbClr val="F79646">
                    <a:lumMod val="75000"/>
                  </a:srgbClr>
                </a:solidFill>
              </a:rPr>
              <a:t>What did you do to help our community?</a:t>
            </a:r>
          </a:p>
        </p:txBody>
      </p:sp>
      <p:sp>
        <p:nvSpPr>
          <p:cNvPr id="4" name="Rounded Rectangular Callout 3"/>
          <p:cNvSpPr/>
          <p:nvPr/>
        </p:nvSpPr>
        <p:spPr>
          <a:xfrm>
            <a:off x="6400800" y="1963376"/>
            <a:ext cx="4517679" cy="1502875"/>
          </a:xfrm>
          <a:prstGeom prst="wedgeRoundRectCallout">
            <a:avLst>
              <a:gd name="adj1" fmla="val -41411"/>
              <a:gd name="adj2" fmla="val 78163"/>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dirty="0">
                <a:solidFill>
                  <a:srgbClr val="0070C0"/>
                </a:solidFill>
              </a:rPr>
              <a:t>Last month, I donated my old books.</a:t>
            </a:r>
          </a:p>
        </p:txBody>
      </p:sp>
      <p:sp>
        <p:nvSpPr>
          <p:cNvPr id="5" name="Rounded Rectangular Callout 4"/>
          <p:cNvSpPr/>
          <p:nvPr/>
        </p:nvSpPr>
        <p:spPr>
          <a:xfrm>
            <a:off x="6400800" y="4227968"/>
            <a:ext cx="5456457" cy="1656784"/>
          </a:xfrm>
          <a:prstGeom prst="wedgeRoundRectCallout">
            <a:avLst>
              <a:gd name="adj1" fmla="val -40412"/>
              <a:gd name="adj2" fmla="val 74522"/>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dirty="0">
                <a:solidFill>
                  <a:srgbClr val="0070C0"/>
                </a:solidFill>
              </a:rPr>
              <a:t>Last summer, I volunteered at the local hospital.</a:t>
            </a:r>
          </a:p>
        </p:txBody>
      </p:sp>
    </p:spTree>
    <p:extLst>
      <p:ext uri="{BB962C8B-B14F-4D97-AF65-F5344CB8AC3E}">
        <p14:creationId xmlns:p14="http://schemas.microsoft.com/office/powerpoint/2010/main" val="41380159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49" y="1082355"/>
            <a:ext cx="12188251" cy="4694074"/>
          </a:xfrm>
          <a:prstGeom prst="rect">
            <a:avLst/>
          </a:prstGeom>
        </p:spPr>
      </p:pic>
    </p:spTree>
    <p:extLst>
      <p:ext uri="{BB962C8B-B14F-4D97-AF65-F5344CB8AC3E}">
        <p14:creationId xmlns:p14="http://schemas.microsoft.com/office/powerpoint/2010/main" val="3148082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3" name="TextBox 2"/>
          <p:cNvSpPr txBox="1"/>
          <p:nvPr/>
        </p:nvSpPr>
        <p:spPr>
          <a:xfrm>
            <a:off x="5141171" y="2645692"/>
            <a:ext cx="6596743" cy="1754326"/>
          </a:xfrm>
          <a:prstGeom prst="rect">
            <a:avLst/>
          </a:prstGeom>
          <a:noFill/>
        </p:spPr>
        <p:txBody>
          <a:bodyPr wrap="square" rtlCol="0">
            <a:spAutoFit/>
          </a:bodyPr>
          <a:lstStyle/>
          <a:p>
            <a:pPr algn="ctr"/>
            <a:r>
              <a:rPr lang="en-US" sz="4400" b="1" dirty="0">
                <a:solidFill>
                  <a:srgbClr val="0070C0"/>
                </a:solidFill>
              </a:rPr>
              <a:t>Unit 4: Community Services</a:t>
            </a:r>
            <a:endParaRPr lang="en-US" sz="3200" b="1" dirty="0">
              <a:solidFill>
                <a:srgbClr val="0070C0"/>
              </a:solidFill>
            </a:endParaRPr>
          </a:p>
          <a:p>
            <a:pPr algn="ctr"/>
            <a:r>
              <a:rPr lang="en-US" sz="3200" b="1" dirty="0">
                <a:solidFill>
                  <a:srgbClr val="00B050"/>
                </a:solidFill>
              </a:rPr>
              <a:t>Lesson 2.3: Pronunciation &amp; Speaking</a:t>
            </a:r>
          </a:p>
          <a:p>
            <a:pPr algn="ctr"/>
            <a:r>
              <a:rPr lang="en-US" sz="3200" dirty="0">
                <a:solidFill>
                  <a:srgbClr val="FF0000"/>
                </a:solidFill>
              </a:rPr>
              <a:t>Page</a:t>
            </a:r>
            <a:r>
              <a:rPr lang="en-US" sz="3200" dirty="0"/>
              <a:t> </a:t>
            </a:r>
            <a:r>
              <a:rPr lang="en-US" sz="3200" dirty="0">
                <a:solidFill>
                  <a:srgbClr val="FF0000"/>
                </a:solidFill>
              </a:rPr>
              <a:t>33</a:t>
            </a:r>
          </a:p>
        </p:txBody>
      </p:sp>
    </p:spTree>
    <p:extLst>
      <p:ext uri="{BB962C8B-B14F-4D97-AF65-F5344CB8AC3E}">
        <p14:creationId xmlns:p14="http://schemas.microsoft.com/office/powerpoint/2010/main" val="4083332048"/>
      </p:ext>
    </p:extLst>
  </p:cSld>
  <p:clrMapOvr>
    <a:masterClrMapping/>
  </p:clrMapOvr>
  <p:transition spd="med">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8687" y="419877"/>
            <a:ext cx="9466913" cy="65893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b="1" dirty="0">
                <a:solidFill>
                  <a:srgbClr val="0070C0"/>
                </a:solidFill>
              </a:rPr>
              <a:t>Fill in the table with details about what you did:</a:t>
            </a:r>
          </a:p>
        </p:txBody>
      </p:sp>
      <p:pic>
        <p:nvPicPr>
          <p:cNvPr id="3" name="Picture 2"/>
          <p:cNvPicPr>
            <a:picLocks noChangeAspect="1"/>
          </p:cNvPicPr>
          <p:nvPr/>
        </p:nvPicPr>
        <p:blipFill>
          <a:blip r:embed="rId2"/>
          <a:stretch>
            <a:fillRect/>
          </a:stretch>
        </p:blipFill>
        <p:spPr>
          <a:xfrm>
            <a:off x="1048687" y="1078811"/>
            <a:ext cx="9466913" cy="5293997"/>
          </a:xfrm>
          <a:prstGeom prst="rect">
            <a:avLst/>
          </a:prstGeom>
        </p:spPr>
      </p:pic>
      <p:sp>
        <p:nvSpPr>
          <p:cNvPr id="4" name="TextBox 3"/>
          <p:cNvSpPr txBox="1"/>
          <p:nvPr/>
        </p:nvSpPr>
        <p:spPr>
          <a:xfrm>
            <a:off x="4320074" y="3816220"/>
            <a:ext cx="5673012" cy="584775"/>
          </a:xfrm>
          <a:prstGeom prst="rect">
            <a:avLst/>
          </a:prstGeom>
          <a:noFill/>
        </p:spPr>
        <p:txBody>
          <a:bodyPr wrap="square" rtlCol="0">
            <a:spAutoFit/>
          </a:bodyPr>
          <a:lstStyle/>
          <a:p>
            <a:r>
              <a:rPr lang="en-US" sz="3200" dirty="0">
                <a:solidFill>
                  <a:srgbClr val="FF0000"/>
                </a:solidFill>
              </a:rPr>
              <a:t>We planted  flowers in the park.</a:t>
            </a:r>
          </a:p>
        </p:txBody>
      </p:sp>
      <p:sp>
        <p:nvSpPr>
          <p:cNvPr id="5" name="TextBox 4"/>
          <p:cNvSpPr txBox="1"/>
          <p:nvPr/>
        </p:nvSpPr>
        <p:spPr>
          <a:xfrm>
            <a:off x="4320074" y="4651311"/>
            <a:ext cx="5673012" cy="584775"/>
          </a:xfrm>
          <a:prstGeom prst="rect">
            <a:avLst/>
          </a:prstGeom>
          <a:noFill/>
        </p:spPr>
        <p:txBody>
          <a:bodyPr wrap="square" rtlCol="0">
            <a:spAutoFit/>
          </a:bodyPr>
          <a:lstStyle/>
          <a:p>
            <a:r>
              <a:rPr lang="en-US" sz="3200" dirty="0">
                <a:solidFill>
                  <a:srgbClr val="FF0000"/>
                </a:solidFill>
              </a:rPr>
              <a:t>We donated old clothes.</a:t>
            </a:r>
          </a:p>
        </p:txBody>
      </p:sp>
      <p:sp>
        <p:nvSpPr>
          <p:cNvPr id="6" name="TextBox 5"/>
          <p:cNvSpPr txBox="1"/>
          <p:nvPr/>
        </p:nvSpPr>
        <p:spPr>
          <a:xfrm>
            <a:off x="4320074" y="5486402"/>
            <a:ext cx="6195526" cy="584775"/>
          </a:xfrm>
          <a:prstGeom prst="rect">
            <a:avLst/>
          </a:prstGeom>
          <a:noFill/>
        </p:spPr>
        <p:txBody>
          <a:bodyPr wrap="square" rtlCol="0">
            <a:spAutoFit/>
          </a:bodyPr>
          <a:lstStyle/>
          <a:p>
            <a:r>
              <a:rPr lang="en-US" sz="3200" dirty="0">
                <a:solidFill>
                  <a:srgbClr val="FF0000"/>
                </a:solidFill>
              </a:rPr>
              <a:t>We volunteered at the soup kitchen.</a:t>
            </a:r>
          </a:p>
        </p:txBody>
      </p:sp>
    </p:spTree>
    <p:extLst>
      <p:ext uri="{BB962C8B-B14F-4D97-AF65-F5344CB8AC3E}">
        <p14:creationId xmlns:p14="http://schemas.microsoft.com/office/powerpoint/2010/main" val="349346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5069" y="419877"/>
            <a:ext cx="10123715" cy="114766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dirty="0">
                <a:solidFill>
                  <a:schemeClr val="accent1"/>
                </a:solidFill>
              </a:rPr>
              <a:t>Ask your partner about what they did and complete the table on the right. Swap roles and repeat.</a:t>
            </a:r>
          </a:p>
        </p:txBody>
      </p:sp>
      <p:pic>
        <p:nvPicPr>
          <p:cNvPr id="3" name="Picture 2"/>
          <p:cNvPicPr>
            <a:picLocks noChangeAspect="1"/>
          </p:cNvPicPr>
          <p:nvPr/>
        </p:nvPicPr>
        <p:blipFill>
          <a:blip r:embed="rId2"/>
          <a:stretch>
            <a:fillRect/>
          </a:stretch>
        </p:blipFill>
        <p:spPr>
          <a:xfrm>
            <a:off x="4674262" y="1884783"/>
            <a:ext cx="7436970" cy="4086809"/>
          </a:xfrm>
          <a:prstGeom prst="rect">
            <a:avLst/>
          </a:prstGeom>
        </p:spPr>
      </p:pic>
      <p:sp>
        <p:nvSpPr>
          <p:cNvPr id="4" name="Rounded Rectangular Callout 3"/>
          <p:cNvSpPr/>
          <p:nvPr/>
        </p:nvSpPr>
        <p:spPr>
          <a:xfrm>
            <a:off x="289249" y="2379306"/>
            <a:ext cx="4152122" cy="1362269"/>
          </a:xfrm>
          <a:prstGeom prst="wedgeRoundRectCallout">
            <a:avLst>
              <a:gd name="adj1" fmla="val 1864"/>
              <a:gd name="adj2" fmla="val 78254"/>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r>
              <a:rPr lang="en-US" sz="3200" dirty="0">
                <a:solidFill>
                  <a:srgbClr val="F79646">
                    <a:lumMod val="75000"/>
                  </a:srgbClr>
                </a:solidFill>
              </a:rPr>
              <a:t>What did you do to help our community?</a:t>
            </a:r>
          </a:p>
        </p:txBody>
      </p:sp>
      <p:sp>
        <p:nvSpPr>
          <p:cNvPr id="6" name="Rounded Rectangular Callout 5"/>
          <p:cNvSpPr/>
          <p:nvPr/>
        </p:nvSpPr>
        <p:spPr>
          <a:xfrm>
            <a:off x="279918" y="4376057"/>
            <a:ext cx="4161453" cy="1352939"/>
          </a:xfrm>
          <a:prstGeom prst="wedgeRoundRectCallout">
            <a:avLst>
              <a:gd name="adj1" fmla="val -878"/>
              <a:gd name="adj2" fmla="val 76293"/>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200" dirty="0">
                <a:solidFill>
                  <a:schemeClr val="accent1"/>
                </a:solidFill>
              </a:rPr>
              <a:t>We donated old books yesterday.</a:t>
            </a:r>
          </a:p>
        </p:txBody>
      </p:sp>
      <p:sp>
        <p:nvSpPr>
          <p:cNvPr id="7" name="TextBox 6"/>
          <p:cNvSpPr txBox="1"/>
          <p:nvPr/>
        </p:nvSpPr>
        <p:spPr>
          <a:xfrm>
            <a:off x="7305869" y="3303037"/>
            <a:ext cx="4572000" cy="584775"/>
          </a:xfrm>
          <a:prstGeom prst="rect">
            <a:avLst/>
          </a:prstGeom>
          <a:noFill/>
        </p:spPr>
        <p:txBody>
          <a:bodyPr wrap="square" rtlCol="0">
            <a:spAutoFit/>
          </a:bodyPr>
          <a:lstStyle/>
          <a:p>
            <a:r>
              <a:rPr lang="en-US" sz="3200" dirty="0">
                <a:solidFill>
                  <a:srgbClr val="FF0000"/>
                </a:solidFill>
              </a:rPr>
              <a:t>They donated old books.</a:t>
            </a:r>
          </a:p>
        </p:txBody>
      </p:sp>
    </p:spTree>
    <p:extLst>
      <p:ext uri="{BB962C8B-B14F-4D97-AF65-F5344CB8AC3E}">
        <p14:creationId xmlns:p14="http://schemas.microsoft.com/office/powerpoint/2010/main" val="19948982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4603" y="410642"/>
            <a:ext cx="5892769" cy="789581"/>
          </a:xfrm>
          <a:prstGeom prst="rect">
            <a:avLst/>
          </a:prstGeom>
        </p:spPr>
      </p:pic>
      <p:sp>
        <p:nvSpPr>
          <p:cNvPr id="3" name="Rounded Rectangular Callout 2"/>
          <p:cNvSpPr/>
          <p:nvPr/>
        </p:nvSpPr>
        <p:spPr>
          <a:xfrm>
            <a:off x="671803" y="1763486"/>
            <a:ext cx="10711543" cy="3778898"/>
          </a:xfrm>
          <a:prstGeom prst="wedgeRoundRectCallout">
            <a:avLst>
              <a:gd name="adj1" fmla="val -798"/>
              <a:gd name="adj2" fmla="val 62785"/>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dirty="0">
                <a:solidFill>
                  <a:srgbClr val="0070C0"/>
                </a:solidFill>
              </a:rPr>
              <a:t>Let’s talk about what we did to help our community.</a:t>
            </a:r>
          </a:p>
          <a:p>
            <a:r>
              <a:rPr lang="en-US" sz="3600" dirty="0">
                <a:solidFill>
                  <a:srgbClr val="0070C0"/>
                </a:solidFill>
              </a:rPr>
              <a:t>Yesterday, we cleaned up the local beach. We planted flowers in the park last week. Two weeks ago, we donated old clothes to the poor children in the area. We volunteered at the soup kitchen last month. How about you? What did you do?</a:t>
            </a:r>
          </a:p>
          <a:p>
            <a:pPr algn="ctr"/>
            <a:r>
              <a:rPr lang="en-US" dirty="0"/>
              <a:t> </a:t>
            </a:r>
          </a:p>
        </p:txBody>
      </p:sp>
    </p:spTree>
    <p:extLst>
      <p:ext uri="{BB962C8B-B14F-4D97-AF65-F5344CB8AC3E}">
        <p14:creationId xmlns:p14="http://schemas.microsoft.com/office/powerpoint/2010/main" val="14459870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5800360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2433" y="1419053"/>
            <a:ext cx="10364331" cy="175432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Write about what your friends did to help the community, using the words and information you asked in speaking Task a. (About 50-70 words)  </a:t>
            </a:r>
          </a:p>
        </p:txBody>
      </p:sp>
    </p:spTree>
    <p:extLst>
      <p:ext uri="{BB962C8B-B14F-4D97-AF65-F5344CB8AC3E}">
        <p14:creationId xmlns:p14="http://schemas.microsoft.com/office/powerpoint/2010/main" val="32661771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1011865" y="1861146"/>
            <a:ext cx="10168270"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dirty="0">
                <a:solidFill>
                  <a:srgbClr val="FF0000"/>
                </a:solidFill>
              </a:rPr>
              <a:t>Pronunciation:</a:t>
            </a:r>
          </a:p>
          <a:p>
            <a:r>
              <a:rPr lang="en-US" sz="3600" i="1" dirty="0">
                <a:solidFill>
                  <a:srgbClr val="0070C0"/>
                </a:solidFill>
              </a:rPr>
              <a:t>- practice pronouncing the </a:t>
            </a:r>
            <a:r>
              <a:rPr lang="en-US" sz="3600" i="1">
                <a:solidFill>
                  <a:srgbClr val="0070C0"/>
                </a:solidFill>
              </a:rPr>
              <a:t>ending ‘-ed</a:t>
            </a:r>
            <a:r>
              <a:rPr lang="en-US" sz="3600" i="1" dirty="0">
                <a:solidFill>
                  <a:srgbClr val="0070C0"/>
                </a:solidFill>
              </a:rPr>
              <a:t>’ of regular verbs in the Past Simple tense.</a:t>
            </a:r>
          </a:p>
          <a:p>
            <a:r>
              <a:rPr lang="en-US" sz="3600" dirty="0">
                <a:solidFill>
                  <a:srgbClr val="FF0000"/>
                </a:solidFill>
              </a:rPr>
              <a:t>Speaking &amp; Writing:</a:t>
            </a:r>
          </a:p>
          <a:p>
            <a:r>
              <a:rPr lang="en-US" sz="3600" i="1" dirty="0">
                <a:solidFill>
                  <a:srgbClr val="0070C0"/>
                </a:solidFill>
              </a:rPr>
              <a:t>- talk about what you did to help the community, using the Past Simple tense.</a:t>
            </a:r>
          </a:p>
        </p:txBody>
      </p:sp>
    </p:spTree>
    <p:extLst>
      <p:ext uri="{BB962C8B-B14F-4D97-AF65-F5344CB8AC3E}">
        <p14:creationId xmlns:p14="http://schemas.microsoft.com/office/powerpoint/2010/main" val="282968725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333052" y="1861363"/>
            <a:ext cx="11706549" cy="39703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Practice pronouncing the ending ‘-ed’ of the verbs in the Simple Past tense.</a:t>
            </a:r>
          </a:p>
          <a:p>
            <a:pPr marL="571500" indent="-571500">
              <a:buFontTx/>
              <a:buChar char="-"/>
            </a:pPr>
            <a:r>
              <a:rPr lang="en-US" sz="3600" i="1" dirty="0">
                <a:solidFill>
                  <a:srgbClr val="0070C0"/>
                </a:solidFill>
              </a:rPr>
              <a:t>Practice talking about activities to help the community, using the Past Simple tense. </a:t>
            </a:r>
          </a:p>
          <a:p>
            <a:pPr marL="571500" indent="-571500">
              <a:buFontTx/>
              <a:buChar char="-"/>
            </a:pPr>
            <a:r>
              <a:rPr lang="en-US" sz="3600" i="1" dirty="0">
                <a:solidFill>
                  <a:srgbClr val="0070C0"/>
                </a:solidFill>
              </a:rPr>
              <a:t>Prepare the next lesson (page 34 SB).</a:t>
            </a:r>
          </a:p>
          <a:p>
            <a:pPr marL="571500" indent="-571500">
              <a:buFontTx/>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Anh 10 </a:t>
            </a:r>
            <a:r>
              <a:rPr lang="en-US" sz="3600" b="1" i="1" dirty="0" err="1">
                <a:solidFill>
                  <a:srgbClr val="0070C0"/>
                </a:solidFill>
              </a:rPr>
              <a:t>i</a:t>
            </a:r>
            <a:r>
              <a:rPr lang="en-US" sz="3600" b="1" i="1" dirty="0">
                <a:solidFill>
                  <a:srgbClr val="0070C0"/>
                </a:solidFill>
              </a:rPr>
              <a:t>-Learn Smart World DHA</a:t>
            </a:r>
            <a:r>
              <a:rPr lang="en-US" sz="3600" i="1" dirty="0">
                <a:solidFill>
                  <a:srgbClr val="0070C0"/>
                </a:solidFill>
              </a:rPr>
              <a:t> App on </a:t>
            </a:r>
            <a:r>
              <a:rPr lang="en-US" sz="3600" i="1" dirty="0">
                <a:solidFill>
                  <a:srgbClr val="0070C0"/>
                </a:solidFill>
                <a:hlinkClick r:id="rId2"/>
              </a:rPr>
              <a:t>www.eduhome.com.vn</a:t>
            </a:r>
            <a:r>
              <a:rPr lang="en-US" sz="3600" i="1" dirty="0">
                <a:solidFill>
                  <a:srgbClr val="0070C0"/>
                </a:solidFill>
              </a:rPr>
              <a:t> </a:t>
            </a:r>
          </a:p>
        </p:txBody>
      </p:sp>
    </p:spTree>
    <p:extLst>
      <p:ext uri="{BB962C8B-B14F-4D97-AF65-F5344CB8AC3E}">
        <p14:creationId xmlns:p14="http://schemas.microsoft.com/office/powerpoint/2010/main" val="17590976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3879776241"/>
      </p:ext>
    </p:extLst>
  </p:cSld>
  <p:clrMapOvr>
    <a:masterClrMapping/>
  </p:clrMapOvr>
  <p:transition spd="med">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7F6AF1-48D1-A442-8D9A-9DCAA189DECF}"/>
              </a:ext>
            </a:extLst>
          </p:cNvPr>
          <p:cNvSpPr txBox="1"/>
          <p:nvPr/>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2.3</a:t>
            </a:r>
          </a:p>
        </p:txBody>
      </p:sp>
      <p:sp>
        <p:nvSpPr>
          <p:cNvPr id="4" name="TextBox 3"/>
          <p:cNvSpPr txBox="1"/>
          <p:nvPr/>
        </p:nvSpPr>
        <p:spPr>
          <a:xfrm>
            <a:off x="2416627" y="627013"/>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LESSON OUTLINE</a:t>
            </a:r>
          </a:p>
        </p:txBody>
      </p:sp>
      <p:pic>
        <p:nvPicPr>
          <p:cNvPr id="6" name="Picture 5"/>
          <p:cNvPicPr>
            <a:picLocks noChangeAspect="1"/>
          </p:cNvPicPr>
          <p:nvPr/>
        </p:nvPicPr>
        <p:blipFill>
          <a:blip r:embed="rId2"/>
          <a:stretch>
            <a:fillRect/>
          </a:stretch>
        </p:blipFill>
        <p:spPr>
          <a:xfrm>
            <a:off x="1382430" y="1572340"/>
            <a:ext cx="1920785" cy="570039"/>
          </a:xfrm>
          <a:prstGeom prst="rect">
            <a:avLst/>
          </a:prstGeom>
        </p:spPr>
      </p:pic>
      <p:sp>
        <p:nvSpPr>
          <p:cNvPr id="11" name="Round Diagonal Corner Rectangle 10"/>
          <p:cNvSpPr/>
          <p:nvPr/>
        </p:nvSpPr>
        <p:spPr>
          <a:xfrm>
            <a:off x="1382430" y="5596513"/>
            <a:ext cx="2378633" cy="539496"/>
          </a:xfrm>
          <a:prstGeom prst="round2Diag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Consolidation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82430" y="2660987"/>
            <a:ext cx="3949636" cy="805639"/>
          </a:xfrm>
          <a:prstGeom prst="rect">
            <a:avLst/>
          </a:prstGeom>
          <a:effectLst>
            <a:outerShdw blurRad="50800" dist="38100" dir="5400000" algn="t" rotWithShape="0">
              <a:prstClr val="black">
                <a:alpha val="40000"/>
              </a:prstClr>
            </a:outerShdw>
          </a:effectLst>
        </p:spPr>
      </p:pic>
      <p:pic>
        <p:nvPicPr>
          <p:cNvPr id="20" name="Picture 19">
            <a:extLst>
              <a:ext uri="{FF2B5EF4-FFF2-40B4-BE49-F238E27FC236}">
                <a16:creationId xmlns:a16="http://schemas.microsoft.com/office/drawing/2014/main" id="{9A90F0A5-3004-4657-824F-9538BF36A5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7559" y="3985234"/>
            <a:ext cx="4053756" cy="826877"/>
          </a:xfrm>
          <a:prstGeom prst="rect">
            <a:avLst/>
          </a:prstGeom>
        </p:spPr>
      </p:pic>
      <p:pic>
        <p:nvPicPr>
          <p:cNvPr id="2" name="Picture 1"/>
          <p:cNvPicPr>
            <a:picLocks noChangeAspect="1"/>
          </p:cNvPicPr>
          <p:nvPr/>
        </p:nvPicPr>
        <p:blipFill>
          <a:blip r:embed="rId5"/>
          <a:stretch>
            <a:fillRect/>
          </a:stretch>
        </p:blipFill>
        <p:spPr>
          <a:xfrm>
            <a:off x="6869239" y="481487"/>
            <a:ext cx="4201181" cy="5876365"/>
          </a:xfrm>
          <a:prstGeom prst="rect">
            <a:avLst/>
          </a:prstGeom>
        </p:spPr>
      </p:pic>
    </p:spTree>
    <p:extLst>
      <p:ext uri="{BB962C8B-B14F-4D97-AF65-F5344CB8AC3E}">
        <p14:creationId xmlns:p14="http://schemas.microsoft.com/office/powerpoint/2010/main" val="25863207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 y="411086"/>
            <a:ext cx="5882639" cy="6054816"/>
          </a:xfrm>
          <a:prstGeom prst="rect">
            <a:avLst/>
          </a:prstGeom>
        </p:spPr>
      </p:pic>
      <p:sp>
        <p:nvSpPr>
          <p:cNvPr id="3" name="TextBox 2"/>
          <p:cNvSpPr txBox="1"/>
          <p:nvPr/>
        </p:nvSpPr>
        <p:spPr>
          <a:xfrm>
            <a:off x="6096000" y="622338"/>
            <a:ext cx="5980924" cy="5355312"/>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5400" dirty="0">
              <a:solidFill>
                <a:srgbClr val="FF0000"/>
              </a:solidFill>
              <a:ea typeface="Times New Roman" panose="02020603050405020304" pitchFamily="18" charset="0"/>
            </a:endParaRPr>
          </a:p>
          <a:p>
            <a:pPr marL="571500" indent="-571500">
              <a:buFontTx/>
              <a:buChar char="-"/>
            </a:pPr>
            <a:r>
              <a:rPr lang="en-US" sz="3600" i="1" dirty="0">
                <a:solidFill>
                  <a:srgbClr val="0070C0"/>
                </a:solidFill>
              </a:rPr>
              <a:t>pronounce the ending ‘-ed’ of regular verbs in the Past Simple tense.</a:t>
            </a:r>
          </a:p>
          <a:p>
            <a:pPr marL="571500" indent="-571500">
              <a:buFontTx/>
              <a:buChar char="-"/>
            </a:pPr>
            <a:r>
              <a:rPr lang="en-US" sz="3600" i="1" dirty="0">
                <a:solidFill>
                  <a:srgbClr val="0070C0"/>
                </a:solidFill>
              </a:rPr>
              <a:t>talk about what you did to help the community, using the Past Simple tense.</a:t>
            </a:r>
            <a:endParaRPr lang="en-US" i="1"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1190886121"/>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89" y="300213"/>
            <a:ext cx="9179809" cy="6119248"/>
          </a:xfrm>
          <a:prstGeom prst="rect">
            <a:avLst/>
          </a:prstGeom>
        </p:spPr>
      </p:pic>
      <p:sp>
        <p:nvSpPr>
          <p:cNvPr id="6" name="Rectangle 5">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WARM-UP</a:t>
            </a:r>
          </a:p>
        </p:txBody>
      </p:sp>
    </p:spTree>
    <p:extLst>
      <p:ext uri="{BB962C8B-B14F-4D97-AF65-F5344CB8AC3E}">
        <p14:creationId xmlns:p14="http://schemas.microsoft.com/office/powerpoint/2010/main" val="1693012278"/>
      </p:ext>
    </p:extLst>
  </p:cSld>
  <p:clrMapOvr>
    <a:masterClrMapping/>
  </p:clrMapOvr>
  <p:transition spd="med">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6883" y="968744"/>
            <a:ext cx="12055117" cy="6986528"/>
          </a:xfrm>
          <a:prstGeom prst="rect">
            <a:avLst/>
          </a:prstGeom>
        </p:spPr>
        <p:txBody>
          <a:bodyPr wrap="square">
            <a:spAutoFit/>
          </a:bodyPr>
          <a:lstStyle/>
          <a:p>
            <a:pPr>
              <a:lnSpc>
                <a:spcPct val="200000"/>
              </a:lnSpc>
            </a:pPr>
            <a:r>
              <a:rPr lang="en-US" sz="3200" dirty="0">
                <a:latin typeface="+mj-lt"/>
              </a:rPr>
              <a:t>1. A. amazing		B. fantastic 	C. exciting	 	D. horrible</a:t>
            </a:r>
          </a:p>
          <a:p>
            <a:pPr marL="514350" indent="-514350">
              <a:lnSpc>
                <a:spcPct val="200000"/>
              </a:lnSpc>
              <a:buAutoNum type="arabicPeriod"/>
            </a:pPr>
            <a:endParaRPr lang="en-US" sz="3200" dirty="0">
              <a:latin typeface="+mj-lt"/>
            </a:endParaRPr>
          </a:p>
          <a:p>
            <a:pPr>
              <a:lnSpc>
                <a:spcPct val="200000"/>
              </a:lnSpc>
            </a:pPr>
            <a:r>
              <a:rPr lang="en-US" sz="3200" dirty="0">
                <a:latin typeface="+mj-lt"/>
              </a:rPr>
              <a:t>2. A. picture		B. morning		C. money		D. reuse</a:t>
            </a:r>
          </a:p>
          <a:p>
            <a:pPr>
              <a:lnSpc>
                <a:spcPct val="200000"/>
              </a:lnSpc>
            </a:pPr>
            <a:endParaRPr lang="en-US" sz="3200" dirty="0">
              <a:latin typeface="+mj-lt"/>
            </a:endParaRPr>
          </a:p>
          <a:p>
            <a:pPr>
              <a:lnSpc>
                <a:spcPct val="200000"/>
              </a:lnSpc>
            </a:pPr>
            <a:r>
              <a:rPr lang="en-US" sz="3200" dirty="0">
                <a:latin typeface="+mj-lt"/>
              </a:rPr>
              <a:t>3. A. suggest		 B. arrive		C. finish		D. enjoy</a:t>
            </a:r>
          </a:p>
          <a:p>
            <a:pPr>
              <a:lnSpc>
                <a:spcPct val="200000"/>
              </a:lnSpc>
            </a:pPr>
            <a:r>
              <a:rPr lang="en-US" sz="3200" dirty="0">
                <a:latin typeface="+mj-lt"/>
              </a:rPr>
              <a:t/>
            </a:r>
            <a:br>
              <a:rPr lang="en-US" sz="3200" dirty="0">
                <a:latin typeface="+mj-lt"/>
              </a:rPr>
            </a:br>
            <a:endParaRPr lang="en-US" sz="3200" dirty="0">
              <a:latin typeface="+mj-lt"/>
            </a:endParaRPr>
          </a:p>
        </p:txBody>
      </p:sp>
      <p:sp>
        <p:nvSpPr>
          <p:cNvPr id="4" name="Rectangle 3"/>
          <p:cNvSpPr/>
          <p:nvPr/>
        </p:nvSpPr>
        <p:spPr>
          <a:xfrm>
            <a:off x="0" y="238114"/>
            <a:ext cx="3141501" cy="707886"/>
          </a:xfrm>
          <a:prstGeom prst="rect">
            <a:avLst/>
          </a:prstGeom>
        </p:spPr>
        <p:txBody>
          <a:bodyPr wrap="none">
            <a:spAutoFit/>
          </a:bodyPr>
          <a:lstStyle/>
          <a:p>
            <a:r>
              <a:rPr lang="en-US" sz="4000" b="1" dirty="0">
                <a:solidFill>
                  <a:srgbClr val="FF0000"/>
                </a:solidFill>
                <a:ea typeface="Times New Roman" panose="02020603050405020304" pitchFamily="18" charset="0"/>
              </a:rPr>
              <a:t>Work </a:t>
            </a:r>
            <a:r>
              <a:rPr lang="en-US" sz="4000" b="1">
                <a:solidFill>
                  <a:srgbClr val="FF0000"/>
                </a:solidFill>
                <a:ea typeface="Times New Roman" panose="02020603050405020304" pitchFamily="18" charset="0"/>
              </a:rPr>
              <a:t>in pairs.</a:t>
            </a:r>
            <a:endParaRPr lang="en-US" sz="4000" b="1" dirty="0">
              <a:solidFill>
                <a:srgbClr val="FF0000"/>
              </a:solidFill>
            </a:endParaRPr>
          </a:p>
        </p:txBody>
      </p:sp>
      <p:sp>
        <p:nvSpPr>
          <p:cNvPr id="5" name="TextBox 4"/>
          <p:cNvSpPr txBox="1"/>
          <p:nvPr/>
        </p:nvSpPr>
        <p:spPr>
          <a:xfrm>
            <a:off x="4109159" y="301894"/>
            <a:ext cx="10561436" cy="1077218"/>
          </a:xfrm>
          <a:prstGeom prst="rect">
            <a:avLst/>
          </a:prstGeom>
          <a:noFill/>
        </p:spPr>
        <p:txBody>
          <a:bodyPr wrap="square" rtlCol="0">
            <a:spAutoFit/>
          </a:bodyPr>
          <a:lstStyle/>
          <a:p>
            <a:r>
              <a:rPr lang="en-US" sz="3200" dirty="0">
                <a:solidFill>
                  <a:srgbClr val="0070C0"/>
                </a:solidFill>
              </a:rPr>
              <a:t>Choose the word whose main stress is placed </a:t>
            </a:r>
          </a:p>
          <a:p>
            <a:r>
              <a:rPr lang="en-US" sz="3200" dirty="0">
                <a:solidFill>
                  <a:srgbClr val="0070C0"/>
                </a:solidFill>
              </a:rPr>
              <a:t>differently from the others. </a:t>
            </a:r>
            <a:endParaRPr lang="en-US" dirty="0">
              <a:solidFill>
                <a:srgbClr val="FF0000"/>
              </a:solidFill>
              <a:ea typeface="Times New Roman" panose="02020603050405020304" pitchFamily="18" charset="0"/>
            </a:endParaRPr>
          </a:p>
        </p:txBody>
      </p:sp>
      <p:pic>
        <p:nvPicPr>
          <p:cNvPr id="6" name="Picture 5"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1501" y="349969"/>
            <a:ext cx="896077" cy="571529"/>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9223879" y="1331491"/>
            <a:ext cx="580919" cy="5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9256666" y="3316071"/>
            <a:ext cx="480098" cy="5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576359" y="5199516"/>
            <a:ext cx="480098" cy="5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74703" y="1598863"/>
            <a:ext cx="2216246" cy="754694"/>
          </a:xfrm>
          <a:prstGeom prst="rect">
            <a:avLst/>
          </a:prstGeom>
        </p:spPr>
        <p:txBody>
          <a:bodyPr wrap="square">
            <a:spAutoFit/>
          </a:bodyPr>
          <a:lstStyle/>
          <a:p>
            <a:pPr>
              <a:lnSpc>
                <a:spcPct val="150000"/>
              </a:lnSpc>
            </a:pPr>
            <a:r>
              <a:rPr lang="en-US" sz="3200">
                <a:solidFill>
                  <a:srgbClr val="FF0000"/>
                </a:solidFill>
                <a:latin typeface="+mj-lt"/>
              </a:rPr>
              <a:t>/əˈmeɪzɪŋ/</a:t>
            </a:r>
          </a:p>
        </p:txBody>
      </p:sp>
      <p:sp>
        <p:nvSpPr>
          <p:cNvPr id="19" name="Rectangle 18"/>
          <p:cNvSpPr/>
          <p:nvPr/>
        </p:nvSpPr>
        <p:spPr>
          <a:xfrm>
            <a:off x="3951595" y="1606577"/>
            <a:ext cx="2560833" cy="754694"/>
          </a:xfrm>
          <a:prstGeom prst="rect">
            <a:avLst/>
          </a:prstGeom>
        </p:spPr>
        <p:txBody>
          <a:bodyPr wrap="square">
            <a:spAutoFit/>
          </a:bodyPr>
          <a:lstStyle/>
          <a:p>
            <a:pPr>
              <a:lnSpc>
                <a:spcPct val="150000"/>
              </a:lnSpc>
            </a:pPr>
            <a:r>
              <a:rPr lang="en-US" sz="3200">
                <a:solidFill>
                  <a:srgbClr val="FF0000"/>
                </a:solidFill>
                <a:latin typeface="+mj-lt"/>
              </a:rPr>
              <a:t>/fænˈtæstɪk/</a:t>
            </a:r>
          </a:p>
        </p:txBody>
      </p:sp>
      <p:sp>
        <p:nvSpPr>
          <p:cNvPr id="20" name="Rectangle 19"/>
          <p:cNvSpPr/>
          <p:nvPr/>
        </p:nvSpPr>
        <p:spPr>
          <a:xfrm>
            <a:off x="6847801" y="1620365"/>
            <a:ext cx="2651273" cy="754694"/>
          </a:xfrm>
          <a:prstGeom prst="rect">
            <a:avLst/>
          </a:prstGeom>
        </p:spPr>
        <p:txBody>
          <a:bodyPr wrap="square">
            <a:spAutoFit/>
          </a:bodyPr>
          <a:lstStyle/>
          <a:p>
            <a:pPr>
              <a:lnSpc>
                <a:spcPct val="150000"/>
              </a:lnSpc>
            </a:pPr>
            <a:r>
              <a:rPr lang="en-US" sz="3200">
                <a:solidFill>
                  <a:srgbClr val="FF0000"/>
                </a:solidFill>
                <a:latin typeface="+mj-lt"/>
              </a:rPr>
              <a:t>/ɪkˈsaɪtɪŋ/</a:t>
            </a:r>
          </a:p>
        </p:txBody>
      </p:sp>
      <p:sp>
        <p:nvSpPr>
          <p:cNvPr id="21" name="Rectangle 20"/>
          <p:cNvSpPr/>
          <p:nvPr/>
        </p:nvSpPr>
        <p:spPr>
          <a:xfrm>
            <a:off x="9581559" y="1672438"/>
            <a:ext cx="2216246" cy="754694"/>
          </a:xfrm>
          <a:prstGeom prst="rect">
            <a:avLst/>
          </a:prstGeom>
        </p:spPr>
        <p:txBody>
          <a:bodyPr wrap="square">
            <a:spAutoFit/>
          </a:bodyPr>
          <a:lstStyle/>
          <a:p>
            <a:pPr>
              <a:lnSpc>
                <a:spcPct val="150000"/>
              </a:lnSpc>
            </a:pPr>
            <a:r>
              <a:rPr lang="en-US" sz="3200" dirty="0">
                <a:solidFill>
                  <a:srgbClr val="FF0000"/>
                </a:solidFill>
                <a:latin typeface="+mj-lt"/>
              </a:rPr>
              <a:t>/ˈ</a:t>
            </a:r>
            <a:r>
              <a:rPr lang="en-US" sz="3200" dirty="0" err="1">
                <a:solidFill>
                  <a:srgbClr val="FF0000"/>
                </a:solidFill>
                <a:latin typeface="+mj-lt"/>
              </a:rPr>
              <a:t>hɔːrəbl</a:t>
            </a:r>
            <a:r>
              <a:rPr lang="en-US" sz="3200" dirty="0">
                <a:solidFill>
                  <a:srgbClr val="FF0000"/>
                </a:solidFill>
                <a:latin typeface="+mj-lt"/>
              </a:rPr>
              <a:t>/</a:t>
            </a:r>
          </a:p>
        </p:txBody>
      </p:sp>
      <p:sp>
        <p:nvSpPr>
          <p:cNvPr id="22" name="Rectangle 21"/>
          <p:cNvSpPr/>
          <p:nvPr/>
        </p:nvSpPr>
        <p:spPr>
          <a:xfrm>
            <a:off x="3883434" y="5524505"/>
            <a:ext cx="2216246" cy="754694"/>
          </a:xfrm>
          <a:prstGeom prst="rect">
            <a:avLst/>
          </a:prstGeom>
        </p:spPr>
        <p:txBody>
          <a:bodyPr wrap="square">
            <a:spAutoFit/>
          </a:bodyPr>
          <a:lstStyle/>
          <a:p>
            <a:pPr>
              <a:lnSpc>
                <a:spcPct val="150000"/>
              </a:lnSpc>
            </a:pPr>
            <a:r>
              <a:rPr lang="en-US" sz="3200">
                <a:solidFill>
                  <a:srgbClr val="FF0000"/>
                </a:solidFill>
                <a:latin typeface="+mj-lt"/>
              </a:rPr>
              <a:t>/əˈraɪv/</a:t>
            </a:r>
          </a:p>
        </p:txBody>
      </p:sp>
      <p:sp>
        <p:nvSpPr>
          <p:cNvPr id="24" name="Rectangle 23"/>
          <p:cNvSpPr/>
          <p:nvPr/>
        </p:nvSpPr>
        <p:spPr>
          <a:xfrm>
            <a:off x="6643279" y="5518939"/>
            <a:ext cx="2746598" cy="754694"/>
          </a:xfrm>
          <a:prstGeom prst="rect">
            <a:avLst/>
          </a:prstGeom>
        </p:spPr>
        <p:txBody>
          <a:bodyPr wrap="square">
            <a:spAutoFit/>
          </a:bodyPr>
          <a:lstStyle/>
          <a:p>
            <a:pPr>
              <a:lnSpc>
                <a:spcPct val="150000"/>
              </a:lnSpc>
            </a:pPr>
            <a:r>
              <a:rPr lang="en-US" sz="3200">
                <a:solidFill>
                  <a:srgbClr val="FF0000"/>
                </a:solidFill>
                <a:latin typeface="+mj-lt"/>
              </a:rPr>
              <a:t>/ˈfɪnɪʃ/</a:t>
            </a:r>
          </a:p>
        </p:txBody>
      </p:sp>
      <p:sp>
        <p:nvSpPr>
          <p:cNvPr id="25" name="Rectangle 24"/>
          <p:cNvSpPr/>
          <p:nvPr/>
        </p:nvSpPr>
        <p:spPr>
          <a:xfrm>
            <a:off x="9581559" y="3552292"/>
            <a:ext cx="2216246" cy="754694"/>
          </a:xfrm>
          <a:prstGeom prst="rect">
            <a:avLst/>
          </a:prstGeom>
        </p:spPr>
        <p:txBody>
          <a:bodyPr wrap="square">
            <a:spAutoFit/>
          </a:bodyPr>
          <a:lstStyle/>
          <a:p>
            <a:pPr>
              <a:lnSpc>
                <a:spcPct val="150000"/>
              </a:lnSpc>
            </a:pPr>
            <a:r>
              <a:rPr lang="en-US" sz="3200">
                <a:solidFill>
                  <a:srgbClr val="FF0000"/>
                </a:solidFill>
                <a:latin typeface="+mj-lt"/>
              </a:rPr>
              <a:t>/ˌri:ˈju:z/</a:t>
            </a:r>
          </a:p>
        </p:txBody>
      </p:sp>
      <p:sp>
        <p:nvSpPr>
          <p:cNvPr id="26" name="Rectangle 25"/>
          <p:cNvSpPr/>
          <p:nvPr/>
        </p:nvSpPr>
        <p:spPr>
          <a:xfrm>
            <a:off x="569216" y="3628408"/>
            <a:ext cx="2427220" cy="754694"/>
          </a:xfrm>
          <a:prstGeom prst="rect">
            <a:avLst/>
          </a:prstGeom>
        </p:spPr>
        <p:txBody>
          <a:bodyPr wrap="square">
            <a:spAutoFit/>
          </a:bodyPr>
          <a:lstStyle/>
          <a:p>
            <a:pPr>
              <a:lnSpc>
                <a:spcPct val="150000"/>
              </a:lnSpc>
            </a:pPr>
            <a:r>
              <a:rPr lang="en-US" sz="3200">
                <a:solidFill>
                  <a:srgbClr val="FF0000"/>
                </a:solidFill>
                <a:latin typeface="+mj-lt"/>
              </a:rPr>
              <a:t>/ˈpɪktʃər/</a:t>
            </a:r>
          </a:p>
        </p:txBody>
      </p:sp>
      <p:sp>
        <p:nvSpPr>
          <p:cNvPr id="27" name="Rectangle 26"/>
          <p:cNvSpPr/>
          <p:nvPr/>
        </p:nvSpPr>
        <p:spPr>
          <a:xfrm>
            <a:off x="3901987" y="3626925"/>
            <a:ext cx="2216246" cy="754694"/>
          </a:xfrm>
          <a:prstGeom prst="rect">
            <a:avLst/>
          </a:prstGeom>
        </p:spPr>
        <p:txBody>
          <a:bodyPr wrap="square">
            <a:spAutoFit/>
          </a:bodyPr>
          <a:lstStyle/>
          <a:p>
            <a:pPr>
              <a:lnSpc>
                <a:spcPct val="150000"/>
              </a:lnSpc>
            </a:pPr>
            <a:r>
              <a:rPr lang="en-US" sz="3200" dirty="0">
                <a:solidFill>
                  <a:srgbClr val="FF0000"/>
                </a:solidFill>
                <a:latin typeface="+mj-lt"/>
              </a:rPr>
              <a:t>/ˈ</a:t>
            </a:r>
            <a:r>
              <a:rPr lang="en-US" sz="3200" dirty="0" err="1">
                <a:solidFill>
                  <a:srgbClr val="FF0000"/>
                </a:solidFill>
                <a:latin typeface="+mj-lt"/>
              </a:rPr>
              <a:t>mɔːrnɪŋ</a:t>
            </a:r>
            <a:r>
              <a:rPr lang="en-US" sz="3200" dirty="0">
                <a:solidFill>
                  <a:srgbClr val="FF0000"/>
                </a:solidFill>
                <a:latin typeface="+mj-lt"/>
              </a:rPr>
              <a:t>/</a:t>
            </a:r>
          </a:p>
        </p:txBody>
      </p:sp>
      <p:sp>
        <p:nvSpPr>
          <p:cNvPr id="28" name="Rectangle 27"/>
          <p:cNvSpPr/>
          <p:nvPr/>
        </p:nvSpPr>
        <p:spPr>
          <a:xfrm>
            <a:off x="9499075" y="5523095"/>
            <a:ext cx="2216246" cy="754694"/>
          </a:xfrm>
          <a:prstGeom prst="rect">
            <a:avLst/>
          </a:prstGeom>
        </p:spPr>
        <p:txBody>
          <a:bodyPr wrap="square">
            <a:spAutoFit/>
          </a:bodyPr>
          <a:lstStyle/>
          <a:p>
            <a:pPr>
              <a:lnSpc>
                <a:spcPct val="150000"/>
              </a:lnSpc>
            </a:pPr>
            <a:r>
              <a:rPr lang="en-US" sz="3200">
                <a:solidFill>
                  <a:srgbClr val="FF0000"/>
                </a:solidFill>
                <a:latin typeface="+mj-lt"/>
              </a:rPr>
              <a:t>/ɪnˈdʒɔɪ/</a:t>
            </a:r>
          </a:p>
        </p:txBody>
      </p:sp>
      <p:sp>
        <p:nvSpPr>
          <p:cNvPr id="29" name="Rectangle 28"/>
          <p:cNvSpPr/>
          <p:nvPr/>
        </p:nvSpPr>
        <p:spPr>
          <a:xfrm>
            <a:off x="6741773" y="3607359"/>
            <a:ext cx="2216246" cy="754694"/>
          </a:xfrm>
          <a:prstGeom prst="rect">
            <a:avLst/>
          </a:prstGeom>
        </p:spPr>
        <p:txBody>
          <a:bodyPr wrap="square">
            <a:spAutoFit/>
          </a:bodyPr>
          <a:lstStyle/>
          <a:p>
            <a:pPr>
              <a:lnSpc>
                <a:spcPct val="150000"/>
              </a:lnSpc>
            </a:pPr>
            <a:r>
              <a:rPr lang="en-US" sz="3200">
                <a:solidFill>
                  <a:srgbClr val="FF0000"/>
                </a:solidFill>
                <a:latin typeface="+mj-lt"/>
              </a:rPr>
              <a:t>/ˈmʌni/</a:t>
            </a:r>
          </a:p>
        </p:txBody>
      </p:sp>
      <p:sp>
        <p:nvSpPr>
          <p:cNvPr id="42" name="Rectangle 41"/>
          <p:cNvSpPr/>
          <p:nvPr/>
        </p:nvSpPr>
        <p:spPr>
          <a:xfrm>
            <a:off x="412961" y="5565015"/>
            <a:ext cx="2993794" cy="830997"/>
          </a:xfrm>
          <a:prstGeom prst="rect">
            <a:avLst/>
          </a:prstGeom>
        </p:spPr>
        <p:txBody>
          <a:bodyPr wrap="square">
            <a:spAutoFit/>
          </a:bodyPr>
          <a:lstStyle/>
          <a:p>
            <a:pPr>
              <a:lnSpc>
                <a:spcPct val="150000"/>
              </a:lnSpc>
            </a:pPr>
            <a:r>
              <a:rPr lang="en-US" sz="3200" dirty="0">
                <a:solidFill>
                  <a:srgbClr val="FF0000"/>
                </a:solidFill>
                <a:latin typeface="+mj-lt"/>
              </a:rPr>
              <a:t>/</a:t>
            </a:r>
            <a:r>
              <a:rPr lang="en-US" sz="3200" dirty="0" err="1">
                <a:solidFill>
                  <a:srgbClr val="FF0000"/>
                </a:solidFill>
              </a:rPr>
              <a:t>səˈdʒest</a:t>
            </a:r>
            <a:r>
              <a:rPr lang="en-US" sz="3200" dirty="0">
                <a:solidFill>
                  <a:srgbClr val="FF0000"/>
                </a:solidFill>
                <a:latin typeface="+mj-lt"/>
              </a:rPr>
              <a:t>/</a:t>
            </a:r>
          </a:p>
        </p:txBody>
      </p:sp>
    </p:spTree>
    <p:extLst>
      <p:ext uri="{BB962C8B-B14F-4D97-AF65-F5344CB8AC3E}">
        <p14:creationId xmlns:p14="http://schemas.microsoft.com/office/powerpoint/2010/main" val="240178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down)">
                                      <p:cBhvr>
                                        <p:cTn id="33" dur="500"/>
                                        <p:tgtEl>
                                          <p:spTgt spid="29"/>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barn(inVertical)">
                                      <p:cBhvr>
                                        <p:cTn id="44" dur="500"/>
                                        <p:tgtEl>
                                          <p:spTgt spid="42"/>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arn(inVertical)">
                                      <p:cBhvr>
                                        <p:cTn id="47" dur="500"/>
                                        <p:tgtEl>
                                          <p:spTgt spid="22"/>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barn(inVertical)">
                                      <p:cBhvr>
                                        <p:cTn id="50" dur="500"/>
                                        <p:tgtEl>
                                          <p:spTgt spid="24"/>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barn(inVertical)">
                                      <p:cBhvr>
                                        <p:cTn id="5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6" grpId="0"/>
      <p:bldP spid="19" grpId="0"/>
      <p:bldP spid="20" grpId="0"/>
      <p:bldP spid="21" grpId="0"/>
      <p:bldP spid="22" grpId="0"/>
      <p:bldP spid="24" grpId="0"/>
      <p:bldP spid="25" grpId="0"/>
      <p:bldP spid="26" grpId="0"/>
      <p:bldP spid="27" grpId="0"/>
      <p:bldP spid="28" grpId="0"/>
      <p:bldP spid="29" grpId="0"/>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36883" y="1051247"/>
            <a:ext cx="12055117" cy="6494085"/>
          </a:xfrm>
          <a:prstGeom prst="rect">
            <a:avLst/>
          </a:prstGeom>
        </p:spPr>
        <p:txBody>
          <a:bodyPr wrap="square">
            <a:spAutoFit/>
          </a:bodyPr>
          <a:lstStyle/>
          <a:p>
            <a:pPr>
              <a:lnSpc>
                <a:spcPct val="200000"/>
              </a:lnSpc>
            </a:pPr>
            <a:r>
              <a:rPr lang="en-US" sz="3200" dirty="0">
                <a:latin typeface="+mj-lt"/>
              </a:rPr>
              <a:t>1. A. </a:t>
            </a:r>
            <a:r>
              <a:rPr lang="en-US" sz="3200" u="sng" dirty="0">
                <a:latin typeface="+mj-lt"/>
              </a:rPr>
              <a:t>i</a:t>
            </a:r>
            <a:r>
              <a:rPr lang="en-US" sz="3200" dirty="0">
                <a:latin typeface="+mj-lt"/>
              </a:rPr>
              <a:t>dea			B. ch</a:t>
            </a:r>
            <a:r>
              <a:rPr lang="en-US" sz="3200" u="sng" dirty="0">
                <a:latin typeface="+mj-lt"/>
              </a:rPr>
              <a:t>i</a:t>
            </a:r>
            <a:r>
              <a:rPr lang="en-US" sz="3200" dirty="0">
                <a:latin typeface="+mj-lt"/>
              </a:rPr>
              <a:t>ldren		C. k</a:t>
            </a:r>
            <a:r>
              <a:rPr lang="en-US" sz="3200" u="sng" dirty="0">
                <a:latin typeface="+mj-lt"/>
              </a:rPr>
              <a:t>i</a:t>
            </a:r>
            <a:r>
              <a:rPr lang="en-US" sz="3200" dirty="0">
                <a:latin typeface="+mj-lt"/>
              </a:rPr>
              <a:t>tten		D. f</a:t>
            </a:r>
            <a:r>
              <a:rPr lang="en-US" sz="3200" u="sng" dirty="0">
                <a:latin typeface="+mj-lt"/>
              </a:rPr>
              <a:t>i</a:t>
            </a:r>
            <a:r>
              <a:rPr lang="en-US" sz="3200" dirty="0">
                <a:latin typeface="+mj-lt"/>
              </a:rPr>
              <a:t>shing</a:t>
            </a:r>
          </a:p>
          <a:p>
            <a:pPr marL="514350" indent="-514350">
              <a:lnSpc>
                <a:spcPct val="200000"/>
              </a:lnSpc>
              <a:buAutoNum type="arabicPeriod"/>
            </a:pPr>
            <a:endParaRPr lang="en-US" sz="3200" dirty="0">
              <a:latin typeface="+mj-lt"/>
            </a:endParaRPr>
          </a:p>
          <a:p>
            <a:pPr>
              <a:lnSpc>
                <a:spcPct val="200000"/>
              </a:lnSpc>
            </a:pPr>
            <a:r>
              <a:rPr lang="en-US" sz="3200" dirty="0">
                <a:latin typeface="+mj-lt"/>
              </a:rPr>
              <a:t>2. A. can</a:t>
            </a:r>
            <a:r>
              <a:rPr lang="en-US" sz="3200" u="sng" dirty="0">
                <a:latin typeface="+mj-lt"/>
              </a:rPr>
              <a:t>s</a:t>
            </a:r>
            <a:r>
              <a:rPr lang="en-US" sz="3200" dirty="0">
                <a:latin typeface="+mj-lt"/>
              </a:rPr>
              <a:t>			B. book</a:t>
            </a:r>
            <a:r>
              <a:rPr lang="en-US" sz="3200" u="sng" dirty="0">
                <a:latin typeface="+mj-lt"/>
              </a:rPr>
              <a:t>s</a:t>
            </a:r>
            <a:r>
              <a:rPr lang="en-US" sz="3200" dirty="0">
                <a:latin typeface="+mj-lt"/>
              </a:rPr>
              <a:t>		C. park</a:t>
            </a:r>
            <a:r>
              <a:rPr lang="en-US" sz="3200" u="sng" dirty="0">
                <a:latin typeface="+mj-lt"/>
              </a:rPr>
              <a:t>s</a:t>
            </a:r>
            <a:r>
              <a:rPr lang="en-US" sz="3200" dirty="0">
                <a:latin typeface="+mj-lt"/>
              </a:rPr>
              <a:t>		D. plant</a:t>
            </a:r>
            <a:r>
              <a:rPr lang="en-US" sz="3200" u="sng" dirty="0">
                <a:latin typeface="+mj-lt"/>
              </a:rPr>
              <a:t>s</a:t>
            </a:r>
          </a:p>
          <a:p>
            <a:pPr>
              <a:lnSpc>
                <a:spcPct val="200000"/>
              </a:lnSpc>
            </a:pPr>
            <a:endParaRPr lang="en-US" sz="3200" dirty="0">
              <a:latin typeface="+mj-lt"/>
            </a:endParaRPr>
          </a:p>
          <a:p>
            <a:pPr>
              <a:lnSpc>
                <a:spcPct val="200000"/>
              </a:lnSpc>
            </a:pPr>
            <a:r>
              <a:rPr lang="en-US" sz="3200" dirty="0">
                <a:latin typeface="+mj-lt"/>
              </a:rPr>
              <a:t>3. A. pupp</a:t>
            </a:r>
            <a:r>
              <a:rPr lang="en-US" sz="3200" u="sng" dirty="0">
                <a:latin typeface="+mj-lt"/>
              </a:rPr>
              <a:t>e</a:t>
            </a:r>
            <a:r>
              <a:rPr lang="en-US" sz="3200" dirty="0">
                <a:latin typeface="+mj-lt"/>
              </a:rPr>
              <a:t>t		B. tal</a:t>
            </a:r>
            <a:r>
              <a:rPr lang="en-US" sz="3200" u="sng" dirty="0">
                <a:latin typeface="+mj-lt"/>
              </a:rPr>
              <a:t>e</a:t>
            </a:r>
            <a:r>
              <a:rPr lang="en-US" sz="3200" dirty="0">
                <a:latin typeface="+mj-lt"/>
              </a:rPr>
              <a:t>nt		C. memb</a:t>
            </a:r>
            <a:r>
              <a:rPr lang="en-US" sz="3200" u="sng" dirty="0">
                <a:latin typeface="+mj-lt"/>
              </a:rPr>
              <a:t>e</a:t>
            </a:r>
            <a:r>
              <a:rPr lang="en-US" sz="3200" dirty="0">
                <a:latin typeface="+mj-lt"/>
              </a:rPr>
              <a:t>r		D. dinn</a:t>
            </a:r>
            <a:r>
              <a:rPr lang="en-US" sz="3200" u="sng" dirty="0">
                <a:latin typeface="+mj-lt"/>
              </a:rPr>
              <a:t>e</a:t>
            </a:r>
            <a:r>
              <a:rPr lang="en-US" sz="3200" dirty="0">
                <a:latin typeface="+mj-lt"/>
              </a:rPr>
              <a:t>r</a:t>
            </a:r>
            <a:endParaRPr lang="en-US" sz="3200" u="sng" dirty="0">
              <a:latin typeface="+mj-lt"/>
            </a:endParaRPr>
          </a:p>
          <a:p>
            <a:pPr>
              <a:lnSpc>
                <a:spcPct val="150000"/>
              </a:lnSpc>
            </a:pPr>
            <a:r>
              <a:rPr lang="en-US" sz="3200" dirty="0">
                <a:latin typeface="+mj-lt"/>
              </a:rPr>
              <a:t/>
            </a:r>
            <a:br>
              <a:rPr lang="en-US" sz="3200" dirty="0">
                <a:latin typeface="+mj-lt"/>
              </a:rPr>
            </a:br>
            <a:endParaRPr lang="en-US" sz="3200" dirty="0">
              <a:latin typeface="+mj-lt"/>
            </a:endParaRPr>
          </a:p>
        </p:txBody>
      </p:sp>
      <p:sp>
        <p:nvSpPr>
          <p:cNvPr id="4" name="Rectangle 3"/>
          <p:cNvSpPr/>
          <p:nvPr/>
        </p:nvSpPr>
        <p:spPr>
          <a:xfrm>
            <a:off x="0" y="238114"/>
            <a:ext cx="3141501" cy="707886"/>
          </a:xfrm>
          <a:prstGeom prst="rect">
            <a:avLst/>
          </a:prstGeom>
        </p:spPr>
        <p:txBody>
          <a:bodyPr wrap="none">
            <a:spAutoFit/>
          </a:bodyPr>
          <a:lstStyle/>
          <a:p>
            <a:r>
              <a:rPr lang="en-US" sz="4000" b="1" dirty="0">
                <a:solidFill>
                  <a:srgbClr val="FF0000"/>
                </a:solidFill>
                <a:ea typeface="Times New Roman" panose="02020603050405020304" pitchFamily="18" charset="0"/>
              </a:rPr>
              <a:t>Work </a:t>
            </a:r>
            <a:r>
              <a:rPr lang="en-US" sz="4000" b="1">
                <a:solidFill>
                  <a:srgbClr val="FF0000"/>
                </a:solidFill>
                <a:ea typeface="Times New Roman" panose="02020603050405020304" pitchFamily="18" charset="0"/>
              </a:rPr>
              <a:t>in pairs.</a:t>
            </a:r>
            <a:endParaRPr lang="en-US" sz="4000" b="1" dirty="0">
              <a:solidFill>
                <a:srgbClr val="FF0000"/>
              </a:solidFill>
            </a:endParaRPr>
          </a:p>
        </p:txBody>
      </p:sp>
      <p:pic>
        <p:nvPicPr>
          <p:cNvPr id="6" name="Picture 5"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16" y="783642"/>
            <a:ext cx="896077" cy="571529"/>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p:cNvSpPr/>
          <p:nvPr/>
        </p:nvSpPr>
        <p:spPr>
          <a:xfrm>
            <a:off x="528602" y="1441024"/>
            <a:ext cx="480098" cy="5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28602" y="3336317"/>
            <a:ext cx="480098" cy="5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136666" y="343361"/>
            <a:ext cx="12055117" cy="1077218"/>
          </a:xfrm>
          <a:prstGeom prst="rect">
            <a:avLst/>
          </a:prstGeom>
          <a:noFill/>
        </p:spPr>
        <p:txBody>
          <a:bodyPr wrap="square" rtlCol="0">
            <a:spAutoFit/>
          </a:bodyPr>
          <a:lstStyle/>
          <a:p>
            <a:r>
              <a:rPr lang="en-US" sz="3200">
                <a:solidFill>
                  <a:srgbClr val="0070C0"/>
                </a:solidFill>
              </a:rPr>
              <a:t>Choose the word whose underlined part is </a:t>
            </a:r>
          </a:p>
          <a:p>
            <a:r>
              <a:rPr lang="en-US" sz="3200">
                <a:solidFill>
                  <a:srgbClr val="0070C0"/>
                </a:solidFill>
              </a:rPr>
              <a:t>pronounced differently from that of the other words.</a:t>
            </a:r>
          </a:p>
        </p:txBody>
      </p:sp>
      <p:sp>
        <p:nvSpPr>
          <p:cNvPr id="14" name="Oval 13"/>
          <p:cNvSpPr/>
          <p:nvPr/>
        </p:nvSpPr>
        <p:spPr>
          <a:xfrm>
            <a:off x="532470" y="5317463"/>
            <a:ext cx="480098" cy="5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55983" y="1873737"/>
            <a:ext cx="2216246" cy="754694"/>
          </a:xfrm>
          <a:prstGeom prst="rect">
            <a:avLst/>
          </a:prstGeom>
        </p:spPr>
        <p:txBody>
          <a:bodyPr wrap="square">
            <a:spAutoFit/>
          </a:bodyPr>
          <a:lstStyle/>
          <a:p>
            <a:pPr>
              <a:lnSpc>
                <a:spcPct val="150000"/>
              </a:lnSpc>
            </a:pPr>
            <a:r>
              <a:rPr lang="en-US" sz="3200">
                <a:solidFill>
                  <a:srgbClr val="FF0000"/>
                </a:solidFill>
                <a:latin typeface="+mj-lt"/>
              </a:rPr>
              <a:t>/</a:t>
            </a:r>
            <a:r>
              <a:rPr lang="en-US" sz="3200">
                <a:solidFill>
                  <a:srgbClr val="FF0000"/>
                </a:solidFill>
              </a:rPr>
              <a:t>aɪˈdi:ə</a:t>
            </a:r>
            <a:r>
              <a:rPr lang="en-US" sz="3200">
                <a:solidFill>
                  <a:srgbClr val="FF0000"/>
                </a:solidFill>
                <a:latin typeface="+mj-lt"/>
              </a:rPr>
              <a:t>/</a:t>
            </a:r>
          </a:p>
        </p:txBody>
      </p:sp>
      <p:sp>
        <p:nvSpPr>
          <p:cNvPr id="31" name="Rectangle 30"/>
          <p:cNvSpPr/>
          <p:nvPr/>
        </p:nvSpPr>
        <p:spPr>
          <a:xfrm>
            <a:off x="3926214" y="1843845"/>
            <a:ext cx="2216246" cy="754694"/>
          </a:xfrm>
          <a:prstGeom prst="rect">
            <a:avLst/>
          </a:prstGeom>
        </p:spPr>
        <p:txBody>
          <a:bodyPr wrap="square">
            <a:spAutoFit/>
          </a:bodyPr>
          <a:lstStyle/>
          <a:p>
            <a:pPr>
              <a:lnSpc>
                <a:spcPct val="150000"/>
              </a:lnSpc>
            </a:pPr>
            <a:r>
              <a:rPr lang="en-US" sz="3200">
                <a:solidFill>
                  <a:srgbClr val="FF0000"/>
                </a:solidFill>
                <a:latin typeface="+mj-lt"/>
              </a:rPr>
              <a:t>/ˈtʃɪldrən/</a:t>
            </a:r>
          </a:p>
        </p:txBody>
      </p:sp>
      <p:sp>
        <p:nvSpPr>
          <p:cNvPr id="32" name="Rectangle 31"/>
          <p:cNvSpPr/>
          <p:nvPr/>
        </p:nvSpPr>
        <p:spPr>
          <a:xfrm>
            <a:off x="6729884" y="1873736"/>
            <a:ext cx="2216246" cy="754694"/>
          </a:xfrm>
          <a:prstGeom prst="rect">
            <a:avLst/>
          </a:prstGeom>
        </p:spPr>
        <p:txBody>
          <a:bodyPr wrap="square">
            <a:spAutoFit/>
          </a:bodyPr>
          <a:lstStyle/>
          <a:p>
            <a:pPr>
              <a:lnSpc>
                <a:spcPct val="150000"/>
              </a:lnSpc>
            </a:pPr>
            <a:r>
              <a:rPr lang="en-US" sz="3200" dirty="0">
                <a:solidFill>
                  <a:srgbClr val="FF0000"/>
                </a:solidFill>
                <a:latin typeface="+mj-lt"/>
              </a:rPr>
              <a:t>/ˈ</a:t>
            </a:r>
            <a:r>
              <a:rPr lang="en-US" sz="3200" dirty="0" err="1">
                <a:solidFill>
                  <a:srgbClr val="FF0000"/>
                </a:solidFill>
                <a:latin typeface="+mj-lt"/>
              </a:rPr>
              <a:t>kɪtn</a:t>
            </a:r>
            <a:r>
              <a:rPr lang="en-US" sz="3200" dirty="0">
                <a:solidFill>
                  <a:srgbClr val="FF0000"/>
                </a:solidFill>
                <a:latin typeface="+mj-lt"/>
              </a:rPr>
              <a:t>/</a:t>
            </a:r>
          </a:p>
        </p:txBody>
      </p:sp>
      <p:sp>
        <p:nvSpPr>
          <p:cNvPr id="33" name="Rectangle 32"/>
          <p:cNvSpPr/>
          <p:nvPr/>
        </p:nvSpPr>
        <p:spPr>
          <a:xfrm>
            <a:off x="9556904" y="1846575"/>
            <a:ext cx="2216246" cy="754694"/>
          </a:xfrm>
          <a:prstGeom prst="rect">
            <a:avLst/>
          </a:prstGeom>
        </p:spPr>
        <p:txBody>
          <a:bodyPr wrap="square">
            <a:spAutoFit/>
          </a:bodyPr>
          <a:lstStyle/>
          <a:p>
            <a:pPr>
              <a:lnSpc>
                <a:spcPct val="150000"/>
              </a:lnSpc>
            </a:pPr>
            <a:r>
              <a:rPr lang="en-US" sz="3200">
                <a:solidFill>
                  <a:srgbClr val="FF0000"/>
                </a:solidFill>
                <a:latin typeface="+mj-lt"/>
              </a:rPr>
              <a:t>/ˈfɪʃɪŋ/</a:t>
            </a:r>
          </a:p>
        </p:txBody>
      </p:sp>
      <p:sp>
        <p:nvSpPr>
          <p:cNvPr id="34" name="Rectangle 33"/>
          <p:cNvSpPr/>
          <p:nvPr/>
        </p:nvSpPr>
        <p:spPr>
          <a:xfrm>
            <a:off x="555983" y="3732184"/>
            <a:ext cx="2216246" cy="830997"/>
          </a:xfrm>
          <a:prstGeom prst="rect">
            <a:avLst/>
          </a:prstGeom>
        </p:spPr>
        <p:txBody>
          <a:bodyPr wrap="square">
            <a:spAutoFit/>
          </a:bodyPr>
          <a:lstStyle/>
          <a:p>
            <a:pPr>
              <a:lnSpc>
                <a:spcPct val="150000"/>
              </a:lnSpc>
            </a:pPr>
            <a:r>
              <a:rPr lang="en-US" sz="3200">
                <a:solidFill>
                  <a:srgbClr val="FF0000"/>
                </a:solidFill>
                <a:latin typeface="+mj-lt"/>
              </a:rPr>
              <a:t>/kænz/</a:t>
            </a:r>
          </a:p>
        </p:txBody>
      </p:sp>
      <p:sp>
        <p:nvSpPr>
          <p:cNvPr id="35" name="Rectangle 34"/>
          <p:cNvSpPr/>
          <p:nvPr/>
        </p:nvSpPr>
        <p:spPr>
          <a:xfrm>
            <a:off x="4002692" y="3776499"/>
            <a:ext cx="2216246" cy="754694"/>
          </a:xfrm>
          <a:prstGeom prst="rect">
            <a:avLst/>
          </a:prstGeom>
        </p:spPr>
        <p:txBody>
          <a:bodyPr wrap="square">
            <a:spAutoFit/>
          </a:bodyPr>
          <a:lstStyle/>
          <a:p>
            <a:pPr>
              <a:lnSpc>
                <a:spcPct val="150000"/>
              </a:lnSpc>
            </a:pPr>
            <a:r>
              <a:rPr lang="en-US" sz="3200">
                <a:solidFill>
                  <a:srgbClr val="FF0000"/>
                </a:solidFill>
                <a:latin typeface="+mj-lt"/>
              </a:rPr>
              <a:t>/bʊks/</a:t>
            </a:r>
          </a:p>
        </p:txBody>
      </p:sp>
      <p:sp>
        <p:nvSpPr>
          <p:cNvPr id="36" name="Rectangle 35"/>
          <p:cNvSpPr/>
          <p:nvPr/>
        </p:nvSpPr>
        <p:spPr>
          <a:xfrm>
            <a:off x="6654375" y="3732184"/>
            <a:ext cx="2216246" cy="754694"/>
          </a:xfrm>
          <a:prstGeom prst="rect">
            <a:avLst/>
          </a:prstGeom>
        </p:spPr>
        <p:txBody>
          <a:bodyPr wrap="square">
            <a:spAutoFit/>
          </a:bodyPr>
          <a:lstStyle/>
          <a:p>
            <a:pPr>
              <a:lnSpc>
                <a:spcPct val="150000"/>
              </a:lnSpc>
            </a:pPr>
            <a:r>
              <a:rPr lang="en-US" sz="3200" dirty="0">
                <a:solidFill>
                  <a:srgbClr val="FF0000"/>
                </a:solidFill>
                <a:latin typeface="+mj-lt"/>
              </a:rPr>
              <a:t>/</a:t>
            </a:r>
            <a:r>
              <a:rPr lang="en-US" sz="3200" dirty="0" err="1">
                <a:solidFill>
                  <a:srgbClr val="FF0000"/>
                </a:solidFill>
                <a:latin typeface="+mj-lt"/>
              </a:rPr>
              <a:t>pɑːrks</a:t>
            </a:r>
            <a:r>
              <a:rPr lang="en-US" sz="3200" dirty="0">
                <a:solidFill>
                  <a:srgbClr val="FF0000"/>
                </a:solidFill>
                <a:latin typeface="+mj-lt"/>
              </a:rPr>
              <a:t>/</a:t>
            </a:r>
          </a:p>
        </p:txBody>
      </p:sp>
      <p:sp>
        <p:nvSpPr>
          <p:cNvPr id="37" name="Rectangle 36"/>
          <p:cNvSpPr/>
          <p:nvPr/>
        </p:nvSpPr>
        <p:spPr>
          <a:xfrm>
            <a:off x="9540317" y="3776499"/>
            <a:ext cx="2216246" cy="830997"/>
          </a:xfrm>
          <a:prstGeom prst="rect">
            <a:avLst/>
          </a:prstGeom>
        </p:spPr>
        <p:txBody>
          <a:bodyPr wrap="square">
            <a:spAutoFit/>
          </a:bodyPr>
          <a:lstStyle/>
          <a:p>
            <a:pPr>
              <a:lnSpc>
                <a:spcPct val="150000"/>
              </a:lnSpc>
            </a:pPr>
            <a:r>
              <a:rPr lang="en-US" sz="3200">
                <a:solidFill>
                  <a:srgbClr val="FF0000"/>
                </a:solidFill>
                <a:latin typeface="+mj-lt"/>
              </a:rPr>
              <a:t>/plænts/</a:t>
            </a:r>
          </a:p>
        </p:txBody>
      </p:sp>
      <p:sp>
        <p:nvSpPr>
          <p:cNvPr id="38" name="Rectangle 37"/>
          <p:cNvSpPr/>
          <p:nvPr/>
        </p:nvSpPr>
        <p:spPr>
          <a:xfrm>
            <a:off x="872330" y="5618023"/>
            <a:ext cx="2216246" cy="754694"/>
          </a:xfrm>
          <a:prstGeom prst="rect">
            <a:avLst/>
          </a:prstGeom>
        </p:spPr>
        <p:txBody>
          <a:bodyPr wrap="square">
            <a:spAutoFit/>
          </a:bodyPr>
          <a:lstStyle/>
          <a:p>
            <a:pPr>
              <a:lnSpc>
                <a:spcPct val="150000"/>
              </a:lnSpc>
            </a:pPr>
            <a:r>
              <a:rPr lang="en-US" sz="3200" dirty="0">
                <a:solidFill>
                  <a:srgbClr val="FF0000"/>
                </a:solidFill>
                <a:latin typeface="+mj-lt"/>
              </a:rPr>
              <a:t>/ˈ</a:t>
            </a:r>
            <a:r>
              <a:rPr lang="en-US" sz="3200" dirty="0" err="1">
                <a:solidFill>
                  <a:srgbClr val="FF0000"/>
                </a:solidFill>
                <a:latin typeface="+mj-lt"/>
              </a:rPr>
              <a:t>pʌpɪt</a:t>
            </a:r>
            <a:r>
              <a:rPr lang="en-US" sz="3200" dirty="0">
                <a:solidFill>
                  <a:srgbClr val="FF0000"/>
                </a:solidFill>
                <a:latin typeface="+mj-lt"/>
              </a:rPr>
              <a:t>/</a:t>
            </a:r>
          </a:p>
        </p:txBody>
      </p:sp>
      <p:sp>
        <p:nvSpPr>
          <p:cNvPr id="39" name="Rectangle 38"/>
          <p:cNvSpPr/>
          <p:nvPr/>
        </p:nvSpPr>
        <p:spPr>
          <a:xfrm>
            <a:off x="3879754" y="5679296"/>
            <a:ext cx="2216246" cy="754694"/>
          </a:xfrm>
          <a:prstGeom prst="rect">
            <a:avLst/>
          </a:prstGeom>
        </p:spPr>
        <p:txBody>
          <a:bodyPr wrap="square">
            <a:spAutoFit/>
          </a:bodyPr>
          <a:lstStyle/>
          <a:p>
            <a:pPr>
              <a:lnSpc>
                <a:spcPct val="150000"/>
              </a:lnSpc>
            </a:pPr>
            <a:r>
              <a:rPr lang="en-US" sz="3200" dirty="0">
                <a:solidFill>
                  <a:srgbClr val="FF0000"/>
                </a:solidFill>
                <a:latin typeface="+mj-lt"/>
              </a:rPr>
              <a:t>/ˈ</a:t>
            </a:r>
            <a:r>
              <a:rPr lang="en-US" sz="3200" dirty="0" err="1">
                <a:solidFill>
                  <a:srgbClr val="FF0000"/>
                </a:solidFill>
                <a:latin typeface="+mj-lt"/>
              </a:rPr>
              <a:t>tælənt</a:t>
            </a:r>
            <a:r>
              <a:rPr lang="en-US" sz="3200" dirty="0">
                <a:solidFill>
                  <a:srgbClr val="FF0000"/>
                </a:solidFill>
                <a:latin typeface="+mj-lt"/>
              </a:rPr>
              <a:t>/</a:t>
            </a:r>
          </a:p>
        </p:txBody>
      </p:sp>
      <p:sp>
        <p:nvSpPr>
          <p:cNvPr id="40" name="Rectangle 39"/>
          <p:cNvSpPr/>
          <p:nvPr/>
        </p:nvSpPr>
        <p:spPr>
          <a:xfrm>
            <a:off x="6785394" y="5609127"/>
            <a:ext cx="2216246" cy="754694"/>
          </a:xfrm>
          <a:prstGeom prst="rect">
            <a:avLst/>
          </a:prstGeom>
        </p:spPr>
        <p:txBody>
          <a:bodyPr wrap="square">
            <a:spAutoFit/>
          </a:bodyPr>
          <a:lstStyle/>
          <a:p>
            <a:pPr>
              <a:lnSpc>
                <a:spcPct val="150000"/>
              </a:lnSpc>
            </a:pPr>
            <a:r>
              <a:rPr lang="en-US" sz="3200" dirty="0">
                <a:solidFill>
                  <a:srgbClr val="FF0000"/>
                </a:solidFill>
                <a:latin typeface="+mj-lt"/>
              </a:rPr>
              <a:t>/ˈ</a:t>
            </a:r>
            <a:r>
              <a:rPr lang="en-US" sz="3200" dirty="0" err="1">
                <a:solidFill>
                  <a:srgbClr val="FF0000"/>
                </a:solidFill>
                <a:latin typeface="+mj-lt"/>
              </a:rPr>
              <a:t>membər</a:t>
            </a:r>
            <a:r>
              <a:rPr lang="en-US" sz="3200" dirty="0">
                <a:solidFill>
                  <a:srgbClr val="FF0000"/>
                </a:solidFill>
                <a:latin typeface="+mj-lt"/>
              </a:rPr>
              <a:t>/</a:t>
            </a:r>
          </a:p>
        </p:txBody>
      </p:sp>
      <p:sp>
        <p:nvSpPr>
          <p:cNvPr id="41" name="Rectangle 40"/>
          <p:cNvSpPr/>
          <p:nvPr/>
        </p:nvSpPr>
        <p:spPr>
          <a:xfrm>
            <a:off x="9540317" y="5653031"/>
            <a:ext cx="2216246" cy="754694"/>
          </a:xfrm>
          <a:prstGeom prst="rect">
            <a:avLst/>
          </a:prstGeom>
        </p:spPr>
        <p:txBody>
          <a:bodyPr wrap="square">
            <a:spAutoFit/>
          </a:bodyPr>
          <a:lstStyle/>
          <a:p>
            <a:pPr>
              <a:lnSpc>
                <a:spcPct val="150000"/>
              </a:lnSpc>
            </a:pPr>
            <a:r>
              <a:rPr lang="en-US" sz="3200">
                <a:solidFill>
                  <a:srgbClr val="FF0000"/>
                </a:solidFill>
                <a:latin typeface="+mj-lt"/>
              </a:rPr>
              <a:t>/ˈdɪnər/</a:t>
            </a:r>
          </a:p>
        </p:txBody>
      </p:sp>
    </p:spTree>
    <p:extLst>
      <p:ext uri="{BB962C8B-B14F-4D97-AF65-F5344CB8AC3E}">
        <p14:creationId xmlns:p14="http://schemas.microsoft.com/office/powerpoint/2010/main" val="351301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down)">
                                      <p:cBhvr>
                                        <p:cTn id="16" dur="500"/>
                                        <p:tgtEl>
                                          <p:spTgt spid="3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circle(in)">
                                      <p:cBhvr>
                                        <p:cTn id="44" dur="2000"/>
                                        <p:tgtEl>
                                          <p:spTgt spid="38"/>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circle(in)">
                                      <p:cBhvr>
                                        <p:cTn id="47" dur="2000"/>
                                        <p:tgtEl>
                                          <p:spTgt spid="39"/>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circle(in)">
                                      <p:cBhvr>
                                        <p:cTn id="50" dur="2000"/>
                                        <p:tgtEl>
                                          <p:spTgt spid="40"/>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circle(in)">
                                      <p:cBhvr>
                                        <p:cTn id="53"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30" grpId="0"/>
      <p:bldP spid="31" grpId="0"/>
      <p:bldP spid="32" grpId="0"/>
      <p:bldP spid="33" grpId="0"/>
      <p:bldP spid="34" grpId="0"/>
      <p:bldP spid="35" grpId="0"/>
      <p:bldP spid="36" grpId="0"/>
      <p:bldP spid="37" grpId="0"/>
      <p:bldP spid="38" grpId="0"/>
      <p:bldP spid="39" grpId="0"/>
      <p:bldP spid="40" grpId="0"/>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052" y="816896"/>
            <a:ext cx="3989938"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sp>
        <p:nvSpPr>
          <p:cNvPr id="3" name="Rectangle 2"/>
          <p:cNvSpPr/>
          <p:nvPr/>
        </p:nvSpPr>
        <p:spPr>
          <a:xfrm>
            <a:off x="4590107" y="610511"/>
            <a:ext cx="7378574" cy="1015663"/>
          </a:xfrm>
          <a:prstGeom prst="rect">
            <a:avLst/>
          </a:prstGeom>
        </p:spPr>
        <p:txBody>
          <a:bodyPr wrap="square">
            <a:spAutoFit/>
          </a:bodyPr>
          <a:lstStyle/>
          <a:p>
            <a:r>
              <a:rPr lang="en-US" sz="3000" b="1" i="1" dirty="0">
                <a:solidFill>
                  <a:srgbClr val="0070C0"/>
                </a:solidFill>
              </a:rPr>
              <a:t>Match a verb with an appropriate noun to make a correct verb phrase.</a:t>
            </a:r>
          </a:p>
        </p:txBody>
      </p:sp>
      <p:sp>
        <p:nvSpPr>
          <p:cNvPr id="9" name="Rectangle 8"/>
          <p:cNvSpPr/>
          <p:nvPr/>
        </p:nvSpPr>
        <p:spPr>
          <a:xfrm>
            <a:off x="1661271" y="1991762"/>
            <a:ext cx="2661719" cy="428228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dirty="0">
                <a:solidFill>
                  <a:srgbClr val="FF0000"/>
                </a:solidFill>
              </a:rPr>
              <a:t>VERBS </a:t>
            </a:r>
          </a:p>
          <a:p>
            <a:pPr marL="342900" indent="-342900">
              <a:buAutoNum type="arabicPeriod"/>
            </a:pPr>
            <a:r>
              <a:rPr lang="en-US" sz="3600" dirty="0"/>
              <a:t> clean up</a:t>
            </a:r>
          </a:p>
          <a:p>
            <a:pPr marL="342900" indent="-342900">
              <a:buAutoNum type="arabicPeriod"/>
            </a:pPr>
            <a:r>
              <a:rPr lang="en-US" sz="3600" dirty="0"/>
              <a:t> bake  </a:t>
            </a:r>
          </a:p>
          <a:p>
            <a:pPr marL="342900" indent="-342900">
              <a:buAutoNum type="arabicPeriod"/>
            </a:pPr>
            <a:r>
              <a:rPr lang="en-US" sz="3600" dirty="0"/>
              <a:t> plant </a:t>
            </a:r>
          </a:p>
          <a:p>
            <a:pPr marL="342900" indent="-342900">
              <a:buAutoNum type="arabicPeriod"/>
            </a:pPr>
            <a:r>
              <a:rPr lang="en-US" sz="3600" dirty="0"/>
              <a:t> donate</a:t>
            </a:r>
          </a:p>
          <a:p>
            <a:pPr marL="342900" indent="-342900">
              <a:buAutoNum type="arabicPeriod"/>
            </a:pPr>
            <a:r>
              <a:rPr lang="en-US" sz="3600" dirty="0"/>
              <a:t> raise </a:t>
            </a:r>
          </a:p>
          <a:p>
            <a:pPr marL="342900" indent="-342900">
              <a:buAutoNum type="arabicPeriod"/>
            </a:pPr>
            <a:r>
              <a:rPr lang="en-US" sz="3600" dirty="0"/>
              <a:t> recycle</a:t>
            </a:r>
          </a:p>
          <a:p>
            <a:pPr marL="342900" indent="-342900">
              <a:buAutoNum type="arabicPeriod"/>
            </a:pPr>
            <a:r>
              <a:rPr lang="en-US" sz="3600" dirty="0"/>
              <a:t> wash </a:t>
            </a:r>
            <a:r>
              <a:rPr lang="en-US" dirty="0"/>
              <a:t> </a:t>
            </a:r>
          </a:p>
        </p:txBody>
      </p:sp>
      <p:sp>
        <p:nvSpPr>
          <p:cNvPr id="10" name="Rectangle 9"/>
          <p:cNvSpPr/>
          <p:nvPr/>
        </p:nvSpPr>
        <p:spPr>
          <a:xfrm>
            <a:off x="8066638" y="1991761"/>
            <a:ext cx="2725093" cy="428228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3600" dirty="0">
              <a:solidFill>
                <a:srgbClr val="FF0000"/>
              </a:solidFill>
            </a:endParaRPr>
          </a:p>
          <a:p>
            <a:pPr algn="ctr"/>
            <a:r>
              <a:rPr lang="en-US" sz="3600" dirty="0">
                <a:solidFill>
                  <a:srgbClr val="FF0000"/>
                </a:solidFill>
              </a:rPr>
              <a:t>NOUNS </a:t>
            </a:r>
          </a:p>
          <a:p>
            <a:pPr marL="342900" indent="-342900">
              <a:buAutoNum type="alphaLcPeriod"/>
            </a:pPr>
            <a:r>
              <a:rPr lang="en-US" sz="3600" dirty="0"/>
              <a:t> money</a:t>
            </a:r>
          </a:p>
          <a:p>
            <a:pPr marL="342900" indent="-342900">
              <a:buAutoNum type="alphaLcPeriod"/>
            </a:pPr>
            <a:r>
              <a:rPr lang="en-US" sz="3600" dirty="0"/>
              <a:t> paper</a:t>
            </a:r>
          </a:p>
          <a:p>
            <a:pPr marL="342900" indent="-342900">
              <a:buAutoNum type="alphaLcPeriod"/>
            </a:pPr>
            <a:r>
              <a:rPr lang="en-US" sz="3600" dirty="0"/>
              <a:t> beaches</a:t>
            </a:r>
          </a:p>
          <a:p>
            <a:pPr marL="342900" indent="-342900">
              <a:buAutoNum type="alphaLcPeriod"/>
            </a:pPr>
            <a:r>
              <a:rPr lang="en-US" sz="3600" dirty="0"/>
              <a:t> trees</a:t>
            </a:r>
          </a:p>
          <a:p>
            <a:pPr marL="342900" indent="-342900">
              <a:buAutoNum type="alphaLcPeriod"/>
            </a:pPr>
            <a:r>
              <a:rPr lang="en-US" sz="3600" dirty="0"/>
              <a:t> cars</a:t>
            </a:r>
          </a:p>
          <a:p>
            <a:pPr marL="342900" indent="-342900">
              <a:buAutoNum type="alphaLcPeriod"/>
            </a:pPr>
            <a:r>
              <a:rPr lang="en-US" sz="3600" dirty="0"/>
              <a:t>food</a:t>
            </a:r>
          </a:p>
          <a:p>
            <a:pPr marL="342900" indent="-342900">
              <a:buAutoNum type="alphaLcPeriod"/>
            </a:pPr>
            <a:r>
              <a:rPr lang="en-US" sz="3600" dirty="0"/>
              <a:t> cookies</a:t>
            </a:r>
          </a:p>
          <a:p>
            <a:pPr algn="ctr"/>
            <a:endParaRPr lang="en-US" dirty="0"/>
          </a:p>
          <a:p>
            <a:pPr marL="342900" indent="-342900" algn="ctr">
              <a:buAutoNum type="alphaLcPeriod"/>
            </a:pPr>
            <a:endParaRPr lang="en-US" dirty="0"/>
          </a:p>
        </p:txBody>
      </p:sp>
      <p:cxnSp>
        <p:nvCxnSpPr>
          <p:cNvPr id="12" name="Straight Connector 11"/>
          <p:cNvCxnSpPr>
            <a:cxnSpLocks/>
          </p:cNvCxnSpPr>
          <p:nvPr/>
        </p:nvCxnSpPr>
        <p:spPr>
          <a:xfrm>
            <a:off x="3763926" y="2860158"/>
            <a:ext cx="4384193" cy="1069046"/>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3146039" y="3878068"/>
            <a:ext cx="5046787" cy="558130"/>
          </a:xfrm>
          <a:prstGeom prst="line">
            <a:avLst/>
          </a:prstGeom>
        </p:spPr>
        <p:style>
          <a:lnRef idx="2">
            <a:schemeClr val="accent2"/>
          </a:lnRef>
          <a:fillRef idx="0">
            <a:schemeClr val="accent2"/>
          </a:fillRef>
          <a:effectRef idx="1">
            <a:schemeClr val="accent2"/>
          </a:effectRef>
          <a:fontRef idx="minor">
            <a:schemeClr val="tx1"/>
          </a:fontRef>
        </p:style>
      </p:cxnSp>
      <p:cxnSp>
        <p:nvCxnSpPr>
          <p:cNvPr id="16" name="Straight Connector 15"/>
          <p:cNvCxnSpPr/>
          <p:nvPr/>
        </p:nvCxnSpPr>
        <p:spPr>
          <a:xfrm flipV="1">
            <a:off x="3555729" y="3406905"/>
            <a:ext cx="4603046" cy="2070443"/>
          </a:xfrm>
          <a:prstGeom prst="line">
            <a:avLst/>
          </a:prstGeom>
        </p:spPr>
        <p:style>
          <a:lnRef idx="2">
            <a:schemeClr val="accent3"/>
          </a:lnRef>
          <a:fillRef idx="0">
            <a:schemeClr val="accent3"/>
          </a:fillRef>
          <a:effectRef idx="1">
            <a:schemeClr val="accent3"/>
          </a:effectRef>
          <a:fontRef idx="minor">
            <a:schemeClr val="tx1"/>
          </a:fontRef>
        </p:style>
      </p:cxnSp>
      <p:cxnSp>
        <p:nvCxnSpPr>
          <p:cNvPr id="19" name="Straight Connector 18"/>
          <p:cNvCxnSpPr/>
          <p:nvPr/>
        </p:nvCxnSpPr>
        <p:spPr>
          <a:xfrm flipV="1">
            <a:off x="3129055" y="2770554"/>
            <a:ext cx="5019064" cy="2215341"/>
          </a:xfrm>
          <a:prstGeom prst="line">
            <a:avLst/>
          </a:prstGeom>
        </p:spPr>
        <p:style>
          <a:lnRef idx="2">
            <a:schemeClr val="accent4"/>
          </a:lnRef>
          <a:fillRef idx="0">
            <a:schemeClr val="accent4"/>
          </a:fillRef>
          <a:effectRef idx="1">
            <a:schemeClr val="accent4"/>
          </a:effectRef>
          <a:fontRef idx="minor">
            <a:schemeClr val="tx1"/>
          </a:fontRef>
        </p:style>
      </p:cxnSp>
      <p:cxnSp>
        <p:nvCxnSpPr>
          <p:cNvPr id="21" name="Straight Connector 20"/>
          <p:cNvCxnSpPr>
            <a:cxnSpLocks/>
          </p:cNvCxnSpPr>
          <p:nvPr/>
        </p:nvCxnSpPr>
        <p:spPr>
          <a:xfrm>
            <a:off x="3466214" y="4436198"/>
            <a:ext cx="4681905" cy="992695"/>
          </a:xfrm>
          <a:prstGeom prst="line">
            <a:avLst/>
          </a:prstGeom>
        </p:spPr>
        <p:style>
          <a:lnRef idx="2">
            <a:schemeClr val="accent6"/>
          </a:lnRef>
          <a:fillRef idx="0">
            <a:schemeClr val="accent6"/>
          </a:fillRef>
          <a:effectRef idx="1">
            <a:schemeClr val="accent6"/>
          </a:effectRef>
          <a:fontRef idx="minor">
            <a:schemeClr val="tx1"/>
          </a:fontRef>
        </p:style>
      </p:cxnSp>
      <p:cxnSp>
        <p:nvCxnSpPr>
          <p:cNvPr id="24" name="Straight Connector 23"/>
          <p:cNvCxnSpPr/>
          <p:nvPr/>
        </p:nvCxnSpPr>
        <p:spPr>
          <a:xfrm>
            <a:off x="3135383" y="3328993"/>
            <a:ext cx="5057443" cy="2793832"/>
          </a:xfrm>
          <a:prstGeom prst="line">
            <a:avLst/>
          </a:prstGeom>
        </p:spPr>
        <p:style>
          <a:lnRef idx="2">
            <a:schemeClr val="dk1"/>
          </a:lnRef>
          <a:fillRef idx="0">
            <a:schemeClr val="dk1"/>
          </a:fillRef>
          <a:effectRef idx="1">
            <a:schemeClr val="dk1"/>
          </a:effectRef>
          <a:fontRef idx="minor">
            <a:schemeClr val="tx1"/>
          </a:fontRef>
        </p:style>
      </p:cxnSp>
      <p:cxnSp>
        <p:nvCxnSpPr>
          <p:cNvPr id="31" name="Straight Connector 30"/>
          <p:cNvCxnSpPr>
            <a:cxnSpLocks/>
          </p:cNvCxnSpPr>
          <p:nvPr/>
        </p:nvCxnSpPr>
        <p:spPr>
          <a:xfrm flipV="1">
            <a:off x="3146039" y="4985895"/>
            <a:ext cx="5012736" cy="1136930"/>
          </a:xfrm>
          <a:prstGeom prst="line">
            <a:avLst/>
          </a:prstGeom>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192747819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ircle(in)">
                                      <p:cBhvr>
                                        <p:cTn id="12" dur="2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ircle(in)">
                                      <p:cBhvr>
                                        <p:cTn id="22" dur="20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20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circle(in)">
                                      <p:cBhvr>
                                        <p:cTn id="32" dur="20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circle(in)">
                                      <p:cBhvr>
                                        <p:cTn id="37"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14" y="-7935115"/>
            <a:ext cx="13350240" cy="1490357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83856" y="904332"/>
            <a:ext cx="5300679" cy="1081222"/>
          </a:xfrm>
          <a:prstGeom prst="rect">
            <a:avLst/>
          </a:prstGeom>
        </p:spPr>
      </p:pic>
    </p:spTree>
    <p:extLst>
      <p:ext uri="{BB962C8B-B14F-4D97-AF65-F5344CB8AC3E}">
        <p14:creationId xmlns:p14="http://schemas.microsoft.com/office/powerpoint/2010/main" val="15872962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4935</TotalTime>
  <Words>823</Words>
  <Application>Microsoft Office PowerPoint</Application>
  <PresentationFormat>Widescreen</PresentationFormat>
  <Paragraphs>132</Paragraphs>
  <Slides>28</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258</cp:revision>
  <dcterms:created xsi:type="dcterms:W3CDTF">2020-12-08T03:17:05Z</dcterms:created>
  <dcterms:modified xsi:type="dcterms:W3CDTF">2025-01-19T08:05:31Z</dcterms:modified>
</cp:coreProperties>
</file>