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59" r:id="rId2"/>
    <p:sldId id="300" r:id="rId3"/>
    <p:sldId id="304" r:id="rId4"/>
    <p:sldId id="302" r:id="rId5"/>
    <p:sldId id="303" r:id="rId6"/>
    <p:sldId id="292" r:id="rId7"/>
    <p:sldId id="301" r:id="rId8"/>
    <p:sldId id="306" r:id="rId9"/>
    <p:sldId id="344" r:id="rId10"/>
    <p:sldId id="333" r:id="rId11"/>
    <p:sldId id="348" r:id="rId12"/>
    <p:sldId id="349" r:id="rId13"/>
    <p:sldId id="350" r:id="rId14"/>
    <p:sldId id="345" r:id="rId15"/>
    <p:sldId id="351" r:id="rId16"/>
    <p:sldId id="352" r:id="rId17"/>
    <p:sldId id="353" r:id="rId18"/>
    <p:sldId id="354" r:id="rId19"/>
    <p:sldId id="339" r:id="rId20"/>
    <p:sldId id="340" r:id="rId21"/>
    <p:sldId id="356" r:id="rId22"/>
    <p:sldId id="347" r:id="rId23"/>
    <p:sldId id="357" r:id="rId24"/>
    <p:sldId id="315" r:id="rId25"/>
    <p:sldId id="332" r:id="rId26"/>
    <p:sldId id="358" r:id="rId27"/>
    <p:sldId id="331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0878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2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70C0"/>
                </a:solidFill>
              </a:rPr>
              <a:t>Read three sentences and complete the formation: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1. Last month, we </a:t>
            </a:r>
            <a:r>
              <a:rPr lang="en-US" sz="3200" dirty="0">
                <a:solidFill>
                  <a:srgbClr val="FF0000"/>
                </a:solidFill>
              </a:rPr>
              <a:t>raised</a:t>
            </a:r>
            <a:r>
              <a:rPr lang="en-US" sz="3200" dirty="0">
                <a:solidFill>
                  <a:srgbClr val="0070C0"/>
                </a:solidFill>
              </a:rPr>
              <a:t> money to help the local charity.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My friends </a:t>
            </a:r>
            <a:r>
              <a:rPr lang="en-US" sz="3200" dirty="0">
                <a:solidFill>
                  <a:srgbClr val="FF0000"/>
                </a:solidFill>
              </a:rPr>
              <a:t>didn’t donate </a:t>
            </a:r>
            <a:r>
              <a:rPr lang="en-US" sz="3200" dirty="0">
                <a:solidFill>
                  <a:srgbClr val="0070C0"/>
                </a:solidFill>
              </a:rPr>
              <a:t>old clothes. They donated old books.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>
                <a:solidFill>
                  <a:srgbClr val="FF0000"/>
                </a:solidFill>
              </a:rPr>
              <a:t>Did</a:t>
            </a:r>
            <a:r>
              <a:rPr lang="en-US" sz="3200" dirty="0">
                <a:solidFill>
                  <a:srgbClr val="0070C0"/>
                </a:solidFill>
              </a:rPr>
              <a:t> you </a:t>
            </a:r>
            <a:r>
              <a:rPr lang="en-US" sz="3200" dirty="0">
                <a:solidFill>
                  <a:srgbClr val="FF0000"/>
                </a:solidFill>
              </a:rPr>
              <a:t>volunteer</a:t>
            </a:r>
            <a:r>
              <a:rPr lang="en-US" sz="3200" dirty="0">
                <a:solidFill>
                  <a:srgbClr val="0070C0"/>
                </a:solidFill>
              </a:rPr>
              <a:t> at the soup kitchen?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8623" y="1975041"/>
            <a:ext cx="5133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Past Simple Tense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Affirmative</a:t>
            </a:r>
            <a:r>
              <a:rPr lang="en-US" sz="3200" dirty="0"/>
              <a:t>: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Negative</a:t>
            </a:r>
            <a:r>
              <a:rPr lang="en-US" sz="3200" dirty="0"/>
              <a:t>: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Interrogative</a:t>
            </a:r>
            <a:r>
              <a:rPr lang="en-US" sz="3200" dirty="0"/>
              <a:t>: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80638" y="3757189"/>
            <a:ext cx="914400" cy="9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67057" y="4671587"/>
            <a:ext cx="9415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07799" y="5639433"/>
            <a:ext cx="941561" cy="18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855742" y="3594989"/>
            <a:ext cx="2571184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 + V-</a:t>
            </a:r>
            <a:r>
              <a:rPr lang="en-US" sz="3200" dirty="0" err="1">
                <a:solidFill>
                  <a:srgbClr val="0070C0"/>
                </a:solidFill>
              </a:rPr>
              <a:t>ed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0275" y="4546108"/>
            <a:ext cx="4827755" cy="4942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 + didn’t + V bare infinitive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5742" y="5489538"/>
            <a:ext cx="4725906" cy="525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Did + S + V bare infinitive?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Read the sentences and choose the correct words to complete the rules.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Yesterday</a:t>
            </a:r>
            <a:r>
              <a:rPr lang="en-US" sz="3000" dirty="0"/>
              <a:t>, our school organized a fun run for all students.</a:t>
            </a: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Three days ago</a:t>
            </a:r>
            <a:r>
              <a:rPr lang="en-US" sz="3000" dirty="0"/>
              <a:t>, my family cleaned up the beach while we were on vacation.</a:t>
            </a:r>
          </a:p>
          <a:p>
            <a:pPr marL="342900" indent="-342900">
              <a:buAutoNum type="arabicPeriod"/>
            </a:pPr>
            <a:r>
              <a:rPr lang="en-US" sz="3000" dirty="0"/>
              <a:t>Peter raised money to help the children in the orphanage </a:t>
            </a:r>
            <a:r>
              <a:rPr lang="en-US" sz="3000" dirty="0">
                <a:solidFill>
                  <a:srgbClr val="FF0000"/>
                </a:solidFill>
              </a:rPr>
              <a:t>last year.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7427" y="1973655"/>
            <a:ext cx="5450186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use the Past Simple to talk about an action that started and finished in the ………………..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often use yesterday,  .........................., ………………, ... to say when it happened.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can put the time marker at the …………………… or the end of a sentence.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79743" y="2865422"/>
            <a:ext cx="139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3762" y="3757188"/>
            <a:ext cx="281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three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days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ago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9390" y="3757189"/>
            <a:ext cx="172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last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year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1414" y="5148684"/>
            <a:ext cx="2027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>
                <a:solidFill>
                  <a:srgbClr val="FF0000"/>
                </a:solidFill>
              </a:rPr>
              <a:t>beginning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8" y="513184"/>
            <a:ext cx="12174977" cy="4991877"/>
          </a:xfrm>
          <a:prstGeom prst="rect">
            <a:avLst/>
          </a:prstGeom>
        </p:spPr>
      </p:pic>
      <p:pic>
        <p:nvPicPr>
          <p:cNvPr id="4" name="CD1-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9545" y="393404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6053" y="177437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•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We form the Past Simple of regular verbs by adding ‘-ed’ to the verbs.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clean - cleaned, volunteer - volunteered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verbs ending with ‘-e’, we add ‘-d’.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like - liked, live - lived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verbs ending with a consonant + ‘y’, we change ‘y’ to ‘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’ and add ‘-ed’.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try - tried, fry - fried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one-syllable verbs ending with one consonant, then one vowel and one consonant, we double the last consonant and add ‘-ed’.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plan - planned, stop - stopped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818" y="497941"/>
            <a:ext cx="11506954" cy="10502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Read the spelling rules for ‘</a:t>
            </a:r>
            <a:r>
              <a:rPr lang="en-US" sz="3600" b="1" i="1" dirty="0">
                <a:solidFill>
                  <a:srgbClr val="FF0000"/>
                </a:solidFill>
              </a:rPr>
              <a:t>-ed</a:t>
            </a:r>
            <a:r>
              <a:rPr lang="en-US" sz="3600" dirty="0">
                <a:solidFill>
                  <a:schemeClr val="accent1"/>
                </a:solidFill>
              </a:rPr>
              <a:t>’ in the Past Simple tense and give the past form of the verbs in the box.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9188" y="1692998"/>
            <a:ext cx="3485584" cy="4524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watch </a:t>
            </a:r>
          </a:p>
          <a:p>
            <a:r>
              <a:rPr lang="en-US" sz="2400" dirty="0"/>
              <a:t>raise</a:t>
            </a:r>
          </a:p>
          <a:p>
            <a:r>
              <a:rPr lang="en-US" sz="2400" dirty="0"/>
              <a:t>study</a:t>
            </a:r>
          </a:p>
          <a:p>
            <a:r>
              <a:rPr lang="en-US" sz="2400" dirty="0"/>
              <a:t>listen</a:t>
            </a:r>
          </a:p>
          <a:p>
            <a:r>
              <a:rPr lang="en-US" sz="2400" dirty="0"/>
              <a:t>visit</a:t>
            </a:r>
          </a:p>
          <a:p>
            <a:r>
              <a:rPr lang="en-US" sz="2400" dirty="0"/>
              <a:t>prefer</a:t>
            </a:r>
          </a:p>
          <a:p>
            <a:r>
              <a:rPr lang="en-US" sz="2400" dirty="0"/>
              <a:t>carry</a:t>
            </a:r>
          </a:p>
          <a:p>
            <a:r>
              <a:rPr lang="en-US" sz="2400" dirty="0"/>
              <a:t>beg</a:t>
            </a:r>
          </a:p>
          <a:p>
            <a:r>
              <a:rPr lang="en-US" sz="2400" dirty="0"/>
              <a:t>donate</a:t>
            </a:r>
          </a:p>
          <a:p>
            <a:r>
              <a:rPr lang="en-US" sz="2400" dirty="0"/>
              <a:t>collect  </a:t>
            </a:r>
          </a:p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84824" y="2265418"/>
            <a:ext cx="627888" cy="6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08" y="2514259"/>
            <a:ext cx="792549" cy="237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27353" y="1959104"/>
            <a:ext cx="147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watched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51737" y="2353307"/>
            <a:ext cx="145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raised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50202" y="2695498"/>
            <a:ext cx="133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studied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43114" y="3077494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listened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58280" y="3468978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visited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49267" y="3824131"/>
            <a:ext cx="139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preferred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8280" y="4161993"/>
            <a:ext cx="13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carried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40708" y="4584208"/>
            <a:ext cx="114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begged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08" y="2882310"/>
            <a:ext cx="798645" cy="237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6" y="3214808"/>
            <a:ext cx="798645" cy="237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5" y="3609454"/>
            <a:ext cx="798645" cy="2377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272" y="3953418"/>
            <a:ext cx="798645" cy="237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4" y="4333198"/>
            <a:ext cx="798645" cy="237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469" y="4694082"/>
            <a:ext cx="798645" cy="2377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635" y="5073862"/>
            <a:ext cx="798645" cy="2377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517" y="5439445"/>
            <a:ext cx="798645" cy="237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121257" y="4926918"/>
            <a:ext cx="144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donated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17189" y="5269628"/>
            <a:ext cx="141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collected</a:t>
            </a:r>
          </a:p>
        </p:txBody>
      </p:sp>
    </p:spTree>
    <p:extLst>
      <p:ext uri="{BB962C8B-B14F-4D97-AF65-F5344CB8AC3E}">
        <p14:creationId xmlns:p14="http://schemas.microsoft.com/office/powerpoint/2010/main" val="41897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6" y="387028"/>
            <a:ext cx="11955950" cy="6092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070" y="1036913"/>
            <a:ext cx="119559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1. Last Sunday, Andy and his friends _______________ (volunteer) at the soup kitchen.</a:t>
            </a:r>
          </a:p>
          <a:p>
            <a:r>
              <a:rPr lang="en-US" sz="3000" dirty="0"/>
              <a:t>2. We _______________ (clean up) the park near our school last weekend. </a:t>
            </a:r>
          </a:p>
          <a:p>
            <a:r>
              <a:rPr lang="en-US" sz="3000" dirty="0"/>
              <a:t>3. My parents _______________ (raise) money to help the local children's hospital two months ago.</a:t>
            </a:r>
          </a:p>
          <a:p>
            <a:r>
              <a:rPr lang="en-US" sz="3000" dirty="0"/>
              <a:t>4. Last Monday, lots of students _______________ (donate) books and clothes they _______________ (not use) any more to poor children in their town. </a:t>
            </a:r>
          </a:p>
          <a:p>
            <a:r>
              <a:rPr lang="en-US" sz="3000" dirty="0"/>
              <a:t>5. Our school _______________ (collect) all of the donations and sent them to poor people.</a:t>
            </a:r>
          </a:p>
          <a:p>
            <a:r>
              <a:rPr lang="en-US" sz="3000" dirty="0"/>
              <a:t>6. They _______________ (plant) trees in the streets to make their town cleaner.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0421" y="1036913"/>
            <a:ext cx="27250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volunteered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4150" y="1944758"/>
            <a:ext cx="2797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cleaned 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0622" y="2429640"/>
            <a:ext cx="144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raised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7647" y="3299070"/>
            <a:ext cx="2471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donated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4460" y="3805247"/>
            <a:ext cx="1892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didn’t 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5323" y="4687523"/>
            <a:ext cx="2679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collected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9869" y="5635875"/>
            <a:ext cx="144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planted</a:t>
            </a:r>
          </a:p>
        </p:txBody>
      </p:sp>
    </p:spTree>
    <p:extLst>
      <p:ext uri="{BB962C8B-B14F-4D97-AF65-F5344CB8AC3E}">
        <p14:creationId xmlns:p14="http://schemas.microsoft.com/office/powerpoint/2010/main" val="27724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4" y="332904"/>
            <a:ext cx="8486775" cy="723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4" y="911949"/>
            <a:ext cx="9206855" cy="54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6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606" y="2031466"/>
            <a:ext cx="11588434" cy="7061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1.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cleaned up the park last month.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606" y="3632161"/>
            <a:ext cx="11588434" cy="70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2. Lan didn’t plant flowers yesterday.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1606" y="5232855"/>
            <a:ext cx="11588433" cy="7604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3.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dirty="0" err="1">
                <a:solidFill>
                  <a:srgbClr val="FF0000"/>
                </a:solidFill>
              </a:rPr>
              <a:t>Lan</a:t>
            </a:r>
            <a:r>
              <a:rPr lang="en-US" sz="3600" dirty="0">
                <a:solidFill>
                  <a:srgbClr val="FF0000"/>
                </a:solidFill>
              </a:rPr>
              <a:t> donated clothes last week.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11" y="336016"/>
            <a:ext cx="10658475" cy="1695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11" y="2799136"/>
            <a:ext cx="10534650" cy="7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11" y="4399831"/>
            <a:ext cx="10572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21" y="390101"/>
            <a:ext cx="10582275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21" y="1180676"/>
            <a:ext cx="10544175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21" y="2761826"/>
            <a:ext cx="105441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96" y="4871848"/>
            <a:ext cx="10553700" cy="723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588" y="1971251"/>
            <a:ext cx="11959628" cy="714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4. Did Lan clean up streets two weeks ago?</a:t>
            </a:r>
          </a:p>
        </p:txBody>
      </p:sp>
      <p:sp>
        <p:nvSpPr>
          <p:cNvPr id="8" name="Rectangle 7"/>
          <p:cNvSpPr/>
          <p:nvPr/>
        </p:nvSpPr>
        <p:spPr>
          <a:xfrm>
            <a:off x="99588" y="4092166"/>
            <a:ext cx="11959628" cy="6971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5.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and Lan didn’t volunteer at a soup kitchen last Sunday.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99588" y="5667469"/>
            <a:ext cx="11959628" cy="6427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6. Did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donate books three days ago?</a:t>
            </a:r>
          </a:p>
        </p:txBody>
      </p:sp>
    </p:spTree>
    <p:extLst>
      <p:ext uri="{BB962C8B-B14F-4D97-AF65-F5344CB8AC3E}">
        <p14:creationId xmlns:p14="http://schemas.microsoft.com/office/powerpoint/2010/main" val="12217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86" y="1235986"/>
            <a:ext cx="12227986" cy="4784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0901" y="3891407"/>
            <a:ext cx="11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served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0650" y="419175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cleaned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92991" y="4205972"/>
            <a:ext cx="179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organized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5945" y="4528388"/>
            <a:ext cx="119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raised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6857" y="4836267"/>
            <a:ext cx="12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planted</a:t>
            </a:r>
          </a:p>
        </p:txBody>
      </p:sp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07" y="8672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667"/>
            <a:ext cx="12237513" cy="5291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0519" y="5169529"/>
            <a:ext cx="342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didn’t clean up streets two weeks ago.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64578" y="5196689"/>
            <a:ext cx="3096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Did she donate old clothes yesterday?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AD6A9-BA95-0EA8-5B42-A41C7C6DEC39}"/>
              </a:ext>
            </a:extLst>
          </p:cNvPr>
          <p:cNvSpPr txBox="1"/>
          <p:nvPr/>
        </p:nvSpPr>
        <p:spPr>
          <a:xfrm>
            <a:off x="636653" y="4398497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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D6FA0-3106-188A-EDFC-FFE5408ADAF4}"/>
              </a:ext>
            </a:extLst>
          </p:cNvPr>
          <p:cNvSpPr txBox="1"/>
          <p:nvPr/>
        </p:nvSpPr>
        <p:spPr>
          <a:xfrm>
            <a:off x="4399546" y="4395465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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94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2099"/>
            <a:ext cx="12192000" cy="4584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887" y="4707801"/>
            <a:ext cx="3087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He planted flowers yesterday.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9038" y="4707801"/>
            <a:ext cx="3431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didn’t plant trees last weekend.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64166" y="4707801"/>
            <a:ext cx="305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Did he raise money last month?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3E18E-CF63-69A8-3B99-BC1B56B746A6}"/>
              </a:ext>
            </a:extLst>
          </p:cNvPr>
          <p:cNvSpPr txBox="1"/>
          <p:nvPr/>
        </p:nvSpPr>
        <p:spPr>
          <a:xfrm>
            <a:off x="374354" y="3872245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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8CF27-28D2-701D-42AD-DD4FF25B346F}"/>
              </a:ext>
            </a:extLst>
          </p:cNvPr>
          <p:cNvSpPr txBox="1"/>
          <p:nvPr/>
        </p:nvSpPr>
        <p:spPr>
          <a:xfrm>
            <a:off x="4312918" y="3796291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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397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085" y="434566"/>
            <a:ext cx="1152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d. In pairs: Ask and answer using the information in Task 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394"/>
            <a:ext cx="7934483" cy="4704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813" y="1674212"/>
            <a:ext cx="3926187" cy="1280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37" y="4132872"/>
            <a:ext cx="4213663" cy="120867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8790915" y="2971335"/>
            <a:ext cx="3168713" cy="928842"/>
          </a:xfrm>
          <a:prstGeom prst="wedgeRoundRectCallout">
            <a:avLst>
              <a:gd name="adj1" fmla="val -2000"/>
              <a:gd name="adj2" fmla="val 737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</a:rPr>
              <a:t>He cleaned up the park last month.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660048" y="5341545"/>
            <a:ext cx="1774479" cy="697116"/>
          </a:xfrm>
          <a:prstGeom prst="wedgeRoundRectCallout">
            <a:avLst>
              <a:gd name="adj1" fmla="val -53996"/>
              <a:gd name="adj2" fmla="val 780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</a:rPr>
              <a:t>Yes, she did.</a:t>
            </a:r>
          </a:p>
        </p:txBody>
      </p:sp>
    </p:spTree>
    <p:extLst>
      <p:ext uri="{BB962C8B-B14F-4D97-AF65-F5344CB8AC3E}">
        <p14:creationId xmlns:p14="http://schemas.microsoft.com/office/powerpoint/2010/main" val="35142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five sentences about what you did to help the community. Write 50 to 70 words.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88" y="2006081"/>
            <a:ext cx="9004635" cy="39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Past Simple to talk about actions that started and finished in the past.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what you did to help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678" y="1797136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Past Simple tense.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workbook page 23.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25.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184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Past Simple with regular verbs.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Past Simple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506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755" y="3255358"/>
            <a:ext cx="110185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500" b="1" i="1" dirty="0">
                <a:solidFill>
                  <a:srgbClr val="0070C0"/>
                </a:solidFill>
              </a:rPr>
              <a:t>What did you do last weekend?</a:t>
            </a:r>
          </a:p>
          <a:p>
            <a:pPr marL="514350" indent="-514350">
              <a:buAutoNum type="arabicPeriod"/>
            </a:pPr>
            <a:r>
              <a:rPr lang="en-US" sz="3500" b="1" i="1" dirty="0">
                <a:solidFill>
                  <a:srgbClr val="0070C0"/>
                </a:solidFill>
              </a:rPr>
              <a:t>Did you have a good time?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755" y="1698053"/>
            <a:ext cx="7378575" cy="1481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70C0"/>
                </a:solidFill>
              </a:rPr>
              <a:t>Ask your friends about their last weekend. 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Past Simple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831</Words>
  <Application>Microsoft Office PowerPoint</Application>
  <PresentationFormat>Widescreen</PresentationFormat>
  <Paragraphs>135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266</cp:revision>
  <dcterms:created xsi:type="dcterms:W3CDTF">2020-12-08T03:17:05Z</dcterms:created>
  <dcterms:modified xsi:type="dcterms:W3CDTF">2025-01-19T08:04:48Z</dcterms:modified>
</cp:coreProperties>
</file>