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53" r:id="rId2"/>
    <p:sldId id="300" r:id="rId3"/>
    <p:sldId id="304" r:id="rId4"/>
    <p:sldId id="302" r:id="rId5"/>
    <p:sldId id="303" r:id="rId6"/>
    <p:sldId id="292" r:id="rId7"/>
    <p:sldId id="301" r:id="rId8"/>
    <p:sldId id="306" r:id="rId9"/>
    <p:sldId id="305" r:id="rId10"/>
    <p:sldId id="334" r:id="rId11"/>
    <p:sldId id="307" r:id="rId12"/>
    <p:sldId id="309" r:id="rId13"/>
    <p:sldId id="347" r:id="rId14"/>
    <p:sldId id="351" r:id="rId15"/>
    <p:sldId id="312" r:id="rId16"/>
    <p:sldId id="314" r:id="rId17"/>
    <p:sldId id="336" r:id="rId18"/>
    <p:sldId id="337" r:id="rId19"/>
    <p:sldId id="338" r:id="rId20"/>
    <p:sldId id="339" r:id="rId21"/>
    <p:sldId id="340" r:id="rId22"/>
    <p:sldId id="341" r:id="rId23"/>
    <p:sldId id="342" r:id="rId24"/>
    <p:sldId id="345" r:id="rId25"/>
    <p:sldId id="327" r:id="rId26"/>
    <p:sldId id="348" r:id="rId27"/>
    <p:sldId id="350" r:id="rId28"/>
    <p:sldId id="315" r:id="rId29"/>
    <p:sldId id="352" r:id="rId30"/>
    <p:sldId id="332" r:id="rId31"/>
    <p:sldId id="331" r:id="rId32"/>
    <p:sldId id="295" r:id="rId33"/>
    <p:sldId id="328" r:id="rId34"/>
    <p:sldId id="329" r:id="rId35"/>
    <p:sldId id="33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6" d="100"/>
          <a:sy n="66" d="100"/>
        </p:scale>
        <p:origin x="105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19/1/2025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335184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1041220" y="-2058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2.1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notesSlide" Target="../notesSlides/notesSlide1.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8.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image" Target="../media/image22.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2.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3792"/>
            <a:ext cx="12192000"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14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5520" y="323765"/>
            <a:ext cx="11574108"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070C0"/>
                </a:solidFill>
              </a:rPr>
              <a:t>Work in pairs, matching the pictures with the phrase in the previous slide. </a:t>
            </a:r>
          </a:p>
        </p:txBody>
      </p:sp>
      <p:pic>
        <p:nvPicPr>
          <p:cNvPr id="2" name="Picture 1"/>
          <p:cNvPicPr>
            <a:picLocks noChangeAspect="1"/>
          </p:cNvPicPr>
          <p:nvPr/>
        </p:nvPicPr>
        <p:blipFill>
          <a:blip r:embed="rId2"/>
          <a:stretch>
            <a:fillRect/>
          </a:stretch>
        </p:blipFill>
        <p:spPr>
          <a:xfrm>
            <a:off x="6434661" y="4197011"/>
            <a:ext cx="3830153" cy="2711232"/>
          </a:xfrm>
          <a:prstGeom prst="rect">
            <a:avLst/>
          </a:prstGeom>
        </p:spPr>
      </p:pic>
      <p:pic>
        <p:nvPicPr>
          <p:cNvPr id="4" name="Picture 3"/>
          <p:cNvPicPr>
            <a:picLocks noChangeAspect="1"/>
          </p:cNvPicPr>
          <p:nvPr/>
        </p:nvPicPr>
        <p:blipFill>
          <a:blip r:embed="rId3"/>
          <a:stretch>
            <a:fillRect/>
          </a:stretch>
        </p:blipFill>
        <p:spPr>
          <a:xfrm>
            <a:off x="9310431" y="1599716"/>
            <a:ext cx="2462166" cy="2655948"/>
          </a:xfrm>
          <a:prstGeom prst="rect">
            <a:avLst/>
          </a:prstGeom>
        </p:spPr>
      </p:pic>
      <p:pic>
        <p:nvPicPr>
          <p:cNvPr id="5" name="Picture 4"/>
          <p:cNvPicPr>
            <a:picLocks noChangeAspect="1"/>
          </p:cNvPicPr>
          <p:nvPr/>
        </p:nvPicPr>
        <p:blipFill>
          <a:blip r:embed="rId4"/>
          <a:stretch>
            <a:fillRect/>
          </a:stretch>
        </p:blipFill>
        <p:spPr>
          <a:xfrm>
            <a:off x="385520" y="1580255"/>
            <a:ext cx="3525540" cy="2531157"/>
          </a:xfrm>
          <a:prstGeom prst="rect">
            <a:avLst/>
          </a:prstGeom>
        </p:spPr>
      </p:pic>
      <p:pic>
        <p:nvPicPr>
          <p:cNvPr id="6" name="Picture 5"/>
          <p:cNvPicPr>
            <a:picLocks noChangeAspect="1"/>
          </p:cNvPicPr>
          <p:nvPr/>
        </p:nvPicPr>
        <p:blipFill>
          <a:blip r:embed="rId5"/>
          <a:stretch>
            <a:fillRect/>
          </a:stretch>
        </p:blipFill>
        <p:spPr>
          <a:xfrm>
            <a:off x="4979348" y="1580255"/>
            <a:ext cx="3181350" cy="2667000"/>
          </a:xfrm>
          <a:prstGeom prst="rect">
            <a:avLst/>
          </a:prstGeom>
        </p:spPr>
      </p:pic>
      <p:pic>
        <p:nvPicPr>
          <p:cNvPr id="8" name="Picture 7"/>
          <p:cNvPicPr>
            <a:picLocks noChangeAspect="1"/>
          </p:cNvPicPr>
          <p:nvPr/>
        </p:nvPicPr>
        <p:blipFill>
          <a:blip r:embed="rId6"/>
          <a:stretch>
            <a:fillRect/>
          </a:stretch>
        </p:blipFill>
        <p:spPr>
          <a:xfrm>
            <a:off x="2132623" y="4247255"/>
            <a:ext cx="3556873" cy="2610745"/>
          </a:xfrm>
          <a:prstGeom prst="rect">
            <a:avLst/>
          </a:prstGeom>
        </p:spPr>
      </p:pic>
      <p:sp>
        <p:nvSpPr>
          <p:cNvPr id="9" name="Rectangle 8"/>
          <p:cNvSpPr/>
          <p:nvPr/>
        </p:nvSpPr>
        <p:spPr>
          <a:xfrm>
            <a:off x="385520" y="3748135"/>
            <a:ext cx="3525539" cy="4429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Raise money</a:t>
            </a:r>
          </a:p>
        </p:txBody>
      </p:sp>
      <p:sp>
        <p:nvSpPr>
          <p:cNvPr id="10" name="Rectangle 9"/>
          <p:cNvSpPr/>
          <p:nvPr/>
        </p:nvSpPr>
        <p:spPr>
          <a:xfrm>
            <a:off x="4979347" y="3740921"/>
            <a:ext cx="3159659" cy="45017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Donate books</a:t>
            </a:r>
          </a:p>
        </p:txBody>
      </p:sp>
      <p:sp>
        <p:nvSpPr>
          <p:cNvPr id="11" name="Rectangle 10"/>
          <p:cNvSpPr/>
          <p:nvPr/>
        </p:nvSpPr>
        <p:spPr>
          <a:xfrm>
            <a:off x="9162107" y="3748135"/>
            <a:ext cx="2610490" cy="44295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Recycle cans</a:t>
            </a:r>
          </a:p>
        </p:txBody>
      </p:sp>
      <p:sp>
        <p:nvSpPr>
          <p:cNvPr id="12" name="Rectangle 11"/>
          <p:cNvSpPr/>
          <p:nvPr/>
        </p:nvSpPr>
        <p:spPr>
          <a:xfrm>
            <a:off x="3139958" y="6572816"/>
            <a:ext cx="1839388" cy="2801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715903783</a:t>
            </a:r>
          </a:p>
        </p:txBody>
      </p:sp>
      <p:sp>
        <p:nvSpPr>
          <p:cNvPr id="13" name="Rectangle 12"/>
          <p:cNvSpPr/>
          <p:nvPr/>
        </p:nvSpPr>
        <p:spPr>
          <a:xfrm>
            <a:off x="2132623" y="6407921"/>
            <a:ext cx="3556873" cy="45007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Clean up streets</a:t>
            </a:r>
          </a:p>
        </p:txBody>
      </p:sp>
      <p:sp>
        <p:nvSpPr>
          <p:cNvPr id="14" name="Rectangle 13"/>
          <p:cNvSpPr/>
          <p:nvPr/>
        </p:nvSpPr>
        <p:spPr>
          <a:xfrm>
            <a:off x="6434661" y="6415135"/>
            <a:ext cx="3830153" cy="4428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Plant trees</a:t>
            </a:r>
          </a:p>
        </p:txBody>
      </p:sp>
    </p:spTree>
    <p:extLst>
      <p:ext uri="{BB962C8B-B14F-4D97-AF65-F5344CB8AC3E}">
        <p14:creationId xmlns:p14="http://schemas.microsoft.com/office/powerpoint/2010/main" val="252045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559" y="328534"/>
            <a:ext cx="1136253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each phrase to hear the sound.</a:t>
            </a:r>
            <a:r>
              <a:rPr lang="en-US" sz="3600" b="1" i="1" dirty="0">
                <a:solidFill>
                  <a:srgbClr val="0070C0"/>
                </a:solidFill>
              </a:rPr>
              <a:t> </a:t>
            </a:r>
          </a:p>
        </p:txBody>
      </p:sp>
      <p:sp>
        <p:nvSpPr>
          <p:cNvPr id="9" name="TextBox 8"/>
          <p:cNvSpPr txBox="1"/>
          <p:nvPr/>
        </p:nvSpPr>
        <p:spPr>
          <a:xfrm>
            <a:off x="440799" y="4549690"/>
            <a:ext cx="1134829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Calibri (body)"/>
              </a:rPr>
              <a:t>plant trees </a:t>
            </a:r>
            <a:r>
              <a:rPr lang="en-US" sz="3200" dirty="0">
                <a:latin typeface="Calibri (body)"/>
              </a:rPr>
              <a:t>(v. </a:t>
            </a:r>
            <a:r>
              <a:rPr lang="en-US" sz="3200" dirty="0" err="1">
                <a:latin typeface="Calibri (body)"/>
              </a:rPr>
              <a:t>phr</a:t>
            </a:r>
            <a:r>
              <a:rPr lang="en-US" sz="3200" dirty="0">
                <a:latin typeface="Calibri (body)"/>
              </a:rPr>
              <a:t>) </a:t>
            </a:r>
            <a:r>
              <a:rPr lang="en-US" sz="3200" i="1" dirty="0">
                <a:solidFill>
                  <a:srgbClr val="FF0000"/>
                </a:solidFill>
                <a:latin typeface="Calibri (body)"/>
              </a:rPr>
              <a:t>/plænt </a:t>
            </a:r>
            <a:r>
              <a:rPr lang="en-US" sz="3200" i="1" dirty="0" err="1">
                <a:solidFill>
                  <a:srgbClr val="FF0000"/>
                </a:solidFill>
                <a:latin typeface="Calibri (body)"/>
              </a:rPr>
              <a:t>triːz</a:t>
            </a:r>
            <a:r>
              <a:rPr lang="en-US" sz="3200" i="1" dirty="0">
                <a:solidFill>
                  <a:srgbClr val="FF0000"/>
                </a:solidFill>
                <a:latin typeface="Calibri (body)"/>
              </a:rPr>
              <a:t>/ </a:t>
            </a:r>
            <a:r>
              <a:rPr lang="en-US" sz="3200" i="1" dirty="0" err="1">
                <a:latin typeface="Calibri (body)"/>
              </a:rPr>
              <a:t>trồng</a:t>
            </a:r>
            <a:r>
              <a:rPr lang="en-US" sz="3200" i="1" dirty="0">
                <a:latin typeface="Calibri (body)"/>
              </a:rPr>
              <a:t> </a:t>
            </a:r>
            <a:r>
              <a:rPr lang="en-US" sz="3200" i="1" dirty="0" err="1">
                <a:latin typeface="Calibri (body)"/>
              </a:rPr>
              <a:t>cây</a:t>
            </a:r>
            <a:r>
              <a:rPr lang="en-US" sz="3200" i="1" dirty="0">
                <a:latin typeface="Calibri (body)"/>
              </a:rPr>
              <a:t> </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457027" y="395672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rgbClr val="0070C0"/>
                </a:solidFill>
                <a:latin typeface="Calibri (body)"/>
              </a:rPr>
              <a:t>plant flowers </a:t>
            </a:r>
            <a:r>
              <a:rPr lang="en-US" sz="3200" dirty="0"/>
              <a:t>(v. </a:t>
            </a:r>
            <a:r>
              <a:rPr lang="en-US" sz="3200" dirty="0" err="1"/>
              <a:t>phr</a:t>
            </a:r>
            <a:r>
              <a:rPr lang="en-US" sz="3200" dirty="0"/>
              <a:t>) </a:t>
            </a:r>
            <a:r>
              <a:rPr lang="en-US" sz="3200" i="1" dirty="0">
                <a:solidFill>
                  <a:srgbClr val="FF0000"/>
                </a:solidFill>
              </a:rPr>
              <a:t>/</a:t>
            </a:r>
            <a:r>
              <a:rPr lang="en-US" sz="3200" i="1" dirty="0" err="1">
                <a:solidFill>
                  <a:srgbClr val="FF0000"/>
                </a:solidFill>
              </a:rPr>
              <a:t>plænt</a:t>
            </a:r>
            <a:r>
              <a:rPr lang="en-US" sz="3200" i="1" dirty="0">
                <a:solidFill>
                  <a:srgbClr val="FF0000"/>
                </a:solidFill>
              </a:rPr>
              <a:t> ˈ</a:t>
            </a:r>
            <a:r>
              <a:rPr lang="en-US" sz="3200" i="1" dirty="0" err="1">
                <a:solidFill>
                  <a:srgbClr val="FF0000"/>
                </a:solidFill>
              </a:rPr>
              <a:t>flaʊərz</a:t>
            </a:r>
            <a:r>
              <a:rPr lang="en-US" sz="3200" i="1" dirty="0">
                <a:solidFill>
                  <a:srgbClr val="FF0000"/>
                </a:solidFill>
              </a:rPr>
              <a:t>/ </a:t>
            </a:r>
            <a:r>
              <a:rPr lang="en-US" sz="3200" i="1" dirty="0" err="1"/>
              <a:t>trồng</a:t>
            </a:r>
            <a:r>
              <a:rPr lang="en-US" sz="3200" i="1" dirty="0"/>
              <a:t> </a:t>
            </a:r>
            <a:r>
              <a:rPr lang="en-US" sz="3200" i="1" dirty="0" err="1"/>
              <a:t>hoa</a:t>
            </a:r>
            <a:r>
              <a:rPr lang="en-US" sz="3200" i="1" dirty="0"/>
              <a:t> </a:t>
            </a:r>
            <a:r>
              <a:rPr lang="en-US" sz="3200" i="1" dirty="0">
                <a:latin typeface="Calibri (body)"/>
              </a:rPr>
              <a:t> </a:t>
            </a:r>
            <a:endParaRPr lang="en-US" sz="2000" dirty="0">
              <a:latin typeface="Arial" panose="020B0604020202020204" pitchFamily="34" charset="0"/>
              <a:cs typeface="Arial" panose="020B0604020202020204" pitchFamily="34" charset="0"/>
            </a:endParaRPr>
          </a:p>
        </p:txBody>
      </p:sp>
      <p:sp>
        <p:nvSpPr>
          <p:cNvPr id="11" name="TextBox 10"/>
          <p:cNvSpPr txBox="1"/>
          <p:nvPr/>
        </p:nvSpPr>
        <p:spPr>
          <a:xfrm>
            <a:off x="426559" y="2907538"/>
            <a:ext cx="11371226"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chemeClr val="accent1"/>
                </a:solidFill>
                <a:cs typeface="Arial" panose="020B0604020202020204" pitchFamily="34" charset="0"/>
              </a:rPr>
              <a:t>donate old clothes </a:t>
            </a:r>
            <a:r>
              <a:rPr lang="en-US" sz="3200" dirty="0"/>
              <a:t>(v. </a:t>
            </a:r>
            <a:r>
              <a:rPr lang="en-US" sz="3200" dirty="0" err="1"/>
              <a:t>phr</a:t>
            </a:r>
            <a:r>
              <a:rPr lang="en-US" sz="3200" dirty="0"/>
              <a:t>) </a:t>
            </a:r>
            <a:r>
              <a:rPr lang="en-US" sz="3200" i="1" dirty="0">
                <a:solidFill>
                  <a:srgbClr val="FF0000"/>
                </a:solidFill>
              </a:rPr>
              <a:t>/</a:t>
            </a:r>
            <a:r>
              <a:rPr lang="en-US" sz="3200" i="1" dirty="0">
                <a:solidFill>
                  <a:srgbClr val="FF0000"/>
                </a:solidFill>
                <a:latin typeface="+mj-lt"/>
              </a:rPr>
              <a:t>ˈ</a:t>
            </a:r>
            <a:r>
              <a:rPr lang="en-US" sz="3200" i="1" dirty="0" err="1">
                <a:solidFill>
                  <a:srgbClr val="FF0000"/>
                </a:solidFill>
                <a:latin typeface="+mj-lt"/>
              </a:rPr>
              <a:t>doʊneɪt</a:t>
            </a:r>
            <a:r>
              <a:rPr lang="en-US" sz="3200" i="1" dirty="0">
                <a:solidFill>
                  <a:srgbClr val="FF0000"/>
                </a:solidFill>
                <a:latin typeface="+mj-lt"/>
              </a:rPr>
              <a:t> </a:t>
            </a:r>
            <a:r>
              <a:rPr lang="en-US" sz="3200" i="1" dirty="0" err="1">
                <a:solidFill>
                  <a:srgbClr val="FF0000"/>
                </a:solidFill>
                <a:latin typeface="+mj-lt"/>
              </a:rPr>
              <a:t>oʊld</a:t>
            </a:r>
            <a:r>
              <a:rPr lang="en-US" sz="3200" i="1" dirty="0">
                <a:solidFill>
                  <a:srgbClr val="FF0000"/>
                </a:solidFill>
                <a:latin typeface="+mj-lt"/>
              </a:rPr>
              <a:t> </a:t>
            </a:r>
            <a:r>
              <a:rPr lang="en-US" sz="3200" i="1" dirty="0" err="1">
                <a:solidFill>
                  <a:srgbClr val="FF0000"/>
                </a:solidFill>
                <a:latin typeface="+mj-lt"/>
              </a:rPr>
              <a:t>kloʊðz</a:t>
            </a:r>
            <a:r>
              <a:rPr lang="en-US" sz="3200" i="1" dirty="0">
                <a:solidFill>
                  <a:srgbClr val="FF0000"/>
                </a:solidFill>
              </a:rPr>
              <a:t>/ </a:t>
            </a:r>
            <a:r>
              <a:rPr lang="en-US" sz="3200" i="1" dirty="0" err="1"/>
              <a:t>quyên</a:t>
            </a:r>
            <a:r>
              <a:rPr lang="en-US" sz="3200" i="1" dirty="0"/>
              <a:t> </a:t>
            </a:r>
            <a:r>
              <a:rPr lang="en-US" sz="3200" i="1" dirty="0" err="1"/>
              <a:t>góp</a:t>
            </a:r>
            <a:r>
              <a:rPr lang="en-US" sz="3200" i="1" dirty="0"/>
              <a:t>/ </a:t>
            </a:r>
            <a:r>
              <a:rPr lang="en-US" sz="3200" i="1" dirty="0" err="1"/>
              <a:t>tặng</a:t>
            </a:r>
            <a:r>
              <a:rPr lang="en-US" sz="3200" i="1" dirty="0"/>
              <a:t> </a:t>
            </a:r>
            <a:r>
              <a:rPr lang="en-US" sz="3200" i="1" dirty="0" err="1"/>
              <a:t>quần</a:t>
            </a:r>
            <a:r>
              <a:rPr lang="en-US" sz="3200" i="1" dirty="0"/>
              <a:t> </a:t>
            </a:r>
            <a:r>
              <a:rPr lang="en-US" sz="3200" i="1" dirty="0" err="1"/>
              <a:t>áo</a:t>
            </a:r>
            <a:r>
              <a:rPr lang="en-US" sz="3200" i="1" dirty="0"/>
              <a:t> </a:t>
            </a:r>
            <a:r>
              <a:rPr lang="en-US" sz="3200" i="1" dirty="0" err="1"/>
              <a:t>cũ</a:t>
            </a:r>
            <a:endParaRPr lang="en-US" sz="3200" i="1" dirty="0"/>
          </a:p>
        </p:txBody>
      </p:sp>
      <p:sp>
        <p:nvSpPr>
          <p:cNvPr id="12" name="TextBox 11"/>
          <p:cNvSpPr txBox="1"/>
          <p:nvPr/>
        </p:nvSpPr>
        <p:spPr>
          <a:xfrm>
            <a:off x="417865" y="222853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chemeClr val="accent1"/>
                </a:solidFill>
                <a:cs typeface="Arial" panose="020B0604020202020204" pitchFamily="34" charset="0"/>
              </a:rPr>
              <a:t>donate books </a:t>
            </a:r>
            <a:r>
              <a:rPr lang="en-US" sz="3200" dirty="0"/>
              <a:t>(v. </a:t>
            </a:r>
            <a:r>
              <a:rPr lang="en-US" sz="3200" dirty="0" err="1"/>
              <a:t>phr</a:t>
            </a:r>
            <a:r>
              <a:rPr lang="en-US" sz="3200" dirty="0"/>
              <a:t>) </a:t>
            </a:r>
            <a:r>
              <a:rPr lang="en-US" sz="3200" i="1" dirty="0">
                <a:solidFill>
                  <a:srgbClr val="FF0000"/>
                </a:solidFill>
              </a:rPr>
              <a:t>/ˈ</a:t>
            </a:r>
            <a:r>
              <a:rPr lang="en-US" sz="3200" i="1" dirty="0" err="1">
                <a:solidFill>
                  <a:srgbClr val="FF0000"/>
                </a:solidFill>
              </a:rPr>
              <a:t>doʊneɪt</a:t>
            </a:r>
            <a:r>
              <a:rPr lang="en-US" sz="3200" i="1" dirty="0">
                <a:solidFill>
                  <a:srgbClr val="FF0000"/>
                </a:solidFill>
              </a:rPr>
              <a:t> </a:t>
            </a:r>
            <a:r>
              <a:rPr lang="en-US" sz="3200" i="1" dirty="0" err="1">
                <a:solidFill>
                  <a:srgbClr val="FF0000"/>
                </a:solidFill>
              </a:rPr>
              <a:t>bʊks</a:t>
            </a:r>
            <a:r>
              <a:rPr lang="en-US" sz="3200" i="1" dirty="0">
                <a:solidFill>
                  <a:srgbClr val="FF0000"/>
                </a:solidFill>
              </a:rPr>
              <a:t>/ </a:t>
            </a:r>
            <a:r>
              <a:rPr lang="en-US" sz="3200" i="1" dirty="0" err="1"/>
              <a:t>quyên</a:t>
            </a:r>
            <a:r>
              <a:rPr lang="en-US" sz="3200" i="1" dirty="0"/>
              <a:t> </a:t>
            </a:r>
            <a:r>
              <a:rPr lang="en-US" sz="3200" i="1" dirty="0" err="1"/>
              <a:t>góp</a:t>
            </a:r>
            <a:r>
              <a:rPr lang="en-US" sz="3200" i="1" dirty="0"/>
              <a:t>/ </a:t>
            </a:r>
            <a:r>
              <a:rPr lang="en-US" sz="3200" i="1" dirty="0" err="1"/>
              <a:t>tặng</a:t>
            </a:r>
            <a:r>
              <a:rPr lang="en-US" sz="3200" i="1" dirty="0"/>
              <a:t> </a:t>
            </a:r>
            <a:r>
              <a:rPr lang="en-US" sz="3200" i="1" dirty="0" err="1"/>
              <a:t>sách</a:t>
            </a:r>
            <a:r>
              <a:rPr lang="en-US" sz="3200" i="1" dirty="0"/>
              <a:t> </a:t>
            </a:r>
            <a:r>
              <a:rPr lang="en-US" sz="3200" i="1" dirty="0">
                <a:cs typeface="Arial" panose="020B0604020202020204" pitchFamily="34" charset="0"/>
              </a:rPr>
              <a:t>  </a:t>
            </a:r>
          </a:p>
        </p:txBody>
      </p:sp>
      <p:sp>
        <p:nvSpPr>
          <p:cNvPr id="13" name="TextBox 12"/>
          <p:cNvSpPr txBox="1"/>
          <p:nvPr/>
        </p:nvSpPr>
        <p:spPr>
          <a:xfrm>
            <a:off x="413519" y="1600345"/>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i="1" dirty="0">
                <a:solidFill>
                  <a:schemeClr val="accent1"/>
                </a:solidFill>
              </a:rPr>
              <a:t>clean up streets </a:t>
            </a:r>
            <a:r>
              <a:rPr lang="en-US" sz="3200" dirty="0"/>
              <a:t>(v. </a:t>
            </a:r>
            <a:r>
              <a:rPr lang="en-US" sz="3200" dirty="0" err="1"/>
              <a:t>phr</a:t>
            </a:r>
            <a:r>
              <a:rPr lang="en-US" sz="3200" dirty="0"/>
              <a:t>) </a:t>
            </a:r>
            <a:r>
              <a:rPr lang="en-US" sz="3200" i="1" dirty="0">
                <a:solidFill>
                  <a:srgbClr val="FF0000"/>
                </a:solidFill>
              </a:rPr>
              <a:t>/</a:t>
            </a:r>
            <a:r>
              <a:rPr lang="en-US" sz="3200" i="1" dirty="0" err="1">
                <a:solidFill>
                  <a:srgbClr val="FF0000"/>
                </a:solidFill>
              </a:rPr>
              <a:t>kliːn</a:t>
            </a:r>
            <a:r>
              <a:rPr lang="en-US" sz="3200" i="1" dirty="0">
                <a:solidFill>
                  <a:srgbClr val="FF0000"/>
                </a:solidFill>
              </a:rPr>
              <a:t> ʌp </a:t>
            </a:r>
            <a:r>
              <a:rPr lang="en-US" sz="3200" i="1" dirty="0" err="1">
                <a:solidFill>
                  <a:srgbClr val="FF0000"/>
                </a:solidFill>
              </a:rPr>
              <a:t>striːts</a:t>
            </a:r>
            <a:r>
              <a:rPr lang="en-US" sz="3200" i="1" dirty="0">
                <a:solidFill>
                  <a:srgbClr val="FF0000"/>
                </a:solidFill>
              </a:rPr>
              <a:t>/ </a:t>
            </a:r>
            <a:r>
              <a:rPr lang="en-US" sz="3200" i="1" dirty="0" err="1"/>
              <a:t>làm</a:t>
            </a:r>
            <a:r>
              <a:rPr lang="en-US" sz="3200" i="1" dirty="0"/>
              <a:t> </a:t>
            </a:r>
            <a:r>
              <a:rPr lang="en-US" sz="3200" i="1" dirty="0" err="1"/>
              <a:t>sạch</a:t>
            </a:r>
            <a:r>
              <a:rPr lang="en-US" sz="3200" i="1" dirty="0"/>
              <a:t> </a:t>
            </a:r>
            <a:r>
              <a:rPr lang="en-US" sz="3200" i="1" dirty="0" err="1"/>
              <a:t>đường</a:t>
            </a:r>
            <a:r>
              <a:rPr lang="en-US" sz="3200" i="1" dirty="0"/>
              <a:t> </a:t>
            </a:r>
            <a:r>
              <a:rPr lang="en-US" sz="3200" i="1" dirty="0" err="1"/>
              <a:t>phố</a:t>
            </a:r>
            <a:r>
              <a:rPr lang="en-US" sz="3200" i="1" dirty="0"/>
              <a:t> </a:t>
            </a:r>
          </a:p>
        </p:txBody>
      </p:sp>
      <p:sp>
        <p:nvSpPr>
          <p:cNvPr id="14" name="TextBox 13"/>
          <p:cNvSpPr txBox="1"/>
          <p:nvPr/>
        </p:nvSpPr>
        <p:spPr>
          <a:xfrm>
            <a:off x="417866" y="991931"/>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chemeClr val="accent1"/>
                </a:solidFill>
              </a:rPr>
              <a:t>clean up parks </a:t>
            </a:r>
            <a:r>
              <a:rPr lang="en-US" sz="3200" dirty="0"/>
              <a:t>(v. </a:t>
            </a:r>
            <a:r>
              <a:rPr lang="en-US" sz="3200" dirty="0" err="1"/>
              <a:t>phr</a:t>
            </a:r>
            <a:r>
              <a:rPr lang="en-US" sz="3200" dirty="0"/>
              <a:t>) </a:t>
            </a:r>
            <a:r>
              <a:rPr lang="en-US" sz="3200" i="1" dirty="0">
                <a:solidFill>
                  <a:srgbClr val="FF0000"/>
                </a:solidFill>
              </a:rPr>
              <a:t>/</a:t>
            </a:r>
            <a:r>
              <a:rPr lang="en-US" sz="3200" i="1" dirty="0" err="1">
                <a:solidFill>
                  <a:srgbClr val="FF0000"/>
                </a:solidFill>
              </a:rPr>
              <a:t>kliːn</a:t>
            </a:r>
            <a:r>
              <a:rPr lang="en-US" sz="3200" i="1" dirty="0">
                <a:solidFill>
                  <a:srgbClr val="FF0000"/>
                </a:solidFill>
              </a:rPr>
              <a:t> ʌp </a:t>
            </a:r>
            <a:r>
              <a:rPr lang="en-US" sz="3200" i="1" dirty="0" err="1">
                <a:solidFill>
                  <a:srgbClr val="FF0000"/>
                </a:solidFill>
              </a:rPr>
              <a:t>pɑːrks</a:t>
            </a:r>
            <a:r>
              <a:rPr lang="en-US" sz="3200" i="1" dirty="0">
                <a:solidFill>
                  <a:srgbClr val="FF0000"/>
                </a:solidFill>
              </a:rPr>
              <a:t>/</a:t>
            </a:r>
            <a:r>
              <a:rPr lang="en-US" sz="3200" dirty="0">
                <a:solidFill>
                  <a:srgbClr val="FF0000"/>
                </a:solidFill>
                <a:latin typeface="Arial" panose="020B0604020202020204" pitchFamily="34" charset="0"/>
              </a:rPr>
              <a:t> </a:t>
            </a:r>
            <a:r>
              <a:rPr lang="en-US" sz="3200" i="1" dirty="0" err="1">
                <a:solidFill>
                  <a:srgbClr val="1D2A57"/>
                </a:solidFill>
                <a:latin typeface="+mj-lt"/>
              </a:rPr>
              <a:t>làm</a:t>
            </a:r>
            <a:r>
              <a:rPr lang="en-US" sz="3200" i="1" dirty="0">
                <a:solidFill>
                  <a:srgbClr val="1D2A57"/>
                </a:solidFill>
                <a:latin typeface="+mj-lt"/>
              </a:rPr>
              <a:t> </a:t>
            </a:r>
            <a:r>
              <a:rPr lang="en-US" sz="3200" i="1" dirty="0" err="1">
                <a:solidFill>
                  <a:srgbClr val="1D2A57"/>
                </a:solidFill>
                <a:latin typeface="+mj-lt"/>
              </a:rPr>
              <a:t>sạch</a:t>
            </a:r>
            <a:r>
              <a:rPr lang="en-US" sz="3200" i="1" dirty="0">
                <a:solidFill>
                  <a:srgbClr val="1D2A57"/>
                </a:solidFill>
                <a:latin typeface="+mj-lt"/>
              </a:rPr>
              <a:t> </a:t>
            </a:r>
            <a:r>
              <a:rPr lang="en-US" sz="3200" i="1" dirty="0" err="1">
                <a:solidFill>
                  <a:srgbClr val="1D2A57"/>
                </a:solidFill>
                <a:latin typeface="+mj-lt"/>
              </a:rPr>
              <a:t>công</a:t>
            </a:r>
            <a:r>
              <a:rPr lang="en-US" sz="3200" i="1" dirty="0">
                <a:solidFill>
                  <a:srgbClr val="1D2A57"/>
                </a:solidFill>
                <a:latin typeface="+mj-lt"/>
              </a:rPr>
              <a:t> </a:t>
            </a:r>
            <a:r>
              <a:rPr lang="en-US" sz="3200" i="1" dirty="0" err="1">
                <a:solidFill>
                  <a:srgbClr val="1D2A57"/>
                </a:solidFill>
                <a:latin typeface="+mj-lt"/>
              </a:rPr>
              <a:t>viên</a:t>
            </a:r>
            <a:endParaRPr lang="en-US" sz="3200" i="1" dirty="0">
              <a:solidFill>
                <a:schemeClr val="accent1"/>
              </a:solidFill>
              <a:latin typeface="+mj-lt"/>
            </a:endParaRPr>
          </a:p>
        </p:txBody>
      </p:sp>
      <p:sp>
        <p:nvSpPr>
          <p:cNvPr id="18" name="TextBox 17">
            <a:extLst>
              <a:ext uri="{FF2B5EF4-FFF2-40B4-BE49-F238E27FC236}">
                <a16:creationId xmlns:a16="http://schemas.microsoft.com/office/drawing/2014/main" id="{178D93A3-D56C-4ADC-8326-9C4B2CB10A86}"/>
              </a:ext>
            </a:extLst>
          </p:cNvPr>
          <p:cNvSpPr txBox="1"/>
          <p:nvPr/>
        </p:nvSpPr>
        <p:spPr>
          <a:xfrm>
            <a:off x="457027" y="5188309"/>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Calibri (body)"/>
              </a:rPr>
              <a:t>raise money </a:t>
            </a:r>
            <a:r>
              <a:rPr lang="en-US" sz="3200" dirty="0">
                <a:latin typeface="Calibri (body)"/>
              </a:rPr>
              <a:t>(v. </a:t>
            </a:r>
            <a:r>
              <a:rPr lang="en-US" sz="3200" dirty="0" err="1">
                <a:latin typeface="Calibri (body)"/>
              </a:rPr>
              <a:t>phr</a:t>
            </a:r>
            <a:r>
              <a:rPr lang="en-US" sz="3200" dirty="0">
                <a:latin typeface="Calibri (body)"/>
              </a:rPr>
              <a:t>) </a:t>
            </a:r>
            <a:r>
              <a:rPr lang="en-US" sz="3200" i="1" dirty="0">
                <a:solidFill>
                  <a:srgbClr val="FF0000"/>
                </a:solidFill>
                <a:latin typeface="Calibri (body)"/>
              </a:rPr>
              <a:t>/</a:t>
            </a:r>
            <a:r>
              <a:rPr lang="en-US" sz="3200" i="1" dirty="0" err="1">
                <a:solidFill>
                  <a:srgbClr val="FF0000"/>
                </a:solidFill>
                <a:latin typeface="Calibri (body)"/>
              </a:rPr>
              <a:t>reɪz</a:t>
            </a:r>
            <a:r>
              <a:rPr lang="en-US" sz="3200" i="1" dirty="0">
                <a:solidFill>
                  <a:srgbClr val="FF0000"/>
                </a:solidFill>
                <a:latin typeface="Calibri (body)"/>
              </a:rPr>
              <a:t> ˈ</a:t>
            </a:r>
            <a:r>
              <a:rPr lang="en-US" sz="3200" i="1" dirty="0" err="1">
                <a:solidFill>
                  <a:srgbClr val="FF0000"/>
                </a:solidFill>
                <a:latin typeface="Calibri (body)"/>
              </a:rPr>
              <a:t>mʌni</a:t>
            </a:r>
            <a:r>
              <a:rPr lang="en-US" sz="3200" i="1" dirty="0">
                <a:solidFill>
                  <a:srgbClr val="FF0000"/>
                </a:solidFill>
                <a:latin typeface="Calibri (body)"/>
              </a:rPr>
              <a:t>/ </a:t>
            </a:r>
            <a:r>
              <a:rPr lang="en-US" sz="3200" i="1" dirty="0" err="1">
                <a:latin typeface="Calibri (body)"/>
              </a:rPr>
              <a:t>quyên</a:t>
            </a:r>
            <a:r>
              <a:rPr lang="en-US" sz="3200" i="1" dirty="0">
                <a:latin typeface="Calibri (body)"/>
              </a:rPr>
              <a:t> </a:t>
            </a:r>
            <a:r>
              <a:rPr lang="en-US" sz="3200" i="1" dirty="0" err="1">
                <a:latin typeface="Calibri (body)"/>
              </a:rPr>
              <a:t>góp</a:t>
            </a:r>
            <a:r>
              <a:rPr lang="en-US" sz="3200" i="1" dirty="0">
                <a:latin typeface="Calibri (body)"/>
              </a:rPr>
              <a:t> </a:t>
            </a:r>
            <a:r>
              <a:rPr lang="en-US" sz="3200" i="1" dirty="0" err="1">
                <a:latin typeface="Calibri (body)"/>
              </a:rPr>
              <a:t>tiền</a:t>
            </a:r>
            <a:r>
              <a:rPr lang="en-US" sz="3200" i="1" dirty="0">
                <a:latin typeface="Calibri (body)"/>
              </a:rPr>
              <a:t> </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4C2BBD9-26CE-4FA3-BBFB-BE4ECA8A4596}"/>
              </a:ext>
            </a:extLst>
          </p:cNvPr>
          <p:cNvSpPr txBox="1"/>
          <p:nvPr/>
        </p:nvSpPr>
        <p:spPr>
          <a:xfrm>
            <a:off x="457027" y="5816606"/>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Calibri (body)"/>
              </a:rPr>
              <a:t>recycle bottles </a:t>
            </a:r>
            <a:r>
              <a:rPr lang="en-US" sz="3200" dirty="0">
                <a:latin typeface="Calibri (body)"/>
              </a:rPr>
              <a:t>(v. </a:t>
            </a:r>
            <a:r>
              <a:rPr lang="en-US" sz="3200" dirty="0" err="1">
                <a:latin typeface="Calibri (body)"/>
              </a:rPr>
              <a:t>phr</a:t>
            </a:r>
            <a:r>
              <a:rPr lang="en-US" sz="3200" dirty="0">
                <a:latin typeface="Calibri (body)"/>
              </a:rPr>
              <a:t>) </a:t>
            </a:r>
            <a:r>
              <a:rPr lang="en-US" sz="3200" i="1" dirty="0">
                <a:solidFill>
                  <a:srgbClr val="FF0000"/>
                </a:solidFill>
                <a:latin typeface="Calibri (body)"/>
              </a:rPr>
              <a:t>/ˌ</a:t>
            </a:r>
            <a:r>
              <a:rPr lang="en-US" sz="3200" i="1" dirty="0" err="1">
                <a:solidFill>
                  <a:srgbClr val="FF0000"/>
                </a:solidFill>
                <a:latin typeface="Calibri (body)"/>
              </a:rPr>
              <a:t>ri</a:t>
            </a:r>
            <a:r>
              <a:rPr lang="en-US" sz="3200" i="1" dirty="0">
                <a:solidFill>
                  <a:srgbClr val="FF0000"/>
                </a:solidFill>
                <a:latin typeface="Calibri (body)"/>
              </a:rPr>
              <a:t>ːˈ</a:t>
            </a:r>
            <a:r>
              <a:rPr lang="en-US" sz="3200" i="1" dirty="0" err="1">
                <a:solidFill>
                  <a:srgbClr val="FF0000"/>
                </a:solidFill>
                <a:latin typeface="Calibri (body)"/>
              </a:rPr>
              <a:t>saɪkl</a:t>
            </a:r>
            <a:r>
              <a:rPr lang="en-US" sz="3200" i="1" dirty="0">
                <a:solidFill>
                  <a:srgbClr val="FF0000"/>
                </a:solidFill>
                <a:latin typeface="Calibri (body)"/>
              </a:rPr>
              <a:t> ˈ</a:t>
            </a:r>
            <a:r>
              <a:rPr lang="en-US" sz="3200" i="1" dirty="0" err="1">
                <a:solidFill>
                  <a:srgbClr val="FF0000"/>
                </a:solidFill>
                <a:latin typeface="Calibri (body)"/>
              </a:rPr>
              <a:t>bɑːtl</a:t>
            </a:r>
            <a:r>
              <a:rPr lang="en-US" sz="3200" i="1" dirty="0">
                <a:solidFill>
                  <a:srgbClr val="FF0000"/>
                </a:solidFill>
                <a:latin typeface="Calibri (body)"/>
              </a:rPr>
              <a:t>/ </a:t>
            </a:r>
            <a:r>
              <a:rPr lang="en-US" sz="3200" i="1" dirty="0" err="1">
                <a:latin typeface="Calibri (body)"/>
              </a:rPr>
              <a:t>tái</a:t>
            </a:r>
            <a:r>
              <a:rPr lang="en-US" sz="3200" i="1" dirty="0">
                <a:latin typeface="Calibri (body)"/>
              </a:rPr>
              <a:t> </a:t>
            </a:r>
            <a:r>
              <a:rPr lang="en-US" sz="3200" i="1" dirty="0" err="1">
                <a:latin typeface="Calibri (body)"/>
              </a:rPr>
              <a:t>chế</a:t>
            </a:r>
            <a:r>
              <a:rPr lang="en-US" sz="3200" i="1" dirty="0">
                <a:latin typeface="Calibri (body)"/>
              </a:rPr>
              <a:t> chai </a:t>
            </a:r>
            <a:endParaRPr lang="en-US" sz="2000" dirty="0">
              <a:latin typeface="Arial" panose="020B0604020202020204" pitchFamily="34" charset="0"/>
              <a:cs typeface="Arial" panose="020B0604020202020204" pitchFamily="34" charset="0"/>
            </a:endParaRPr>
          </a:p>
        </p:txBody>
      </p:sp>
      <p:sp>
        <p:nvSpPr>
          <p:cNvPr id="26" name="Rectangle 25"/>
          <p:cNvSpPr/>
          <p:nvPr/>
        </p:nvSpPr>
        <p:spPr>
          <a:xfrm>
            <a:off x="11231706" y="434319"/>
            <a:ext cx="655468" cy="966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491340" y="353070"/>
            <a:ext cx="655468" cy="89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lean up par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1547" y="392461"/>
            <a:ext cx="487363" cy="487363"/>
          </a:xfrm>
          <a:prstGeom prst="rect">
            <a:avLst/>
          </a:prstGeom>
        </p:spPr>
      </p:pic>
      <p:pic>
        <p:nvPicPr>
          <p:cNvPr id="17" name="clean up street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415679" y="432533"/>
            <a:ext cx="487363" cy="487363"/>
          </a:xfrm>
          <a:prstGeom prst="rect">
            <a:avLst/>
          </a:prstGeom>
        </p:spPr>
      </p:pic>
      <p:pic>
        <p:nvPicPr>
          <p:cNvPr id="20" name="donate book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410709" y="377564"/>
            <a:ext cx="487363" cy="487363"/>
          </a:xfrm>
          <a:prstGeom prst="rect">
            <a:avLst/>
          </a:prstGeom>
        </p:spPr>
      </p:pic>
      <p:pic>
        <p:nvPicPr>
          <p:cNvPr id="21" name="donate old cloth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447415" y="396073"/>
            <a:ext cx="487363" cy="487363"/>
          </a:xfrm>
          <a:prstGeom prst="rect">
            <a:avLst/>
          </a:prstGeom>
        </p:spPr>
      </p:pic>
      <p:pic>
        <p:nvPicPr>
          <p:cNvPr id="22" name="plant flower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420649" y="403258"/>
            <a:ext cx="487363" cy="487363"/>
          </a:xfrm>
          <a:prstGeom prst="rect">
            <a:avLst/>
          </a:prstGeom>
        </p:spPr>
      </p:pic>
      <p:pic>
        <p:nvPicPr>
          <p:cNvPr id="23" name="plant tree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418164" y="406407"/>
            <a:ext cx="487363" cy="487363"/>
          </a:xfrm>
          <a:prstGeom prst="rect">
            <a:avLst/>
          </a:prstGeom>
        </p:spPr>
      </p:pic>
      <p:pic>
        <p:nvPicPr>
          <p:cNvPr id="24" name="raise money">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437475" y="388361"/>
            <a:ext cx="487363" cy="487363"/>
          </a:xfrm>
          <a:prstGeom prst="rect">
            <a:avLst/>
          </a:prstGeom>
        </p:spPr>
      </p:pic>
      <p:pic>
        <p:nvPicPr>
          <p:cNvPr id="25" name="recycle bottles">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437475" y="413139"/>
            <a:ext cx="487363" cy="487363"/>
          </a:xfrm>
          <a:prstGeom prst="rect">
            <a:avLst/>
          </a:prstGeom>
        </p:spPr>
      </p:pic>
      <p:sp>
        <p:nvSpPr>
          <p:cNvPr id="29" name="Rectangle 28"/>
          <p:cNvSpPr/>
          <p:nvPr/>
        </p:nvSpPr>
        <p:spPr>
          <a:xfrm>
            <a:off x="11410709" y="364722"/>
            <a:ext cx="612293" cy="54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9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heel(1)">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6"/>
                </p:tgtEl>
              </p:cMediaNode>
            </p:audio>
            <p:audio>
              <p:cMediaNode vol="80000">
                <p:cTn id="44" fill="hold" display="0">
                  <p:stCondLst>
                    <p:cond delay="indefinite"/>
                  </p:stCondLst>
                  <p:endCondLst>
                    <p:cond evt="onStopAudio" delay="0">
                      <p:tgtEl>
                        <p:sldTgt/>
                      </p:tgtEl>
                    </p:cond>
                  </p:endCondLst>
                </p:cTn>
                <p:tgtEl>
                  <p:spTgt spid="17"/>
                </p:tgtEl>
              </p:cMediaNode>
            </p:audio>
            <p:audio>
              <p:cMediaNode vol="80000">
                <p:cTn id="45" fill="hold" display="0">
                  <p:stCondLst>
                    <p:cond delay="indefinite"/>
                  </p:stCondLst>
                  <p:endCondLst>
                    <p:cond evt="onStopAudio" delay="0">
                      <p:tgtEl>
                        <p:sldTgt/>
                      </p:tgtEl>
                    </p:cond>
                  </p:endCondLst>
                </p:cTn>
                <p:tgtEl>
                  <p:spTgt spid="20"/>
                </p:tgtEl>
              </p:cMediaNode>
            </p:audio>
            <p:audio>
              <p:cMediaNode vol="80000">
                <p:cTn id="46" fill="hold" display="0">
                  <p:stCondLst>
                    <p:cond delay="indefinite"/>
                  </p:stCondLst>
                  <p:endCondLst>
                    <p:cond evt="onStopAudio" delay="0">
                      <p:tgtEl>
                        <p:sldTgt/>
                      </p:tgtEl>
                    </p:cond>
                  </p:endCondLst>
                </p:cTn>
                <p:tgtEl>
                  <p:spTgt spid="21"/>
                </p:tgtEl>
              </p:cMediaNode>
            </p:audio>
            <p:audio>
              <p:cMediaNode vol="80000">
                <p:cTn id="47" fill="hold" display="0">
                  <p:stCondLst>
                    <p:cond delay="indefinite"/>
                  </p:stCondLst>
                  <p:endCondLst>
                    <p:cond evt="onStopAudio" delay="0">
                      <p:tgtEl>
                        <p:sldTgt/>
                      </p:tgtEl>
                    </p:cond>
                  </p:endCondLst>
                </p:cTn>
                <p:tgtEl>
                  <p:spTgt spid="22"/>
                </p:tgtEl>
              </p:cMediaNode>
            </p:audio>
            <p:audio>
              <p:cMediaNode vol="80000">
                <p:cTn id="48" fill="hold" display="0">
                  <p:stCondLst>
                    <p:cond delay="indefinite"/>
                  </p:stCondLst>
                  <p:endCondLst>
                    <p:cond evt="onStopAudio" delay="0">
                      <p:tgtEl>
                        <p:sldTgt/>
                      </p:tgtEl>
                    </p:cond>
                  </p:endCondLst>
                </p:cTn>
                <p:tgtEl>
                  <p:spTgt spid="23"/>
                </p:tgtEl>
              </p:cMediaNode>
            </p:audio>
            <p:audio>
              <p:cMediaNode vol="80000">
                <p:cTn id="49" fill="hold" display="0">
                  <p:stCondLst>
                    <p:cond delay="indefinite"/>
                  </p:stCondLst>
                  <p:endCondLst>
                    <p:cond evt="onStopAudio" delay="0">
                      <p:tgtEl>
                        <p:sldTgt/>
                      </p:tgtEl>
                    </p:cond>
                  </p:endCondLst>
                </p:cTn>
                <p:tgtEl>
                  <p:spTgt spid="24"/>
                </p:tgtEl>
              </p:cMediaNode>
            </p:audio>
            <p:audio>
              <p:cMediaNode vol="80000">
                <p:cTn id="50" fill="hold" display="0">
                  <p:stCondLst>
                    <p:cond delay="indefinite"/>
                  </p:stCondLst>
                  <p:endCondLst>
                    <p:cond evt="onStopAudio" delay="0">
                      <p:tgtEl>
                        <p:sldTgt/>
                      </p:tgtEl>
                    </p:cond>
                  </p:endCondLst>
                </p:cTn>
                <p:tgtEl>
                  <p:spTgt spid="25"/>
                </p:tgtEl>
              </p:cMediaNode>
            </p:audio>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952" fill="hold"/>
                                        <p:tgtEl>
                                          <p:spTgt spid="16"/>
                                        </p:tgtEl>
                                      </p:cBhvr>
                                    </p:cmd>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592" fill="hold"/>
                                        <p:tgtEl>
                                          <p:spTgt spid="17"/>
                                        </p:tgtEl>
                                      </p:cBhvr>
                                    </p:cmd>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2352" fill="hold"/>
                                        <p:tgtEl>
                                          <p:spTgt spid="20"/>
                                        </p:tgtEl>
                                      </p:cBhvr>
                                    </p:cmd>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2640" fill="hold"/>
                                        <p:tgtEl>
                                          <p:spTgt spid="21"/>
                                        </p:tgtEl>
                                      </p:cBhvr>
                                    </p:cmd>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2400" fill="hold"/>
                                        <p:tgtEl>
                                          <p:spTgt spid="22"/>
                                        </p:tgtEl>
                                      </p:cBhvr>
                                    </p:cmd>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2760" fill="hold"/>
                                        <p:tgtEl>
                                          <p:spTgt spid="23"/>
                                        </p:tgtEl>
                                      </p:cBhvr>
                                    </p:cmd>
                                  </p:childTnLst>
                                </p:cTn>
                              </p:par>
                            </p:childTnLst>
                          </p:cTn>
                        </p:par>
                      </p:childTnLst>
                    </p:cTn>
                  </p:par>
                </p:childTnLst>
              </p:cTn>
              <p:nextCondLst>
                <p:cond evt="onClick" delay="0">
                  <p:tgtEl>
                    <p:spTgt spid="9"/>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2544" fill="hold"/>
                                        <p:tgtEl>
                                          <p:spTgt spid="24"/>
                                        </p:tgtEl>
                                      </p:cBhvr>
                                    </p:cmd>
                                  </p:childTnLst>
                                </p:cTn>
                              </p:par>
                            </p:childTnLst>
                          </p:cTn>
                        </p:par>
                      </p:childTnLst>
                    </p:cTn>
                  </p:par>
                </p:childTnLst>
              </p:cTn>
              <p:nextCondLst>
                <p:cond evt="onClick" delay="0">
                  <p:tgtEl>
                    <p:spTgt spid="18"/>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2808" fill="hold"/>
                                        <p:tgtEl>
                                          <p:spTgt spid="25"/>
                                        </p:tgtEl>
                                      </p:cBhvr>
                                    </p:cmd>
                                  </p:childTnLst>
                                </p:cTn>
                              </p:par>
                            </p:childTnLst>
                          </p:cTn>
                        </p:par>
                      </p:childTnLst>
                    </p:cTn>
                  </p:par>
                </p:childTnLst>
              </p:cTn>
              <p:nextCondLst>
                <p:cond evt="onClick" delay="0">
                  <p:tgtEl>
                    <p:spTgt spid="19"/>
                  </p:tgtEl>
                </p:cond>
              </p:nextCondLst>
            </p:seq>
          </p:childTnLst>
        </p:cTn>
      </p:par>
    </p:tnLst>
    <p:bldLst>
      <p:bldP spid="9" grpId="0" animBg="1"/>
      <p:bldP spid="10" grpId="0" animBg="1"/>
      <p:bldP spid="11" grpId="0" animBg="1"/>
      <p:bldP spid="12" grpId="0" animBg="1"/>
      <p:bldP spid="13" grpId="0" animBg="1"/>
      <p:bldP spid="14"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4" y="45720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22</a:t>
            </a:r>
          </a:p>
        </p:txBody>
      </p:sp>
      <p:pic>
        <p:nvPicPr>
          <p:cNvPr id="13" name="Picture 12"/>
          <p:cNvPicPr>
            <a:picLocks noChangeAspect="1"/>
          </p:cNvPicPr>
          <p:nvPr/>
        </p:nvPicPr>
        <p:blipFill>
          <a:blip r:embed="rId2"/>
          <a:stretch>
            <a:fillRect/>
          </a:stretch>
        </p:blipFill>
        <p:spPr>
          <a:xfrm>
            <a:off x="1" y="3124415"/>
            <a:ext cx="12192000" cy="1586944"/>
          </a:xfrm>
          <a:prstGeom prst="rect">
            <a:avLst/>
          </a:prstGeom>
        </p:spPr>
      </p:pic>
      <p:sp>
        <p:nvSpPr>
          <p:cNvPr id="16" name="TextBox 15"/>
          <p:cNvSpPr txBox="1"/>
          <p:nvPr/>
        </p:nvSpPr>
        <p:spPr>
          <a:xfrm>
            <a:off x="4667061" y="3105440"/>
            <a:ext cx="407406" cy="646331"/>
          </a:xfrm>
          <a:prstGeom prst="rect">
            <a:avLst/>
          </a:prstGeom>
          <a:noFill/>
        </p:spPr>
        <p:txBody>
          <a:bodyPr wrap="square" rtlCol="0">
            <a:spAutoFit/>
          </a:bodyPr>
          <a:lstStyle/>
          <a:p>
            <a:r>
              <a:rPr lang="en-US" sz="3600" dirty="0">
                <a:solidFill>
                  <a:srgbClr val="FF0000"/>
                </a:solidFill>
              </a:rPr>
              <a:t>e</a:t>
            </a:r>
          </a:p>
        </p:txBody>
      </p:sp>
      <p:sp>
        <p:nvSpPr>
          <p:cNvPr id="17" name="TextBox 16"/>
          <p:cNvSpPr txBox="1"/>
          <p:nvPr/>
        </p:nvSpPr>
        <p:spPr>
          <a:xfrm>
            <a:off x="5513560" y="3080624"/>
            <a:ext cx="353086" cy="646331"/>
          </a:xfrm>
          <a:prstGeom prst="rect">
            <a:avLst/>
          </a:prstGeom>
          <a:noFill/>
        </p:spPr>
        <p:txBody>
          <a:bodyPr wrap="square" rtlCol="0">
            <a:spAutoFit/>
          </a:bodyPr>
          <a:lstStyle/>
          <a:p>
            <a:r>
              <a:rPr lang="en-US" sz="3600" dirty="0">
                <a:solidFill>
                  <a:srgbClr val="FF0000"/>
                </a:solidFill>
              </a:rPr>
              <a:t>y</a:t>
            </a:r>
          </a:p>
        </p:txBody>
      </p:sp>
      <p:sp>
        <p:nvSpPr>
          <p:cNvPr id="18" name="TextBox 17"/>
          <p:cNvSpPr txBox="1"/>
          <p:nvPr/>
        </p:nvSpPr>
        <p:spPr>
          <a:xfrm>
            <a:off x="6491335" y="3124415"/>
            <a:ext cx="380245" cy="646331"/>
          </a:xfrm>
          <a:prstGeom prst="rect">
            <a:avLst/>
          </a:prstGeom>
          <a:noFill/>
        </p:spPr>
        <p:txBody>
          <a:bodyPr wrap="square" rtlCol="0">
            <a:spAutoFit/>
          </a:bodyPr>
          <a:lstStyle/>
          <a:p>
            <a:r>
              <a:rPr lang="en-US" sz="3600" dirty="0">
                <a:solidFill>
                  <a:srgbClr val="FF0000"/>
                </a:solidFill>
              </a:rPr>
              <a:t>e</a:t>
            </a:r>
          </a:p>
        </p:txBody>
      </p:sp>
      <p:sp>
        <p:nvSpPr>
          <p:cNvPr id="19" name="TextBox 18"/>
          <p:cNvSpPr txBox="1"/>
          <p:nvPr/>
        </p:nvSpPr>
        <p:spPr>
          <a:xfrm>
            <a:off x="1167897" y="3917887"/>
            <a:ext cx="280657" cy="646331"/>
          </a:xfrm>
          <a:prstGeom prst="rect">
            <a:avLst/>
          </a:prstGeom>
          <a:noFill/>
        </p:spPr>
        <p:txBody>
          <a:bodyPr wrap="square" rtlCol="0">
            <a:spAutoFit/>
          </a:bodyPr>
          <a:lstStyle/>
          <a:p>
            <a:r>
              <a:rPr lang="en-US" sz="3600" dirty="0">
                <a:solidFill>
                  <a:srgbClr val="FF0000"/>
                </a:solidFill>
              </a:rPr>
              <a:t>a</a:t>
            </a:r>
          </a:p>
        </p:txBody>
      </p:sp>
      <p:sp>
        <p:nvSpPr>
          <p:cNvPr id="21" name="TextBox 20"/>
          <p:cNvSpPr txBox="1"/>
          <p:nvPr/>
        </p:nvSpPr>
        <p:spPr>
          <a:xfrm>
            <a:off x="4920558" y="3893889"/>
            <a:ext cx="411933" cy="646331"/>
          </a:xfrm>
          <a:prstGeom prst="rect">
            <a:avLst/>
          </a:prstGeom>
          <a:noFill/>
        </p:spPr>
        <p:txBody>
          <a:bodyPr wrap="square" rtlCol="0">
            <a:spAutoFit/>
          </a:bodyPr>
          <a:lstStyle/>
          <a:p>
            <a:r>
              <a:rPr lang="en-US" sz="3600" dirty="0">
                <a:solidFill>
                  <a:srgbClr val="FF0000"/>
                </a:solidFill>
              </a:rPr>
              <a:t>e</a:t>
            </a:r>
          </a:p>
        </p:txBody>
      </p:sp>
      <p:sp>
        <p:nvSpPr>
          <p:cNvPr id="22" name="TextBox 21"/>
          <p:cNvSpPr txBox="1"/>
          <p:nvPr/>
        </p:nvSpPr>
        <p:spPr>
          <a:xfrm>
            <a:off x="5430570" y="3893888"/>
            <a:ext cx="434567" cy="646331"/>
          </a:xfrm>
          <a:prstGeom prst="rect">
            <a:avLst/>
          </a:prstGeom>
          <a:noFill/>
        </p:spPr>
        <p:txBody>
          <a:bodyPr wrap="square" rtlCol="0">
            <a:spAutoFit/>
          </a:bodyPr>
          <a:lstStyle/>
          <a:p>
            <a:r>
              <a:rPr lang="en-US" sz="3600" dirty="0">
                <a:solidFill>
                  <a:srgbClr val="FF0000"/>
                </a:solidFill>
              </a:rPr>
              <a:t>a</a:t>
            </a:r>
          </a:p>
        </p:txBody>
      </p:sp>
      <p:sp>
        <p:nvSpPr>
          <p:cNvPr id="23" name="TextBox 22"/>
          <p:cNvSpPr txBox="1"/>
          <p:nvPr/>
        </p:nvSpPr>
        <p:spPr>
          <a:xfrm>
            <a:off x="6627136" y="3893887"/>
            <a:ext cx="386282" cy="646331"/>
          </a:xfrm>
          <a:prstGeom prst="rect">
            <a:avLst/>
          </a:prstGeom>
          <a:noFill/>
        </p:spPr>
        <p:txBody>
          <a:bodyPr wrap="square" rtlCol="0">
            <a:spAutoFit/>
          </a:bodyPr>
          <a:lstStyle/>
          <a:p>
            <a:r>
              <a:rPr lang="en-US" sz="3600" dirty="0">
                <a:solidFill>
                  <a:srgbClr val="FF0000"/>
                </a:solidFill>
              </a:rPr>
              <a:t>u</a:t>
            </a:r>
          </a:p>
        </p:txBody>
      </p:sp>
      <p:sp>
        <p:nvSpPr>
          <p:cNvPr id="24" name="TextBox 23"/>
          <p:cNvSpPr txBox="1"/>
          <p:nvPr/>
        </p:nvSpPr>
        <p:spPr>
          <a:xfrm>
            <a:off x="9850171" y="3917887"/>
            <a:ext cx="348558" cy="646331"/>
          </a:xfrm>
          <a:prstGeom prst="rect">
            <a:avLst/>
          </a:prstGeom>
          <a:noFill/>
        </p:spPr>
        <p:txBody>
          <a:bodyPr wrap="square" rtlCol="0">
            <a:spAutoFit/>
          </a:bodyPr>
          <a:lstStyle/>
          <a:p>
            <a:r>
              <a:rPr lang="en-US" sz="3600" dirty="0">
                <a:solidFill>
                  <a:srgbClr val="FF0000"/>
                </a:solidFill>
              </a:rPr>
              <a:t>o</a:t>
            </a:r>
          </a:p>
        </p:txBody>
      </p:sp>
      <p:sp>
        <p:nvSpPr>
          <p:cNvPr id="25" name="TextBox 24"/>
          <p:cNvSpPr txBox="1"/>
          <p:nvPr/>
        </p:nvSpPr>
        <p:spPr>
          <a:xfrm>
            <a:off x="10695158" y="3893886"/>
            <a:ext cx="434567" cy="646331"/>
          </a:xfrm>
          <a:prstGeom prst="rect">
            <a:avLst/>
          </a:prstGeom>
          <a:noFill/>
        </p:spPr>
        <p:txBody>
          <a:bodyPr wrap="square" rtlCol="0">
            <a:spAutoFit/>
          </a:bodyPr>
          <a:lstStyle/>
          <a:p>
            <a:r>
              <a:rPr lang="en-US" sz="3600" dirty="0">
                <a:solidFill>
                  <a:srgbClr val="FF0000"/>
                </a:solidFill>
              </a:rPr>
              <a:t>a</a:t>
            </a:r>
          </a:p>
        </p:txBody>
      </p:sp>
      <p:sp>
        <p:nvSpPr>
          <p:cNvPr id="27" name="TextBox 26"/>
          <p:cNvSpPr txBox="1"/>
          <p:nvPr/>
        </p:nvSpPr>
        <p:spPr>
          <a:xfrm>
            <a:off x="11331921" y="3917887"/>
            <a:ext cx="398353" cy="646331"/>
          </a:xfrm>
          <a:prstGeom prst="rect">
            <a:avLst/>
          </a:prstGeom>
          <a:noFill/>
        </p:spPr>
        <p:txBody>
          <a:bodyPr wrap="square" rtlCol="0">
            <a:spAutoFit/>
          </a:bodyPr>
          <a:lstStyle/>
          <a:p>
            <a:r>
              <a:rPr lang="en-US" sz="3600" dirty="0">
                <a:solidFill>
                  <a:srgbClr val="FF0000"/>
                </a:solidFill>
              </a:rPr>
              <a:t>e</a:t>
            </a:r>
          </a:p>
        </p:txBody>
      </p:sp>
      <p:pic>
        <p:nvPicPr>
          <p:cNvPr id="28" name="Picture 27"/>
          <p:cNvPicPr>
            <a:picLocks noChangeAspect="1"/>
          </p:cNvPicPr>
          <p:nvPr/>
        </p:nvPicPr>
        <p:blipFill>
          <a:blip r:embed="rId3"/>
          <a:stretch>
            <a:fillRect/>
          </a:stretch>
        </p:blipFill>
        <p:spPr>
          <a:xfrm>
            <a:off x="1" y="1570392"/>
            <a:ext cx="12083358" cy="771525"/>
          </a:xfrm>
          <a:prstGeom prst="rect">
            <a:avLst/>
          </a:prstGeom>
        </p:spPr>
      </p:pic>
    </p:spTree>
    <p:extLst>
      <p:ext uri="{BB962C8B-B14F-4D97-AF65-F5344CB8AC3E}">
        <p14:creationId xmlns:p14="http://schemas.microsoft.com/office/powerpoint/2010/main" val="7659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Effect transition="in" filter="wipe(down)">
                                      <p:cBhvr>
                                        <p:cTn id="47" dur="500"/>
                                        <p:tgtEl>
                                          <p:spTgt spid="2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p:bldP spid="22" grpId="0"/>
      <p:bldP spid="23"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5734" y="388678"/>
            <a:ext cx="11115675" cy="838200"/>
          </a:xfrm>
          <a:prstGeom prst="rect">
            <a:avLst/>
          </a:prstGeom>
        </p:spPr>
      </p:pic>
      <p:pic>
        <p:nvPicPr>
          <p:cNvPr id="5" name="Picture 4"/>
          <p:cNvPicPr>
            <a:picLocks noChangeAspect="1"/>
          </p:cNvPicPr>
          <p:nvPr/>
        </p:nvPicPr>
        <p:blipFill>
          <a:blip r:embed="rId3"/>
          <a:stretch>
            <a:fillRect/>
          </a:stretch>
        </p:blipFill>
        <p:spPr>
          <a:xfrm>
            <a:off x="153909" y="1138982"/>
            <a:ext cx="11923414" cy="5261818"/>
          </a:xfrm>
          <a:prstGeom prst="rect">
            <a:avLst/>
          </a:prstGeom>
        </p:spPr>
      </p:pic>
      <p:sp>
        <p:nvSpPr>
          <p:cNvPr id="6" name="TextBox 5"/>
          <p:cNvSpPr txBox="1"/>
          <p:nvPr/>
        </p:nvSpPr>
        <p:spPr>
          <a:xfrm>
            <a:off x="1448554" y="2426329"/>
            <a:ext cx="1946496" cy="646331"/>
          </a:xfrm>
          <a:prstGeom prst="rect">
            <a:avLst/>
          </a:prstGeom>
          <a:noFill/>
        </p:spPr>
        <p:txBody>
          <a:bodyPr wrap="square" rtlCol="0">
            <a:spAutoFit/>
          </a:bodyPr>
          <a:lstStyle/>
          <a:p>
            <a:r>
              <a:rPr lang="en-US" sz="3600" dirty="0">
                <a:solidFill>
                  <a:srgbClr val="FF0000"/>
                </a:solidFill>
              </a:rPr>
              <a:t>donate </a:t>
            </a:r>
          </a:p>
        </p:txBody>
      </p:sp>
      <p:sp>
        <p:nvSpPr>
          <p:cNvPr id="7" name="TextBox 6"/>
          <p:cNvSpPr txBox="1"/>
          <p:nvPr/>
        </p:nvSpPr>
        <p:spPr>
          <a:xfrm>
            <a:off x="1548143" y="3358836"/>
            <a:ext cx="1828800" cy="646331"/>
          </a:xfrm>
          <a:prstGeom prst="rect">
            <a:avLst/>
          </a:prstGeom>
          <a:noFill/>
        </p:spPr>
        <p:txBody>
          <a:bodyPr wrap="square" rtlCol="0">
            <a:spAutoFit/>
          </a:bodyPr>
          <a:lstStyle/>
          <a:p>
            <a:r>
              <a:rPr lang="en-US" sz="3600" dirty="0">
                <a:solidFill>
                  <a:srgbClr val="FF0000"/>
                </a:solidFill>
              </a:rPr>
              <a:t>clean up</a:t>
            </a:r>
          </a:p>
        </p:txBody>
      </p:sp>
      <p:sp>
        <p:nvSpPr>
          <p:cNvPr id="8" name="TextBox 7"/>
          <p:cNvSpPr txBox="1"/>
          <p:nvPr/>
        </p:nvSpPr>
        <p:spPr>
          <a:xfrm>
            <a:off x="1548143" y="4262322"/>
            <a:ext cx="1620570" cy="646331"/>
          </a:xfrm>
          <a:prstGeom prst="rect">
            <a:avLst/>
          </a:prstGeom>
          <a:noFill/>
        </p:spPr>
        <p:txBody>
          <a:bodyPr wrap="square" rtlCol="0">
            <a:spAutoFit/>
          </a:bodyPr>
          <a:lstStyle/>
          <a:p>
            <a:r>
              <a:rPr lang="en-US" sz="3600" dirty="0">
                <a:solidFill>
                  <a:srgbClr val="FF0000"/>
                </a:solidFill>
              </a:rPr>
              <a:t>plant</a:t>
            </a:r>
          </a:p>
        </p:txBody>
      </p:sp>
      <p:sp>
        <p:nvSpPr>
          <p:cNvPr id="9" name="TextBox 8"/>
          <p:cNvSpPr txBox="1"/>
          <p:nvPr/>
        </p:nvSpPr>
        <p:spPr>
          <a:xfrm>
            <a:off x="1548143" y="5165808"/>
            <a:ext cx="1747318" cy="646331"/>
          </a:xfrm>
          <a:prstGeom prst="rect">
            <a:avLst/>
          </a:prstGeom>
          <a:noFill/>
        </p:spPr>
        <p:txBody>
          <a:bodyPr wrap="square" rtlCol="0">
            <a:spAutoFit/>
          </a:bodyPr>
          <a:lstStyle/>
          <a:p>
            <a:r>
              <a:rPr lang="en-US" sz="3600" dirty="0">
                <a:solidFill>
                  <a:srgbClr val="FF0000"/>
                </a:solidFill>
              </a:rPr>
              <a:t>recycle</a:t>
            </a:r>
          </a:p>
        </p:txBody>
      </p:sp>
      <p:sp>
        <p:nvSpPr>
          <p:cNvPr id="10" name="TextBox 9"/>
          <p:cNvSpPr txBox="1"/>
          <p:nvPr/>
        </p:nvSpPr>
        <p:spPr>
          <a:xfrm>
            <a:off x="7460055" y="1503438"/>
            <a:ext cx="1394233" cy="646331"/>
          </a:xfrm>
          <a:prstGeom prst="rect">
            <a:avLst/>
          </a:prstGeom>
          <a:noFill/>
        </p:spPr>
        <p:txBody>
          <a:bodyPr wrap="square" rtlCol="0">
            <a:spAutoFit/>
          </a:bodyPr>
          <a:lstStyle/>
          <a:p>
            <a:r>
              <a:rPr lang="en-US" sz="3600" dirty="0">
                <a:solidFill>
                  <a:srgbClr val="FF0000"/>
                </a:solidFill>
              </a:rPr>
              <a:t>plant</a:t>
            </a:r>
          </a:p>
        </p:txBody>
      </p:sp>
      <p:sp>
        <p:nvSpPr>
          <p:cNvPr id="11" name="TextBox 10"/>
          <p:cNvSpPr txBox="1"/>
          <p:nvPr/>
        </p:nvSpPr>
        <p:spPr>
          <a:xfrm>
            <a:off x="7460054" y="2426329"/>
            <a:ext cx="1892175" cy="646331"/>
          </a:xfrm>
          <a:prstGeom prst="rect">
            <a:avLst/>
          </a:prstGeom>
          <a:noFill/>
        </p:spPr>
        <p:txBody>
          <a:bodyPr wrap="square" rtlCol="0">
            <a:spAutoFit/>
          </a:bodyPr>
          <a:lstStyle/>
          <a:p>
            <a:r>
              <a:rPr lang="en-US" sz="3600" dirty="0">
                <a:solidFill>
                  <a:srgbClr val="FF0000"/>
                </a:solidFill>
              </a:rPr>
              <a:t>clean up </a:t>
            </a:r>
          </a:p>
        </p:txBody>
      </p:sp>
      <p:sp>
        <p:nvSpPr>
          <p:cNvPr id="12" name="TextBox 11"/>
          <p:cNvSpPr txBox="1"/>
          <p:nvPr/>
        </p:nvSpPr>
        <p:spPr>
          <a:xfrm>
            <a:off x="7469109" y="3358836"/>
            <a:ext cx="1720158" cy="646331"/>
          </a:xfrm>
          <a:prstGeom prst="rect">
            <a:avLst/>
          </a:prstGeom>
          <a:noFill/>
        </p:spPr>
        <p:txBody>
          <a:bodyPr wrap="square" rtlCol="0">
            <a:spAutoFit/>
          </a:bodyPr>
          <a:lstStyle/>
          <a:p>
            <a:r>
              <a:rPr lang="en-US" sz="3600" dirty="0">
                <a:solidFill>
                  <a:srgbClr val="FF0000"/>
                </a:solidFill>
              </a:rPr>
              <a:t>donate</a:t>
            </a:r>
          </a:p>
        </p:txBody>
      </p:sp>
      <p:sp>
        <p:nvSpPr>
          <p:cNvPr id="13" name="TextBox 12"/>
          <p:cNvSpPr txBox="1"/>
          <p:nvPr/>
        </p:nvSpPr>
        <p:spPr>
          <a:xfrm>
            <a:off x="7478161" y="4250602"/>
            <a:ext cx="1729212" cy="646331"/>
          </a:xfrm>
          <a:prstGeom prst="rect">
            <a:avLst/>
          </a:prstGeom>
          <a:noFill/>
        </p:spPr>
        <p:txBody>
          <a:bodyPr wrap="square" rtlCol="0">
            <a:spAutoFit/>
          </a:bodyPr>
          <a:lstStyle/>
          <a:p>
            <a:r>
              <a:rPr lang="en-US" sz="3600" dirty="0">
                <a:solidFill>
                  <a:srgbClr val="FF0000"/>
                </a:solidFill>
              </a:rPr>
              <a:t>recycle</a:t>
            </a:r>
          </a:p>
        </p:txBody>
      </p:sp>
    </p:spTree>
    <p:extLst>
      <p:ext uri="{BB962C8B-B14F-4D97-AF65-F5344CB8AC3E}">
        <p14:creationId xmlns:p14="http://schemas.microsoft.com/office/powerpoint/2010/main" val="2086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ircle(in)">
                                      <p:cBhvr>
                                        <p:cTn id="17" dur="2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ircle(in)">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circle(in)">
                                      <p:cBhvr>
                                        <p:cTn id="37" dur="20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33752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t>
            </a:r>
          </a:p>
          <a:p>
            <a:r>
              <a:rPr lang="en-US" sz="3600" i="1" dirty="0">
                <a:solidFill>
                  <a:srgbClr val="0070C0"/>
                </a:solidFill>
              </a:rPr>
              <a:t>b. Add more words to the table and share your ideas with the class.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1561" y="4604194"/>
            <a:ext cx="2677708" cy="1707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619250" y="2400300"/>
            <a:ext cx="8953500" cy="2057400"/>
          </a:xfrm>
          <a:prstGeom prst="rect">
            <a:avLst/>
          </a:prstGeom>
        </p:spPr>
      </p:pic>
    </p:spTree>
    <p:extLst>
      <p:ext uri="{BB962C8B-B14F-4D97-AF65-F5344CB8AC3E}">
        <p14:creationId xmlns:p14="http://schemas.microsoft.com/office/powerpoint/2010/main" val="1666237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0602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a:p>
            <a:r>
              <a:rPr lang="en-US" sz="3600" i="1" dirty="0">
                <a:solidFill>
                  <a:srgbClr val="FF0000"/>
                </a:solidFill>
              </a:rPr>
              <a:t>Listen and choose the correct purpose of the interview.</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sp>
        <p:nvSpPr>
          <p:cNvPr id="3" name="Rectangle 2"/>
          <p:cNvSpPr/>
          <p:nvPr/>
        </p:nvSpPr>
        <p:spPr>
          <a:xfrm>
            <a:off x="565081" y="4645834"/>
            <a:ext cx="6096000" cy="461665"/>
          </a:xfrm>
          <a:prstGeom prst="rect">
            <a:avLst/>
          </a:prstGeom>
        </p:spPr>
        <p:txBody>
          <a:bodyPr>
            <a:spAutoFit/>
          </a:bodyPr>
          <a:lstStyle/>
          <a:p>
            <a:endParaRPr lang="en-US" sz="2400" i="1" dirty="0">
              <a:solidFill>
                <a:srgbClr val="00B0F0"/>
              </a:solidFill>
              <a:latin typeface="+mj-lt"/>
            </a:endParaRPr>
          </a:p>
        </p:txBody>
      </p:sp>
      <p:pic>
        <p:nvPicPr>
          <p:cNvPr id="6" name="Picture 5"/>
          <p:cNvPicPr>
            <a:picLocks noChangeAspect="1"/>
          </p:cNvPicPr>
          <p:nvPr/>
        </p:nvPicPr>
        <p:blipFill>
          <a:blip r:embed="rId2"/>
          <a:stretch>
            <a:fillRect/>
          </a:stretch>
        </p:blipFill>
        <p:spPr>
          <a:xfrm>
            <a:off x="-45053" y="3354078"/>
            <a:ext cx="12237053" cy="1797343"/>
          </a:xfrm>
          <a:prstGeom prst="rect">
            <a:avLst/>
          </a:prstGeom>
        </p:spPr>
      </p:pic>
      <p:cxnSp>
        <p:nvCxnSpPr>
          <p:cNvPr id="8" name="Straight Connector 7"/>
          <p:cNvCxnSpPr/>
          <p:nvPr/>
        </p:nvCxnSpPr>
        <p:spPr>
          <a:xfrm>
            <a:off x="565081" y="3874883"/>
            <a:ext cx="874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034543" y="3874883"/>
            <a:ext cx="1937441"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a:cxnSpLocks/>
          </p:cNvCxnSpPr>
          <p:nvPr/>
        </p:nvCxnSpPr>
        <p:spPr>
          <a:xfrm>
            <a:off x="10357164" y="3874883"/>
            <a:ext cx="1593831"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439501" y="4436198"/>
            <a:ext cx="119505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2824681" y="4436198"/>
            <a:ext cx="55226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3702867" y="4436198"/>
            <a:ext cx="10230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a:off x="5069941" y="4436198"/>
            <a:ext cx="8691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cxnSpLocks/>
          </p:cNvCxnSpPr>
          <p:nvPr/>
        </p:nvCxnSpPr>
        <p:spPr>
          <a:xfrm>
            <a:off x="7034543" y="4436198"/>
            <a:ext cx="166289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1439501" y="5107499"/>
            <a:ext cx="119505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2824681" y="5107499"/>
            <a:ext cx="55226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V="1">
            <a:off x="3613081" y="5107499"/>
            <a:ext cx="1112828" cy="10980"/>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a:off x="6073473" y="5096519"/>
            <a:ext cx="58760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p:cNvCxnSpPr>
            <a:cxnSpLocks/>
          </p:cNvCxnSpPr>
          <p:nvPr/>
        </p:nvCxnSpPr>
        <p:spPr>
          <a:xfrm>
            <a:off x="7763346" y="5096519"/>
            <a:ext cx="157204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500" fill="hold"/>
                                        <p:tgtEl>
                                          <p:spTgt spid="41"/>
                                        </p:tgtEl>
                                        <p:attrNameLst>
                                          <p:attrName>ppt_x</p:attrName>
                                        </p:attrNameLst>
                                      </p:cBhvr>
                                      <p:tavLst>
                                        <p:tav tm="0">
                                          <p:val>
                                            <p:strVal val="#ppt_x"/>
                                          </p:val>
                                        </p:tav>
                                        <p:tav tm="100000">
                                          <p:val>
                                            <p:strVal val="#ppt_x"/>
                                          </p:val>
                                        </p:tav>
                                      </p:tavLst>
                                    </p:anim>
                                    <p:anim calcmode="lin" valueType="num">
                                      <p:cBhvr additive="base">
                                        <p:cTn id="7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nodeType="clickEffect">
                                  <p:stCondLst>
                                    <p:cond delay="0"/>
                                  </p:stCondLst>
                                  <p:childTnLst>
                                    <p:set>
                                      <p:cBhvr>
                                        <p:cTn id="84" dur="1" fill="hold">
                                          <p:stCondLst>
                                            <p:cond delay="0"/>
                                          </p:stCondLst>
                                        </p:cTn>
                                        <p:tgtEl>
                                          <p:spTgt spid="2">
                                            <p:txEl>
                                              <p:pRg st="1" end="1"/>
                                            </p:txEl>
                                          </p:spTgt>
                                        </p:tgtEl>
                                        <p:attrNameLst>
                                          <p:attrName>style.visibility</p:attrName>
                                        </p:attrNameLst>
                                      </p:cBhvr>
                                      <p:to>
                                        <p:strVal val="visible"/>
                                      </p:to>
                                    </p:set>
                                    <p:animEffect transition="in" filter="wheel(1)">
                                      <p:cBhvr>
                                        <p:cTn id="8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211"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3595250" y="326991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1274212" y="4134437"/>
            <a:ext cx="10725992" cy="677108"/>
          </a:xfrm>
          <a:prstGeom prst="rect">
            <a:avLst/>
          </a:prstGeom>
          <a:noFill/>
        </p:spPr>
        <p:txBody>
          <a:bodyPr wrap="square">
            <a:spAutoFit/>
          </a:bodyPr>
          <a:lstStyle/>
          <a:p>
            <a:r>
              <a:rPr lang="en-US" sz="3800" i="1" dirty="0">
                <a:solidFill>
                  <a:srgbClr val="FF0000"/>
                </a:solidFill>
                <a:sym typeface="Wingdings" panose="05000000000000000000" pitchFamily="2" charset="2"/>
              </a:rPr>
              <a:t>1. To find out how students helped their community.</a:t>
            </a:r>
            <a:endParaRPr lang="en-US" sz="3800" i="1" dirty="0">
              <a:solidFill>
                <a:srgbClr val="FF0000"/>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3614381" y="5157502"/>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pic>
        <p:nvPicPr>
          <p:cNvPr id="4" name="Picture 3"/>
          <p:cNvPicPr>
            <a:picLocks noChangeAspect="1"/>
          </p:cNvPicPr>
          <p:nvPr/>
        </p:nvPicPr>
        <p:blipFill>
          <a:blip r:embed="rId4"/>
          <a:stretch>
            <a:fillRect/>
          </a:stretch>
        </p:blipFill>
        <p:spPr>
          <a:xfrm>
            <a:off x="205274" y="2233413"/>
            <a:ext cx="11794930" cy="599056"/>
          </a:xfrm>
          <a:prstGeom prst="rect">
            <a:avLst/>
          </a:prstGeom>
        </p:spPr>
      </p:pic>
      <p:pic>
        <p:nvPicPr>
          <p:cNvPr id="5" name="CD1-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019" y="4053499"/>
            <a:ext cx="838985" cy="838985"/>
          </a:xfrm>
          <a:prstGeom prst="rect">
            <a:avLst/>
          </a:prstGeom>
        </p:spPr>
      </p:pic>
    </p:spTree>
    <p:extLst>
      <p:ext uri="{BB962C8B-B14F-4D97-AF65-F5344CB8AC3E}">
        <p14:creationId xmlns:p14="http://schemas.microsoft.com/office/powerpoint/2010/main" val="107635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90"/>
                                          </p:val>
                                        </p:tav>
                                        <p:tav tm="100000">
                                          <p:val>
                                            <p:fltVal val="0"/>
                                          </p:val>
                                        </p:tav>
                                      </p:tavLst>
                                    </p:anim>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 calcmode="lin" valueType="num">
                                      <p:cBhvr>
                                        <p:cTn id="25" dur="1000" fill="hold"/>
                                        <p:tgtEl>
                                          <p:spTgt spid="27"/>
                                        </p:tgtEl>
                                        <p:attrNameLst>
                                          <p:attrName>style.rotation</p:attrName>
                                        </p:attrNameLst>
                                      </p:cBhvr>
                                      <p:tavLst>
                                        <p:tav tm="0">
                                          <p:val>
                                            <p:fltVal val="90"/>
                                          </p:val>
                                        </p:tav>
                                        <p:tav tm="100000">
                                          <p:val>
                                            <p:fltVal val="0"/>
                                          </p:val>
                                        </p:tav>
                                      </p:tavLst>
                                    </p:anim>
                                    <p:animEffect transition="in" filter="fade">
                                      <p:cBhvr>
                                        <p:cTn id="2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6204" fill="hold"/>
                                        <p:tgtEl>
                                          <p:spTgt spid="5"/>
                                        </p:tgtEl>
                                      </p:cBhvr>
                                    </p:cmd>
                                  </p:childTnLst>
                                </p:cTn>
                              </p:par>
                            </p:childTnLst>
                          </p:cTn>
                        </p:par>
                      </p:childTnLst>
                    </p:cTn>
                  </p:par>
                </p:childTnLst>
              </p:cTn>
              <p:nextCondLst>
                <p:cond evt="onClick" delay="0">
                  <p:tgtEl>
                    <p:spTgt spid="5"/>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24"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1426439" y="4739550"/>
            <a:ext cx="3154493"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4689696" y="4629700"/>
            <a:ext cx="7269933" cy="2308324"/>
          </a:xfrm>
          <a:prstGeom prst="rect">
            <a:avLst/>
          </a:prstGeom>
          <a:solidFill>
            <a:schemeClr val="bg1"/>
          </a:solidFill>
        </p:spPr>
        <p:txBody>
          <a:bodyPr wrap="square">
            <a:spAutoFit/>
          </a:bodyPr>
          <a:lstStyle/>
          <a:p>
            <a:r>
              <a:rPr lang="en-US" sz="3600" i="1" dirty="0">
                <a:solidFill>
                  <a:srgbClr val="FF0000"/>
                </a:solidFill>
                <a:sym typeface="Wingdings" panose="05000000000000000000" pitchFamily="2" charset="2"/>
              </a:rPr>
              <a:t>1. To find out how students helped their community.</a:t>
            </a:r>
          </a:p>
          <a:p>
            <a:r>
              <a:rPr lang="en-US" sz="3600" i="1" strike="sngStrike" dirty="0">
                <a:solidFill>
                  <a:schemeClr val="accent1"/>
                </a:solidFill>
                <a:sym typeface="Wingdings" panose="05000000000000000000" pitchFamily="2" charset="2"/>
              </a:rPr>
              <a:t>2. To explain why students should help their community. </a:t>
            </a:r>
            <a:endParaRPr lang="en-US" sz="3600" i="1" strike="sngStrike" dirty="0">
              <a:solidFill>
                <a:schemeClr val="accent1"/>
              </a:solidFill>
            </a:endParaRPr>
          </a:p>
        </p:txBody>
      </p:sp>
      <p:sp>
        <p:nvSpPr>
          <p:cNvPr id="27" name="TextBox 26">
            <a:extLst>
              <a:ext uri="{FF2B5EF4-FFF2-40B4-BE49-F238E27FC236}">
                <a16:creationId xmlns:a16="http://schemas.microsoft.com/office/drawing/2014/main" id="{FAEE1202-4641-4F08-9073-CE5C87CE3D98}"/>
              </a:ext>
            </a:extLst>
          </p:cNvPr>
          <p:cNvSpPr txBox="1"/>
          <p:nvPr/>
        </p:nvSpPr>
        <p:spPr>
          <a:xfrm>
            <a:off x="1429070" y="5372620"/>
            <a:ext cx="3260626"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9" name="Rectangle 8">
            <a:extLst>
              <a:ext uri="{FF2B5EF4-FFF2-40B4-BE49-F238E27FC236}">
                <a16:creationId xmlns:a16="http://schemas.microsoft.com/office/drawing/2014/main" id="{A8776FBD-6E63-4F35-A2CC-F3D992937195}"/>
              </a:ext>
            </a:extLst>
          </p:cNvPr>
          <p:cNvSpPr/>
          <p:nvPr/>
        </p:nvSpPr>
        <p:spPr>
          <a:xfrm>
            <a:off x="166314" y="1090270"/>
            <a:ext cx="11884182" cy="353943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Annie, her sister, and her friends did to help the community.</a:t>
            </a:r>
          </a:p>
          <a:p>
            <a:r>
              <a:rPr lang="en-US" sz="3200" i="1" dirty="0">
                <a:solidFill>
                  <a:srgbClr val="FF0000"/>
                </a:solidFill>
              </a:rPr>
              <a:t>	Annie: I donated warm clothes and my old toys. </a:t>
            </a:r>
          </a:p>
          <a:p>
            <a:r>
              <a:rPr lang="en-US" sz="3200" i="1" dirty="0">
                <a:solidFill>
                  <a:srgbClr val="FF0000"/>
                </a:solidFill>
              </a:rPr>
              <a:t>                       My sister donated some comics.</a:t>
            </a:r>
          </a:p>
          <a:p>
            <a:r>
              <a:rPr lang="en-US" sz="3200" i="1" dirty="0">
                <a:solidFill>
                  <a:srgbClr val="FF0000"/>
                </a:solidFill>
              </a:rPr>
              <a:t>	Annie: I cleaned up the park near my house. </a:t>
            </a:r>
          </a:p>
          <a:p>
            <a:r>
              <a:rPr lang="en-US" sz="3200" i="1" dirty="0">
                <a:solidFill>
                  <a:srgbClr val="FF0000"/>
                </a:solidFill>
              </a:rPr>
              <a:t>                      We also planted flowers and trees there. </a:t>
            </a:r>
          </a:p>
          <a:p>
            <a:r>
              <a:rPr lang="en-US" sz="3200" i="1" dirty="0">
                <a:solidFill>
                  <a:srgbClr val="FF0000"/>
                </a:solidFill>
              </a:rPr>
              <a:t>	Annie: My friends and I volunteered at Fair View's soup kitchen.</a:t>
            </a:r>
          </a:p>
        </p:txBody>
      </p:sp>
      <p:pic>
        <p:nvPicPr>
          <p:cNvPr id="3" name="CD1-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9820" y="4953186"/>
            <a:ext cx="769545" cy="769545"/>
          </a:xfrm>
          <a:prstGeom prst="rect">
            <a:avLst/>
          </a:prstGeom>
        </p:spPr>
      </p:pic>
    </p:spTree>
    <p:extLst>
      <p:ext uri="{BB962C8B-B14F-4D97-AF65-F5344CB8AC3E}">
        <p14:creationId xmlns:p14="http://schemas.microsoft.com/office/powerpoint/2010/main" val="359253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 calcmode="lin" valueType="num">
                                      <p:cBhvr additive="base">
                                        <p:cTn id="2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 calcmode="lin" valueType="num">
                                      <p:cBhvr additive="base">
                                        <p:cTn id="3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000" fill="hold"/>
                                        <p:tgtEl>
                                          <p:spTgt spid="27"/>
                                        </p:tgtEl>
                                        <p:attrNameLst>
                                          <p:attrName>ppt_w</p:attrName>
                                        </p:attrNameLst>
                                      </p:cBhvr>
                                      <p:tavLst>
                                        <p:tav tm="0">
                                          <p:val>
                                            <p:fltVal val="0"/>
                                          </p:val>
                                        </p:tav>
                                        <p:tav tm="100000">
                                          <p:val>
                                            <p:strVal val="#ppt_w"/>
                                          </p:val>
                                        </p:tav>
                                      </p:tavLst>
                                    </p:anim>
                                    <p:anim calcmode="lin" valueType="num">
                                      <p:cBhvr>
                                        <p:cTn id="42" dur="1000" fill="hold"/>
                                        <p:tgtEl>
                                          <p:spTgt spid="27"/>
                                        </p:tgtEl>
                                        <p:attrNameLst>
                                          <p:attrName>ppt_h</p:attrName>
                                        </p:attrNameLst>
                                      </p:cBhvr>
                                      <p:tavLst>
                                        <p:tav tm="0">
                                          <p:val>
                                            <p:fltVal val="0"/>
                                          </p:val>
                                        </p:tav>
                                        <p:tav tm="100000">
                                          <p:val>
                                            <p:strVal val="#ppt_h"/>
                                          </p:val>
                                        </p:tav>
                                      </p:tavLst>
                                    </p:anim>
                                    <p:anim calcmode="lin" valueType="num">
                                      <p:cBhvr>
                                        <p:cTn id="43" dur="1000" fill="hold"/>
                                        <p:tgtEl>
                                          <p:spTgt spid="27"/>
                                        </p:tgtEl>
                                        <p:attrNameLst>
                                          <p:attrName>style.rotation</p:attrName>
                                        </p:attrNameLst>
                                      </p:cBhvr>
                                      <p:tavLst>
                                        <p:tav tm="0">
                                          <p:val>
                                            <p:fltVal val="90"/>
                                          </p:val>
                                        </p:tav>
                                        <p:tav tm="100000">
                                          <p:val>
                                            <p:fltVal val="0"/>
                                          </p:val>
                                        </p:tav>
                                      </p:tavLst>
                                    </p:anim>
                                    <p:animEffect transition="in" filter="fade">
                                      <p:cBhvr>
                                        <p:cTn id="44" dur="10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86204" fill="hold"/>
                                        <p:tgtEl>
                                          <p:spTgt spid="3"/>
                                        </p:tgtEl>
                                      </p:cBhvr>
                                    </p:cmd>
                                  </p:childTnLst>
                                </p:cTn>
                              </p:par>
                            </p:childTnLst>
                          </p:cTn>
                        </p:par>
                      </p:childTnLst>
                    </p:cTn>
                  </p:par>
                </p:childTnLst>
              </p:cTn>
              <p:nextCondLst>
                <p:cond evt="onClick" delay="0">
                  <p:tgtEl>
                    <p:spTgt spid="3"/>
                  </p:tgtEl>
                </p:cond>
              </p:nextCondLst>
            </p:seq>
            <p:audio>
              <p:cMediaNode vol="80000">
                <p:cTn id="58" fill="hold" display="0">
                  <p:stCondLst>
                    <p:cond delay="indefinite"/>
                  </p:stCondLst>
                  <p:endCondLst>
                    <p:cond evt="onStopAudio" delay="0">
                      <p:tgtEl>
                        <p:sldTgt/>
                      </p:tgtEl>
                    </p:cond>
                  </p:endCondLst>
                </p:cTn>
                <p:tgtEl>
                  <p:spTgt spid="3"/>
                </p:tgtEl>
              </p:cMediaNode>
            </p:audio>
          </p:childTnLst>
        </p:cTn>
      </p:par>
    </p:tnLst>
    <p:bldLst>
      <p:bldP spid="25"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7235" y="386343"/>
            <a:ext cx="9703834"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instruction and questions quickly. Underline the key words. What are we going to do? </a:t>
            </a:r>
          </a:p>
          <a:p>
            <a:r>
              <a:rPr lang="en-US" sz="3200" i="1" dirty="0">
                <a:solidFill>
                  <a:srgbClr val="FF0000"/>
                </a:solidFill>
              </a:rPr>
              <a:t>Listen and circle a, b, or c.</a:t>
            </a:r>
          </a:p>
        </p:txBody>
      </p:sp>
      <p:sp>
        <p:nvSpPr>
          <p:cNvPr id="19" name="TextBox 18"/>
          <p:cNvSpPr txBox="1"/>
          <p:nvPr/>
        </p:nvSpPr>
        <p:spPr>
          <a:xfrm>
            <a:off x="91766" y="365729"/>
            <a:ext cx="161933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3" name="Picture 2"/>
          <p:cNvPicPr>
            <a:picLocks noChangeAspect="1"/>
          </p:cNvPicPr>
          <p:nvPr/>
        </p:nvPicPr>
        <p:blipFill>
          <a:blip r:embed="rId2"/>
          <a:stretch>
            <a:fillRect/>
          </a:stretch>
        </p:blipFill>
        <p:spPr>
          <a:xfrm>
            <a:off x="2277234" y="1956003"/>
            <a:ext cx="8052769" cy="4917178"/>
          </a:xfrm>
          <a:prstGeom prst="rect">
            <a:avLst/>
          </a:prstGeom>
        </p:spPr>
      </p:pic>
      <p:cxnSp>
        <p:nvCxnSpPr>
          <p:cNvPr id="6" name="Straight Connector 5"/>
          <p:cNvCxnSpPr/>
          <p:nvPr/>
        </p:nvCxnSpPr>
        <p:spPr>
          <a:xfrm>
            <a:off x="3060071" y="2888055"/>
            <a:ext cx="2018923"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flipV="1">
            <a:off x="5875699" y="2860895"/>
            <a:ext cx="570368"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6654297" y="2869949"/>
            <a:ext cx="20823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V="1">
            <a:off x="3431263" y="2416371"/>
            <a:ext cx="561315" cy="7694"/>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4553893" y="2417274"/>
            <a:ext cx="72427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3060071" y="3748135"/>
            <a:ext cx="534155"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164594" y="3748135"/>
            <a:ext cx="1258432"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a:cxnSpLocks/>
          </p:cNvCxnSpPr>
          <p:nvPr/>
        </p:nvCxnSpPr>
        <p:spPr>
          <a:xfrm>
            <a:off x="5676523" y="3757188"/>
            <a:ext cx="76954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3060070" y="4635374"/>
            <a:ext cx="53415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4164594" y="4608214"/>
            <a:ext cx="52510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cxnSpLocks/>
          </p:cNvCxnSpPr>
          <p:nvPr/>
        </p:nvCxnSpPr>
        <p:spPr>
          <a:xfrm>
            <a:off x="4811916" y="4629058"/>
            <a:ext cx="86460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V="1">
            <a:off x="3060071" y="5513560"/>
            <a:ext cx="452674"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Straight Connector 38"/>
          <p:cNvCxnSpPr>
            <a:cxnSpLocks/>
          </p:cNvCxnSpPr>
          <p:nvPr/>
        </p:nvCxnSpPr>
        <p:spPr>
          <a:xfrm>
            <a:off x="4069532" y="5513561"/>
            <a:ext cx="1470031"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p:cNvCxnSpPr/>
          <p:nvPr/>
        </p:nvCxnSpPr>
        <p:spPr>
          <a:xfrm>
            <a:off x="5961707" y="5513560"/>
            <a:ext cx="84649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Straight Connector 45"/>
          <p:cNvCxnSpPr/>
          <p:nvPr/>
        </p:nvCxnSpPr>
        <p:spPr>
          <a:xfrm>
            <a:off x="3060070" y="6373640"/>
            <a:ext cx="45267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4" name="Straight Connector 53"/>
          <p:cNvCxnSpPr/>
          <p:nvPr/>
        </p:nvCxnSpPr>
        <p:spPr>
          <a:xfrm>
            <a:off x="4069532" y="6355534"/>
            <a:ext cx="547735"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62" name="Straight Connector 61"/>
          <p:cNvCxnSpPr>
            <a:cxnSpLocks/>
          </p:cNvCxnSpPr>
          <p:nvPr/>
        </p:nvCxnSpPr>
        <p:spPr>
          <a:xfrm flipV="1">
            <a:off x="4804547" y="6355534"/>
            <a:ext cx="1437817" cy="905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025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500" fill="hold"/>
                                        <p:tgtEl>
                                          <p:spTgt spid="54"/>
                                        </p:tgtEl>
                                        <p:attrNameLst>
                                          <p:attrName>ppt_x</p:attrName>
                                        </p:attrNameLst>
                                      </p:cBhvr>
                                      <p:tavLst>
                                        <p:tav tm="0">
                                          <p:val>
                                            <p:strVal val="#ppt_x"/>
                                          </p:val>
                                        </p:tav>
                                        <p:tav tm="100000">
                                          <p:val>
                                            <p:strVal val="#ppt_x"/>
                                          </p:val>
                                        </p:tav>
                                      </p:tavLst>
                                    </p:anim>
                                    <p:anim calcmode="lin" valueType="num">
                                      <p:cBhvr additive="base">
                                        <p:cTn id="9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additive="base">
                                        <p:cTn id="103" dur="500" fill="hold"/>
                                        <p:tgtEl>
                                          <p:spTgt spid="62"/>
                                        </p:tgtEl>
                                        <p:attrNameLst>
                                          <p:attrName>ppt_x</p:attrName>
                                        </p:attrNameLst>
                                      </p:cBhvr>
                                      <p:tavLst>
                                        <p:tav tm="0">
                                          <p:val>
                                            <p:strVal val="#ppt_x"/>
                                          </p:val>
                                        </p:tav>
                                        <p:tav tm="100000">
                                          <p:val>
                                            <p:strVal val="#ppt_x"/>
                                          </p:val>
                                        </p:tav>
                                      </p:tavLst>
                                    </p:anim>
                                    <p:anim calcmode="lin" valueType="num">
                                      <p:cBhvr additive="base">
                                        <p:cTn id="10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78495"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2.1: Vocabulary &amp; Listening</a:t>
            </a:r>
            <a:r>
              <a:rPr lang="en-US" sz="3200" dirty="0"/>
              <a:t> </a:t>
            </a:r>
          </a:p>
          <a:p>
            <a:pPr algn="ctr"/>
            <a:r>
              <a:rPr lang="en-US" sz="3200" dirty="0">
                <a:solidFill>
                  <a:srgbClr val="FF0000"/>
                </a:solidFill>
              </a:rPr>
              <a:t>Page</a:t>
            </a:r>
            <a:r>
              <a:rPr lang="en-US" sz="3200" dirty="0"/>
              <a:t> </a:t>
            </a:r>
            <a:r>
              <a:rPr lang="en-US" sz="3200" dirty="0">
                <a:solidFill>
                  <a:srgbClr val="FF0000"/>
                </a:solidFill>
              </a:rPr>
              <a:t>31</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0" y="393844"/>
            <a:ext cx="93177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circle a, b, or c.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7" name="TextBox 16">
            <a:extLst>
              <a:ext uri="{FF2B5EF4-FFF2-40B4-BE49-F238E27FC236}">
                <a16:creationId xmlns:a16="http://schemas.microsoft.com/office/drawing/2014/main" id="{D09D0BB7-4A2A-465C-AEF8-C02EF79803A7}"/>
              </a:ext>
            </a:extLst>
          </p:cNvPr>
          <p:cNvSpPr txBox="1"/>
          <p:nvPr/>
        </p:nvSpPr>
        <p:spPr>
          <a:xfrm>
            <a:off x="269643" y="4979591"/>
            <a:ext cx="1878134" cy="1384995"/>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pic>
        <p:nvPicPr>
          <p:cNvPr id="3" name="Picture 2"/>
          <p:cNvPicPr>
            <a:picLocks noChangeAspect="1"/>
          </p:cNvPicPr>
          <p:nvPr/>
        </p:nvPicPr>
        <p:blipFill>
          <a:blip r:embed="rId4"/>
          <a:stretch>
            <a:fillRect/>
          </a:stretch>
        </p:blipFill>
        <p:spPr>
          <a:xfrm>
            <a:off x="2304326" y="1103531"/>
            <a:ext cx="9395359" cy="5261055"/>
          </a:xfrm>
          <a:prstGeom prst="rect">
            <a:avLst/>
          </a:prstGeom>
        </p:spPr>
      </p:pic>
      <p:pic>
        <p:nvPicPr>
          <p:cNvPr id="6" name="CD1-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1459" y="3739081"/>
            <a:ext cx="973955" cy="973955"/>
          </a:xfrm>
          <a:prstGeom prst="rect">
            <a:avLst/>
          </a:prstGeom>
        </p:spPr>
      </p:pic>
    </p:spTree>
    <p:extLst>
      <p:ext uri="{BB962C8B-B14F-4D97-AF65-F5344CB8AC3E}">
        <p14:creationId xmlns:p14="http://schemas.microsoft.com/office/powerpoint/2010/main" val="14960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6204" fill="hold"/>
                                        <p:tgtEl>
                                          <p:spTgt spid="6"/>
                                        </p:tgtEl>
                                      </p:cBhvr>
                                    </p:cmd>
                                  </p:childTnLst>
                                </p:cTn>
                              </p:par>
                            </p:childTnLst>
                          </p:cTn>
                        </p:par>
                      </p:childTnLst>
                    </p:cTn>
                  </p:par>
                </p:childTnLst>
              </p:cTn>
              <p:nextCondLst>
                <p:cond evt="onClick" delay="0">
                  <p:tgtEl>
                    <p:spTgt spid="6"/>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1" y="427891"/>
            <a:ext cx="95150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1" name="TextBox 10">
            <a:extLst>
              <a:ext uri="{FF2B5EF4-FFF2-40B4-BE49-F238E27FC236}">
                <a16:creationId xmlns:a16="http://schemas.microsoft.com/office/drawing/2014/main" id="{7B192EF9-D9EB-4945-AB6D-8ABB44C7359D}"/>
              </a:ext>
            </a:extLst>
          </p:cNvPr>
          <p:cNvSpPr txBox="1"/>
          <p:nvPr/>
        </p:nvSpPr>
        <p:spPr>
          <a:xfrm>
            <a:off x="0" y="2806574"/>
            <a:ext cx="2303644" cy="1384995"/>
          </a:xfrm>
          <a:prstGeom prst="rect">
            <a:avLst/>
          </a:prstGeom>
          <a:noFill/>
        </p:spPr>
        <p:txBody>
          <a:bodyPr wrap="square">
            <a:spAutoFit/>
          </a:bodyPr>
          <a:lstStyle/>
          <a:p>
            <a:pPr algn="ctr"/>
            <a:r>
              <a:rPr lang="en-US" sz="2800" b="1" i="1" dirty="0">
                <a:solidFill>
                  <a:srgbClr val="0070C0"/>
                </a:solidFill>
                <a:highlight>
                  <a:srgbClr val="FFFF00"/>
                </a:highlight>
                <a:sym typeface="Wingdings" panose="05000000000000000000" pitchFamily="2" charset="2"/>
              </a:rPr>
              <a:t> WHY ARE THESE ANSWERS?</a:t>
            </a:r>
            <a:endParaRPr lang="en-US" sz="2800" dirty="0"/>
          </a:p>
        </p:txBody>
      </p:sp>
      <p:pic>
        <p:nvPicPr>
          <p:cNvPr id="3" name="Picture 2"/>
          <p:cNvPicPr>
            <a:picLocks noChangeAspect="1"/>
          </p:cNvPicPr>
          <p:nvPr/>
        </p:nvPicPr>
        <p:blipFill>
          <a:blip r:embed="rId4"/>
          <a:stretch>
            <a:fillRect/>
          </a:stretch>
        </p:blipFill>
        <p:spPr>
          <a:xfrm>
            <a:off x="2636403" y="1203119"/>
            <a:ext cx="9338669" cy="5179574"/>
          </a:xfrm>
          <a:prstGeom prst="rect">
            <a:avLst/>
          </a:prstGeom>
        </p:spPr>
      </p:pic>
      <p:sp>
        <p:nvSpPr>
          <p:cNvPr id="4" name="Oval 3"/>
          <p:cNvSpPr/>
          <p:nvPr/>
        </p:nvSpPr>
        <p:spPr>
          <a:xfrm>
            <a:off x="6771992" y="1702051"/>
            <a:ext cx="479834" cy="50699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3069125" y="2806574"/>
            <a:ext cx="425513" cy="425513"/>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a:off x="6771992" y="3811509"/>
            <a:ext cx="479834" cy="48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31651" y="4897925"/>
            <a:ext cx="371193" cy="434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04491" y="5984341"/>
            <a:ext cx="398353" cy="39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D1-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739" y="1292711"/>
            <a:ext cx="783494" cy="783494"/>
          </a:xfrm>
          <a:prstGeom prst="rect">
            <a:avLst/>
          </a:prstGeom>
        </p:spPr>
      </p:pic>
    </p:spTree>
    <p:extLst>
      <p:ext uri="{BB962C8B-B14F-4D97-AF65-F5344CB8AC3E}">
        <p14:creationId xmlns:p14="http://schemas.microsoft.com/office/powerpoint/2010/main" val="195352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86204" fill="hold"/>
                                        <p:tgtEl>
                                          <p:spTgt spid="18"/>
                                        </p:tgtEl>
                                      </p:cBhvr>
                                    </p:cmd>
                                  </p:childTnLst>
                                </p:cTn>
                              </p:par>
                            </p:childTnLst>
                          </p:cTn>
                        </p:par>
                      </p:childTnLst>
                    </p:cTn>
                  </p:par>
                </p:childTnLst>
              </p:cTn>
              <p:nextCondLst>
                <p:cond evt="onClick" delay="0">
                  <p:tgtEl>
                    <p:spTgt spid="18"/>
                  </p:tgtEl>
                </p:cond>
              </p:nextCondLst>
            </p:seq>
            <p:audio>
              <p:cMediaNode vol="80000">
                <p:cTn id="41" fill="hold" display="0">
                  <p:stCondLst>
                    <p:cond delay="indefinite"/>
                  </p:stCondLst>
                  <p:endCondLst>
                    <p:cond evt="onStopAudio" delay="0">
                      <p:tgtEl>
                        <p:sldTgt/>
                      </p:tgtEl>
                    </p:cond>
                  </p:endCondLst>
                </p:cTn>
                <p:tgtEl>
                  <p:spTgt spid="18"/>
                </p:tgtEl>
              </p:cMediaNode>
            </p:audio>
          </p:childTnLst>
        </p:cTn>
      </p:par>
    </p:tnLst>
    <p:bldLst>
      <p:bldP spid="11" grpId="0"/>
      <p:bldP spid="4"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205273" y="1138791"/>
            <a:ext cx="6104991"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t>Ms. White: I'm talking to Annie Williams. She's a middle school student…</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6479326" y="1138791"/>
            <a:ext cx="5537641" cy="1077218"/>
          </a:xfrm>
          <a:prstGeom prst="rect">
            <a:avLst/>
          </a:prstGeom>
          <a:solidFill>
            <a:srgbClr val="FFFF00"/>
          </a:solidFill>
        </p:spPr>
        <p:txBody>
          <a:bodyPr wrap="square">
            <a:spAutoFit/>
          </a:bodyPr>
          <a:lstStyle/>
          <a:p>
            <a:r>
              <a:rPr lang="en-US" sz="3200" b="1" dirty="0"/>
              <a:t>1. What kind of school does Annie go to? </a:t>
            </a:r>
            <a:r>
              <a:rPr lang="en-US" sz="3200" b="1" dirty="0">
                <a:solidFill>
                  <a:srgbClr val="FF0000"/>
                </a:solidFill>
              </a:rPr>
              <a:t>b. middle school</a:t>
            </a:r>
          </a:p>
        </p:txBody>
      </p:sp>
      <p:sp>
        <p:nvSpPr>
          <p:cNvPr id="24" name="TextBox 23">
            <a:extLst>
              <a:ext uri="{FF2B5EF4-FFF2-40B4-BE49-F238E27FC236}">
                <a16:creationId xmlns:a16="http://schemas.microsoft.com/office/drawing/2014/main" id="{FEE6C80E-C89B-428B-BA08-818C038533BA}"/>
              </a:ext>
            </a:extLst>
          </p:cNvPr>
          <p:cNvSpPr txBox="1"/>
          <p:nvPr/>
        </p:nvSpPr>
        <p:spPr>
          <a:xfrm>
            <a:off x="6467317" y="2974835"/>
            <a:ext cx="5537641" cy="1077218"/>
          </a:xfrm>
          <a:prstGeom prst="rect">
            <a:avLst/>
          </a:prstGeom>
          <a:solidFill>
            <a:srgbClr val="FFFF00"/>
          </a:solidFill>
        </p:spPr>
        <p:txBody>
          <a:bodyPr wrap="square">
            <a:spAutoFit/>
          </a:bodyPr>
          <a:lstStyle/>
          <a:p>
            <a:r>
              <a:rPr lang="en-US" sz="3200" b="1" dirty="0"/>
              <a:t>2. What did Annie's sister donate? </a:t>
            </a:r>
            <a:r>
              <a:rPr lang="en-US" sz="3200" b="1" dirty="0">
                <a:solidFill>
                  <a:srgbClr val="FF0000"/>
                </a:solidFill>
              </a:rPr>
              <a:t>a. comics </a:t>
            </a:r>
          </a:p>
        </p:txBody>
      </p:sp>
      <p:sp>
        <p:nvSpPr>
          <p:cNvPr id="25" name="TextBox 24">
            <a:extLst>
              <a:ext uri="{FF2B5EF4-FFF2-40B4-BE49-F238E27FC236}">
                <a16:creationId xmlns:a16="http://schemas.microsoft.com/office/drawing/2014/main" id="{6548F4D5-C918-4C2B-BEE5-AE77A39AFFD1}"/>
              </a:ext>
            </a:extLst>
          </p:cNvPr>
          <p:cNvSpPr txBox="1"/>
          <p:nvPr/>
        </p:nvSpPr>
        <p:spPr>
          <a:xfrm>
            <a:off x="6479326" y="4821283"/>
            <a:ext cx="5525632" cy="1077218"/>
          </a:xfrm>
          <a:prstGeom prst="rect">
            <a:avLst/>
          </a:prstGeom>
          <a:solidFill>
            <a:srgbClr val="FFFF00"/>
          </a:solidFill>
        </p:spPr>
        <p:txBody>
          <a:bodyPr wrap="square">
            <a:spAutoFit/>
          </a:bodyPr>
          <a:lstStyle/>
          <a:p>
            <a:r>
              <a:rPr lang="en-US" sz="3200" b="1" dirty="0">
                <a:latin typeface="+mj-lt"/>
              </a:rPr>
              <a:t>3. What did Annie pick up?</a:t>
            </a:r>
          </a:p>
          <a:p>
            <a:r>
              <a:rPr lang="en-US" sz="3200" b="1" dirty="0">
                <a:solidFill>
                  <a:srgbClr val="FF0000"/>
                </a:solidFill>
                <a:latin typeface="+mj-lt"/>
              </a:rPr>
              <a:t>b. garbage</a:t>
            </a:r>
            <a:endParaRPr lang="en-US" sz="3200" b="1" i="0" dirty="0">
              <a:solidFill>
                <a:srgbClr val="FF0000"/>
              </a:solidFill>
              <a:effectLst/>
              <a:latin typeface="+mj-lt"/>
            </a:endParaRPr>
          </a:p>
        </p:txBody>
      </p:sp>
      <p:sp>
        <p:nvSpPr>
          <p:cNvPr id="28" name="Rectangle 27">
            <a:extLst>
              <a:ext uri="{FF2B5EF4-FFF2-40B4-BE49-F238E27FC236}">
                <a16:creationId xmlns:a16="http://schemas.microsoft.com/office/drawing/2014/main" id="{0843576E-D0DB-428D-8A52-451B30422B6C}"/>
              </a:ext>
            </a:extLst>
          </p:cNvPr>
          <p:cNvSpPr/>
          <p:nvPr/>
        </p:nvSpPr>
        <p:spPr>
          <a:xfrm>
            <a:off x="217345" y="4821283"/>
            <a:ext cx="6135106"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t>Annie: Last week, I cleaned up the park near my house. It was dirty so we picked up the garbage.</a:t>
            </a:r>
            <a:endParaRPr lang="en-US" sz="3200" b="1" i="1" dirty="0">
              <a:solidFill>
                <a:srgbClr val="0070C0"/>
              </a:solidFill>
              <a:highlight>
                <a:srgbClr val="FFFF00"/>
              </a:highlight>
            </a:endParaRPr>
          </a:p>
        </p:txBody>
      </p:sp>
      <p:sp>
        <p:nvSpPr>
          <p:cNvPr id="29" name="Rectangle 28">
            <a:extLst>
              <a:ext uri="{FF2B5EF4-FFF2-40B4-BE49-F238E27FC236}">
                <a16:creationId xmlns:a16="http://schemas.microsoft.com/office/drawing/2014/main" id="{E0ADE47F-F8B4-4310-8957-7CDDC5B97F44}"/>
              </a:ext>
            </a:extLst>
          </p:cNvPr>
          <p:cNvSpPr/>
          <p:nvPr/>
        </p:nvSpPr>
        <p:spPr>
          <a:xfrm>
            <a:off x="217345" y="2974835"/>
            <a:ext cx="609291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t>Annie: Last month, I donated warm clothes and my old toys. My sister donated some comics.</a:t>
            </a: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3" name="CD1-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1509" y="271054"/>
            <a:ext cx="685699" cy="685699"/>
          </a:xfrm>
          <a:prstGeom prst="rect">
            <a:avLst/>
          </a:prstGeom>
        </p:spPr>
      </p:pic>
    </p:spTree>
    <p:extLst>
      <p:ext uri="{BB962C8B-B14F-4D97-AF65-F5344CB8AC3E}">
        <p14:creationId xmlns:p14="http://schemas.microsoft.com/office/powerpoint/2010/main" val="692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style.rotation</p:attrName>
                                        </p:attrNameLst>
                                      </p:cBhvr>
                                      <p:tavLst>
                                        <p:tav tm="0">
                                          <p:val>
                                            <p:fltVal val="90"/>
                                          </p:val>
                                        </p:tav>
                                        <p:tav tm="100000">
                                          <p:val>
                                            <p:fltVal val="0"/>
                                          </p:val>
                                        </p:tav>
                                      </p:tavLst>
                                    </p:anim>
                                    <p:animEffect transition="in" filter="fade">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6204" fill="hold"/>
                                        <p:tgtEl>
                                          <p:spTgt spid="3"/>
                                        </p:tgtEl>
                                      </p:cBhvr>
                                    </p:cmd>
                                  </p:childTnLst>
                                </p:cTn>
                              </p:par>
                            </p:childTnLst>
                          </p:cTn>
                        </p:par>
                      </p:childTnLst>
                    </p:cTn>
                  </p:par>
                </p:childTnLst>
              </p:cTn>
              <p:nextCondLst>
                <p:cond evt="onClick" delay="0">
                  <p:tgtEl>
                    <p:spTgt spid="3"/>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12" grpId="0" animBg="1"/>
      <p:bldP spid="23" grpId="0" animBg="1"/>
      <p:bldP spid="24" grpId="0" animBg="1"/>
      <p:bldP spid="25"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CCF82C-68EA-49C4-9FD8-EDFBADBBE25A}"/>
              </a:ext>
            </a:extLst>
          </p:cNvPr>
          <p:cNvSpPr/>
          <p:nvPr/>
        </p:nvSpPr>
        <p:spPr>
          <a:xfrm>
            <a:off x="351325" y="3648734"/>
            <a:ext cx="5775580"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t>Annie: Well, yesterday, my friends and I volunteered at Fair View's soup kitchen.</a:t>
            </a:r>
            <a:endParaRPr lang="en-US" sz="3200" b="1" i="1" dirty="0">
              <a:solidFill>
                <a:srgbClr val="0070C0"/>
              </a:solidFill>
              <a:highlight>
                <a:srgbClr val="FFFF00"/>
              </a:highlight>
              <a:latin typeface="+mj-lt"/>
            </a:endParaRPr>
          </a:p>
        </p:txBody>
      </p:sp>
      <p:sp>
        <p:nvSpPr>
          <p:cNvPr id="26" name="TextBox 25">
            <a:extLst>
              <a:ext uri="{FF2B5EF4-FFF2-40B4-BE49-F238E27FC236}">
                <a16:creationId xmlns:a16="http://schemas.microsoft.com/office/drawing/2014/main" id="{7EE342E8-67E3-490B-8906-B1563203C941}"/>
              </a:ext>
            </a:extLst>
          </p:cNvPr>
          <p:cNvSpPr txBox="1"/>
          <p:nvPr/>
        </p:nvSpPr>
        <p:spPr>
          <a:xfrm>
            <a:off x="6263571" y="1289069"/>
            <a:ext cx="5657355" cy="1077218"/>
          </a:xfrm>
          <a:prstGeom prst="rect">
            <a:avLst/>
          </a:prstGeom>
          <a:solidFill>
            <a:srgbClr val="FFFF00"/>
          </a:solidFill>
        </p:spPr>
        <p:txBody>
          <a:bodyPr wrap="square">
            <a:spAutoFit/>
          </a:bodyPr>
          <a:lstStyle/>
          <a:p>
            <a:r>
              <a:rPr lang="en-US" sz="3200" b="1" dirty="0"/>
              <a:t>4. Who can enjoy playing in the park? </a:t>
            </a:r>
            <a:r>
              <a:rPr lang="en-US" sz="3200" b="1" dirty="0">
                <a:solidFill>
                  <a:srgbClr val="FF0000"/>
                </a:solidFill>
              </a:rPr>
              <a:t>c. kids</a:t>
            </a:r>
          </a:p>
        </p:txBody>
      </p:sp>
      <p:sp>
        <p:nvSpPr>
          <p:cNvPr id="27" name="TextBox 26">
            <a:extLst>
              <a:ext uri="{FF2B5EF4-FFF2-40B4-BE49-F238E27FC236}">
                <a16:creationId xmlns:a16="http://schemas.microsoft.com/office/drawing/2014/main" id="{79F196F2-6E6F-4EEE-A897-78B871A8967A}"/>
              </a:ext>
            </a:extLst>
          </p:cNvPr>
          <p:cNvSpPr txBox="1"/>
          <p:nvPr/>
        </p:nvSpPr>
        <p:spPr>
          <a:xfrm>
            <a:off x="6391747" y="3648734"/>
            <a:ext cx="5529179" cy="1077218"/>
          </a:xfrm>
          <a:prstGeom prst="rect">
            <a:avLst/>
          </a:prstGeom>
          <a:solidFill>
            <a:srgbClr val="FFFF00"/>
          </a:solidFill>
        </p:spPr>
        <p:txBody>
          <a:bodyPr wrap="square">
            <a:spAutoFit/>
          </a:bodyPr>
          <a:lstStyle/>
          <a:p>
            <a:r>
              <a:rPr lang="en-US" sz="3200" b="1" dirty="0">
                <a:latin typeface="+mj-lt"/>
              </a:rPr>
              <a:t>5. Who did Annie volunteer with? </a:t>
            </a:r>
            <a:r>
              <a:rPr lang="en-US" sz="3200" b="1" dirty="0">
                <a:solidFill>
                  <a:srgbClr val="FF0000"/>
                </a:solidFill>
                <a:latin typeface="+mj-lt"/>
              </a:rPr>
              <a:t>c. her friends</a:t>
            </a:r>
            <a:endParaRPr lang="en-US" sz="3200" b="1" i="0" dirty="0">
              <a:solidFill>
                <a:srgbClr val="FF0000"/>
              </a:solidFill>
              <a:effectLst/>
              <a:latin typeface="+mj-lt"/>
            </a:endParaRPr>
          </a:p>
        </p:txBody>
      </p:sp>
      <p:sp>
        <p:nvSpPr>
          <p:cNvPr id="15" name="Rectangle 14">
            <a:extLst>
              <a:ext uri="{FF2B5EF4-FFF2-40B4-BE49-F238E27FC236}">
                <a16:creationId xmlns:a16="http://schemas.microsoft.com/office/drawing/2014/main" id="{51ACBD78-3208-4E46-8D70-3A6E9E4AC0AC}"/>
              </a:ext>
            </a:extLst>
          </p:cNvPr>
          <p:cNvSpPr/>
          <p:nvPr/>
        </p:nvSpPr>
        <p:spPr>
          <a:xfrm>
            <a:off x="351325" y="1289069"/>
            <a:ext cx="564883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latin typeface="+mj-lt"/>
              </a:rPr>
              <a:t>Annie: We also planted flowers and trees there. Now, kids can enjoy playing in the park.</a:t>
            </a:r>
          </a:p>
        </p:txBody>
      </p:sp>
      <p:pic>
        <p:nvPicPr>
          <p:cNvPr id="2" name="CD1-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5252" y="325094"/>
            <a:ext cx="888070" cy="888070"/>
          </a:xfrm>
          <a:prstGeom prst="rect">
            <a:avLst/>
          </a:prstGeom>
        </p:spPr>
      </p:pic>
    </p:spTree>
    <p:extLst>
      <p:ext uri="{BB962C8B-B14F-4D97-AF65-F5344CB8AC3E}">
        <p14:creationId xmlns:p14="http://schemas.microsoft.com/office/powerpoint/2010/main" val="22278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1000" fill="hold"/>
                                        <p:tgtEl>
                                          <p:spTgt spid="27"/>
                                        </p:tgtEl>
                                        <p:attrNameLst>
                                          <p:attrName>ppt_w</p:attrName>
                                        </p:attrNameLst>
                                      </p:cBhvr>
                                      <p:tavLst>
                                        <p:tav tm="0">
                                          <p:val>
                                            <p:fltVal val="0"/>
                                          </p:val>
                                        </p:tav>
                                        <p:tav tm="100000">
                                          <p:val>
                                            <p:strVal val="#ppt_w"/>
                                          </p:val>
                                        </p:tav>
                                      </p:tavLst>
                                    </p:anim>
                                    <p:anim calcmode="lin" valueType="num">
                                      <p:cBhvr>
                                        <p:cTn id="21" dur="1000" fill="hold"/>
                                        <p:tgtEl>
                                          <p:spTgt spid="27"/>
                                        </p:tgtEl>
                                        <p:attrNameLst>
                                          <p:attrName>ppt_h</p:attrName>
                                        </p:attrNameLst>
                                      </p:cBhvr>
                                      <p:tavLst>
                                        <p:tav tm="0">
                                          <p:val>
                                            <p:fltVal val="0"/>
                                          </p:val>
                                        </p:tav>
                                        <p:tav tm="100000">
                                          <p:val>
                                            <p:strVal val="#ppt_h"/>
                                          </p:val>
                                        </p:tav>
                                      </p:tavLst>
                                    </p:anim>
                                    <p:anim calcmode="lin" valueType="num">
                                      <p:cBhvr>
                                        <p:cTn id="22" dur="1000" fill="hold"/>
                                        <p:tgtEl>
                                          <p:spTgt spid="27"/>
                                        </p:tgtEl>
                                        <p:attrNameLst>
                                          <p:attrName>style.rotation</p:attrName>
                                        </p:attrNameLst>
                                      </p:cBhvr>
                                      <p:tavLst>
                                        <p:tav tm="0">
                                          <p:val>
                                            <p:fltVal val="90"/>
                                          </p:val>
                                        </p:tav>
                                        <p:tav tm="100000">
                                          <p:val>
                                            <p:fltVal val="0"/>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6204"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18" grpId="0" animBg="1"/>
      <p:bldP spid="26" grpId="0" animBg="1"/>
      <p:bldP spid="27"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 Scripts</a:t>
            </a:r>
          </a:p>
        </p:txBody>
      </p:sp>
      <p:sp>
        <p:nvSpPr>
          <p:cNvPr id="4" name="Rectangle 3"/>
          <p:cNvSpPr/>
          <p:nvPr/>
        </p:nvSpPr>
        <p:spPr>
          <a:xfrm>
            <a:off x="2425960" y="457200"/>
            <a:ext cx="958876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Practice the conversation with a partner.</a:t>
            </a:r>
          </a:p>
        </p:txBody>
      </p:sp>
      <p:sp>
        <p:nvSpPr>
          <p:cNvPr id="5" name="Rectangle 4"/>
          <p:cNvSpPr/>
          <p:nvPr/>
        </p:nvSpPr>
        <p:spPr>
          <a:xfrm>
            <a:off x="205274" y="1249378"/>
            <a:ext cx="11809445" cy="5109091"/>
          </a:xfrm>
          <a:prstGeom prst="rect">
            <a:avLst/>
          </a:prstGeom>
        </p:spPr>
        <p:txBody>
          <a:bodyPr wrap="square">
            <a:spAutoFit/>
          </a:bodyPr>
          <a:lstStyle/>
          <a:p>
            <a:r>
              <a:rPr lang="en-US" sz="2800" dirty="0">
                <a:solidFill>
                  <a:srgbClr val="FF0000"/>
                </a:solidFill>
              </a:rPr>
              <a:t>Ms. White</a:t>
            </a:r>
            <a:r>
              <a:rPr lang="en-US" sz="2800" dirty="0"/>
              <a:t>: So, Annie, let's talk about what you did to help our community.</a:t>
            </a:r>
          </a:p>
          <a:p>
            <a:r>
              <a:rPr lang="en-US" sz="2800" dirty="0">
                <a:solidFill>
                  <a:srgbClr val="0070C0"/>
                </a:solidFill>
              </a:rPr>
              <a:t>Annie</a:t>
            </a:r>
            <a:r>
              <a:rPr lang="en-US" sz="2800" dirty="0"/>
              <a:t>: Last month, I donated warm clothes and my old toys. My sister donated some comics. They went to the poor children.</a:t>
            </a:r>
          </a:p>
          <a:p>
            <a:r>
              <a:rPr lang="en-US" sz="2800" dirty="0">
                <a:solidFill>
                  <a:srgbClr val="FF0000"/>
                </a:solidFill>
              </a:rPr>
              <a:t>Ms. White</a:t>
            </a:r>
            <a:r>
              <a:rPr lang="en-US" sz="2800" dirty="0"/>
              <a:t>: Great. What else did you do?</a:t>
            </a:r>
          </a:p>
          <a:p>
            <a:r>
              <a:rPr lang="en-US" sz="2800" dirty="0">
                <a:solidFill>
                  <a:srgbClr val="0070C0"/>
                </a:solidFill>
              </a:rPr>
              <a:t>Annie</a:t>
            </a:r>
            <a:r>
              <a:rPr lang="en-US" sz="2800" dirty="0"/>
              <a:t>: Last week, I cleaned up the park near my house. It was dirty so we picked up the garbage. We also planted flowers and trees there. Now, kids can enjoy playing in the park.</a:t>
            </a:r>
          </a:p>
          <a:p>
            <a:r>
              <a:rPr lang="en-US" sz="2800" dirty="0">
                <a:solidFill>
                  <a:srgbClr val="FF0000"/>
                </a:solidFill>
              </a:rPr>
              <a:t>Ms. White</a:t>
            </a:r>
            <a:r>
              <a:rPr lang="en-US" sz="2800" dirty="0"/>
              <a:t>: Fantastic. Can you tell us about your volunteer work? </a:t>
            </a:r>
          </a:p>
          <a:p>
            <a:r>
              <a:rPr lang="en-US" sz="2800" dirty="0">
                <a:solidFill>
                  <a:srgbClr val="0070C0"/>
                </a:solidFill>
              </a:rPr>
              <a:t>Annie</a:t>
            </a:r>
            <a:r>
              <a:rPr lang="en-US" sz="2800" dirty="0"/>
              <a:t>: Well, yesterday, my friends and I volunteered at Fair View's soup kitchen.</a:t>
            </a:r>
          </a:p>
          <a:p>
            <a:r>
              <a:rPr lang="en-US" sz="2800" dirty="0">
                <a:solidFill>
                  <a:srgbClr val="FF0000"/>
                </a:solidFill>
              </a:rPr>
              <a:t>Ms. White</a:t>
            </a:r>
            <a:r>
              <a:rPr lang="en-US" sz="2800" dirty="0"/>
              <a:t>: Wow! You guys did a great job to help our community. </a:t>
            </a:r>
          </a:p>
          <a:p>
            <a:r>
              <a:rPr lang="en-US" sz="2800" dirty="0">
                <a:solidFill>
                  <a:srgbClr val="0070C0"/>
                </a:solidFill>
              </a:rPr>
              <a:t>Annie</a:t>
            </a:r>
            <a:r>
              <a:rPr lang="en-US" sz="2800" dirty="0"/>
              <a:t>: Thank you, Ms. White.</a:t>
            </a:r>
          </a:p>
          <a:p>
            <a:endParaRPr lang="en-US" dirty="0"/>
          </a:p>
        </p:txBody>
      </p:sp>
    </p:spTree>
    <p:extLst>
      <p:ext uri="{BB962C8B-B14F-4D97-AF65-F5344CB8AC3E}">
        <p14:creationId xmlns:p14="http://schemas.microsoft.com/office/powerpoint/2010/main" val="3212745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5945" y="19559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9182" y="401737"/>
            <a:ext cx="2622635" cy="167274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529772" y="1238111"/>
            <a:ext cx="4793666" cy="2211259"/>
          </a:xfrm>
          <a:prstGeom prst="wedgeRoundRectCallout">
            <a:avLst>
              <a:gd name="adj1" fmla="val 44748"/>
              <a:gd name="adj2" fmla="val 61828"/>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rgbClr val="0070C0"/>
                </a:solidFill>
              </a:rPr>
              <a:t>What kinds of things could you do to help your local community?</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
        <p:nvSpPr>
          <p:cNvPr id="10" name="Rounded Rectangular Callout 9"/>
          <p:cNvSpPr/>
          <p:nvPr/>
        </p:nvSpPr>
        <p:spPr>
          <a:xfrm>
            <a:off x="6305883" y="2661719"/>
            <a:ext cx="5276118" cy="3078178"/>
          </a:xfrm>
          <a:prstGeom prst="wedgeRoundRectCallout">
            <a:avLst>
              <a:gd name="adj1" fmla="val -50678"/>
              <a:gd name="adj2" fmla="val 6972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a:solidFill>
                  <a:srgbClr val="C00000"/>
                </a:solidFill>
              </a:rPr>
              <a:t>I could clean up the streets near my house or donate my old books to the poor children in my neighborhood.</a:t>
            </a:r>
          </a:p>
        </p:txBody>
      </p:sp>
    </p:spTree>
    <p:extLst>
      <p:ext uri="{BB962C8B-B14F-4D97-AF65-F5344CB8AC3E}">
        <p14:creationId xmlns:p14="http://schemas.microsoft.com/office/powerpoint/2010/main" val="3287130769"/>
      </p:ext>
    </p:extLst>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92533" y="1602507"/>
            <a:ext cx="11119182" cy="3286364"/>
          </a:xfrm>
          <a:prstGeom prst="rect">
            <a:avLst/>
          </a:prstGeom>
        </p:spPr>
      </p:pic>
      <p:pic>
        <p:nvPicPr>
          <p:cNvPr id="3" name="CD1-TRACK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9679" y="3976575"/>
            <a:ext cx="672799" cy="672799"/>
          </a:xfrm>
          <a:prstGeom prst="rect">
            <a:avLst/>
          </a:prstGeom>
        </p:spPr>
      </p:pic>
    </p:spTree>
    <p:extLst>
      <p:ext uri="{BB962C8B-B14F-4D97-AF65-F5344CB8AC3E}">
        <p14:creationId xmlns:p14="http://schemas.microsoft.com/office/powerpoint/2010/main" val="3459713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129" y="314781"/>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9182" y="401737"/>
            <a:ext cx="2622635" cy="167274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75451" y="1491608"/>
            <a:ext cx="5499836" cy="2211259"/>
          </a:xfrm>
          <a:prstGeom prst="wedgeRoundRectCallout">
            <a:avLst>
              <a:gd name="adj1" fmla="val 44748"/>
              <a:gd name="adj2" fmla="val 61828"/>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rgbClr val="0070C0"/>
                </a:solidFill>
              </a:rPr>
              <a:t>Let’s talk about what you did to help our community.</a:t>
            </a:r>
          </a:p>
        </p:txBody>
      </p:sp>
      <p:sp>
        <p:nvSpPr>
          <p:cNvPr id="10" name="Rounded Rectangular Callout 9"/>
          <p:cNvSpPr/>
          <p:nvPr/>
        </p:nvSpPr>
        <p:spPr>
          <a:xfrm>
            <a:off x="6305883" y="3603279"/>
            <a:ext cx="5276118" cy="2136618"/>
          </a:xfrm>
          <a:prstGeom prst="wedgeRoundRectCallout">
            <a:avLst>
              <a:gd name="adj1" fmla="val -50678"/>
              <a:gd name="adj2" fmla="val 6972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a:solidFill>
                  <a:srgbClr val="92D050"/>
                </a:solidFill>
              </a:rPr>
              <a:t>I cleaned up the park near my school and planted some new trees.</a:t>
            </a:r>
          </a:p>
        </p:txBody>
      </p:sp>
    </p:spTree>
    <p:extLst>
      <p:ext uri="{BB962C8B-B14F-4D97-AF65-F5344CB8AC3E}">
        <p14:creationId xmlns:p14="http://schemas.microsoft.com/office/powerpoint/2010/main" val="4280726434"/>
      </p:ext>
    </p:extLst>
  </p:cSld>
  <p:clrMapOvr>
    <a:masterClrMapping/>
  </p:clrMapOvr>
  <p:transition spd="med">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794188" y="2006081"/>
            <a:ext cx="9004635" cy="3970507"/>
          </a:xfrm>
          <a:prstGeom prst="rect">
            <a:avLst/>
          </a:prstGeom>
        </p:spPr>
      </p:pic>
    </p:spTree>
    <p:extLst>
      <p:ext uri="{BB962C8B-B14F-4D97-AF65-F5344CB8AC3E}">
        <p14:creationId xmlns:p14="http://schemas.microsoft.com/office/powerpoint/2010/main" val="3511491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7" y="2504165"/>
            <a:ext cx="3491928"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01661" y="3594502"/>
            <a:ext cx="3913186" cy="798204"/>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6850577"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8759" y="1356547"/>
            <a:ext cx="10547738"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5 sentences about what you did to help our community. Use the information from the Listening Section.</a:t>
            </a:r>
          </a:p>
          <a:p>
            <a:r>
              <a:rPr lang="en-US" sz="3600" i="1" dirty="0">
                <a:solidFill>
                  <a:srgbClr val="0070C0"/>
                </a:solidFill>
              </a:rPr>
              <a:t>Use the Past Simple tense:</a:t>
            </a:r>
          </a:p>
          <a:p>
            <a:r>
              <a:rPr lang="en-US" sz="3600" i="1" dirty="0">
                <a:solidFill>
                  <a:srgbClr val="0070C0"/>
                </a:solidFill>
              </a:rPr>
              <a:t>        I </a:t>
            </a:r>
            <a:r>
              <a:rPr lang="en-US" sz="3600" i="1" dirty="0">
                <a:solidFill>
                  <a:srgbClr val="FF0000"/>
                </a:solidFill>
              </a:rPr>
              <a:t>cleaned up </a:t>
            </a:r>
            <a:r>
              <a:rPr lang="en-US" sz="3600" i="1" dirty="0">
                <a:solidFill>
                  <a:srgbClr val="0070C0"/>
                </a:solidFill>
              </a:rPr>
              <a:t>the streets.</a:t>
            </a:r>
          </a:p>
          <a:p>
            <a:r>
              <a:rPr lang="en-US" sz="3600" i="1" dirty="0">
                <a:solidFill>
                  <a:srgbClr val="0070C0"/>
                </a:solidFill>
              </a:rPr>
              <a:t>        My friends </a:t>
            </a:r>
            <a:r>
              <a:rPr lang="en-US" sz="3600" i="1" dirty="0">
                <a:solidFill>
                  <a:srgbClr val="FF0000"/>
                </a:solidFill>
              </a:rPr>
              <a:t>donated</a:t>
            </a:r>
            <a:r>
              <a:rPr lang="en-US" sz="3600" i="1" dirty="0">
                <a:solidFill>
                  <a:srgbClr val="0070C0"/>
                </a:solidFill>
              </a:rPr>
              <a:t> their old books and old clothes.</a:t>
            </a:r>
          </a:p>
        </p:txBody>
      </p:sp>
    </p:spTree>
    <p:extLst>
      <p:ext uri="{BB962C8B-B14F-4D97-AF65-F5344CB8AC3E}">
        <p14:creationId xmlns:p14="http://schemas.microsoft.com/office/powerpoint/2010/main" val="3266177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179" y="693071"/>
            <a:ext cx="4276107" cy="923330"/>
          </a:xfrm>
          <a:prstGeom prst="rect">
            <a:avLst/>
          </a:prstGeom>
        </p:spPr>
        <p:txBody>
          <a:bodyPr wrap="none">
            <a:spAutoFit/>
          </a:bodyPr>
          <a:lstStyle/>
          <a:p>
            <a:r>
              <a:rPr lang="en-US" sz="5400" b="1" dirty="0">
                <a:solidFill>
                  <a:srgbClr val="FF0000"/>
                </a:solidFill>
              </a:rPr>
              <a:t>Today’s lesson</a:t>
            </a:r>
          </a:p>
        </p:txBody>
      </p:sp>
      <p:pic>
        <p:nvPicPr>
          <p:cNvPr id="2" name="Picture 1"/>
          <p:cNvPicPr>
            <a:picLocks noChangeAspect="1"/>
          </p:cNvPicPr>
          <p:nvPr/>
        </p:nvPicPr>
        <p:blipFill>
          <a:blip r:embed="rId2"/>
          <a:stretch>
            <a:fillRect/>
          </a:stretch>
        </p:blipFill>
        <p:spPr>
          <a:xfrm>
            <a:off x="7149887" y="591066"/>
            <a:ext cx="4005419" cy="5675868"/>
          </a:xfrm>
          <a:prstGeom prst="rect">
            <a:avLst/>
          </a:prstGeom>
        </p:spPr>
      </p:pic>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329016" y="1867400"/>
            <a:ext cx="1026723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Listening: </a:t>
            </a:r>
          </a:p>
          <a:p>
            <a:pPr marL="571500" indent="-571500">
              <a:buFontTx/>
              <a:buChar char="-"/>
            </a:pPr>
            <a:r>
              <a:rPr lang="en-US" sz="3600" i="1" dirty="0">
                <a:solidFill>
                  <a:srgbClr val="0070C0"/>
                </a:solidFill>
              </a:rPr>
              <a:t>Listening for main ideas and specific information.</a:t>
            </a:r>
          </a:p>
          <a:p>
            <a:r>
              <a:rPr lang="en-US" sz="3600" i="1" dirty="0">
                <a:solidFill>
                  <a:srgbClr val="FF0000"/>
                </a:solidFill>
              </a:rPr>
              <a:t>Speaking: </a:t>
            </a:r>
          </a:p>
          <a:p>
            <a:pPr marL="571500" indent="-571500">
              <a:buFontTx/>
              <a:buChar char="-"/>
            </a:pPr>
            <a:r>
              <a:rPr lang="en-US" sz="3600" i="1" dirty="0">
                <a:solidFill>
                  <a:srgbClr val="0070C0"/>
                </a:solidFill>
              </a:rPr>
              <a:t>Talking about what you did to help our community.</a:t>
            </a:r>
          </a:p>
          <a:p>
            <a:pPr marL="571500" indent="-571500">
              <a:buFontTx/>
              <a:buChar char="-"/>
            </a:pPr>
            <a:r>
              <a:rPr lang="en-US" sz="3600" i="1" dirty="0">
                <a:solidFill>
                  <a:srgbClr val="0070C0"/>
                </a:solidFill>
              </a:rPr>
              <a:t>Introducing a topic.</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51927" y="1743740"/>
            <a:ext cx="11728406"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make sentences using them. </a:t>
            </a:r>
          </a:p>
          <a:p>
            <a:pPr marL="571500" indent="-571500">
              <a:buFontTx/>
              <a:buChar char="-"/>
            </a:pPr>
            <a:r>
              <a:rPr lang="en-US" sz="3600" i="1" dirty="0">
                <a:solidFill>
                  <a:srgbClr val="0070C0"/>
                </a:solidFill>
              </a:rPr>
              <a:t>Do the Listening exercise on page 22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a:t>
            </a:r>
            <a:r>
              <a:rPr lang="en-US" sz="3600" i="1">
                <a:solidFill>
                  <a:srgbClr val="0070C0"/>
                </a:solidFill>
              </a:rPr>
              <a:t>page 24.</a:t>
            </a:r>
            <a:endParaRPr lang="en-US" sz="3600" i="1" dirty="0">
              <a:solidFill>
                <a:srgbClr val="0070C0"/>
              </a:solidFill>
            </a:endParaRPr>
          </a:p>
          <a:p>
            <a:pPr marL="571500" indent="-571500">
              <a:buFontTx/>
              <a:buChar char="-"/>
            </a:pPr>
            <a:r>
              <a:rPr lang="en-US" sz="3600" i="1" dirty="0">
                <a:solidFill>
                  <a:srgbClr val="0070C0"/>
                </a:solidFill>
              </a:rPr>
              <a:t>Prepare the next lesson (page 32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talk about what they can do to help the community.</a:t>
            </a:r>
          </a:p>
          <a:p>
            <a:pPr marL="571500" indent="-571500">
              <a:buFontTx/>
              <a:buChar char="-"/>
            </a:pPr>
            <a:r>
              <a:rPr lang="en-US" sz="3600" i="1" dirty="0">
                <a:solidFill>
                  <a:srgbClr val="0070C0"/>
                </a:solidFill>
              </a:rPr>
              <a:t>practice listening for main ideas and specific information.</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7" y="355460"/>
            <a:ext cx="8958016" cy="5933368"/>
          </a:xfrm>
          <a:prstGeom prst="rect">
            <a:avLst/>
          </a:prstGeom>
        </p:spPr>
      </p:pic>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55597FC4-A1EB-4B8C-B8F7-6A93B08EA6D2}"/>
              </a:ext>
            </a:extLst>
          </p:cNvPr>
          <p:cNvSpPr/>
          <p:nvPr/>
        </p:nvSpPr>
        <p:spPr>
          <a:xfrm>
            <a:off x="8480612" y="659876"/>
            <a:ext cx="3711388" cy="532453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FF0000"/>
                </a:solidFill>
              </a:rPr>
              <a:t>New words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Clean up parks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Clean up streets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Donate books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Donate old clothes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Plant flowers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Plant trees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Raise money</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Recycle bottles</a:t>
            </a:r>
            <a:endParaRPr lang="en-US" sz="3400" i="1" dirty="0">
              <a:solidFill>
                <a:srgbClr val="0070C0"/>
              </a:solidFill>
            </a:endParaRPr>
          </a:p>
        </p:txBody>
      </p:sp>
    </p:spTree>
    <p:extLst>
      <p:ext uri="{BB962C8B-B14F-4D97-AF65-F5344CB8AC3E}">
        <p14:creationId xmlns:p14="http://schemas.microsoft.com/office/powerpoint/2010/main" val="2835131636"/>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90" y="327923"/>
            <a:ext cx="8964758" cy="5975895"/>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049491" y="538285"/>
            <a:ext cx="414250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415" y="872314"/>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840920" y="2730406"/>
            <a:ext cx="11018571" cy="2800767"/>
          </a:xfrm>
          <a:prstGeom prst="rect">
            <a:avLst/>
          </a:prstGeom>
        </p:spPr>
        <p:txBody>
          <a:bodyPr wrap="square">
            <a:spAutoFit/>
          </a:bodyPr>
          <a:lstStyle/>
          <a:p>
            <a:pPr marL="742950" indent="-742950">
              <a:buAutoNum type="arabicPeriod"/>
            </a:pPr>
            <a:r>
              <a:rPr lang="en-US" sz="4400" b="1" i="1" dirty="0">
                <a:solidFill>
                  <a:srgbClr val="0070C0"/>
                </a:solidFill>
              </a:rPr>
              <a:t>What do you usually do to help poor people?</a:t>
            </a:r>
          </a:p>
          <a:p>
            <a:pPr marL="742950" indent="-742950">
              <a:buAutoNum type="arabicPeriod"/>
            </a:pPr>
            <a:r>
              <a:rPr lang="en-US" sz="4400" b="1" i="1" dirty="0">
                <a:solidFill>
                  <a:srgbClr val="0070C0"/>
                </a:solidFill>
              </a:rPr>
              <a:t>How do you keep the environment around you clean?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766" y="597583"/>
            <a:ext cx="3106216" cy="198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2972" y="328247"/>
            <a:ext cx="9749028" cy="60820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83" y="68681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7978" y="415259"/>
            <a:ext cx="935604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070C0"/>
                </a:solidFill>
              </a:rPr>
              <a:t>Work in pairs.          Fill in the table.</a:t>
            </a:r>
            <a:endParaRPr lang="en-US" sz="3600" i="1" dirty="0">
              <a:solidFill>
                <a:srgbClr val="0070C0"/>
              </a:solidFill>
            </a:endParaRPr>
          </a:p>
        </p:txBody>
      </p:sp>
      <p:pic>
        <p:nvPicPr>
          <p:cNvPr id="10" name="Picture 2" descr="Free Speech bubble 1195466 PNG with Transparent Background">
            <a:extLst>
              <a:ext uri="{FF2B5EF4-FFF2-40B4-BE49-F238E27FC236}">
                <a16:creationId xmlns:a16="http://schemas.microsoft.com/office/drawing/2014/main" id="{98D5D5D5-E744-4401-B1B4-E37E76B032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202" y="415259"/>
            <a:ext cx="966980" cy="616751"/>
          </a:xfrm>
          <a:prstGeom prst="rect">
            <a:avLst/>
          </a:prstGeom>
          <a:noFill/>
          <a:extLst>
            <a:ext uri="{909E8E84-426E-40DD-AFC4-6F175D3DCCD1}">
              <a14:hiddenFill xmlns:a14="http://schemas.microsoft.com/office/drawing/2010/main">
                <a:solidFill>
                  <a:srgbClr val="FFFFFF"/>
                </a:solidFill>
              </a14:hiddenFill>
            </a:ext>
          </a:extLst>
        </p:spPr>
      </p:pic>
      <p:sp>
        <p:nvSpPr>
          <p:cNvPr id="6" name="Horizontal Scroll 5"/>
          <p:cNvSpPr/>
          <p:nvPr/>
        </p:nvSpPr>
        <p:spPr>
          <a:xfrm>
            <a:off x="1417978" y="1321806"/>
            <a:ext cx="9356042" cy="832919"/>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recycle    raise    plant    donate    clean up</a:t>
            </a:r>
          </a:p>
        </p:txBody>
      </p:sp>
      <p:graphicFrame>
        <p:nvGraphicFramePr>
          <p:cNvPr id="7" name="Table 6"/>
          <p:cNvGraphicFramePr>
            <a:graphicFrameLocks noGrp="1"/>
          </p:cNvGraphicFramePr>
          <p:nvPr>
            <p:extLst>
              <p:ext uri="{D42A27DB-BD31-4B8C-83A1-F6EECF244321}">
                <p14:modId xmlns:p14="http://schemas.microsoft.com/office/powerpoint/2010/main" val="796930233"/>
              </p:ext>
            </p:extLst>
          </p:nvPr>
        </p:nvGraphicFramePr>
        <p:xfrm>
          <a:off x="497943" y="2553074"/>
          <a:ext cx="10389797" cy="2335798"/>
        </p:xfrm>
        <a:graphic>
          <a:graphicData uri="http://schemas.openxmlformats.org/drawingml/2006/table">
            <a:tbl>
              <a:tblPr firstRow="1" bandRow="1">
                <a:tableStyleId>{5C22544A-7EE6-4342-B048-85BDC9FD1C3A}</a:tableStyleId>
              </a:tblPr>
              <a:tblGrid>
                <a:gridCol w="1683942">
                  <a:extLst>
                    <a:ext uri="{9D8B030D-6E8A-4147-A177-3AD203B41FA5}">
                      <a16:colId xmlns:a16="http://schemas.microsoft.com/office/drawing/2014/main" val="20000"/>
                    </a:ext>
                  </a:extLst>
                </a:gridCol>
                <a:gridCol w="1720159">
                  <a:extLst>
                    <a:ext uri="{9D8B030D-6E8A-4147-A177-3AD203B41FA5}">
                      <a16:colId xmlns:a16="http://schemas.microsoft.com/office/drawing/2014/main" val="20001"/>
                    </a:ext>
                  </a:extLst>
                </a:gridCol>
                <a:gridCol w="2399168">
                  <a:extLst>
                    <a:ext uri="{9D8B030D-6E8A-4147-A177-3AD203B41FA5}">
                      <a16:colId xmlns:a16="http://schemas.microsoft.com/office/drawing/2014/main" val="20002"/>
                    </a:ext>
                  </a:extLst>
                </a:gridCol>
                <a:gridCol w="1946495">
                  <a:extLst>
                    <a:ext uri="{9D8B030D-6E8A-4147-A177-3AD203B41FA5}">
                      <a16:colId xmlns:a16="http://schemas.microsoft.com/office/drawing/2014/main" val="20003"/>
                    </a:ext>
                  </a:extLst>
                </a:gridCol>
                <a:gridCol w="2640033">
                  <a:extLst>
                    <a:ext uri="{9D8B030D-6E8A-4147-A177-3AD203B41FA5}">
                      <a16:colId xmlns:a16="http://schemas.microsoft.com/office/drawing/2014/main" val="20004"/>
                    </a:ext>
                  </a:extLst>
                </a:gridCol>
              </a:tblGrid>
              <a:tr h="624692">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000"/>
                  </a:ext>
                </a:extLst>
              </a:tr>
              <a:tr h="1711106">
                <a:tc>
                  <a:txBody>
                    <a:bodyPr/>
                    <a:lstStyle/>
                    <a:p>
                      <a:pPr algn="ctr"/>
                      <a:r>
                        <a:rPr lang="en-US" sz="3600" dirty="0"/>
                        <a:t>t</a:t>
                      </a:r>
                      <a:r>
                        <a:rPr lang="en-US" sz="3600"/>
                        <a:t>rees</a:t>
                      </a:r>
                      <a:endParaRPr lang="en-US" sz="3600" dirty="0"/>
                    </a:p>
                    <a:p>
                      <a:pPr algn="ctr"/>
                      <a:r>
                        <a:rPr lang="en-US" sz="3600" dirty="0"/>
                        <a:t>f</a:t>
                      </a:r>
                      <a:r>
                        <a:rPr lang="en-US" sz="3600"/>
                        <a:t>lowers</a:t>
                      </a:r>
                      <a:endParaRPr lang="en-US" sz="3600" dirty="0"/>
                    </a:p>
                  </a:txBody>
                  <a:tcPr/>
                </a:tc>
                <a:tc>
                  <a:txBody>
                    <a:bodyPr/>
                    <a:lstStyle/>
                    <a:p>
                      <a:pPr algn="ctr"/>
                      <a:r>
                        <a:rPr lang="en-US" sz="3600" dirty="0"/>
                        <a:t>money </a:t>
                      </a:r>
                    </a:p>
                  </a:txBody>
                  <a:tcPr/>
                </a:tc>
                <a:tc>
                  <a:txBody>
                    <a:bodyPr/>
                    <a:lstStyle/>
                    <a:p>
                      <a:pPr algn="ctr"/>
                      <a:r>
                        <a:rPr lang="en-US" sz="3600" dirty="0"/>
                        <a:t>parks</a:t>
                      </a:r>
                    </a:p>
                    <a:p>
                      <a:pPr algn="ctr"/>
                      <a:r>
                        <a:rPr lang="en-US" sz="3600" dirty="0"/>
                        <a:t>streets </a:t>
                      </a:r>
                    </a:p>
                  </a:txBody>
                  <a:tcPr/>
                </a:tc>
                <a:tc>
                  <a:txBody>
                    <a:bodyPr/>
                    <a:lstStyle/>
                    <a:p>
                      <a:pPr algn="ctr"/>
                      <a:r>
                        <a:rPr lang="en-US" sz="3600" dirty="0"/>
                        <a:t>cans </a:t>
                      </a:r>
                    </a:p>
                    <a:p>
                      <a:pPr algn="ctr"/>
                      <a:r>
                        <a:rPr lang="en-US" sz="3600" dirty="0"/>
                        <a:t>bottles </a:t>
                      </a:r>
                    </a:p>
                  </a:txBody>
                  <a:tcPr/>
                </a:tc>
                <a:tc>
                  <a:txBody>
                    <a:bodyPr/>
                    <a:lstStyle/>
                    <a:p>
                      <a:pPr algn="ctr"/>
                      <a:r>
                        <a:rPr lang="en-US" sz="3600" dirty="0"/>
                        <a:t>books </a:t>
                      </a:r>
                    </a:p>
                    <a:p>
                      <a:pPr algn="ctr"/>
                      <a:r>
                        <a:rPr lang="en-US" sz="3600" dirty="0"/>
                        <a:t>old clothes</a:t>
                      </a: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777088" y="2552175"/>
            <a:ext cx="1267485" cy="646331"/>
          </a:xfrm>
          <a:prstGeom prst="rect">
            <a:avLst/>
          </a:prstGeom>
          <a:noFill/>
        </p:spPr>
        <p:txBody>
          <a:bodyPr wrap="square" rtlCol="0">
            <a:spAutoFit/>
          </a:bodyPr>
          <a:lstStyle/>
          <a:p>
            <a:r>
              <a:rPr lang="en-US" sz="3600" dirty="0">
                <a:solidFill>
                  <a:schemeClr val="bg1"/>
                </a:solidFill>
              </a:rPr>
              <a:t>plant</a:t>
            </a:r>
          </a:p>
        </p:txBody>
      </p:sp>
      <p:sp>
        <p:nvSpPr>
          <p:cNvPr id="14" name="TextBox 13"/>
          <p:cNvSpPr txBox="1"/>
          <p:nvPr/>
        </p:nvSpPr>
        <p:spPr>
          <a:xfrm>
            <a:off x="2435382" y="2552176"/>
            <a:ext cx="1439501" cy="646331"/>
          </a:xfrm>
          <a:prstGeom prst="rect">
            <a:avLst/>
          </a:prstGeom>
          <a:noFill/>
        </p:spPr>
        <p:txBody>
          <a:bodyPr wrap="square" rtlCol="0">
            <a:spAutoFit/>
          </a:bodyPr>
          <a:lstStyle/>
          <a:p>
            <a:r>
              <a:rPr lang="en-US" sz="3600" dirty="0">
                <a:solidFill>
                  <a:schemeClr val="bg1"/>
                </a:solidFill>
              </a:rPr>
              <a:t>raise</a:t>
            </a:r>
          </a:p>
        </p:txBody>
      </p:sp>
      <p:sp>
        <p:nvSpPr>
          <p:cNvPr id="15" name="TextBox 14"/>
          <p:cNvSpPr txBox="1"/>
          <p:nvPr/>
        </p:nvSpPr>
        <p:spPr>
          <a:xfrm>
            <a:off x="4194771" y="2552176"/>
            <a:ext cx="1901228" cy="646331"/>
          </a:xfrm>
          <a:prstGeom prst="rect">
            <a:avLst/>
          </a:prstGeom>
          <a:noFill/>
        </p:spPr>
        <p:txBody>
          <a:bodyPr wrap="square" rtlCol="0">
            <a:spAutoFit/>
          </a:bodyPr>
          <a:lstStyle/>
          <a:p>
            <a:r>
              <a:rPr lang="en-US" sz="3600" dirty="0">
                <a:solidFill>
                  <a:schemeClr val="bg1"/>
                </a:solidFill>
              </a:rPr>
              <a:t>clean up</a:t>
            </a:r>
          </a:p>
        </p:txBody>
      </p:sp>
      <p:sp>
        <p:nvSpPr>
          <p:cNvPr id="16" name="TextBox 15"/>
          <p:cNvSpPr txBox="1"/>
          <p:nvPr/>
        </p:nvSpPr>
        <p:spPr>
          <a:xfrm>
            <a:off x="6486808" y="2552177"/>
            <a:ext cx="1548143" cy="646331"/>
          </a:xfrm>
          <a:prstGeom prst="rect">
            <a:avLst/>
          </a:prstGeom>
          <a:noFill/>
        </p:spPr>
        <p:txBody>
          <a:bodyPr wrap="square" rtlCol="0">
            <a:spAutoFit/>
          </a:bodyPr>
          <a:lstStyle/>
          <a:p>
            <a:r>
              <a:rPr lang="en-US" sz="3600" dirty="0">
                <a:solidFill>
                  <a:schemeClr val="bg1"/>
                </a:solidFill>
              </a:rPr>
              <a:t>recycle</a:t>
            </a:r>
          </a:p>
        </p:txBody>
      </p:sp>
      <p:sp>
        <p:nvSpPr>
          <p:cNvPr id="17" name="TextBox 16"/>
          <p:cNvSpPr txBox="1"/>
          <p:nvPr/>
        </p:nvSpPr>
        <p:spPr>
          <a:xfrm>
            <a:off x="8627953" y="2552178"/>
            <a:ext cx="1955549" cy="646331"/>
          </a:xfrm>
          <a:prstGeom prst="rect">
            <a:avLst/>
          </a:prstGeom>
          <a:noFill/>
        </p:spPr>
        <p:txBody>
          <a:bodyPr wrap="square" rtlCol="0">
            <a:spAutoFit/>
          </a:bodyPr>
          <a:lstStyle/>
          <a:p>
            <a:r>
              <a:rPr lang="en-US" sz="3600" dirty="0">
                <a:solidFill>
                  <a:schemeClr val="bg1"/>
                </a:solidFill>
              </a:rPr>
              <a:t>donate</a:t>
            </a:r>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5519</TotalTime>
  <Words>1129</Words>
  <Application>Microsoft Office PowerPoint</Application>
  <PresentationFormat>Widescreen</PresentationFormat>
  <Paragraphs>165</Paragraphs>
  <Slides>35</Slides>
  <Notes>1</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(body)</vt:lpstr>
      <vt:lpstr>FuturaStd-Book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238</cp:revision>
  <dcterms:created xsi:type="dcterms:W3CDTF">2020-12-08T03:17:05Z</dcterms:created>
  <dcterms:modified xsi:type="dcterms:W3CDTF">2025-01-19T08:04:05Z</dcterms:modified>
</cp:coreProperties>
</file>