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71" r:id="rId2"/>
    <p:sldId id="300" r:id="rId3"/>
    <p:sldId id="304" r:id="rId4"/>
    <p:sldId id="302" r:id="rId5"/>
    <p:sldId id="292" r:id="rId6"/>
    <p:sldId id="369" r:id="rId7"/>
    <p:sldId id="370" r:id="rId8"/>
    <p:sldId id="301" r:id="rId9"/>
    <p:sldId id="346" r:id="rId10"/>
    <p:sldId id="306" r:id="rId11"/>
    <p:sldId id="334" r:id="rId12"/>
    <p:sldId id="348" r:id="rId13"/>
    <p:sldId id="357" r:id="rId14"/>
    <p:sldId id="347" r:id="rId15"/>
    <p:sldId id="336" r:id="rId16"/>
    <p:sldId id="358" r:id="rId17"/>
    <p:sldId id="359" r:id="rId18"/>
    <p:sldId id="360" r:id="rId19"/>
    <p:sldId id="361" r:id="rId20"/>
    <p:sldId id="362" r:id="rId21"/>
    <p:sldId id="363" r:id="rId22"/>
    <p:sldId id="342" r:id="rId23"/>
    <p:sldId id="355" r:id="rId24"/>
    <p:sldId id="364" r:id="rId25"/>
    <p:sldId id="365" r:id="rId26"/>
    <p:sldId id="366" r:id="rId27"/>
    <p:sldId id="367" r:id="rId28"/>
    <p:sldId id="368" r:id="rId29"/>
    <p:sldId id="315" r:id="rId30"/>
    <p:sldId id="332" r:id="rId31"/>
    <p:sldId id="331" r:id="rId32"/>
    <p:sldId id="328" r:id="rId33"/>
    <p:sldId id="329" r:id="rId34"/>
    <p:sldId id="33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5"/>
    <p:restoredTop sz="94657"/>
  </p:normalViewPr>
  <p:slideViewPr>
    <p:cSldViewPr snapToGrid="0">
      <p:cViewPr varScale="1">
        <p:scale>
          <a:sx n="66" d="100"/>
          <a:sy n="66" d="100"/>
        </p:scale>
        <p:origin x="105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19/1/2025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4</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57" y="543449"/>
            <a:ext cx="11611429" cy="1938992"/>
          </a:xfrm>
          <a:prstGeom prst="rect">
            <a:avLst/>
          </a:prstGeom>
        </p:spPr>
        <p:txBody>
          <a:bodyPr wrap="square">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LUONG VAN CHANH SECONDARY SCHOOL</a:t>
            </a:r>
          </a:p>
          <a:p>
            <a:pPr algn="ctr"/>
            <a:r>
              <a:rPr lang="en-US" sz="4000" dirty="0">
                <a:solidFill>
                  <a:srgbClr val="FF0000"/>
                </a:solidFill>
                <a:latin typeface="Times New Roman" panose="02020603050405020304" pitchFamily="18" charset="0"/>
                <a:cs typeface="Times New Roman" panose="02020603050405020304" pitchFamily="18" charset="0"/>
              </a:rPr>
              <a:t>ENGLISH 7 </a:t>
            </a:r>
          </a:p>
          <a:p>
            <a:pPr algn="ctr"/>
            <a:r>
              <a:rPr lang="en-US" sz="4000" dirty="0">
                <a:solidFill>
                  <a:srgbClr val="FF0000"/>
                </a:solidFill>
                <a:latin typeface="Times New Roman" panose="02020603050405020304" pitchFamily="18" charset="0"/>
                <a:cs typeface="Times New Roman" panose="02020603050405020304" pitchFamily="18" charset="0"/>
              </a:rPr>
              <a:t>TEACHER: TRAN MAI THAO</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41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4" name="Picture 3">
            <a:extLst>
              <a:ext uri="{FF2B5EF4-FFF2-40B4-BE49-F238E27FC236}">
                <a16:creationId xmlns:a16="http://schemas.microsoft.com/office/drawing/2014/main" id="{C2210AC6-E19C-4238-952D-A6BB022F3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570" y="473996"/>
            <a:ext cx="5914114" cy="1206349"/>
          </a:xfrm>
          <a:prstGeom prst="rect">
            <a:avLst/>
          </a:prstGeom>
        </p:spPr>
      </p:pic>
    </p:spTree>
    <p:extLst>
      <p:ext uri="{BB962C8B-B14F-4D97-AF65-F5344CB8AC3E}">
        <p14:creationId xmlns:p14="http://schemas.microsoft.com/office/powerpoint/2010/main" val="1587296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65579" y="599839"/>
            <a:ext cx="11824628" cy="2707055"/>
          </a:xfrm>
          <a:prstGeom prst="rect">
            <a:avLst/>
          </a:prstGeom>
        </p:spPr>
      </p:pic>
      <p:pic>
        <p:nvPicPr>
          <p:cNvPr id="8" name="Picture 7"/>
          <p:cNvPicPr>
            <a:picLocks noChangeAspect="1"/>
          </p:cNvPicPr>
          <p:nvPr/>
        </p:nvPicPr>
        <p:blipFill>
          <a:blip r:embed="rId5"/>
          <a:stretch>
            <a:fillRect/>
          </a:stretch>
        </p:blipFill>
        <p:spPr>
          <a:xfrm>
            <a:off x="396561" y="3742099"/>
            <a:ext cx="7143750" cy="1981200"/>
          </a:xfrm>
          <a:prstGeom prst="rect">
            <a:avLst/>
          </a:prstGeom>
        </p:spPr>
      </p:pic>
      <p:pic>
        <p:nvPicPr>
          <p:cNvPr id="9" name="CD1-TRACK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8230" y="4481465"/>
            <a:ext cx="494915" cy="494915"/>
          </a:xfrm>
          <a:prstGeom prst="rect">
            <a:avLst/>
          </a:prstGeom>
        </p:spPr>
      </p:pic>
    </p:spTree>
    <p:extLst>
      <p:ext uri="{BB962C8B-B14F-4D97-AF65-F5344CB8AC3E}">
        <p14:creationId xmlns:p14="http://schemas.microsoft.com/office/powerpoint/2010/main" val="348220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5448" fill="hold"/>
                                        <p:tgtEl>
                                          <p:spTgt spid="9"/>
                                        </p:tgtEl>
                                      </p:cBhvr>
                                    </p:cmd>
                                  </p:childTnLst>
                                </p:cTn>
                              </p:par>
                            </p:childTnLst>
                          </p:cTn>
                        </p:par>
                      </p:childTnLst>
                    </p:cTn>
                  </p:par>
                </p:childTnLst>
              </p:cTn>
              <p:nextCondLst>
                <p:cond evt="onClick" delay="0">
                  <p:tgtEl>
                    <p:spTgt spid="9"/>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751438" y="775392"/>
            <a:ext cx="10363200" cy="1866900"/>
          </a:xfrm>
          <a:prstGeom prst="rect">
            <a:avLst/>
          </a:prstGeom>
        </p:spPr>
      </p:pic>
      <p:pic>
        <p:nvPicPr>
          <p:cNvPr id="6" name="Picture 5"/>
          <p:cNvPicPr>
            <a:picLocks noChangeAspect="1"/>
          </p:cNvPicPr>
          <p:nvPr/>
        </p:nvPicPr>
        <p:blipFill>
          <a:blip r:embed="rId5"/>
          <a:stretch>
            <a:fillRect/>
          </a:stretch>
        </p:blipFill>
        <p:spPr>
          <a:xfrm>
            <a:off x="866821" y="3284474"/>
            <a:ext cx="6981825" cy="1266825"/>
          </a:xfrm>
          <a:prstGeom prst="rect">
            <a:avLst/>
          </a:prstGeom>
        </p:spPr>
      </p:pic>
      <p:pic>
        <p:nvPicPr>
          <p:cNvPr id="7" name="CD1-TRACK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33038" y="1347465"/>
            <a:ext cx="487363" cy="487363"/>
          </a:xfrm>
          <a:prstGeom prst="rect">
            <a:avLst/>
          </a:prstGeom>
        </p:spPr>
      </p:pic>
      <p:cxnSp>
        <p:nvCxnSpPr>
          <p:cNvPr id="9" name="Straight Connector 8"/>
          <p:cNvCxnSpPr/>
          <p:nvPr/>
        </p:nvCxnSpPr>
        <p:spPr>
          <a:xfrm>
            <a:off x="4599992" y="2153059"/>
            <a:ext cx="1576727" cy="35766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6095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1824" fill="hold"/>
                                        <p:tgtEl>
                                          <p:spTgt spid="7"/>
                                        </p:tgtEl>
                                      </p:cBhvr>
                                    </p:cmd>
                                  </p:childTnLst>
                                </p:cTn>
                              </p:par>
                            </p:childTnLst>
                          </p:cTn>
                        </p:par>
                      </p:childTnLst>
                    </p:cTn>
                  </p:par>
                </p:childTnLst>
              </p:cTn>
              <p:nextCondLst>
                <p:cond evt="onClick" delay="0">
                  <p:tgtEl>
                    <p:spTgt spid="7"/>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13" y="457200"/>
            <a:ext cx="12198013" cy="5703434"/>
          </a:xfrm>
          <a:prstGeom prst="rect">
            <a:avLst/>
          </a:prstGeom>
        </p:spPr>
      </p:pic>
    </p:spTree>
    <p:extLst>
      <p:ext uri="{BB962C8B-B14F-4D97-AF65-F5344CB8AC3E}">
        <p14:creationId xmlns:p14="http://schemas.microsoft.com/office/powerpoint/2010/main" val="516736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561" y="336404"/>
            <a:ext cx="2876550" cy="809625"/>
          </a:xfrm>
          <a:prstGeom prst="rect">
            <a:avLst/>
          </a:prstGeom>
        </p:spPr>
      </p:pic>
      <p:pic>
        <p:nvPicPr>
          <p:cNvPr id="8" name="Picture 7"/>
          <p:cNvPicPr>
            <a:picLocks noChangeAspect="1"/>
          </p:cNvPicPr>
          <p:nvPr/>
        </p:nvPicPr>
        <p:blipFill>
          <a:blip r:embed="rId3"/>
          <a:stretch>
            <a:fillRect/>
          </a:stretch>
        </p:blipFill>
        <p:spPr>
          <a:xfrm>
            <a:off x="3340728" y="565921"/>
            <a:ext cx="8711131" cy="580108"/>
          </a:xfrm>
          <a:prstGeom prst="rect">
            <a:avLst/>
          </a:prstGeom>
        </p:spPr>
      </p:pic>
      <p:pic>
        <p:nvPicPr>
          <p:cNvPr id="14" name="Picture 13"/>
          <p:cNvPicPr>
            <a:picLocks noChangeAspect="1"/>
          </p:cNvPicPr>
          <p:nvPr/>
        </p:nvPicPr>
        <p:blipFill>
          <a:blip r:embed="rId4"/>
          <a:stretch>
            <a:fillRect/>
          </a:stretch>
        </p:blipFill>
        <p:spPr>
          <a:xfrm>
            <a:off x="4448917" y="3544077"/>
            <a:ext cx="4638675" cy="2819400"/>
          </a:xfrm>
          <a:prstGeom prst="rect">
            <a:avLst/>
          </a:prstGeom>
        </p:spPr>
      </p:pic>
      <p:pic>
        <p:nvPicPr>
          <p:cNvPr id="15" name="Picture 14"/>
          <p:cNvPicPr>
            <a:picLocks noChangeAspect="1"/>
          </p:cNvPicPr>
          <p:nvPr/>
        </p:nvPicPr>
        <p:blipFill>
          <a:blip r:embed="rId5"/>
          <a:stretch>
            <a:fillRect/>
          </a:stretch>
        </p:blipFill>
        <p:spPr>
          <a:xfrm>
            <a:off x="196561" y="1201665"/>
            <a:ext cx="4467225" cy="2781300"/>
          </a:xfrm>
          <a:prstGeom prst="rect">
            <a:avLst/>
          </a:prstGeom>
        </p:spPr>
      </p:pic>
      <p:pic>
        <p:nvPicPr>
          <p:cNvPr id="16" name="Picture 15"/>
          <p:cNvPicPr>
            <a:picLocks noChangeAspect="1"/>
          </p:cNvPicPr>
          <p:nvPr/>
        </p:nvPicPr>
        <p:blipFill>
          <a:blip r:embed="rId6"/>
          <a:stretch>
            <a:fillRect/>
          </a:stretch>
        </p:blipFill>
        <p:spPr>
          <a:xfrm>
            <a:off x="8432359" y="1277865"/>
            <a:ext cx="3619500" cy="2628900"/>
          </a:xfrm>
          <a:prstGeom prst="rect">
            <a:avLst/>
          </a:prstGeom>
        </p:spPr>
      </p:pic>
    </p:spTree>
    <p:extLst>
      <p:ext uri="{BB962C8B-B14F-4D97-AF65-F5344CB8AC3E}">
        <p14:creationId xmlns:p14="http://schemas.microsoft.com/office/powerpoint/2010/main" val="28815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schemeClr val="bg1"/>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229601" y="1561375"/>
            <a:ext cx="3748134"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schemeClr val="bg1"/>
                </a:solidFill>
              </a:rPr>
              <a:t>Let's have a Craft Fair.</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251826" y="2336606"/>
            <a:ext cx="4522438" cy="584762"/>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schemeClr val="bg1"/>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8102854" y="3190553"/>
            <a:ext cx="3856775" cy="1015737"/>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schemeClr val="bg1"/>
                </a:solidFill>
              </a:rPr>
              <a:t>Yes, we need people to make arts and crafts.</a:t>
            </a:r>
          </a:p>
        </p:txBody>
      </p:sp>
      <p:graphicFrame>
        <p:nvGraphicFramePr>
          <p:cNvPr id="8" name="Table 7"/>
          <p:cNvGraphicFramePr>
            <a:graphicFrameLocks noGrp="1"/>
          </p:cNvGraphicFramePr>
          <p:nvPr>
            <p:extLst>
              <p:ext uri="{D42A27DB-BD31-4B8C-83A1-F6EECF244321}">
                <p14:modId xmlns:p14="http://schemas.microsoft.com/office/powerpoint/2010/main" val="3890595703"/>
              </p:ext>
            </p:extLst>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86539"/>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t>What should we call our Craft Fair? </a:t>
            </a:r>
          </a:p>
        </p:txBody>
      </p:sp>
      <p:sp>
        <p:nvSpPr>
          <p:cNvPr id="17" name="Rounded Rectangular Callout 16"/>
          <p:cNvSpPr/>
          <p:nvPr/>
        </p:nvSpPr>
        <p:spPr>
          <a:xfrm>
            <a:off x="5990692" y="5459680"/>
            <a:ext cx="588745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t>How about “Help your Community”?</a:t>
            </a:r>
          </a:p>
        </p:txBody>
      </p:sp>
      <p:sp>
        <p:nvSpPr>
          <p:cNvPr id="18" name="Rectangle 17"/>
          <p:cNvSpPr/>
          <p:nvPr/>
        </p:nvSpPr>
        <p:spPr>
          <a:xfrm>
            <a:off x="199176" y="2133251"/>
            <a:ext cx="5314384" cy="62805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4387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003266" y="1638269"/>
            <a:ext cx="3874881" cy="632384"/>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Talent Show.</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55709" y="2581458"/>
            <a:ext cx="4522438" cy="669144"/>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156356" y="3616695"/>
            <a:ext cx="5721791" cy="675439"/>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take photos.</a:t>
            </a: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572383"/>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Talent Show? </a:t>
            </a:r>
          </a:p>
        </p:txBody>
      </p:sp>
      <p:sp>
        <p:nvSpPr>
          <p:cNvPr id="17" name="Rounded Rectangular Callout 16"/>
          <p:cNvSpPr/>
          <p:nvPr/>
        </p:nvSpPr>
        <p:spPr>
          <a:xfrm>
            <a:off x="5990692" y="5459680"/>
            <a:ext cx="588745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“Sing for the Children”?</a:t>
            </a:r>
          </a:p>
        </p:txBody>
      </p:sp>
      <p:sp>
        <p:nvSpPr>
          <p:cNvPr id="3" name="Rectangle 2"/>
          <p:cNvSpPr/>
          <p:nvPr/>
        </p:nvSpPr>
        <p:spPr>
          <a:xfrm>
            <a:off x="208230" y="2833735"/>
            <a:ext cx="5341544" cy="6971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090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209254"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017077" y="1604642"/>
            <a:ext cx="3748134"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Book Fair.</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242773" y="2423141"/>
            <a:ext cx="4522438" cy="705358"/>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310266" y="3476531"/>
            <a:ext cx="5454946" cy="729759"/>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sell T-shirts.</a:t>
            </a: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86539"/>
            <a:ext cx="5774519"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Book Fair? </a:t>
            </a:r>
          </a:p>
        </p:txBody>
      </p:sp>
      <p:sp>
        <p:nvSpPr>
          <p:cNvPr id="17" name="Rounded Rectangular Callout 16"/>
          <p:cNvSpPr/>
          <p:nvPr/>
        </p:nvSpPr>
        <p:spPr>
          <a:xfrm>
            <a:off x="6808206" y="5459680"/>
            <a:ext cx="495700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“Read and Help”?</a:t>
            </a:r>
          </a:p>
        </p:txBody>
      </p:sp>
      <p:sp>
        <p:nvSpPr>
          <p:cNvPr id="2" name="Rectangle 1"/>
          <p:cNvSpPr/>
          <p:nvPr/>
        </p:nvSpPr>
        <p:spPr>
          <a:xfrm>
            <a:off x="199176" y="3567065"/>
            <a:ext cx="5341545" cy="63922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4382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130013" y="1545920"/>
            <a:ext cx="3748134"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Bake Sale.</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55709" y="2422745"/>
            <a:ext cx="4522438" cy="641950"/>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192569" y="3387417"/>
            <a:ext cx="5685578" cy="684815"/>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sell cupcakes.</a:t>
            </a: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394954"/>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Bake Sale? </a:t>
            </a:r>
          </a:p>
        </p:txBody>
      </p:sp>
      <p:sp>
        <p:nvSpPr>
          <p:cNvPr id="17" name="Rounded Rectangular Callout 16"/>
          <p:cNvSpPr/>
          <p:nvPr/>
        </p:nvSpPr>
        <p:spPr>
          <a:xfrm>
            <a:off x="5694631" y="5381913"/>
            <a:ext cx="6246892"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“Bake sale for Children Day”?</a:t>
            </a:r>
          </a:p>
        </p:txBody>
      </p:sp>
      <p:sp>
        <p:nvSpPr>
          <p:cNvPr id="2" name="Rectangle 1"/>
          <p:cNvSpPr/>
          <p:nvPr/>
        </p:nvSpPr>
        <p:spPr>
          <a:xfrm>
            <a:off x="199176" y="4206290"/>
            <a:ext cx="5332491" cy="74595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2441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229601" y="1601261"/>
            <a:ext cx="3648546" cy="68926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an Art Show.</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55709" y="2573433"/>
            <a:ext cx="4522438" cy="584762"/>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124437" y="3441102"/>
            <a:ext cx="5767059" cy="709401"/>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sell paintings.</a:t>
            </a:r>
          </a:p>
        </p:txBody>
      </p:sp>
      <p:graphicFrame>
        <p:nvGraphicFramePr>
          <p:cNvPr id="8" name="Table 7"/>
          <p:cNvGraphicFramePr>
            <a:graphicFrameLocks noGrp="1"/>
          </p:cNvGraphicFramePr>
          <p:nvPr>
            <p:extLst>
              <p:ext uri="{D42A27DB-BD31-4B8C-83A1-F6EECF244321}">
                <p14:modId xmlns:p14="http://schemas.microsoft.com/office/powerpoint/2010/main" val="2410263968"/>
              </p:ext>
            </p:extLst>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“Paint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73075"/>
            <a:ext cx="5887455" cy="656726"/>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Art Show? </a:t>
            </a:r>
          </a:p>
        </p:txBody>
      </p:sp>
      <p:sp>
        <p:nvSpPr>
          <p:cNvPr id="17" name="Rounded Rectangular Callout 16"/>
          <p:cNvSpPr/>
          <p:nvPr/>
        </p:nvSpPr>
        <p:spPr>
          <a:xfrm>
            <a:off x="5990692" y="5459680"/>
            <a:ext cx="5887455" cy="634625"/>
          </a:xfrm>
          <a:prstGeom prst="wedgeRoundRectCallout">
            <a:avLst>
              <a:gd name="adj1" fmla="val -1402"/>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“Paint for the Poor!”?</a:t>
            </a:r>
          </a:p>
        </p:txBody>
      </p:sp>
      <p:sp>
        <p:nvSpPr>
          <p:cNvPr id="2" name="Rectangle 1"/>
          <p:cNvSpPr/>
          <p:nvPr/>
        </p:nvSpPr>
        <p:spPr>
          <a:xfrm>
            <a:off x="199176" y="4961299"/>
            <a:ext cx="5314384" cy="6246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9411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4</a:t>
            </a:r>
            <a:r>
              <a:rPr lang="en-US" sz="4400" b="1">
                <a:solidFill>
                  <a:srgbClr val="0070C0"/>
                </a:solidFill>
              </a:rPr>
              <a:t>: Community Services</a:t>
            </a:r>
            <a:endParaRPr lang="en-US" sz="3200" b="1" dirty="0">
              <a:solidFill>
                <a:srgbClr val="0070C0"/>
              </a:solidFill>
            </a:endParaRPr>
          </a:p>
          <a:p>
            <a:pPr algn="ctr"/>
            <a:r>
              <a:rPr lang="en-US" sz="3200" b="1" dirty="0">
                <a:solidFill>
                  <a:srgbClr val="00B050"/>
                </a:solidFill>
              </a:rPr>
              <a:t>Lesson 1.3: Pronunciation &amp; Speaking</a:t>
            </a:r>
          </a:p>
          <a:p>
            <a:pPr algn="ctr"/>
            <a:r>
              <a:rPr lang="en-US" sz="3200" dirty="0">
                <a:solidFill>
                  <a:srgbClr val="FF0000"/>
                </a:solidFill>
              </a:rPr>
              <a:t>Page</a:t>
            </a:r>
            <a:r>
              <a:rPr lang="en-US" sz="3200" dirty="0"/>
              <a:t> </a:t>
            </a:r>
            <a:r>
              <a:rPr lang="en-US" sz="3200" dirty="0">
                <a:solidFill>
                  <a:srgbClr val="FF0000"/>
                </a:solidFill>
              </a:rPr>
              <a:t>30</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211495" y="1609795"/>
            <a:ext cx="3648546"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Car Wash.</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10442" y="2433446"/>
            <a:ext cx="4522438" cy="584762"/>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520991" y="3343721"/>
            <a:ext cx="5403672" cy="709401"/>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wash cars.</a:t>
            </a: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86539"/>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Car Wash? </a:t>
            </a:r>
          </a:p>
        </p:txBody>
      </p:sp>
      <p:sp>
        <p:nvSpPr>
          <p:cNvPr id="17" name="Rounded Rectangular Callout 16"/>
          <p:cNvSpPr/>
          <p:nvPr/>
        </p:nvSpPr>
        <p:spPr>
          <a:xfrm>
            <a:off x="5990692" y="5459680"/>
            <a:ext cx="588745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“Bubble Time for Charity”?</a:t>
            </a:r>
          </a:p>
        </p:txBody>
      </p:sp>
      <p:sp>
        <p:nvSpPr>
          <p:cNvPr id="2" name="Rectangle 1"/>
          <p:cNvSpPr/>
          <p:nvPr/>
        </p:nvSpPr>
        <p:spPr>
          <a:xfrm>
            <a:off x="199176" y="5640309"/>
            <a:ext cx="5314384" cy="63374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4875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02" y="399720"/>
            <a:ext cx="7629525" cy="1133475"/>
          </a:xfrm>
          <a:prstGeom prst="rect">
            <a:avLst/>
          </a:prstGeom>
        </p:spPr>
      </p:pic>
      <p:sp>
        <p:nvSpPr>
          <p:cNvPr id="3" name="Rounded Rectangular Callout 2"/>
          <p:cNvSpPr/>
          <p:nvPr/>
        </p:nvSpPr>
        <p:spPr>
          <a:xfrm>
            <a:off x="615637" y="1636627"/>
            <a:ext cx="5160474" cy="959667"/>
          </a:xfrm>
          <a:prstGeom prst="wedgeRoundRectCallout">
            <a:avLst>
              <a:gd name="adj1" fmla="val 48582"/>
              <a:gd name="adj2" fmla="val 8702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What kind of charity event should we organize?</a:t>
            </a:r>
          </a:p>
        </p:txBody>
      </p:sp>
      <p:sp>
        <p:nvSpPr>
          <p:cNvPr id="4" name="Rounded Rectangular Callout 3"/>
          <p:cNvSpPr/>
          <p:nvPr/>
        </p:nvSpPr>
        <p:spPr>
          <a:xfrm>
            <a:off x="615637" y="3350465"/>
            <a:ext cx="5160474" cy="932507"/>
          </a:xfrm>
          <a:prstGeom prst="wedgeRoundRectCallout">
            <a:avLst>
              <a:gd name="adj1" fmla="val 51628"/>
              <a:gd name="adj2" fmla="val 8385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Do we need any volunteers?</a:t>
            </a:r>
          </a:p>
        </p:txBody>
      </p:sp>
      <p:sp>
        <p:nvSpPr>
          <p:cNvPr id="5" name="Rounded Rectangular Callout 4"/>
          <p:cNvSpPr/>
          <p:nvPr/>
        </p:nvSpPr>
        <p:spPr>
          <a:xfrm>
            <a:off x="615637" y="4961299"/>
            <a:ext cx="5160474" cy="959667"/>
          </a:xfrm>
          <a:prstGeom prst="wedgeRoundRectCallout">
            <a:avLst>
              <a:gd name="adj1" fmla="val 49167"/>
              <a:gd name="adj2" fmla="val 8136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What should we call our …? </a:t>
            </a:r>
          </a:p>
        </p:txBody>
      </p:sp>
      <p:sp>
        <p:nvSpPr>
          <p:cNvPr id="6" name="Rounded Rectangular Callout 5"/>
          <p:cNvSpPr/>
          <p:nvPr/>
        </p:nvSpPr>
        <p:spPr>
          <a:xfrm>
            <a:off x="7125077" y="1620570"/>
            <a:ext cx="4399983" cy="948564"/>
          </a:xfrm>
          <a:prstGeom prst="wedgeRoundRectCallout">
            <a:avLst>
              <a:gd name="adj1" fmla="val 555"/>
              <a:gd name="adj2" fmla="val 7361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t>Let's have a … </a:t>
            </a:r>
          </a:p>
        </p:txBody>
      </p:sp>
      <p:sp>
        <p:nvSpPr>
          <p:cNvPr id="7" name="Rounded Rectangular Callout 6"/>
          <p:cNvSpPr/>
          <p:nvPr/>
        </p:nvSpPr>
        <p:spPr>
          <a:xfrm>
            <a:off x="6853472" y="3350464"/>
            <a:ext cx="4671588" cy="932507"/>
          </a:xfrm>
          <a:prstGeom prst="wedgeRoundRectCallout">
            <a:avLst>
              <a:gd name="adj1" fmla="val -49321"/>
              <a:gd name="adj2" fmla="val 8723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t>Yes, we need people to … </a:t>
            </a:r>
          </a:p>
        </p:txBody>
      </p:sp>
      <p:sp>
        <p:nvSpPr>
          <p:cNvPr id="8" name="Rounded Rectangular Callout 7"/>
          <p:cNvSpPr/>
          <p:nvPr/>
        </p:nvSpPr>
        <p:spPr>
          <a:xfrm>
            <a:off x="8066638" y="4961299"/>
            <a:ext cx="3458422" cy="959667"/>
          </a:xfrm>
          <a:prstGeom prst="wedgeRoundRectCallout">
            <a:avLst>
              <a:gd name="adj1" fmla="val -50542"/>
              <a:gd name="adj2" fmla="val 8419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t>How about …? </a:t>
            </a:r>
          </a:p>
        </p:txBody>
      </p:sp>
    </p:spTree>
    <p:extLst>
      <p:ext uri="{BB962C8B-B14F-4D97-AF65-F5344CB8AC3E}">
        <p14:creationId xmlns:p14="http://schemas.microsoft.com/office/powerpoint/2010/main" val="1249277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695" y="416458"/>
            <a:ext cx="11946739" cy="5892769"/>
          </a:xfrm>
          <a:prstGeom prst="rect">
            <a:avLst/>
          </a:prstGeom>
        </p:spPr>
      </p:pic>
    </p:spTree>
    <p:extLst>
      <p:ext uri="{BB962C8B-B14F-4D97-AF65-F5344CB8AC3E}">
        <p14:creationId xmlns:p14="http://schemas.microsoft.com/office/powerpoint/2010/main" val="2950231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983864" y="3987281"/>
            <a:ext cx="8562268" cy="2140358"/>
          </a:xfrm>
          <a:prstGeom prst="rect">
            <a:avLst/>
          </a:prstGeom>
        </p:spPr>
      </p:pic>
      <p:sp>
        <p:nvSpPr>
          <p:cNvPr id="10" name="Rounded Rectangular Callout 9"/>
          <p:cNvSpPr/>
          <p:nvPr/>
        </p:nvSpPr>
        <p:spPr>
          <a:xfrm>
            <a:off x="479834" y="851027"/>
            <a:ext cx="4943192" cy="1050202"/>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t>Who should we help?</a:t>
            </a:r>
          </a:p>
        </p:txBody>
      </p:sp>
      <p:sp>
        <p:nvSpPr>
          <p:cNvPr id="11" name="Rounded Rectangular Callout 10"/>
          <p:cNvSpPr/>
          <p:nvPr/>
        </p:nvSpPr>
        <p:spPr>
          <a:xfrm>
            <a:off x="6264998" y="1489294"/>
            <a:ext cx="5314385" cy="1724686"/>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t>I think we should help the poor students in our school.</a:t>
            </a:r>
          </a:p>
        </p:txBody>
      </p:sp>
      <p:sp>
        <p:nvSpPr>
          <p:cNvPr id="12" name="TextBox 11"/>
          <p:cNvSpPr txBox="1"/>
          <p:nvPr/>
        </p:nvSpPr>
        <p:spPr>
          <a:xfrm>
            <a:off x="5366395" y="4354717"/>
            <a:ext cx="4809700" cy="584775"/>
          </a:xfrm>
          <a:prstGeom prst="rect">
            <a:avLst/>
          </a:prstGeom>
          <a:noFill/>
        </p:spPr>
        <p:txBody>
          <a:bodyPr wrap="square" rtlCol="0">
            <a:spAutoFit/>
          </a:bodyPr>
          <a:lstStyle/>
          <a:p>
            <a:r>
              <a:rPr lang="en-US" sz="3200" dirty="0">
                <a:solidFill>
                  <a:srgbClr val="FF0000"/>
                </a:solidFill>
              </a:rPr>
              <a:t>poor students in our school </a:t>
            </a:r>
          </a:p>
        </p:txBody>
      </p:sp>
    </p:spTree>
    <p:extLst>
      <p:ext uri="{BB962C8B-B14F-4D97-AF65-F5344CB8AC3E}">
        <p14:creationId xmlns:p14="http://schemas.microsoft.com/office/powerpoint/2010/main" val="229427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479834" y="851026"/>
            <a:ext cx="4943192" cy="1720157"/>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What do you think we should do to help?</a:t>
            </a:r>
          </a:p>
        </p:txBody>
      </p:sp>
      <p:sp>
        <p:nvSpPr>
          <p:cNvPr id="11" name="Rounded Rectangular Callout 10"/>
          <p:cNvSpPr/>
          <p:nvPr/>
        </p:nvSpPr>
        <p:spPr>
          <a:xfrm>
            <a:off x="6364586" y="1837852"/>
            <a:ext cx="5314385" cy="1262961"/>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Let’s have a Food Fair.</a:t>
            </a:r>
          </a:p>
        </p:txBody>
      </p:sp>
      <p:pic>
        <p:nvPicPr>
          <p:cNvPr id="2" name="Picture 1"/>
          <p:cNvPicPr>
            <a:picLocks noChangeAspect="1"/>
          </p:cNvPicPr>
          <p:nvPr/>
        </p:nvPicPr>
        <p:blipFill>
          <a:blip r:embed="rId2"/>
          <a:stretch>
            <a:fillRect/>
          </a:stretch>
        </p:blipFill>
        <p:spPr>
          <a:xfrm>
            <a:off x="267643" y="3744174"/>
            <a:ext cx="11620500" cy="2628900"/>
          </a:xfrm>
          <a:prstGeom prst="rect">
            <a:avLst/>
          </a:prstGeom>
        </p:spPr>
      </p:pic>
      <p:sp>
        <p:nvSpPr>
          <p:cNvPr id="3" name="TextBox 2"/>
          <p:cNvSpPr txBox="1"/>
          <p:nvPr/>
        </p:nvSpPr>
        <p:spPr>
          <a:xfrm>
            <a:off x="2571184" y="4119327"/>
            <a:ext cx="2118511" cy="646331"/>
          </a:xfrm>
          <a:prstGeom prst="rect">
            <a:avLst/>
          </a:prstGeom>
          <a:noFill/>
        </p:spPr>
        <p:txBody>
          <a:bodyPr wrap="square" rtlCol="0">
            <a:spAutoFit/>
          </a:bodyPr>
          <a:lstStyle/>
          <a:p>
            <a:r>
              <a:rPr lang="en-US" sz="3600" dirty="0">
                <a:solidFill>
                  <a:srgbClr val="FF0000"/>
                </a:solidFill>
              </a:rPr>
              <a:t>Food Fair</a:t>
            </a:r>
          </a:p>
        </p:txBody>
      </p:sp>
    </p:spTree>
    <p:extLst>
      <p:ext uri="{BB962C8B-B14F-4D97-AF65-F5344CB8AC3E}">
        <p14:creationId xmlns:p14="http://schemas.microsoft.com/office/powerpoint/2010/main" val="397697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61315" y="869134"/>
            <a:ext cx="7116023" cy="1276537"/>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What should we call our Food Fair?</a:t>
            </a:r>
          </a:p>
        </p:txBody>
      </p:sp>
      <p:sp>
        <p:nvSpPr>
          <p:cNvPr id="11" name="Rounded Rectangular Callout 10"/>
          <p:cNvSpPr/>
          <p:nvPr/>
        </p:nvSpPr>
        <p:spPr>
          <a:xfrm>
            <a:off x="6097693" y="2568804"/>
            <a:ext cx="5468293" cy="1186004"/>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How about “Eat and Help”?  </a:t>
            </a:r>
          </a:p>
        </p:txBody>
      </p:sp>
      <p:pic>
        <p:nvPicPr>
          <p:cNvPr id="3" name="Picture 2"/>
          <p:cNvPicPr>
            <a:picLocks noChangeAspect="1"/>
          </p:cNvPicPr>
          <p:nvPr/>
        </p:nvPicPr>
        <p:blipFill>
          <a:blip r:embed="rId2"/>
          <a:stretch>
            <a:fillRect/>
          </a:stretch>
        </p:blipFill>
        <p:spPr>
          <a:xfrm>
            <a:off x="1485711" y="4364431"/>
            <a:ext cx="8496300" cy="2076450"/>
          </a:xfrm>
          <a:prstGeom prst="rect">
            <a:avLst/>
          </a:prstGeom>
        </p:spPr>
      </p:pic>
      <p:sp>
        <p:nvSpPr>
          <p:cNvPr id="4" name="TextBox 3"/>
          <p:cNvSpPr txBox="1"/>
          <p:nvPr/>
        </p:nvSpPr>
        <p:spPr>
          <a:xfrm>
            <a:off x="4119327" y="4653481"/>
            <a:ext cx="2390115" cy="584775"/>
          </a:xfrm>
          <a:prstGeom prst="rect">
            <a:avLst/>
          </a:prstGeom>
          <a:noFill/>
        </p:spPr>
        <p:txBody>
          <a:bodyPr wrap="square" rtlCol="0">
            <a:spAutoFit/>
          </a:bodyPr>
          <a:lstStyle/>
          <a:p>
            <a:r>
              <a:rPr lang="en-US" sz="3200" dirty="0">
                <a:solidFill>
                  <a:srgbClr val="FF0000"/>
                </a:solidFill>
              </a:rPr>
              <a:t>Eat and Help</a:t>
            </a:r>
          </a:p>
        </p:txBody>
      </p:sp>
    </p:spTree>
    <p:extLst>
      <p:ext uri="{BB962C8B-B14F-4D97-AF65-F5344CB8AC3E}">
        <p14:creationId xmlns:p14="http://schemas.microsoft.com/office/powerpoint/2010/main" val="121395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624689" y="950615"/>
            <a:ext cx="4943192" cy="959666"/>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Do we need volunteers?</a:t>
            </a:r>
          </a:p>
        </p:txBody>
      </p:sp>
      <p:sp>
        <p:nvSpPr>
          <p:cNvPr id="11" name="Rounded Rectangular Callout 10"/>
          <p:cNvSpPr/>
          <p:nvPr/>
        </p:nvSpPr>
        <p:spPr>
          <a:xfrm>
            <a:off x="6264998" y="1774478"/>
            <a:ext cx="5314385" cy="1439501"/>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Yes, we need people to cook and sell food.</a:t>
            </a:r>
          </a:p>
        </p:txBody>
      </p:sp>
      <p:pic>
        <p:nvPicPr>
          <p:cNvPr id="2" name="Picture 1"/>
          <p:cNvPicPr>
            <a:picLocks noChangeAspect="1"/>
          </p:cNvPicPr>
          <p:nvPr/>
        </p:nvPicPr>
        <p:blipFill>
          <a:blip r:embed="rId2"/>
          <a:stretch>
            <a:fillRect/>
          </a:stretch>
        </p:blipFill>
        <p:spPr>
          <a:xfrm>
            <a:off x="479834" y="3778454"/>
            <a:ext cx="11334750" cy="2524125"/>
          </a:xfrm>
          <a:prstGeom prst="rect">
            <a:avLst/>
          </a:prstGeom>
        </p:spPr>
      </p:pic>
      <p:sp>
        <p:nvSpPr>
          <p:cNvPr id="3" name="TextBox 2"/>
          <p:cNvSpPr txBox="1"/>
          <p:nvPr/>
        </p:nvSpPr>
        <p:spPr>
          <a:xfrm>
            <a:off x="4879818" y="5187636"/>
            <a:ext cx="3259247" cy="584775"/>
          </a:xfrm>
          <a:prstGeom prst="rect">
            <a:avLst/>
          </a:prstGeom>
          <a:noFill/>
        </p:spPr>
        <p:txBody>
          <a:bodyPr wrap="square" rtlCol="0">
            <a:spAutoFit/>
          </a:bodyPr>
          <a:lstStyle/>
          <a:p>
            <a:r>
              <a:rPr lang="en-US" sz="3200" dirty="0">
                <a:solidFill>
                  <a:srgbClr val="FF0000"/>
                </a:solidFill>
              </a:rPr>
              <a:t>cook and sell food</a:t>
            </a:r>
          </a:p>
        </p:txBody>
      </p:sp>
    </p:spTree>
    <p:extLst>
      <p:ext uri="{BB962C8B-B14F-4D97-AF65-F5344CB8AC3E}">
        <p14:creationId xmlns:p14="http://schemas.microsoft.com/office/powerpoint/2010/main" val="231312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479834" y="851027"/>
            <a:ext cx="4943192" cy="1539088"/>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Where and when should we have the event?</a:t>
            </a:r>
          </a:p>
        </p:txBody>
      </p:sp>
      <p:sp>
        <p:nvSpPr>
          <p:cNvPr id="11" name="Rounded Rectangular Callout 10"/>
          <p:cNvSpPr/>
          <p:nvPr/>
        </p:nvSpPr>
        <p:spPr>
          <a:xfrm>
            <a:off x="6183517" y="1901229"/>
            <a:ext cx="5314385" cy="1724686"/>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I think we should have the event in our schoolyard next weekend.</a:t>
            </a:r>
          </a:p>
        </p:txBody>
      </p:sp>
      <p:pic>
        <p:nvPicPr>
          <p:cNvPr id="2" name="Picture 1"/>
          <p:cNvPicPr>
            <a:picLocks noChangeAspect="1"/>
          </p:cNvPicPr>
          <p:nvPr/>
        </p:nvPicPr>
        <p:blipFill>
          <a:blip r:embed="rId2"/>
          <a:stretch>
            <a:fillRect/>
          </a:stretch>
        </p:blipFill>
        <p:spPr>
          <a:xfrm>
            <a:off x="2951430" y="4248150"/>
            <a:ext cx="6286500" cy="2019300"/>
          </a:xfrm>
          <a:prstGeom prst="rect">
            <a:avLst/>
          </a:prstGeom>
        </p:spPr>
      </p:pic>
      <p:sp>
        <p:nvSpPr>
          <p:cNvPr id="3" name="TextBox 2"/>
          <p:cNvSpPr txBox="1"/>
          <p:nvPr/>
        </p:nvSpPr>
        <p:spPr>
          <a:xfrm>
            <a:off x="4599160" y="4544840"/>
            <a:ext cx="2290527" cy="584775"/>
          </a:xfrm>
          <a:prstGeom prst="rect">
            <a:avLst/>
          </a:prstGeom>
          <a:noFill/>
        </p:spPr>
        <p:txBody>
          <a:bodyPr wrap="square" rtlCol="0">
            <a:spAutoFit/>
          </a:bodyPr>
          <a:lstStyle/>
          <a:p>
            <a:r>
              <a:rPr lang="en-US" sz="3200" dirty="0">
                <a:solidFill>
                  <a:srgbClr val="FF0000"/>
                </a:solidFill>
              </a:rPr>
              <a:t>schoolyard</a:t>
            </a:r>
          </a:p>
        </p:txBody>
      </p:sp>
      <p:sp>
        <p:nvSpPr>
          <p:cNvPr id="4" name="TextBox 3"/>
          <p:cNvSpPr txBox="1"/>
          <p:nvPr/>
        </p:nvSpPr>
        <p:spPr>
          <a:xfrm>
            <a:off x="4599160" y="5257800"/>
            <a:ext cx="2589291" cy="584775"/>
          </a:xfrm>
          <a:prstGeom prst="rect">
            <a:avLst/>
          </a:prstGeom>
          <a:noFill/>
        </p:spPr>
        <p:txBody>
          <a:bodyPr wrap="square" rtlCol="0">
            <a:spAutoFit/>
          </a:bodyPr>
          <a:lstStyle/>
          <a:p>
            <a:r>
              <a:rPr lang="en-US" sz="3200" dirty="0">
                <a:solidFill>
                  <a:srgbClr val="FF0000"/>
                </a:solidFill>
              </a:rPr>
              <a:t>next weekend</a:t>
            </a:r>
          </a:p>
        </p:txBody>
      </p:sp>
    </p:spTree>
    <p:extLst>
      <p:ext uri="{BB962C8B-B14F-4D97-AF65-F5344CB8AC3E}">
        <p14:creationId xmlns:p14="http://schemas.microsoft.com/office/powerpoint/2010/main" val="34414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362" y="563059"/>
            <a:ext cx="4476750" cy="752475"/>
          </a:xfrm>
          <a:prstGeom prst="rect">
            <a:avLst/>
          </a:prstGeom>
        </p:spPr>
      </p:pic>
      <p:sp>
        <p:nvSpPr>
          <p:cNvPr id="4" name="Rounded Rectangular Callout 3"/>
          <p:cNvSpPr/>
          <p:nvPr/>
        </p:nvSpPr>
        <p:spPr>
          <a:xfrm>
            <a:off x="624689" y="1385180"/>
            <a:ext cx="10954693" cy="4291343"/>
          </a:xfrm>
          <a:prstGeom prst="wedgeRoundRectCallout">
            <a:avLst>
              <a:gd name="adj1" fmla="val -48685"/>
              <a:gd name="adj2" fmla="val 6423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3600" dirty="0">
                <a:solidFill>
                  <a:srgbClr val="4F81BD"/>
                </a:solidFill>
              </a:rPr>
              <a:t>We are going to have a Food Fair to raise money for the poor students in our school. Our event name is “Eat and Help”, so you can come to enjoy delicious food and help your friends. We also need volunteers to cook and sell food at the event. Please join us to make it successful. The event will happen in our schoolyard next weekend. Hope to see you there.</a:t>
            </a:r>
          </a:p>
        </p:txBody>
      </p:sp>
    </p:spTree>
    <p:extLst>
      <p:ext uri="{BB962C8B-B14F-4D97-AF65-F5344CB8AC3E}">
        <p14:creationId xmlns:p14="http://schemas.microsoft.com/office/powerpoint/2010/main" val="777024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4328189" y="1572957"/>
            <a:ext cx="1920785" cy="570039"/>
          </a:xfrm>
          <a:prstGeom prst="rect">
            <a:avLst/>
          </a:prstGeom>
        </p:spPr>
      </p:pic>
      <p:sp>
        <p:nvSpPr>
          <p:cNvPr id="11" name="Round Diagonal Corner Rectangle 10"/>
          <p:cNvSpPr/>
          <p:nvPr/>
        </p:nvSpPr>
        <p:spPr>
          <a:xfrm>
            <a:off x="631288" y="5633255"/>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81082" y="2624114"/>
            <a:ext cx="3914181" cy="798407"/>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1C1B4F24-C482-4251-9D8A-BC8ED20654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686" y="4007138"/>
            <a:ext cx="4057836" cy="827709"/>
          </a:xfrm>
          <a:prstGeom prst="rect">
            <a:avLst/>
          </a:prstGeom>
        </p:spPr>
      </p:pic>
      <p:pic>
        <p:nvPicPr>
          <p:cNvPr id="2" name="Picture 1"/>
          <p:cNvPicPr>
            <a:picLocks noChangeAspect="1"/>
          </p:cNvPicPr>
          <p:nvPr/>
        </p:nvPicPr>
        <p:blipFill>
          <a:blip r:embed="rId5"/>
          <a:stretch>
            <a:fillRect/>
          </a:stretch>
        </p:blipFill>
        <p:spPr>
          <a:xfrm>
            <a:off x="7223801"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3988" y="1095735"/>
            <a:ext cx="9850170"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a paragraph introducing the charity event you have shared with the class. Write about 70 words.</a:t>
            </a:r>
          </a:p>
        </p:txBody>
      </p:sp>
    </p:spTree>
    <p:extLst>
      <p:ext uri="{BB962C8B-B14F-4D97-AF65-F5344CB8AC3E}">
        <p14:creationId xmlns:p14="http://schemas.microsoft.com/office/powerpoint/2010/main" val="3266177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902222" y="2694615"/>
            <a:ext cx="11124657"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FF0000"/>
                </a:solidFill>
              </a:rPr>
              <a:t>Speaking:</a:t>
            </a:r>
          </a:p>
          <a:p>
            <a:pPr marL="571500" indent="-571500">
              <a:buFontTx/>
              <a:buChar char="-"/>
            </a:pPr>
            <a:r>
              <a:rPr lang="en-US" sz="3600" i="1" dirty="0">
                <a:solidFill>
                  <a:srgbClr val="0070C0"/>
                </a:solidFill>
              </a:rPr>
              <a:t>talk about how to organize a charity event.</a:t>
            </a:r>
          </a:p>
          <a:p>
            <a:pPr marL="571500" indent="-571500">
              <a:buFontTx/>
              <a:buChar char="-"/>
            </a:pPr>
            <a:r>
              <a:rPr lang="en-US" sz="3600" i="1" dirty="0">
                <a:solidFill>
                  <a:srgbClr val="0070C0"/>
                </a:solidFill>
              </a:rPr>
              <a:t>practice pronouncing compound nouns.</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889366" y="1616401"/>
            <a:ext cx="10725150"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pronouncing compound nouns.</a:t>
            </a:r>
          </a:p>
          <a:p>
            <a:pPr marL="571500" indent="-571500">
              <a:buFontTx/>
              <a:buChar char="-"/>
            </a:pPr>
            <a:r>
              <a:rPr lang="en-US" sz="3600" i="1" dirty="0">
                <a:solidFill>
                  <a:srgbClr val="0070C0"/>
                </a:solidFill>
              </a:rPr>
              <a:t>Redo the writing exercise on page 21 WB.</a:t>
            </a:r>
          </a:p>
          <a:p>
            <a:pPr marL="571500" indent="-571500">
              <a:buFontTx/>
              <a:buChar char="-"/>
            </a:pPr>
            <a:r>
              <a:rPr lang="en-US" sz="3600" i="1" dirty="0">
                <a:solidFill>
                  <a:srgbClr val="0070C0"/>
                </a:solidFill>
              </a:rPr>
              <a:t>Review the vocabulary and grammar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(pages 22 &amp; 23).</a:t>
            </a:r>
          </a:p>
          <a:p>
            <a:pPr marL="571500" indent="-571500">
              <a:buFontTx/>
              <a:buChar char="-"/>
            </a:pPr>
            <a:r>
              <a:rPr lang="en-US" sz="3600" i="1" dirty="0">
                <a:solidFill>
                  <a:srgbClr val="0070C0"/>
                </a:solidFill>
              </a:rPr>
              <a:t>Prepare the next lesson (page 31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1675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000" dirty="0">
              <a:solidFill>
                <a:srgbClr val="FF0000"/>
              </a:solidFill>
              <a:ea typeface="Times New Roman" panose="02020603050405020304" pitchFamily="18" charset="0"/>
            </a:endParaRPr>
          </a:p>
          <a:p>
            <a:r>
              <a:rPr lang="en-US" sz="3600" i="1" dirty="0">
                <a:solidFill>
                  <a:srgbClr val="0070C0"/>
                </a:solidFill>
              </a:rPr>
              <a:t>- talk about how to organize charity events, using </a:t>
            </a:r>
            <a:r>
              <a:rPr lang="en-US" sz="3600" b="1" i="1" dirty="0">
                <a:solidFill>
                  <a:srgbClr val="0070C0"/>
                </a:solidFill>
              </a:rPr>
              <a:t>should, Let’s </a:t>
            </a:r>
            <a:r>
              <a:rPr lang="en-US" sz="3600" i="1" dirty="0">
                <a:solidFill>
                  <a:srgbClr val="0070C0"/>
                </a:solidFill>
              </a:rPr>
              <a:t>or</a:t>
            </a:r>
            <a:r>
              <a:rPr lang="en-US" sz="3600" b="1" i="1" dirty="0">
                <a:solidFill>
                  <a:srgbClr val="0070C0"/>
                </a:solidFill>
              </a:rPr>
              <a:t> How about</a:t>
            </a:r>
            <a:r>
              <a:rPr lang="en-US" sz="3600" i="1" dirty="0">
                <a:solidFill>
                  <a:srgbClr val="0070C0"/>
                </a:solidFill>
              </a:rPr>
              <a:t>.</a:t>
            </a:r>
          </a:p>
          <a:p>
            <a:r>
              <a:rPr lang="en-US" sz="3600" i="1" dirty="0">
                <a:solidFill>
                  <a:srgbClr val="0070C0"/>
                </a:solidFill>
              </a:rPr>
              <a:t>- practice pronouncing compound nouns.</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883" y="968744"/>
            <a:ext cx="12055117" cy="6986528"/>
          </a:xfrm>
          <a:prstGeom prst="rect">
            <a:avLst/>
          </a:prstGeom>
        </p:spPr>
        <p:txBody>
          <a:bodyPr wrap="square">
            <a:spAutoFit/>
          </a:bodyPr>
          <a:lstStyle/>
          <a:p>
            <a:pPr marL="514350" indent="-514350">
              <a:lnSpc>
                <a:spcPct val="200000"/>
              </a:lnSpc>
              <a:buAutoNum type="arabicPeriod"/>
            </a:pPr>
            <a:r>
              <a:rPr lang="en-US" sz="3200" dirty="0">
                <a:latin typeface="+mj-lt"/>
              </a:rPr>
              <a:t>A. flower		B. zorbing 		C. parade	 	D. comic</a:t>
            </a:r>
          </a:p>
          <a:p>
            <a:pPr marL="514350" indent="-514350">
              <a:lnSpc>
                <a:spcPct val="200000"/>
              </a:lnSpc>
              <a:buAutoNum type="arabicPeriod"/>
            </a:pPr>
            <a:endParaRPr lang="en-US" sz="3200" dirty="0">
              <a:latin typeface="+mj-lt"/>
            </a:endParaRPr>
          </a:p>
          <a:p>
            <a:pPr>
              <a:lnSpc>
                <a:spcPct val="200000"/>
              </a:lnSpc>
            </a:pPr>
            <a:r>
              <a:rPr lang="en-US" sz="3200" dirty="0">
                <a:latin typeface="+mj-lt"/>
              </a:rPr>
              <a:t>2. A. reply			B. service		C. candy		D. plastic</a:t>
            </a:r>
          </a:p>
          <a:p>
            <a:pPr>
              <a:lnSpc>
                <a:spcPct val="200000"/>
              </a:lnSpc>
            </a:pPr>
            <a:endParaRPr lang="en-US" sz="3200" dirty="0">
              <a:latin typeface="+mj-lt"/>
            </a:endParaRPr>
          </a:p>
          <a:p>
            <a:pPr>
              <a:lnSpc>
                <a:spcPct val="200000"/>
              </a:lnSpc>
            </a:pPr>
            <a:r>
              <a:rPr lang="en-US" sz="3200" dirty="0">
                <a:latin typeface="+mj-lt"/>
              </a:rPr>
              <a:t>3. A. noodles		 B. seafood		C. visit		D. police</a:t>
            </a:r>
          </a:p>
          <a:p>
            <a:pPr>
              <a:lnSpc>
                <a:spcPct val="200000"/>
              </a:lnSpc>
            </a:pPr>
            <a:r>
              <a:rPr lang="en-US" sz="3200" dirty="0">
                <a:latin typeface="+mj-lt"/>
              </a:rPr>
              <a:t/>
            </a: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
        <p:nvSpPr>
          <p:cNvPr id="5" name="TextBox 4"/>
          <p:cNvSpPr txBox="1"/>
          <p:nvPr/>
        </p:nvSpPr>
        <p:spPr>
          <a:xfrm>
            <a:off x="4300841" y="300109"/>
            <a:ext cx="10561436" cy="1077218"/>
          </a:xfrm>
          <a:prstGeom prst="rect">
            <a:avLst/>
          </a:prstGeom>
          <a:noFill/>
        </p:spPr>
        <p:txBody>
          <a:bodyPr wrap="square" rtlCol="0">
            <a:spAutoFit/>
          </a:bodyPr>
          <a:lstStyle/>
          <a:p>
            <a:r>
              <a:rPr lang="en-US" sz="3200" dirty="0">
                <a:solidFill>
                  <a:srgbClr val="0070C0"/>
                </a:solidFill>
              </a:rPr>
              <a:t>Choose the word whose main stress is placed </a:t>
            </a:r>
          </a:p>
          <a:p>
            <a:r>
              <a:rPr lang="en-US" sz="3200" dirty="0">
                <a:solidFill>
                  <a:srgbClr val="0070C0"/>
                </a:solidFill>
              </a:rPr>
              <a:t>differently from the others. </a:t>
            </a:r>
            <a:endParaRPr lang="en-US" dirty="0">
              <a:solidFill>
                <a:srgbClr val="FF0000"/>
              </a:solidFill>
              <a:ea typeface="Times New Roman" panose="02020603050405020304" pitchFamily="18" charset="0"/>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1501" y="349969"/>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6512428" y="1331491"/>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5069" y="3230184"/>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59026" y="5223788"/>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4703" y="1598863"/>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flaʊər</a:t>
            </a:r>
            <a:r>
              <a:rPr lang="en-US" sz="3200" dirty="0">
                <a:solidFill>
                  <a:srgbClr val="FF0000"/>
                </a:solidFill>
                <a:latin typeface="+mj-lt"/>
              </a:rPr>
              <a:t>/</a:t>
            </a:r>
          </a:p>
        </p:txBody>
      </p:sp>
      <p:sp>
        <p:nvSpPr>
          <p:cNvPr id="19" name="Rectangle 18"/>
          <p:cNvSpPr/>
          <p:nvPr/>
        </p:nvSpPr>
        <p:spPr>
          <a:xfrm>
            <a:off x="3869109" y="1625627"/>
            <a:ext cx="2560833" cy="754694"/>
          </a:xfrm>
          <a:prstGeom prst="rect">
            <a:avLst/>
          </a:prstGeom>
        </p:spPr>
        <p:txBody>
          <a:bodyPr wrap="square">
            <a:spAutoFit/>
          </a:bodyPr>
          <a:lstStyle/>
          <a:p>
            <a:pPr>
              <a:lnSpc>
                <a:spcPct val="150000"/>
              </a:lnSpc>
            </a:pPr>
            <a:r>
              <a:rPr lang="en-US" sz="3200">
                <a:solidFill>
                  <a:srgbClr val="FF0000"/>
                </a:solidFill>
                <a:latin typeface="+mj-lt"/>
              </a:rPr>
              <a:t>/ˈzɔ:rbɪŋ/</a:t>
            </a:r>
          </a:p>
        </p:txBody>
      </p:sp>
      <p:sp>
        <p:nvSpPr>
          <p:cNvPr id="20" name="Rectangle 19"/>
          <p:cNvSpPr/>
          <p:nvPr/>
        </p:nvSpPr>
        <p:spPr>
          <a:xfrm>
            <a:off x="6847801" y="1620365"/>
            <a:ext cx="2651273" cy="754694"/>
          </a:xfrm>
          <a:prstGeom prst="rect">
            <a:avLst/>
          </a:prstGeom>
        </p:spPr>
        <p:txBody>
          <a:bodyPr wrap="square">
            <a:spAutoFit/>
          </a:bodyPr>
          <a:lstStyle/>
          <a:p>
            <a:pPr>
              <a:lnSpc>
                <a:spcPct val="150000"/>
              </a:lnSpc>
            </a:pPr>
            <a:r>
              <a:rPr lang="en-US" sz="3200">
                <a:solidFill>
                  <a:srgbClr val="FF0000"/>
                </a:solidFill>
                <a:latin typeface="+mj-lt"/>
              </a:rPr>
              <a:t>/pəˈreɪd/</a:t>
            </a:r>
          </a:p>
        </p:txBody>
      </p:sp>
      <p:sp>
        <p:nvSpPr>
          <p:cNvPr id="21" name="Rectangle 20"/>
          <p:cNvSpPr/>
          <p:nvPr/>
        </p:nvSpPr>
        <p:spPr>
          <a:xfrm>
            <a:off x="9581559" y="1672438"/>
            <a:ext cx="2216246" cy="754694"/>
          </a:xfrm>
          <a:prstGeom prst="rect">
            <a:avLst/>
          </a:prstGeom>
        </p:spPr>
        <p:txBody>
          <a:bodyPr wrap="square">
            <a:spAutoFit/>
          </a:bodyPr>
          <a:lstStyle/>
          <a:p>
            <a:pPr>
              <a:lnSpc>
                <a:spcPct val="150000"/>
              </a:lnSpc>
            </a:pPr>
            <a:r>
              <a:rPr lang="en-US" sz="3200">
                <a:solidFill>
                  <a:srgbClr val="FF0000"/>
                </a:solidFill>
                <a:latin typeface="+mj-lt"/>
              </a:rPr>
              <a:t>/ˈkɑ:mɪk/</a:t>
            </a:r>
          </a:p>
        </p:txBody>
      </p:sp>
      <p:sp>
        <p:nvSpPr>
          <p:cNvPr id="22" name="Rectangle 21"/>
          <p:cNvSpPr/>
          <p:nvPr/>
        </p:nvSpPr>
        <p:spPr>
          <a:xfrm>
            <a:off x="4023393" y="5524505"/>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si:fu:d</a:t>
            </a:r>
            <a:r>
              <a:rPr lang="en-US" sz="3200" dirty="0">
                <a:solidFill>
                  <a:srgbClr val="FF0000"/>
                </a:solidFill>
                <a:latin typeface="+mj-lt"/>
              </a:rPr>
              <a:t>/</a:t>
            </a:r>
          </a:p>
        </p:txBody>
      </p:sp>
      <p:sp>
        <p:nvSpPr>
          <p:cNvPr id="24" name="Rectangle 23"/>
          <p:cNvSpPr/>
          <p:nvPr/>
        </p:nvSpPr>
        <p:spPr>
          <a:xfrm>
            <a:off x="6643279" y="5518939"/>
            <a:ext cx="2746598" cy="754694"/>
          </a:xfrm>
          <a:prstGeom prst="rect">
            <a:avLst/>
          </a:prstGeom>
        </p:spPr>
        <p:txBody>
          <a:bodyPr wrap="square">
            <a:spAutoFit/>
          </a:bodyPr>
          <a:lstStyle/>
          <a:p>
            <a:pPr>
              <a:lnSpc>
                <a:spcPct val="150000"/>
              </a:lnSpc>
            </a:pPr>
            <a:r>
              <a:rPr lang="en-US" sz="3200">
                <a:solidFill>
                  <a:srgbClr val="FF0000"/>
                </a:solidFill>
                <a:latin typeface="+mj-lt"/>
              </a:rPr>
              <a:t>/ˈvɪzɪt/</a:t>
            </a:r>
          </a:p>
        </p:txBody>
      </p:sp>
      <p:sp>
        <p:nvSpPr>
          <p:cNvPr id="25" name="Rectangle 24"/>
          <p:cNvSpPr/>
          <p:nvPr/>
        </p:nvSpPr>
        <p:spPr>
          <a:xfrm>
            <a:off x="9581559" y="3552292"/>
            <a:ext cx="2216246" cy="754694"/>
          </a:xfrm>
          <a:prstGeom prst="rect">
            <a:avLst/>
          </a:prstGeom>
        </p:spPr>
        <p:txBody>
          <a:bodyPr wrap="square">
            <a:spAutoFit/>
          </a:bodyPr>
          <a:lstStyle/>
          <a:p>
            <a:pPr>
              <a:lnSpc>
                <a:spcPct val="150000"/>
              </a:lnSpc>
            </a:pPr>
            <a:r>
              <a:rPr lang="en-US" sz="3200">
                <a:solidFill>
                  <a:srgbClr val="FF0000"/>
                </a:solidFill>
                <a:latin typeface="+mj-lt"/>
              </a:rPr>
              <a:t>/ˈplæstɪk/</a:t>
            </a:r>
          </a:p>
        </p:txBody>
      </p:sp>
      <p:sp>
        <p:nvSpPr>
          <p:cNvPr id="26" name="Rectangle 25"/>
          <p:cNvSpPr/>
          <p:nvPr/>
        </p:nvSpPr>
        <p:spPr>
          <a:xfrm>
            <a:off x="569216" y="3628408"/>
            <a:ext cx="2427220" cy="754694"/>
          </a:xfrm>
          <a:prstGeom prst="rect">
            <a:avLst/>
          </a:prstGeom>
        </p:spPr>
        <p:txBody>
          <a:bodyPr wrap="square">
            <a:spAutoFit/>
          </a:bodyPr>
          <a:lstStyle/>
          <a:p>
            <a:pPr>
              <a:lnSpc>
                <a:spcPct val="150000"/>
              </a:lnSpc>
            </a:pPr>
            <a:r>
              <a:rPr lang="en-US" sz="3200">
                <a:solidFill>
                  <a:srgbClr val="FF0000"/>
                </a:solidFill>
                <a:latin typeface="+mj-lt"/>
              </a:rPr>
              <a:t>/rɪˈplaɪ/</a:t>
            </a:r>
          </a:p>
        </p:txBody>
      </p:sp>
      <p:sp>
        <p:nvSpPr>
          <p:cNvPr id="27" name="Rectangle 26"/>
          <p:cNvSpPr/>
          <p:nvPr/>
        </p:nvSpPr>
        <p:spPr>
          <a:xfrm>
            <a:off x="4023399" y="3628408"/>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sɜːrvɪs</a:t>
            </a:r>
            <a:r>
              <a:rPr lang="en-US" sz="3200" dirty="0">
                <a:solidFill>
                  <a:srgbClr val="FF0000"/>
                </a:solidFill>
                <a:latin typeface="+mj-lt"/>
              </a:rPr>
              <a:t>/</a:t>
            </a:r>
          </a:p>
        </p:txBody>
      </p:sp>
      <p:sp>
        <p:nvSpPr>
          <p:cNvPr id="28" name="Rectangle 27"/>
          <p:cNvSpPr/>
          <p:nvPr/>
        </p:nvSpPr>
        <p:spPr>
          <a:xfrm>
            <a:off x="9499075" y="5523095"/>
            <a:ext cx="2216246" cy="754694"/>
          </a:xfrm>
          <a:prstGeom prst="rect">
            <a:avLst/>
          </a:prstGeom>
        </p:spPr>
        <p:txBody>
          <a:bodyPr wrap="square">
            <a:spAutoFit/>
          </a:bodyPr>
          <a:lstStyle/>
          <a:p>
            <a:pPr>
              <a:lnSpc>
                <a:spcPct val="150000"/>
              </a:lnSpc>
            </a:pPr>
            <a:r>
              <a:rPr lang="en-US" sz="3200">
                <a:solidFill>
                  <a:srgbClr val="FF0000"/>
                </a:solidFill>
                <a:latin typeface="+mj-lt"/>
              </a:rPr>
              <a:t>/pəˈliːs/</a:t>
            </a:r>
          </a:p>
        </p:txBody>
      </p:sp>
      <p:sp>
        <p:nvSpPr>
          <p:cNvPr id="29" name="Rectangle 28"/>
          <p:cNvSpPr/>
          <p:nvPr/>
        </p:nvSpPr>
        <p:spPr>
          <a:xfrm>
            <a:off x="6741773" y="3607359"/>
            <a:ext cx="2216246" cy="754694"/>
          </a:xfrm>
          <a:prstGeom prst="rect">
            <a:avLst/>
          </a:prstGeom>
        </p:spPr>
        <p:txBody>
          <a:bodyPr wrap="square">
            <a:spAutoFit/>
          </a:bodyPr>
          <a:lstStyle/>
          <a:p>
            <a:pPr>
              <a:lnSpc>
                <a:spcPct val="150000"/>
              </a:lnSpc>
            </a:pPr>
            <a:r>
              <a:rPr lang="en-US" sz="3200">
                <a:solidFill>
                  <a:srgbClr val="FF0000"/>
                </a:solidFill>
                <a:latin typeface="+mj-lt"/>
              </a:rPr>
              <a:t>/ˈkændi/</a:t>
            </a:r>
          </a:p>
        </p:txBody>
      </p:sp>
      <p:sp>
        <p:nvSpPr>
          <p:cNvPr id="42" name="Rectangle 41"/>
          <p:cNvSpPr/>
          <p:nvPr/>
        </p:nvSpPr>
        <p:spPr>
          <a:xfrm>
            <a:off x="412961" y="5565015"/>
            <a:ext cx="2993794" cy="830997"/>
          </a:xfrm>
          <a:prstGeom prst="rect">
            <a:avLst/>
          </a:prstGeom>
        </p:spPr>
        <p:txBody>
          <a:bodyPr wrap="square">
            <a:spAutoFit/>
          </a:bodyPr>
          <a:lstStyle/>
          <a:p>
            <a:pPr>
              <a:lnSpc>
                <a:spcPct val="150000"/>
              </a:lnSpc>
            </a:pPr>
            <a:r>
              <a:rPr lang="en-US" sz="3200">
                <a:solidFill>
                  <a:srgbClr val="FF0000"/>
                </a:solidFill>
                <a:latin typeface="+mj-lt"/>
              </a:rPr>
              <a:t>/</a:t>
            </a:r>
            <a:r>
              <a:rPr lang="en-US" sz="3200">
                <a:solidFill>
                  <a:srgbClr val="FF0000"/>
                </a:solidFill>
              </a:rPr>
              <a:t>ˈnu:dlz</a:t>
            </a:r>
            <a:r>
              <a:rPr lang="en-US" sz="3200">
                <a:solidFill>
                  <a:srgbClr val="FF0000"/>
                </a:solidFill>
                <a:latin typeface="+mj-lt"/>
              </a:rPr>
              <a:t>/</a:t>
            </a:r>
          </a:p>
        </p:txBody>
      </p:sp>
    </p:spTree>
    <p:extLst>
      <p:ext uri="{BB962C8B-B14F-4D97-AF65-F5344CB8AC3E}">
        <p14:creationId xmlns:p14="http://schemas.microsoft.com/office/powerpoint/2010/main" val="24544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p:bldP spid="19" grpId="0"/>
      <p:bldP spid="20" grpId="0"/>
      <p:bldP spid="21" grpId="0"/>
      <p:bldP spid="22" grpId="0"/>
      <p:bldP spid="24" grpId="0"/>
      <p:bldP spid="25" grpId="0"/>
      <p:bldP spid="26" grpId="0"/>
      <p:bldP spid="27" grpId="0"/>
      <p:bldP spid="28" grpId="0"/>
      <p:bldP spid="29"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36883" y="1051247"/>
            <a:ext cx="12055117" cy="6494085"/>
          </a:xfrm>
          <a:prstGeom prst="rect">
            <a:avLst/>
          </a:prstGeom>
        </p:spPr>
        <p:txBody>
          <a:bodyPr wrap="square">
            <a:spAutoFit/>
          </a:bodyPr>
          <a:lstStyle/>
          <a:p>
            <a:pPr marL="514350" indent="-514350">
              <a:lnSpc>
                <a:spcPct val="200000"/>
              </a:lnSpc>
              <a:buAutoNum type="arabicPeriod"/>
            </a:pPr>
            <a:r>
              <a:rPr lang="en-US" sz="3200" dirty="0">
                <a:latin typeface="+mj-lt"/>
              </a:rPr>
              <a:t>A. tr</a:t>
            </a:r>
            <a:r>
              <a:rPr lang="en-US" sz="3200" u="sng" dirty="0">
                <a:latin typeface="+mj-lt"/>
              </a:rPr>
              <a:t>a</a:t>
            </a:r>
            <a:r>
              <a:rPr lang="en-US" sz="3200" dirty="0">
                <a:latin typeface="+mj-lt"/>
              </a:rPr>
              <a:t>y			B. d</a:t>
            </a:r>
            <a:r>
              <a:rPr lang="en-US" sz="3200" u="sng" dirty="0">
                <a:latin typeface="+mj-lt"/>
              </a:rPr>
              <a:t>a</a:t>
            </a:r>
            <a:r>
              <a:rPr lang="en-US" sz="3200" dirty="0">
                <a:latin typeface="+mj-lt"/>
              </a:rPr>
              <a:t>y		C. b</a:t>
            </a:r>
            <a:r>
              <a:rPr lang="en-US" sz="3200" u="sng" dirty="0">
                <a:latin typeface="+mj-lt"/>
              </a:rPr>
              <a:t>a</a:t>
            </a:r>
            <a:r>
              <a:rPr lang="en-US" sz="3200" dirty="0">
                <a:latin typeface="+mj-lt"/>
              </a:rPr>
              <a:t>g		D. c</a:t>
            </a:r>
            <a:r>
              <a:rPr lang="en-US" sz="3200" u="sng" dirty="0">
                <a:latin typeface="+mj-lt"/>
              </a:rPr>
              <a:t>a</a:t>
            </a:r>
            <a:r>
              <a:rPr lang="en-US" sz="3200" dirty="0">
                <a:latin typeface="+mj-lt"/>
              </a:rPr>
              <a:t>ke</a:t>
            </a:r>
          </a:p>
          <a:p>
            <a:pPr marL="514350" indent="-514350">
              <a:lnSpc>
                <a:spcPct val="200000"/>
              </a:lnSpc>
              <a:buAutoNum type="arabicPeriod"/>
            </a:pPr>
            <a:endParaRPr lang="en-US" sz="3200" dirty="0">
              <a:latin typeface="+mj-lt"/>
            </a:endParaRPr>
          </a:p>
          <a:p>
            <a:pPr>
              <a:lnSpc>
                <a:spcPct val="200000"/>
              </a:lnSpc>
            </a:pPr>
            <a:r>
              <a:rPr lang="en-US" sz="3200" dirty="0">
                <a:latin typeface="+mj-lt"/>
              </a:rPr>
              <a:t>2. A. 	son</a:t>
            </a:r>
            <a:r>
              <a:rPr lang="en-US" sz="3200" u="sng" dirty="0">
                <a:latin typeface="+mj-lt"/>
              </a:rPr>
              <a:t>s</a:t>
            </a:r>
            <a:r>
              <a:rPr lang="en-US" sz="3200" dirty="0">
                <a:latin typeface="+mj-lt"/>
              </a:rPr>
              <a:t>			B. art</a:t>
            </a:r>
            <a:r>
              <a:rPr lang="en-US" sz="3200" u="sng" dirty="0">
                <a:latin typeface="+mj-lt"/>
              </a:rPr>
              <a:t>s</a:t>
            </a:r>
            <a:r>
              <a:rPr lang="en-US" sz="3200" dirty="0">
                <a:latin typeface="+mj-lt"/>
              </a:rPr>
              <a:t>		C. tip</a:t>
            </a:r>
            <a:r>
              <a:rPr lang="en-US" sz="3200" u="sng" dirty="0">
                <a:latin typeface="+mj-lt"/>
              </a:rPr>
              <a:t>s</a:t>
            </a:r>
            <a:r>
              <a:rPr lang="en-US" sz="3200" dirty="0">
                <a:latin typeface="+mj-lt"/>
              </a:rPr>
              <a:t>		D. check</a:t>
            </a:r>
            <a:r>
              <a:rPr lang="en-US" sz="3200" u="sng" dirty="0">
                <a:latin typeface="+mj-lt"/>
              </a:rPr>
              <a:t>s</a:t>
            </a:r>
          </a:p>
          <a:p>
            <a:pPr>
              <a:lnSpc>
                <a:spcPct val="200000"/>
              </a:lnSpc>
            </a:pPr>
            <a:endParaRPr lang="en-US" sz="3200" dirty="0">
              <a:latin typeface="+mj-lt"/>
            </a:endParaRPr>
          </a:p>
          <a:p>
            <a:pPr>
              <a:lnSpc>
                <a:spcPct val="200000"/>
              </a:lnSpc>
            </a:pPr>
            <a:r>
              <a:rPr lang="en-US" sz="3200" dirty="0">
                <a:latin typeface="+mj-lt"/>
              </a:rPr>
              <a:t>3. A. sh</a:t>
            </a:r>
            <a:r>
              <a:rPr lang="en-US" sz="3200" u="sng" dirty="0">
                <a:latin typeface="+mj-lt"/>
              </a:rPr>
              <a:t>i</a:t>
            </a:r>
            <a:r>
              <a:rPr lang="en-US" sz="3200" dirty="0">
                <a:latin typeface="+mj-lt"/>
              </a:rPr>
              <a:t>rt			B. k</a:t>
            </a:r>
            <a:r>
              <a:rPr lang="en-US" sz="3200" u="sng" dirty="0">
                <a:latin typeface="+mj-lt"/>
              </a:rPr>
              <a:t>i</a:t>
            </a:r>
            <a:r>
              <a:rPr lang="en-US" sz="3200" dirty="0">
                <a:latin typeface="+mj-lt"/>
              </a:rPr>
              <a:t>nd		C. t</a:t>
            </a:r>
            <a:r>
              <a:rPr lang="en-US" sz="3200" u="sng" dirty="0">
                <a:latin typeface="+mj-lt"/>
              </a:rPr>
              <a:t>i</a:t>
            </a:r>
            <a:r>
              <a:rPr lang="en-US" sz="3200" dirty="0">
                <a:latin typeface="+mj-lt"/>
              </a:rPr>
              <a:t>me		D. ch</a:t>
            </a:r>
            <a:r>
              <a:rPr lang="en-US" sz="3200" u="sng" dirty="0">
                <a:latin typeface="+mj-lt"/>
              </a:rPr>
              <a:t>i</a:t>
            </a:r>
            <a:r>
              <a:rPr lang="en-US" sz="3200" dirty="0">
                <a:latin typeface="+mj-lt"/>
              </a:rPr>
              <a:t>ld</a:t>
            </a:r>
            <a:endParaRPr lang="en-US" sz="3200" u="sng" dirty="0">
              <a:latin typeface="+mj-lt"/>
            </a:endParaRPr>
          </a:p>
          <a:p>
            <a:pPr>
              <a:lnSpc>
                <a:spcPct val="150000"/>
              </a:lnSpc>
            </a:pPr>
            <a:r>
              <a:rPr lang="en-US" sz="3200" dirty="0">
                <a:latin typeface="+mj-lt"/>
              </a:rPr>
              <a:t/>
            </a: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 y="783642"/>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6503569" y="1389880"/>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8602" y="3336317"/>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36666" y="343361"/>
            <a:ext cx="12055117" cy="1077218"/>
          </a:xfrm>
          <a:prstGeom prst="rect">
            <a:avLst/>
          </a:prstGeom>
          <a:noFill/>
        </p:spPr>
        <p:txBody>
          <a:bodyPr wrap="square" rtlCol="0">
            <a:spAutoFit/>
          </a:bodyPr>
          <a:lstStyle/>
          <a:p>
            <a:r>
              <a:rPr lang="en-US" sz="3200">
                <a:solidFill>
                  <a:srgbClr val="0070C0"/>
                </a:solidFill>
              </a:rPr>
              <a:t>Choose the word whose underlined part is </a:t>
            </a:r>
          </a:p>
          <a:p>
            <a:r>
              <a:rPr lang="en-US" sz="3200">
                <a:solidFill>
                  <a:srgbClr val="0070C0"/>
                </a:solidFill>
              </a:rPr>
              <a:t>pronounced differently from that of the other words.</a:t>
            </a:r>
          </a:p>
        </p:txBody>
      </p:sp>
      <p:sp>
        <p:nvSpPr>
          <p:cNvPr id="14" name="Oval 13"/>
          <p:cNvSpPr/>
          <p:nvPr/>
        </p:nvSpPr>
        <p:spPr>
          <a:xfrm>
            <a:off x="532470" y="5317463"/>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22515" y="1733778"/>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rPr>
              <a:t>treɪ</a:t>
            </a:r>
            <a:r>
              <a:rPr lang="en-US" sz="3200" dirty="0">
                <a:solidFill>
                  <a:srgbClr val="FF0000"/>
                </a:solidFill>
                <a:latin typeface="+mj-lt"/>
              </a:rPr>
              <a:t>/</a:t>
            </a:r>
          </a:p>
        </p:txBody>
      </p:sp>
      <p:sp>
        <p:nvSpPr>
          <p:cNvPr id="31" name="Rectangle 30"/>
          <p:cNvSpPr/>
          <p:nvPr/>
        </p:nvSpPr>
        <p:spPr>
          <a:xfrm>
            <a:off x="3926214" y="1843845"/>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de</a:t>
            </a:r>
            <a:r>
              <a:rPr lang="en-US" sz="3200" dirty="0" err="1">
                <a:solidFill>
                  <a:srgbClr val="FF0000"/>
                </a:solidFill>
              </a:rPr>
              <a:t>ɪ</a:t>
            </a:r>
            <a:r>
              <a:rPr lang="en-US" sz="3200" dirty="0">
                <a:solidFill>
                  <a:srgbClr val="FF0000"/>
                </a:solidFill>
                <a:latin typeface="+mj-lt"/>
              </a:rPr>
              <a:t>/</a:t>
            </a:r>
          </a:p>
        </p:txBody>
      </p:sp>
      <p:sp>
        <p:nvSpPr>
          <p:cNvPr id="32" name="Rectangle 31"/>
          <p:cNvSpPr/>
          <p:nvPr/>
        </p:nvSpPr>
        <p:spPr>
          <a:xfrm>
            <a:off x="6459295" y="1873736"/>
            <a:ext cx="2216246" cy="754694"/>
          </a:xfrm>
          <a:prstGeom prst="rect">
            <a:avLst/>
          </a:prstGeom>
        </p:spPr>
        <p:txBody>
          <a:bodyPr wrap="square">
            <a:spAutoFit/>
          </a:bodyPr>
          <a:lstStyle/>
          <a:p>
            <a:pPr>
              <a:lnSpc>
                <a:spcPct val="150000"/>
              </a:lnSpc>
            </a:pPr>
            <a:r>
              <a:rPr lang="en-US" sz="3200">
                <a:solidFill>
                  <a:srgbClr val="FF0000"/>
                </a:solidFill>
                <a:latin typeface="+mj-lt"/>
              </a:rPr>
              <a:t>/bæɡ/</a:t>
            </a:r>
          </a:p>
        </p:txBody>
      </p:sp>
      <p:sp>
        <p:nvSpPr>
          <p:cNvPr id="33" name="Rectangle 32"/>
          <p:cNvSpPr/>
          <p:nvPr/>
        </p:nvSpPr>
        <p:spPr>
          <a:xfrm>
            <a:off x="9556904" y="1846575"/>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ke</a:t>
            </a:r>
            <a:r>
              <a:rPr lang="en-US" sz="3200" dirty="0" err="1">
                <a:solidFill>
                  <a:srgbClr val="FF0000"/>
                </a:solidFill>
              </a:rPr>
              <a:t>ɪ</a:t>
            </a:r>
            <a:r>
              <a:rPr lang="en-US" sz="3200" dirty="0" err="1">
                <a:solidFill>
                  <a:srgbClr val="FF0000"/>
                </a:solidFill>
                <a:latin typeface="+mj-lt"/>
              </a:rPr>
              <a:t>k</a:t>
            </a:r>
            <a:r>
              <a:rPr lang="en-US" sz="3200" dirty="0">
                <a:solidFill>
                  <a:srgbClr val="FF0000"/>
                </a:solidFill>
                <a:latin typeface="+mj-lt"/>
              </a:rPr>
              <a:t>/</a:t>
            </a:r>
          </a:p>
        </p:txBody>
      </p:sp>
      <p:sp>
        <p:nvSpPr>
          <p:cNvPr id="34" name="Rectangle 33"/>
          <p:cNvSpPr/>
          <p:nvPr/>
        </p:nvSpPr>
        <p:spPr>
          <a:xfrm>
            <a:off x="555983" y="3732184"/>
            <a:ext cx="2216246" cy="754694"/>
          </a:xfrm>
          <a:prstGeom prst="rect">
            <a:avLst/>
          </a:prstGeom>
        </p:spPr>
        <p:txBody>
          <a:bodyPr wrap="square">
            <a:spAutoFit/>
          </a:bodyPr>
          <a:lstStyle/>
          <a:p>
            <a:pPr>
              <a:lnSpc>
                <a:spcPct val="150000"/>
              </a:lnSpc>
            </a:pPr>
            <a:r>
              <a:rPr lang="en-US" sz="3200">
                <a:solidFill>
                  <a:srgbClr val="FF0000"/>
                </a:solidFill>
                <a:latin typeface="+mj-lt"/>
              </a:rPr>
              <a:t>/sʌnz/</a:t>
            </a:r>
          </a:p>
        </p:txBody>
      </p:sp>
      <p:sp>
        <p:nvSpPr>
          <p:cNvPr id="35" name="Rectangle 34"/>
          <p:cNvSpPr/>
          <p:nvPr/>
        </p:nvSpPr>
        <p:spPr>
          <a:xfrm>
            <a:off x="4002692" y="3776499"/>
            <a:ext cx="2216246" cy="754694"/>
          </a:xfrm>
          <a:prstGeom prst="rect">
            <a:avLst/>
          </a:prstGeom>
        </p:spPr>
        <p:txBody>
          <a:bodyPr wrap="square">
            <a:spAutoFit/>
          </a:bodyPr>
          <a:lstStyle/>
          <a:p>
            <a:pPr>
              <a:lnSpc>
                <a:spcPct val="150000"/>
              </a:lnSpc>
            </a:pPr>
            <a:r>
              <a:rPr lang="en-US" sz="3200">
                <a:solidFill>
                  <a:srgbClr val="FF0000"/>
                </a:solidFill>
                <a:latin typeface="+mj-lt"/>
              </a:rPr>
              <a:t>/ɑrts/</a:t>
            </a:r>
          </a:p>
        </p:txBody>
      </p:sp>
      <p:sp>
        <p:nvSpPr>
          <p:cNvPr id="36" name="Rectangle 35"/>
          <p:cNvSpPr/>
          <p:nvPr/>
        </p:nvSpPr>
        <p:spPr>
          <a:xfrm>
            <a:off x="6654375" y="3732184"/>
            <a:ext cx="2216246" cy="754694"/>
          </a:xfrm>
          <a:prstGeom prst="rect">
            <a:avLst/>
          </a:prstGeom>
        </p:spPr>
        <p:txBody>
          <a:bodyPr wrap="square">
            <a:spAutoFit/>
          </a:bodyPr>
          <a:lstStyle/>
          <a:p>
            <a:pPr>
              <a:lnSpc>
                <a:spcPct val="150000"/>
              </a:lnSpc>
            </a:pPr>
            <a:r>
              <a:rPr lang="en-US" sz="3200">
                <a:solidFill>
                  <a:srgbClr val="FF0000"/>
                </a:solidFill>
                <a:latin typeface="+mj-lt"/>
              </a:rPr>
              <a:t>/tɪps/</a:t>
            </a:r>
          </a:p>
        </p:txBody>
      </p:sp>
      <p:sp>
        <p:nvSpPr>
          <p:cNvPr id="37" name="Rectangle 36"/>
          <p:cNvSpPr/>
          <p:nvPr/>
        </p:nvSpPr>
        <p:spPr>
          <a:xfrm>
            <a:off x="9540317" y="3776499"/>
            <a:ext cx="2216246" cy="754694"/>
          </a:xfrm>
          <a:prstGeom prst="rect">
            <a:avLst/>
          </a:prstGeom>
        </p:spPr>
        <p:txBody>
          <a:bodyPr wrap="square">
            <a:spAutoFit/>
          </a:bodyPr>
          <a:lstStyle/>
          <a:p>
            <a:pPr>
              <a:lnSpc>
                <a:spcPct val="150000"/>
              </a:lnSpc>
            </a:pPr>
            <a:r>
              <a:rPr lang="en-US" sz="3200">
                <a:solidFill>
                  <a:srgbClr val="FF0000"/>
                </a:solidFill>
                <a:latin typeface="+mj-lt"/>
              </a:rPr>
              <a:t>/tʃeks/</a:t>
            </a:r>
          </a:p>
        </p:txBody>
      </p:sp>
      <p:sp>
        <p:nvSpPr>
          <p:cNvPr id="38" name="Rectangle 37"/>
          <p:cNvSpPr/>
          <p:nvPr/>
        </p:nvSpPr>
        <p:spPr>
          <a:xfrm>
            <a:off x="900324" y="5683337"/>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ʃɜːrt</a:t>
            </a:r>
            <a:r>
              <a:rPr lang="en-US" sz="3200" dirty="0">
                <a:solidFill>
                  <a:srgbClr val="FF0000"/>
                </a:solidFill>
                <a:latin typeface="+mj-lt"/>
              </a:rPr>
              <a:t>/</a:t>
            </a:r>
          </a:p>
        </p:txBody>
      </p:sp>
      <p:sp>
        <p:nvSpPr>
          <p:cNvPr id="39" name="Rectangle 38"/>
          <p:cNvSpPr/>
          <p:nvPr/>
        </p:nvSpPr>
        <p:spPr>
          <a:xfrm>
            <a:off x="3904840" y="5605419"/>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kaɪnd</a:t>
            </a:r>
            <a:r>
              <a:rPr lang="en-US" sz="3200" dirty="0">
                <a:solidFill>
                  <a:srgbClr val="FF0000"/>
                </a:solidFill>
                <a:latin typeface="+mj-lt"/>
              </a:rPr>
              <a:t>/</a:t>
            </a:r>
          </a:p>
        </p:txBody>
      </p:sp>
      <p:sp>
        <p:nvSpPr>
          <p:cNvPr id="40" name="Rectangle 39"/>
          <p:cNvSpPr/>
          <p:nvPr/>
        </p:nvSpPr>
        <p:spPr>
          <a:xfrm>
            <a:off x="6885489" y="5659770"/>
            <a:ext cx="1513725"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taɪm</a:t>
            </a:r>
            <a:r>
              <a:rPr lang="en-US" sz="3200" dirty="0">
                <a:solidFill>
                  <a:srgbClr val="FF0000"/>
                </a:solidFill>
                <a:latin typeface="+mj-lt"/>
              </a:rPr>
              <a:t>/</a:t>
            </a:r>
          </a:p>
        </p:txBody>
      </p:sp>
      <p:sp>
        <p:nvSpPr>
          <p:cNvPr id="41" name="Rectangle 40"/>
          <p:cNvSpPr/>
          <p:nvPr/>
        </p:nvSpPr>
        <p:spPr>
          <a:xfrm>
            <a:off x="9540317" y="5653031"/>
            <a:ext cx="2216246" cy="754694"/>
          </a:xfrm>
          <a:prstGeom prst="rect">
            <a:avLst/>
          </a:prstGeom>
        </p:spPr>
        <p:txBody>
          <a:bodyPr wrap="square">
            <a:spAutoFit/>
          </a:bodyPr>
          <a:lstStyle/>
          <a:p>
            <a:pPr>
              <a:lnSpc>
                <a:spcPct val="150000"/>
              </a:lnSpc>
            </a:pPr>
            <a:r>
              <a:rPr lang="en-US" sz="3200">
                <a:solidFill>
                  <a:srgbClr val="FF0000"/>
                </a:solidFill>
                <a:latin typeface="+mj-lt"/>
              </a:rPr>
              <a:t>/tʃaɪld/</a:t>
            </a:r>
          </a:p>
        </p:txBody>
      </p:sp>
    </p:spTree>
    <p:extLst>
      <p:ext uri="{BB962C8B-B14F-4D97-AF65-F5344CB8AC3E}">
        <p14:creationId xmlns:p14="http://schemas.microsoft.com/office/powerpoint/2010/main" val="343100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ircle(in)">
                                      <p:cBhvr>
                                        <p:cTn id="44" dur="2000"/>
                                        <p:tgtEl>
                                          <p:spTgt spid="38"/>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circle(in)">
                                      <p:cBhvr>
                                        <p:cTn id="47" dur="2000"/>
                                        <p:tgtEl>
                                          <p:spTgt spid="3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circle(in)">
                                      <p:cBhvr>
                                        <p:cTn id="50" dur="2000"/>
                                        <p:tgtEl>
                                          <p:spTgt spid="40"/>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in)">
                                      <p:cBhvr>
                                        <p:cTn id="53"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961" y="409257"/>
            <a:ext cx="11878147" cy="600164"/>
          </a:xfrm>
          <a:prstGeom prst="rect">
            <a:avLst/>
          </a:prstGeom>
        </p:spPr>
        <p:txBody>
          <a:bodyPr wrap="square">
            <a:spAutoFit/>
          </a:bodyPr>
          <a:lstStyle/>
          <a:p>
            <a:r>
              <a:rPr lang="en-US" sz="3300" b="1" dirty="0">
                <a:solidFill>
                  <a:srgbClr val="0070C0"/>
                </a:solidFill>
                <a:ea typeface="Times New Roman" panose="02020603050405020304" pitchFamily="18" charset="0"/>
              </a:rPr>
              <a:t>Work in pairs, match the events to the appropriate activities.</a:t>
            </a:r>
            <a:endParaRPr lang="en-US" sz="3300" b="1" dirty="0">
              <a:solidFill>
                <a:srgbClr val="0070C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752207236"/>
              </p:ext>
            </p:extLst>
          </p:nvPr>
        </p:nvGraphicFramePr>
        <p:xfrm>
          <a:off x="1195057" y="1283781"/>
          <a:ext cx="9526258" cy="5120640"/>
        </p:xfrm>
        <a:graphic>
          <a:graphicData uri="http://schemas.openxmlformats.org/drawingml/2006/table">
            <a:tbl>
              <a:tblPr firstRow="1" bandRow="1">
                <a:tableStyleId>{5C22544A-7EE6-4342-B048-85BDC9FD1C3A}</a:tableStyleId>
              </a:tblPr>
              <a:tblGrid>
                <a:gridCol w="4763129">
                  <a:extLst>
                    <a:ext uri="{9D8B030D-6E8A-4147-A177-3AD203B41FA5}">
                      <a16:colId xmlns:a16="http://schemas.microsoft.com/office/drawing/2014/main" val="20000"/>
                    </a:ext>
                  </a:extLst>
                </a:gridCol>
                <a:gridCol w="4763129">
                  <a:extLst>
                    <a:ext uri="{9D8B030D-6E8A-4147-A177-3AD203B41FA5}">
                      <a16:colId xmlns:a16="http://schemas.microsoft.com/office/drawing/2014/main" val="20001"/>
                    </a:ext>
                  </a:extLst>
                </a:gridCol>
              </a:tblGrid>
              <a:tr h="553551">
                <a:tc>
                  <a:txBody>
                    <a:bodyPr/>
                    <a:lstStyle/>
                    <a:p>
                      <a:pPr algn="ctr"/>
                      <a:r>
                        <a:rPr lang="en-US" sz="3600" dirty="0">
                          <a:solidFill>
                            <a:schemeClr val="bg1"/>
                          </a:solidFill>
                        </a:rPr>
                        <a:t>Events </a:t>
                      </a:r>
                    </a:p>
                  </a:txBody>
                  <a:tcPr/>
                </a:tc>
                <a:tc>
                  <a:txBody>
                    <a:bodyPr/>
                    <a:lstStyle/>
                    <a:p>
                      <a:pPr algn="ctr"/>
                      <a:r>
                        <a:rPr lang="en-US" sz="3600" dirty="0">
                          <a:solidFill>
                            <a:schemeClr val="bg1"/>
                          </a:solidFill>
                        </a:rPr>
                        <a:t>Activities</a:t>
                      </a:r>
                      <a:r>
                        <a:rPr lang="en-US" sz="3600" dirty="0">
                          <a:solidFill>
                            <a:srgbClr val="FF0000"/>
                          </a:solidFill>
                        </a:rPr>
                        <a:t> </a:t>
                      </a:r>
                    </a:p>
                  </a:txBody>
                  <a:tcPr/>
                </a:tc>
                <a:extLst>
                  <a:ext uri="{0D108BD9-81ED-4DB2-BD59-A6C34878D82A}">
                    <a16:rowId xmlns:a16="http://schemas.microsoft.com/office/drawing/2014/main" val="10000"/>
                  </a:ext>
                </a:extLst>
              </a:tr>
              <a:tr h="553551">
                <a:tc>
                  <a:txBody>
                    <a:bodyPr/>
                    <a:lstStyle/>
                    <a:p>
                      <a:r>
                        <a:rPr lang="en-US" sz="3600" dirty="0"/>
                        <a:t>Car wash </a:t>
                      </a:r>
                    </a:p>
                  </a:txBody>
                  <a:tcPr/>
                </a:tc>
                <a:tc>
                  <a:txBody>
                    <a:bodyPr/>
                    <a:lstStyle/>
                    <a:p>
                      <a:r>
                        <a:rPr lang="en-US" sz="3600" dirty="0"/>
                        <a:t>Sell paintings</a:t>
                      </a:r>
                    </a:p>
                  </a:txBody>
                  <a:tcPr/>
                </a:tc>
                <a:extLst>
                  <a:ext uri="{0D108BD9-81ED-4DB2-BD59-A6C34878D82A}">
                    <a16:rowId xmlns:a16="http://schemas.microsoft.com/office/drawing/2014/main" val="10001"/>
                  </a:ext>
                </a:extLst>
              </a:tr>
              <a:tr h="553551">
                <a:tc>
                  <a:txBody>
                    <a:bodyPr/>
                    <a:lstStyle/>
                    <a:p>
                      <a:r>
                        <a:rPr lang="en-US" sz="3600" dirty="0"/>
                        <a:t>Fun run </a:t>
                      </a:r>
                    </a:p>
                  </a:txBody>
                  <a:tcPr/>
                </a:tc>
                <a:tc>
                  <a:txBody>
                    <a:bodyPr/>
                    <a:lstStyle/>
                    <a:p>
                      <a:r>
                        <a:rPr lang="en-US" sz="3600" dirty="0"/>
                        <a:t>Make</a:t>
                      </a:r>
                      <a:r>
                        <a:rPr lang="en-US" sz="3600" baseline="0" dirty="0"/>
                        <a:t> cupcakes</a:t>
                      </a:r>
                      <a:endParaRPr lang="en-US" sz="3600" dirty="0"/>
                    </a:p>
                  </a:txBody>
                  <a:tcPr/>
                </a:tc>
                <a:extLst>
                  <a:ext uri="{0D108BD9-81ED-4DB2-BD59-A6C34878D82A}">
                    <a16:rowId xmlns:a16="http://schemas.microsoft.com/office/drawing/2014/main" val="10002"/>
                  </a:ext>
                </a:extLst>
              </a:tr>
              <a:tr h="553551">
                <a:tc>
                  <a:txBody>
                    <a:bodyPr/>
                    <a:lstStyle/>
                    <a:p>
                      <a:r>
                        <a:rPr lang="en-US" sz="3600" dirty="0"/>
                        <a:t>Bake sale </a:t>
                      </a:r>
                    </a:p>
                  </a:txBody>
                  <a:tcPr/>
                </a:tc>
                <a:tc>
                  <a:txBody>
                    <a:bodyPr/>
                    <a:lstStyle/>
                    <a:p>
                      <a:r>
                        <a:rPr lang="en-US" sz="3600" dirty="0"/>
                        <a:t>Sell comics</a:t>
                      </a:r>
                    </a:p>
                  </a:txBody>
                  <a:tcPr/>
                </a:tc>
                <a:extLst>
                  <a:ext uri="{0D108BD9-81ED-4DB2-BD59-A6C34878D82A}">
                    <a16:rowId xmlns:a16="http://schemas.microsoft.com/office/drawing/2014/main" val="10003"/>
                  </a:ext>
                </a:extLst>
              </a:tr>
              <a:tr h="553551">
                <a:tc>
                  <a:txBody>
                    <a:bodyPr/>
                    <a:lstStyle/>
                    <a:p>
                      <a:r>
                        <a:rPr lang="en-US" sz="3600" dirty="0"/>
                        <a:t>Craft fair</a:t>
                      </a:r>
                    </a:p>
                  </a:txBody>
                  <a:tcPr/>
                </a:tc>
                <a:tc>
                  <a:txBody>
                    <a:bodyPr/>
                    <a:lstStyle/>
                    <a:p>
                      <a:r>
                        <a:rPr lang="en-US" sz="3600" dirty="0"/>
                        <a:t>Wash cars</a:t>
                      </a:r>
                    </a:p>
                  </a:txBody>
                  <a:tcPr/>
                </a:tc>
                <a:extLst>
                  <a:ext uri="{0D108BD9-81ED-4DB2-BD59-A6C34878D82A}">
                    <a16:rowId xmlns:a16="http://schemas.microsoft.com/office/drawing/2014/main" val="10004"/>
                  </a:ext>
                </a:extLst>
              </a:tr>
              <a:tr h="553551">
                <a:tc>
                  <a:txBody>
                    <a:bodyPr/>
                    <a:lstStyle/>
                    <a:p>
                      <a:r>
                        <a:rPr lang="en-US" sz="3600" dirty="0"/>
                        <a:t>Book fair </a:t>
                      </a:r>
                    </a:p>
                  </a:txBody>
                  <a:tcPr/>
                </a:tc>
                <a:tc>
                  <a:txBody>
                    <a:bodyPr/>
                    <a:lstStyle/>
                    <a:p>
                      <a:r>
                        <a:rPr lang="en-US" sz="3600" dirty="0"/>
                        <a:t>Sell tickets</a:t>
                      </a:r>
                    </a:p>
                  </a:txBody>
                  <a:tcPr/>
                </a:tc>
                <a:extLst>
                  <a:ext uri="{0D108BD9-81ED-4DB2-BD59-A6C34878D82A}">
                    <a16:rowId xmlns:a16="http://schemas.microsoft.com/office/drawing/2014/main" val="10005"/>
                  </a:ext>
                </a:extLst>
              </a:tr>
              <a:tr h="553551">
                <a:tc>
                  <a:txBody>
                    <a:bodyPr/>
                    <a:lstStyle/>
                    <a:p>
                      <a:r>
                        <a:rPr lang="en-US" sz="3600" dirty="0"/>
                        <a:t>Art show</a:t>
                      </a:r>
                      <a:r>
                        <a:rPr lang="en-US" sz="3600" baseline="0" dirty="0"/>
                        <a:t> </a:t>
                      </a:r>
                      <a:endParaRPr lang="en-US" sz="3600" dirty="0"/>
                    </a:p>
                  </a:txBody>
                  <a:tcPr/>
                </a:tc>
                <a:tc>
                  <a:txBody>
                    <a:bodyPr/>
                    <a:lstStyle/>
                    <a:p>
                      <a:r>
                        <a:rPr lang="en-US" sz="3600" dirty="0"/>
                        <a:t>Make cards</a:t>
                      </a:r>
                      <a:r>
                        <a:rPr lang="en-US" sz="3600" baseline="0" dirty="0"/>
                        <a:t> </a:t>
                      </a:r>
                      <a:endParaRPr lang="en-US" sz="3600" dirty="0"/>
                    </a:p>
                  </a:txBody>
                  <a:tcPr/>
                </a:tc>
                <a:extLst>
                  <a:ext uri="{0D108BD9-81ED-4DB2-BD59-A6C34878D82A}">
                    <a16:rowId xmlns:a16="http://schemas.microsoft.com/office/drawing/2014/main" val="10006"/>
                  </a:ext>
                </a:extLst>
              </a:tr>
              <a:tr h="553551">
                <a:tc>
                  <a:txBody>
                    <a:bodyPr/>
                    <a:lstStyle/>
                    <a:p>
                      <a:r>
                        <a:rPr lang="en-US" sz="3600" dirty="0"/>
                        <a:t>Talent show </a:t>
                      </a:r>
                    </a:p>
                  </a:txBody>
                  <a:tcPr/>
                </a:tc>
                <a:tc>
                  <a:txBody>
                    <a:bodyPr/>
                    <a:lstStyle/>
                    <a:p>
                      <a:r>
                        <a:rPr lang="en-US" sz="3600" dirty="0"/>
                        <a:t>Sell drinks</a:t>
                      </a:r>
                    </a:p>
                  </a:txBody>
                  <a:tcPr/>
                </a:tc>
                <a:extLst>
                  <a:ext uri="{0D108BD9-81ED-4DB2-BD59-A6C34878D82A}">
                    <a16:rowId xmlns:a16="http://schemas.microsoft.com/office/drawing/2014/main" val="10007"/>
                  </a:ext>
                </a:extLst>
              </a:tr>
            </a:tbl>
          </a:graphicData>
        </a:graphic>
      </p:graphicFrame>
      <p:cxnSp>
        <p:nvCxnSpPr>
          <p:cNvPr id="10" name="Straight Connector 9"/>
          <p:cNvCxnSpPr/>
          <p:nvPr/>
        </p:nvCxnSpPr>
        <p:spPr>
          <a:xfrm>
            <a:off x="3014804" y="2331267"/>
            <a:ext cx="3060071" cy="18287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869948" y="2955997"/>
            <a:ext cx="3088238" cy="3052917"/>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V="1">
            <a:off x="3087231" y="2955997"/>
            <a:ext cx="2987644" cy="583888"/>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p:cNvCxnSpPr/>
          <p:nvPr/>
        </p:nvCxnSpPr>
        <p:spPr>
          <a:xfrm>
            <a:off x="2946902" y="4264182"/>
            <a:ext cx="3064599" cy="977815"/>
          </a:xfrm>
          <a:prstGeom prst="line">
            <a:avLst/>
          </a:prstGeom>
        </p:spPr>
        <p:style>
          <a:lnRef idx="2">
            <a:schemeClr val="accent4"/>
          </a:lnRef>
          <a:fillRef idx="0">
            <a:schemeClr val="accent4"/>
          </a:fillRef>
          <a:effectRef idx="1">
            <a:schemeClr val="accent4"/>
          </a:effectRef>
          <a:fontRef idx="minor">
            <a:schemeClr val="tx1"/>
          </a:fontRef>
        </p:style>
      </p:cxnSp>
      <p:cxnSp>
        <p:nvCxnSpPr>
          <p:cNvPr id="18" name="Straight Connector 17"/>
          <p:cNvCxnSpPr/>
          <p:nvPr/>
        </p:nvCxnSpPr>
        <p:spPr>
          <a:xfrm flipV="1">
            <a:off x="2933322" y="3548938"/>
            <a:ext cx="3141553" cy="1306004"/>
          </a:xfrm>
          <a:prstGeom prst="line">
            <a:avLst/>
          </a:prstGeom>
        </p:spPr>
        <p:style>
          <a:lnRef idx="2">
            <a:schemeClr val="accent6"/>
          </a:lnRef>
          <a:fillRef idx="0">
            <a:schemeClr val="accent6"/>
          </a:fillRef>
          <a:effectRef idx="1">
            <a:schemeClr val="accent6"/>
          </a:effectRef>
          <a:fontRef idx="minor">
            <a:schemeClr val="tx1"/>
          </a:fontRef>
        </p:style>
      </p:cxnSp>
      <p:cxnSp>
        <p:nvCxnSpPr>
          <p:cNvPr id="20" name="Straight Connector 19"/>
          <p:cNvCxnSpPr>
            <a:cxnSpLocks/>
          </p:cNvCxnSpPr>
          <p:nvPr/>
        </p:nvCxnSpPr>
        <p:spPr>
          <a:xfrm flipV="1">
            <a:off x="2933322" y="2331267"/>
            <a:ext cx="3141553" cy="3022725"/>
          </a:xfrm>
          <a:prstGeom prst="line">
            <a:avLst/>
          </a:prstGeom>
        </p:spPr>
        <p:style>
          <a:lnRef idx="2">
            <a:schemeClr val="accent5"/>
          </a:lnRef>
          <a:fillRef idx="0">
            <a:schemeClr val="accent5"/>
          </a:fillRef>
          <a:effectRef idx="1">
            <a:schemeClr val="accent5"/>
          </a:effectRef>
          <a:fontRef idx="minor">
            <a:schemeClr val="tx1"/>
          </a:fontRef>
        </p:style>
      </p:cxnSp>
      <p:cxnSp>
        <p:nvCxnSpPr>
          <p:cNvPr id="22" name="Straight Connector 21"/>
          <p:cNvCxnSpPr/>
          <p:nvPr/>
        </p:nvCxnSpPr>
        <p:spPr>
          <a:xfrm flipV="1">
            <a:off x="3576119" y="4938665"/>
            <a:ext cx="2498756" cy="1167938"/>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274781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161" y="442911"/>
            <a:ext cx="3877152" cy="861774"/>
          </a:xfrm>
          <a:prstGeom prst="rect">
            <a:avLst/>
          </a:prstGeom>
        </p:spPr>
        <p:txBody>
          <a:bodyPr wrap="none">
            <a:spAutoFit/>
          </a:bodyPr>
          <a:lstStyle/>
          <a:p>
            <a:r>
              <a:rPr lang="en-US" sz="5000" b="1" dirty="0">
                <a:solidFill>
                  <a:srgbClr val="FF0000"/>
                </a:solidFill>
                <a:ea typeface="Times New Roman" panose="02020603050405020304" pitchFamily="18" charset="0"/>
              </a:rPr>
              <a:t>Work in pairs.</a:t>
            </a:r>
            <a:endParaRPr lang="en-US" sz="50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0630" y="409257"/>
            <a:ext cx="2871260" cy="1831324"/>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513161" y="1584357"/>
            <a:ext cx="5290110" cy="2417276"/>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t>Which event do you like best? Why? </a:t>
            </a:r>
          </a:p>
        </p:txBody>
      </p:sp>
      <p:sp>
        <p:nvSpPr>
          <p:cNvPr id="7" name="Oval Callout 6"/>
          <p:cNvSpPr/>
          <p:nvPr/>
        </p:nvSpPr>
        <p:spPr>
          <a:xfrm>
            <a:off x="6292158" y="3666653"/>
            <a:ext cx="5423026" cy="2462543"/>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t>I like the book fair best because I love reading.</a:t>
            </a:r>
          </a:p>
        </p:txBody>
      </p:sp>
    </p:spTree>
    <p:extLst>
      <p:ext uri="{BB962C8B-B14F-4D97-AF65-F5344CB8AC3E}">
        <p14:creationId xmlns:p14="http://schemas.microsoft.com/office/powerpoint/2010/main" val="18211146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5383</TotalTime>
  <Words>1303</Words>
  <Application>Microsoft Office PowerPoint</Application>
  <PresentationFormat>Widescreen</PresentationFormat>
  <Paragraphs>282</Paragraphs>
  <Slides>34</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264</cp:revision>
  <dcterms:created xsi:type="dcterms:W3CDTF">2020-12-08T03:17:05Z</dcterms:created>
  <dcterms:modified xsi:type="dcterms:W3CDTF">2025-01-19T08:03:23Z</dcterms:modified>
</cp:coreProperties>
</file>