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306" r:id="rId2"/>
    <p:sldId id="257" r:id="rId3"/>
    <p:sldId id="258" r:id="rId4"/>
    <p:sldId id="259" r:id="rId5"/>
    <p:sldId id="260" r:id="rId6"/>
    <p:sldId id="261" r:id="rId7"/>
    <p:sldId id="262" r:id="rId8"/>
    <p:sldId id="263" r:id="rId9"/>
    <p:sldId id="264" r:id="rId10"/>
    <p:sldId id="265" r:id="rId11"/>
    <p:sldId id="266" r:id="rId12"/>
    <p:sldId id="289" r:id="rId13"/>
    <p:sldId id="294" r:id="rId14"/>
    <p:sldId id="268" r:id="rId15"/>
    <p:sldId id="300" r:id="rId16"/>
    <p:sldId id="301" r:id="rId17"/>
    <p:sldId id="303" r:id="rId18"/>
    <p:sldId id="270" r:id="rId19"/>
    <p:sldId id="271" r:id="rId20"/>
    <p:sldId id="272" r:id="rId21"/>
    <p:sldId id="295" r:id="rId22"/>
    <p:sldId id="274" r:id="rId23"/>
    <p:sldId id="302" r:id="rId24"/>
    <p:sldId id="277" r:id="rId25"/>
    <p:sldId id="296" r:id="rId26"/>
    <p:sldId id="298" r:id="rId27"/>
    <p:sldId id="299" r:id="rId28"/>
    <p:sldId id="297" r:id="rId29"/>
    <p:sldId id="281" r:id="rId30"/>
    <p:sldId id="282" r:id="rId31"/>
    <p:sldId id="305" r:id="rId32"/>
    <p:sldId id="283" r:id="rId33"/>
    <p:sldId id="284" r:id="rId34"/>
    <p:sldId id="285" r:id="rId35"/>
    <p:sldId id="286" r:id="rId36"/>
    <p:sldId id="287" r:id="rId37"/>
    <p:sldId id="28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21" clrIdx="0">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DC30E1-32AA-4812-ADCA-7D6836A17FD3}" type="datetimeFigureOut">
              <a:rPr lang="en-US" smtClean="0"/>
              <a:t>19/1/2025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3D32BB-1286-4D6F-A84D-8E9003CE5A7D}" type="slidenum">
              <a:rPr lang="en-US" smtClean="0"/>
              <a:t>‹#›</a:t>
            </a:fld>
            <a:endParaRPr lang="en-US"/>
          </a:p>
        </p:txBody>
      </p:sp>
    </p:spTree>
    <p:extLst>
      <p:ext uri="{BB962C8B-B14F-4D97-AF65-F5344CB8AC3E}">
        <p14:creationId xmlns:p14="http://schemas.microsoft.com/office/powerpoint/2010/main" val="4195432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a:t>
            </a:r>
            <a:r>
              <a:rPr lang="en-US" dirty="0" err="1"/>
              <a:t>vào</a:t>
            </a:r>
            <a:r>
              <a:rPr lang="en-US" baseline="0" dirty="0"/>
              <a:t> </a:t>
            </a:r>
            <a:r>
              <a:rPr lang="en-US" baseline="0" dirty="0" err="1"/>
              <a:t>từng</a:t>
            </a:r>
            <a:r>
              <a:rPr lang="en-US" baseline="0" dirty="0"/>
              <a:t> </a:t>
            </a:r>
            <a:r>
              <a:rPr lang="en-US" baseline="0" dirty="0" err="1"/>
              <a:t>cụm</a:t>
            </a:r>
            <a:r>
              <a:rPr lang="en-US" baseline="0" dirty="0"/>
              <a:t> </a:t>
            </a:r>
            <a:r>
              <a:rPr lang="en-US" baseline="0" dirty="0" err="1"/>
              <a:t>nghe</a:t>
            </a:r>
            <a:r>
              <a:rPr lang="en-US" baseline="0" dirty="0"/>
              <a:t> </a:t>
            </a:r>
            <a:r>
              <a:rPr lang="en-US" baseline="0" dirty="0" err="1"/>
              <a:t>âm</a:t>
            </a:r>
            <a:r>
              <a:rPr lang="en-US" baseline="0" dirty="0"/>
              <a:t> </a:t>
            </a:r>
            <a:r>
              <a:rPr lang="en-US" baseline="0" dirty="0" err="1"/>
              <a:t>thanh</a:t>
            </a:r>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482146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a:t>
            </a:r>
            <a:r>
              <a:rPr lang="en-US" dirty="0" err="1"/>
              <a:t>vào</a:t>
            </a:r>
            <a:r>
              <a:rPr lang="en-US" baseline="0" dirty="0"/>
              <a:t> </a:t>
            </a:r>
            <a:r>
              <a:rPr lang="en-US" baseline="0" dirty="0" err="1"/>
              <a:t>từng</a:t>
            </a:r>
            <a:r>
              <a:rPr lang="en-US" baseline="0" dirty="0"/>
              <a:t> </a:t>
            </a:r>
            <a:r>
              <a:rPr lang="en-US" baseline="0" dirty="0" err="1"/>
              <a:t>cụm</a:t>
            </a:r>
            <a:r>
              <a:rPr lang="en-US" baseline="0" dirty="0"/>
              <a:t> </a:t>
            </a:r>
            <a:r>
              <a:rPr lang="en-US" baseline="0" dirty="0" err="1"/>
              <a:t>nghe</a:t>
            </a:r>
            <a:r>
              <a:rPr lang="en-US" baseline="0" dirty="0"/>
              <a:t> </a:t>
            </a:r>
            <a:r>
              <a:rPr lang="en-US" baseline="0" dirty="0" err="1"/>
              <a:t>âm</a:t>
            </a:r>
            <a:r>
              <a:rPr lang="en-US" baseline="0" dirty="0"/>
              <a:t> </a:t>
            </a:r>
            <a:r>
              <a:rPr lang="en-US" baseline="0" dirty="0" err="1"/>
              <a:t>thanh</a:t>
            </a:r>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802775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123244"/>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4452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prstClr val="white"/>
                </a:solidFill>
              </a:rPr>
              <a:t>Unit 4</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dirty="0" err="1">
                <a:solidFill>
                  <a:prstClr val="white"/>
                </a:solidFill>
              </a:rPr>
              <a:t>Tiếng</a:t>
            </a:r>
            <a:r>
              <a:rPr lang="en-US" sz="1400" dirty="0">
                <a:solidFill>
                  <a:prstClr val="white"/>
                </a:solidFill>
              </a:rPr>
              <a:t> Anh 7 </a:t>
            </a:r>
            <a:r>
              <a:rPr lang="en-US" sz="1400" dirty="0" err="1">
                <a:solidFill>
                  <a:prstClr val="white"/>
                </a:solidFill>
              </a:rPr>
              <a:t>i</a:t>
            </a:r>
            <a:r>
              <a:rPr lang="en-US" sz="1400" dirty="0">
                <a:solidFill>
                  <a:prstClr val="white"/>
                </a:solidFill>
              </a:rPr>
              <a:t>-Learn Smart World </a:t>
            </a: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FE798370-27E2-9F41-A466-FC64C7FFD70A}"/>
              </a:ext>
            </a:extLst>
          </p:cNvPr>
          <p:cNvSpPr txBox="1"/>
          <p:nvPr userDrawn="1"/>
        </p:nvSpPr>
        <p:spPr>
          <a:xfrm>
            <a:off x="10934878" y="-41096"/>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prstClr val="white"/>
                </a:solidFill>
              </a:rPr>
              <a:t>Lesson</a:t>
            </a:r>
            <a:r>
              <a:rPr lang="en-US" b="1" baseline="0" dirty="0">
                <a:solidFill>
                  <a:prstClr val="white"/>
                </a:solidFill>
              </a:rPr>
              <a:t> 1.1</a:t>
            </a:r>
            <a:endParaRPr lang="en-US" b="1" dirty="0">
              <a:solidFill>
                <a:prstClr val="white"/>
              </a:solidFill>
            </a:endParaRPr>
          </a:p>
        </p:txBody>
      </p:sp>
    </p:spTree>
    <p:extLst>
      <p:ext uri="{BB962C8B-B14F-4D97-AF65-F5344CB8AC3E}">
        <p14:creationId xmlns:p14="http://schemas.microsoft.com/office/powerpoint/2010/main" val="1076892494"/>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7.mp3"/><Relationship Id="rId18" Type="http://schemas.openxmlformats.org/officeDocument/2006/relationships/audio" Target="../media/media9.mp3"/><Relationship Id="rId3" Type="http://schemas.microsoft.com/office/2007/relationships/media" Target="../media/media2.mp3"/><Relationship Id="rId21" Type="http://schemas.microsoft.com/office/2007/relationships/media" Target="../media/media11.mp3"/><Relationship Id="rId7" Type="http://schemas.microsoft.com/office/2007/relationships/media" Target="../media/media4.mp3"/><Relationship Id="rId12" Type="http://schemas.openxmlformats.org/officeDocument/2006/relationships/audio" Target="../media/media6.mp3"/><Relationship Id="rId17" Type="http://schemas.microsoft.com/office/2007/relationships/media" Target="../media/media9.mp3"/><Relationship Id="rId25"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audio" Target="../media/media8.mp3"/><Relationship Id="rId20" Type="http://schemas.openxmlformats.org/officeDocument/2006/relationships/audio" Target="../media/media10.mp3"/><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24" Type="http://schemas.openxmlformats.org/officeDocument/2006/relationships/notesSlide" Target="../notesSlides/notesSlide1.xml"/><Relationship Id="rId5" Type="http://schemas.microsoft.com/office/2007/relationships/media" Target="../media/media3.mp3"/><Relationship Id="rId15" Type="http://schemas.microsoft.com/office/2007/relationships/media" Target="../media/media8.mp3"/><Relationship Id="rId23" Type="http://schemas.openxmlformats.org/officeDocument/2006/relationships/slideLayout" Target="../slideLayouts/slideLayout2.xml"/><Relationship Id="rId10" Type="http://schemas.openxmlformats.org/officeDocument/2006/relationships/audio" Target="../media/media5.mp3"/><Relationship Id="rId19" Type="http://schemas.microsoft.com/office/2007/relationships/media" Target="../media/media10.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7.mp3"/><Relationship Id="rId22" Type="http://schemas.openxmlformats.org/officeDocument/2006/relationships/audio" Target="../media/media11.mp3"/></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12.mp3"/><Relationship Id="rId18" Type="http://schemas.openxmlformats.org/officeDocument/2006/relationships/audio" Target="../media/media14.mp3"/><Relationship Id="rId3" Type="http://schemas.microsoft.com/office/2007/relationships/media" Target="../media/media2.mp3"/><Relationship Id="rId21" Type="http://schemas.openxmlformats.org/officeDocument/2006/relationships/image" Target="../media/image20.png"/><Relationship Id="rId7" Type="http://schemas.microsoft.com/office/2007/relationships/media" Target="../media/media4.mp3"/><Relationship Id="rId12" Type="http://schemas.openxmlformats.org/officeDocument/2006/relationships/audio" Target="../media/media6.mp3"/><Relationship Id="rId17" Type="http://schemas.microsoft.com/office/2007/relationships/media" Target="../media/media14.mp3"/><Relationship Id="rId2" Type="http://schemas.openxmlformats.org/officeDocument/2006/relationships/audio" Target="../media/media1.mp3"/><Relationship Id="rId16" Type="http://schemas.openxmlformats.org/officeDocument/2006/relationships/audio" Target="../media/media13.mp3"/><Relationship Id="rId20" Type="http://schemas.openxmlformats.org/officeDocument/2006/relationships/notesSlide" Target="../notesSlides/notesSlide2.xml"/><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microsoft.com/office/2007/relationships/media" Target="../media/media13.mp3"/><Relationship Id="rId10" Type="http://schemas.openxmlformats.org/officeDocument/2006/relationships/audio" Target="../media/media5.mp3"/><Relationship Id="rId19" Type="http://schemas.openxmlformats.org/officeDocument/2006/relationships/slideLayout" Target="../slideLayouts/slideLayout2.xml"/><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12.mp3"/></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eduhome.com.vn/DHALesson?idGrade=10&amp;idSubject=1&amp;idSeries=118&amp;idTheme=1067&amp;IdLevel=3&amp;idThemeServer=80"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97248"/>
            <a:ext cx="11969087" cy="1938992"/>
          </a:xfrm>
          <a:prstGeom prst="rect">
            <a:avLst/>
          </a:prstGeom>
        </p:spPr>
        <p:txBody>
          <a:bodyPr wrap="square">
            <a:spAutoFit/>
          </a:bodyPr>
          <a:lstStyle/>
          <a:p>
            <a:pPr algn="ctr"/>
            <a:r>
              <a:rPr lang="en-US" sz="4000" dirty="0">
                <a:solidFill>
                  <a:srgbClr val="FF0000"/>
                </a:solidFill>
                <a:latin typeface="Times New Roman" panose="02020603050405020304" pitchFamily="18" charset="0"/>
                <a:cs typeface="Times New Roman" panose="02020603050405020304" pitchFamily="18" charset="0"/>
              </a:rPr>
              <a:t>LUONG VAN CHANH SECONDARY SCHOOL</a:t>
            </a:r>
          </a:p>
          <a:p>
            <a:pPr algn="ctr"/>
            <a:r>
              <a:rPr lang="en-US" sz="4000" dirty="0">
                <a:solidFill>
                  <a:srgbClr val="FF0000"/>
                </a:solidFill>
                <a:latin typeface="Times New Roman" panose="02020603050405020304" pitchFamily="18" charset="0"/>
                <a:cs typeface="Times New Roman" panose="02020603050405020304" pitchFamily="18" charset="0"/>
              </a:rPr>
              <a:t>ENGLISH 7 </a:t>
            </a:r>
          </a:p>
          <a:p>
            <a:pPr algn="ctr"/>
            <a:r>
              <a:rPr lang="en-US" sz="4000" dirty="0">
                <a:solidFill>
                  <a:srgbClr val="FF0000"/>
                </a:solidFill>
                <a:latin typeface="Times New Roman" panose="02020603050405020304" pitchFamily="18" charset="0"/>
                <a:cs typeface="Times New Roman" panose="02020603050405020304" pitchFamily="18" charset="0"/>
              </a:rPr>
              <a:t>TEACHER: TRAN MAI THAO</a:t>
            </a:r>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6907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7910" y="547885"/>
            <a:ext cx="1133752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Work in pairs. a. Match each phrase to each picture.</a:t>
            </a:r>
          </a:p>
        </p:txBody>
      </p:sp>
      <p:sp>
        <p:nvSpPr>
          <p:cNvPr id="4" name="Rectangle 3"/>
          <p:cNvSpPr/>
          <p:nvPr/>
        </p:nvSpPr>
        <p:spPr>
          <a:xfrm>
            <a:off x="307910" y="2080979"/>
            <a:ext cx="3309253"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lvl="0"/>
            <a:r>
              <a:rPr lang="en-US" sz="3600" i="1" dirty="0">
                <a:solidFill>
                  <a:srgbClr val="0070C0"/>
                </a:solidFill>
              </a:rPr>
              <a:t>1. car wash </a:t>
            </a:r>
          </a:p>
          <a:p>
            <a:pPr lvl="0"/>
            <a:r>
              <a:rPr lang="en-US" sz="3600" i="1" dirty="0">
                <a:solidFill>
                  <a:srgbClr val="0070C0"/>
                </a:solidFill>
              </a:rPr>
              <a:t>2. bake sale</a:t>
            </a:r>
          </a:p>
          <a:p>
            <a:pPr lvl="0"/>
            <a:r>
              <a:rPr lang="en-US" sz="3600" i="1" dirty="0">
                <a:solidFill>
                  <a:srgbClr val="0070C0"/>
                </a:solidFill>
              </a:rPr>
              <a:t>3. craft fair</a:t>
            </a:r>
          </a:p>
          <a:p>
            <a:pPr lvl="0"/>
            <a:r>
              <a:rPr lang="en-US" sz="3600" i="1" dirty="0">
                <a:solidFill>
                  <a:srgbClr val="0070C0"/>
                </a:solidFill>
              </a:rPr>
              <a:t>4. talent show</a:t>
            </a:r>
          </a:p>
          <a:p>
            <a:pPr lvl="0"/>
            <a:r>
              <a:rPr lang="en-US" sz="3600" i="1" dirty="0">
                <a:solidFill>
                  <a:srgbClr val="0070C0"/>
                </a:solidFill>
              </a:rPr>
              <a:t>5. fun run </a:t>
            </a:r>
          </a:p>
        </p:txBody>
      </p:sp>
      <p:pic>
        <p:nvPicPr>
          <p:cNvPr id="10" name="Picture 9"/>
          <p:cNvPicPr>
            <a:picLocks noChangeAspect="1"/>
          </p:cNvPicPr>
          <p:nvPr/>
        </p:nvPicPr>
        <p:blipFill>
          <a:blip r:embed="rId2"/>
          <a:stretch>
            <a:fillRect/>
          </a:stretch>
        </p:blipFill>
        <p:spPr>
          <a:xfrm>
            <a:off x="3617163" y="1862983"/>
            <a:ext cx="8466855" cy="3700329"/>
          </a:xfrm>
          <a:prstGeom prst="rect">
            <a:avLst/>
          </a:prstGeom>
        </p:spPr>
      </p:pic>
      <p:sp>
        <p:nvSpPr>
          <p:cNvPr id="12" name="Rectangle 11"/>
          <p:cNvSpPr/>
          <p:nvPr/>
        </p:nvSpPr>
        <p:spPr>
          <a:xfrm>
            <a:off x="8622707" y="3127761"/>
            <a:ext cx="393106" cy="38437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solidFill>
                  <a:srgbClr val="FF0000"/>
                </a:solidFill>
              </a:rPr>
              <a:t>2</a:t>
            </a:r>
          </a:p>
        </p:txBody>
      </p:sp>
      <p:sp>
        <p:nvSpPr>
          <p:cNvPr id="13" name="Rectangle 12"/>
          <p:cNvSpPr/>
          <p:nvPr/>
        </p:nvSpPr>
        <p:spPr>
          <a:xfrm>
            <a:off x="11511185" y="3127761"/>
            <a:ext cx="384561" cy="38437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solidFill>
                  <a:srgbClr val="FF0000"/>
                </a:solidFill>
              </a:rPr>
              <a:t>5</a:t>
            </a:r>
          </a:p>
        </p:txBody>
      </p:sp>
      <p:sp>
        <p:nvSpPr>
          <p:cNvPr id="14" name="Rectangle 13"/>
          <p:cNvSpPr/>
          <p:nvPr/>
        </p:nvSpPr>
        <p:spPr>
          <a:xfrm>
            <a:off x="5725682" y="3127760"/>
            <a:ext cx="386853" cy="38437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t>3</a:t>
            </a:r>
          </a:p>
        </p:txBody>
      </p:sp>
      <p:sp>
        <p:nvSpPr>
          <p:cNvPr id="15" name="Rectangle 14"/>
          <p:cNvSpPr/>
          <p:nvPr/>
        </p:nvSpPr>
        <p:spPr>
          <a:xfrm>
            <a:off x="5725682" y="4943301"/>
            <a:ext cx="401653" cy="38927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solidFill>
                  <a:srgbClr val="FF0000"/>
                </a:solidFill>
              </a:rPr>
              <a:t>4</a:t>
            </a:r>
          </a:p>
        </p:txBody>
      </p:sp>
      <p:sp>
        <p:nvSpPr>
          <p:cNvPr id="16" name="Rectangle 15"/>
          <p:cNvSpPr/>
          <p:nvPr/>
        </p:nvSpPr>
        <p:spPr>
          <a:xfrm>
            <a:off x="8622707" y="4943301"/>
            <a:ext cx="393106" cy="38927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solidFill>
                  <a:srgbClr val="FF0000"/>
                </a:solidFill>
              </a:rPr>
              <a:t>1</a:t>
            </a:r>
          </a:p>
        </p:txBody>
      </p:sp>
    </p:spTree>
    <p:extLst>
      <p:ext uri="{BB962C8B-B14F-4D97-AF65-F5344CB8AC3E}">
        <p14:creationId xmlns:p14="http://schemas.microsoft.com/office/powerpoint/2010/main" val="218061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0226" y="685611"/>
            <a:ext cx="11403726"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rPr>
              <a:t>Listen and repeat. </a:t>
            </a:r>
            <a:r>
              <a:rPr lang="en-US" sz="2400" b="1" i="1" dirty="0">
                <a:solidFill>
                  <a:srgbClr val="0070C0"/>
                </a:solidFill>
              </a:rPr>
              <a:t>(Click each word to hear the sound) </a:t>
            </a:r>
            <a:r>
              <a:rPr lang="en-US" sz="3600" b="1" i="1" dirty="0">
                <a:solidFill>
                  <a:srgbClr val="0070C0"/>
                </a:solidFill>
              </a:rPr>
              <a:t> </a:t>
            </a:r>
          </a:p>
        </p:txBody>
      </p:sp>
      <p:pic>
        <p:nvPicPr>
          <p:cNvPr id="3" name="bake cak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1580521" y="706505"/>
            <a:ext cx="487363" cy="487363"/>
          </a:xfrm>
          <a:prstGeom prst="rect">
            <a:avLst/>
          </a:prstGeom>
        </p:spPr>
      </p:pic>
      <p:pic>
        <p:nvPicPr>
          <p:cNvPr id="4" name="build model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5"/>
          <a:stretch>
            <a:fillRect/>
          </a:stretch>
        </p:blipFill>
        <p:spPr>
          <a:xfrm>
            <a:off x="11580520" y="706504"/>
            <a:ext cx="487363" cy="487363"/>
          </a:xfrm>
          <a:prstGeom prst="rect">
            <a:avLst/>
          </a:prstGeom>
        </p:spPr>
      </p:pic>
      <p:pic>
        <p:nvPicPr>
          <p:cNvPr id="5" name="collect soccer stickers">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5"/>
          <a:stretch>
            <a:fillRect/>
          </a:stretch>
        </p:blipFill>
        <p:spPr>
          <a:xfrm>
            <a:off x="11563415" y="706504"/>
            <a:ext cx="487363" cy="487363"/>
          </a:xfrm>
          <a:prstGeom prst="rect">
            <a:avLst/>
          </a:prstGeom>
        </p:spPr>
      </p:pic>
      <p:pic>
        <p:nvPicPr>
          <p:cNvPr id="6" name="make vlogs">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5"/>
          <a:stretch>
            <a:fillRect/>
          </a:stretch>
        </p:blipFill>
        <p:spPr>
          <a:xfrm>
            <a:off x="11597625" y="713469"/>
            <a:ext cx="487363" cy="487363"/>
          </a:xfrm>
          <a:prstGeom prst="rect">
            <a:avLst/>
          </a:prstGeom>
        </p:spPr>
      </p:pic>
      <p:pic>
        <p:nvPicPr>
          <p:cNvPr id="7" name="play online games">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5"/>
          <a:stretch>
            <a:fillRect/>
          </a:stretch>
        </p:blipFill>
        <p:spPr>
          <a:xfrm>
            <a:off x="11589072" y="699540"/>
            <a:ext cx="487363" cy="487363"/>
          </a:xfrm>
          <a:prstGeom prst="rect">
            <a:avLst/>
          </a:prstGeom>
        </p:spPr>
      </p:pic>
      <p:pic>
        <p:nvPicPr>
          <p:cNvPr id="8" name="read comics">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5"/>
          <a:stretch>
            <a:fillRect/>
          </a:stretch>
        </p:blipFill>
        <p:spPr>
          <a:xfrm>
            <a:off x="11571966" y="685611"/>
            <a:ext cx="487363" cy="487363"/>
          </a:xfrm>
          <a:prstGeom prst="rect">
            <a:avLst/>
          </a:prstGeom>
        </p:spPr>
      </p:pic>
      <p:sp>
        <p:nvSpPr>
          <p:cNvPr id="10" name="TextBox 9"/>
          <p:cNvSpPr txBox="1"/>
          <p:nvPr/>
        </p:nvSpPr>
        <p:spPr>
          <a:xfrm>
            <a:off x="480048" y="4307978"/>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fun run</a:t>
            </a:r>
            <a:r>
              <a:rPr lang="en-US" sz="3200" i="1" dirty="0">
                <a:solidFill>
                  <a:srgbClr val="0070C0"/>
                </a:solidFill>
              </a:rPr>
              <a:t> </a:t>
            </a:r>
            <a:r>
              <a:rPr lang="vi-VN" sz="2400" dirty="0">
                <a:solidFill>
                  <a:prstClr val="black"/>
                </a:solidFill>
                <a:latin typeface="Calibri" panose="020F0502020204030204" pitchFamily="34" charset="0"/>
                <a:cs typeface="Calibri" panose="020F0502020204030204" pitchFamily="34" charset="0"/>
              </a:rPr>
              <a:t>(</a:t>
            </a:r>
            <a:r>
              <a:rPr lang="en-US" sz="2400" dirty="0">
                <a:solidFill>
                  <a:prstClr val="black"/>
                </a:solidFill>
                <a:latin typeface="Calibri" panose="020F0502020204030204" pitchFamily="34" charset="0"/>
                <a:cs typeface="Calibri" panose="020F0502020204030204" pitchFamily="34" charset="0"/>
              </a:rPr>
              <a:t>n.</a:t>
            </a:r>
            <a:r>
              <a:rPr lang="vi-VN" sz="2400" dirty="0">
                <a:solidFill>
                  <a:prstClr val="black"/>
                </a:solidFill>
                <a:latin typeface="Calibri" panose="020F0502020204030204" pitchFamily="34" charset="0"/>
                <a:cs typeface="Calibri" panose="020F0502020204030204" pitchFamily="34" charset="0"/>
              </a:rPr>
              <a:t> phr) </a:t>
            </a:r>
            <a:r>
              <a:rPr lang="vi-VN" sz="2400" dirty="0">
                <a:solidFill>
                  <a:prstClr val="black"/>
                </a:solidFill>
              </a:rPr>
              <a:t>/</a:t>
            </a:r>
            <a:r>
              <a:rPr lang="vi-VN" sz="2400" dirty="0">
                <a:solidFill>
                  <a:srgbClr val="FF0000"/>
                </a:solidFill>
                <a:latin typeface="Calibri" panose="020F0502020204030204" pitchFamily="34" charset="0"/>
                <a:cs typeface="Calibri" panose="020F0502020204030204" pitchFamily="34" charset="0"/>
              </a:rPr>
              <a:t>fʌn</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rʌn</a:t>
            </a:r>
            <a:r>
              <a:rPr lang="vi-VN" sz="2400" dirty="0">
                <a:solidFill>
                  <a:prstClr val="black"/>
                </a:solidFill>
              </a:rPr>
              <a:t>/ </a:t>
            </a:r>
            <a:r>
              <a:rPr lang="en-US" sz="2400" dirty="0" err="1">
                <a:solidFill>
                  <a:prstClr val="black"/>
                </a:solidFill>
                <a:latin typeface="Calibri" panose="020F0502020204030204" pitchFamily="34" charset="0"/>
                <a:cs typeface="Calibri" panose="020F0502020204030204" pitchFamily="34" charset="0"/>
              </a:rPr>
              <a:t>cuộc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thi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chạy</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để</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gây</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quỹ</a:t>
            </a:r>
            <a:endParaRPr lang="en-US" sz="2400" i="1" dirty="0">
              <a:solidFill>
                <a:srgbClr val="0070C0"/>
              </a:solidFill>
              <a:cs typeface="Calibri" panose="020F0502020204030204" pitchFamily="34" charset="0"/>
            </a:endParaRPr>
          </a:p>
        </p:txBody>
      </p:sp>
      <p:sp>
        <p:nvSpPr>
          <p:cNvPr id="11" name="TextBox 10"/>
          <p:cNvSpPr txBox="1"/>
          <p:nvPr/>
        </p:nvSpPr>
        <p:spPr>
          <a:xfrm>
            <a:off x="480049" y="3646602"/>
            <a:ext cx="11371226"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talent show </a:t>
            </a:r>
            <a:r>
              <a:rPr lang="en-US" sz="2400" dirty="0">
                <a:solidFill>
                  <a:prstClr val="black"/>
                </a:solidFill>
              </a:rPr>
              <a:t>(n. </a:t>
            </a:r>
            <a:r>
              <a:rPr lang="en-US" sz="2400" dirty="0" err="1">
                <a:solidFill>
                  <a:prstClr val="black"/>
                </a:solidFill>
              </a:rPr>
              <a:t>phr</a:t>
            </a:r>
            <a:r>
              <a:rPr lang="en-US" sz="2400" dirty="0">
                <a:solidFill>
                  <a:prstClr val="black"/>
                </a:solidFill>
              </a:rPr>
              <a:t>) /</a:t>
            </a:r>
            <a:r>
              <a:rPr lang="en-US" sz="2400" dirty="0">
                <a:solidFill>
                  <a:srgbClr val="FF0000"/>
                </a:solidFill>
              </a:rPr>
              <a:t>ˈ</a:t>
            </a:r>
            <a:r>
              <a:rPr lang="en-US" sz="2400" dirty="0" err="1">
                <a:solidFill>
                  <a:srgbClr val="FF0000"/>
                </a:solidFill>
              </a:rPr>
              <a:t>tælənt</a:t>
            </a:r>
            <a:r>
              <a:rPr lang="en-US" sz="2400" dirty="0">
                <a:solidFill>
                  <a:srgbClr val="FF0000"/>
                </a:solidFill>
              </a:rPr>
              <a:t> </a:t>
            </a:r>
            <a:r>
              <a:rPr lang="en-US" sz="2400" dirty="0" err="1">
                <a:solidFill>
                  <a:srgbClr val="FF0000"/>
                </a:solidFill>
              </a:rPr>
              <a:t>ʃoʊ</a:t>
            </a:r>
            <a:r>
              <a:rPr lang="en-US" sz="2400" dirty="0">
                <a:solidFill>
                  <a:prstClr val="black"/>
                </a:solidFill>
              </a:rPr>
              <a:t>/ </a:t>
            </a:r>
            <a:r>
              <a:rPr lang="en-US" sz="2400" dirty="0" err="1">
                <a:solidFill>
                  <a:prstClr val="black"/>
                </a:solidFill>
              </a:rPr>
              <a:t>chương</a:t>
            </a:r>
            <a:r>
              <a:rPr lang="en-US" sz="2400" dirty="0">
                <a:solidFill>
                  <a:prstClr val="black"/>
                </a:solidFill>
              </a:rPr>
              <a:t> </a:t>
            </a:r>
            <a:r>
              <a:rPr lang="en-US" sz="2400" dirty="0" err="1">
                <a:solidFill>
                  <a:prstClr val="black"/>
                </a:solidFill>
              </a:rPr>
              <a:t>trình</a:t>
            </a:r>
            <a:r>
              <a:rPr lang="en-US" sz="2400" dirty="0">
                <a:solidFill>
                  <a:prstClr val="black"/>
                </a:solidFill>
              </a:rPr>
              <a:t> </a:t>
            </a:r>
            <a:r>
              <a:rPr lang="en-US" sz="2400" dirty="0" err="1">
                <a:solidFill>
                  <a:prstClr val="black"/>
                </a:solidFill>
              </a:rPr>
              <a:t>biểu</a:t>
            </a:r>
            <a:r>
              <a:rPr lang="en-US" sz="2400" dirty="0">
                <a:solidFill>
                  <a:prstClr val="black"/>
                </a:solidFill>
              </a:rPr>
              <a:t> </a:t>
            </a:r>
            <a:r>
              <a:rPr lang="en-US" sz="2400" dirty="0" err="1">
                <a:solidFill>
                  <a:prstClr val="black"/>
                </a:solidFill>
              </a:rPr>
              <a:t>diễn</a:t>
            </a:r>
            <a:r>
              <a:rPr lang="en-US" sz="2400" dirty="0">
                <a:solidFill>
                  <a:prstClr val="black"/>
                </a:solidFill>
              </a:rPr>
              <a:t> </a:t>
            </a:r>
            <a:r>
              <a:rPr lang="en-US" sz="2400" dirty="0" err="1">
                <a:solidFill>
                  <a:prstClr val="black"/>
                </a:solidFill>
              </a:rPr>
              <a:t>tài</a:t>
            </a:r>
            <a:r>
              <a:rPr lang="en-US" sz="2400" dirty="0">
                <a:solidFill>
                  <a:prstClr val="black"/>
                </a:solidFill>
              </a:rPr>
              <a:t> </a:t>
            </a:r>
            <a:r>
              <a:rPr lang="en-US" sz="2400" dirty="0" err="1">
                <a:solidFill>
                  <a:prstClr val="black"/>
                </a:solidFill>
              </a:rPr>
              <a:t>năng</a:t>
            </a:r>
            <a:r>
              <a:rPr lang="en-US" sz="2400" dirty="0">
                <a:solidFill>
                  <a:prstClr val="black"/>
                </a:solidFill>
              </a:rPr>
              <a:t> </a:t>
            </a:r>
            <a:endParaRPr lang="en-US" sz="2400" i="1" dirty="0">
              <a:solidFill>
                <a:srgbClr val="0070C0"/>
              </a:solidFill>
            </a:endParaRPr>
          </a:p>
        </p:txBody>
      </p:sp>
      <p:sp>
        <p:nvSpPr>
          <p:cNvPr id="12" name="TextBox 11"/>
          <p:cNvSpPr txBox="1"/>
          <p:nvPr/>
        </p:nvSpPr>
        <p:spPr>
          <a:xfrm>
            <a:off x="452974" y="2927577"/>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craft fair</a:t>
            </a:r>
            <a:r>
              <a:rPr lang="en-US" sz="3200" i="1" dirty="0">
                <a:solidFill>
                  <a:srgbClr val="0070C0"/>
                </a:solidFill>
              </a:rPr>
              <a:t> </a:t>
            </a:r>
            <a:r>
              <a:rPr lang="en-US" sz="2400" dirty="0">
                <a:solidFill>
                  <a:prstClr val="black"/>
                </a:solidFill>
                <a:latin typeface="+mj-lt"/>
              </a:rPr>
              <a:t>(n. </a:t>
            </a:r>
            <a:r>
              <a:rPr lang="en-US" sz="2400" dirty="0" err="1">
                <a:solidFill>
                  <a:prstClr val="black"/>
                </a:solidFill>
                <a:latin typeface="+mj-lt"/>
              </a:rPr>
              <a:t>phr</a:t>
            </a:r>
            <a:r>
              <a:rPr lang="en-US" sz="2400" dirty="0">
                <a:solidFill>
                  <a:prstClr val="black"/>
                </a:solidFill>
                <a:latin typeface="+mj-lt"/>
              </a:rPr>
              <a:t>) </a:t>
            </a:r>
            <a:r>
              <a:rPr lang="en-US" sz="2400" dirty="0">
                <a:solidFill>
                  <a:prstClr val="black"/>
                </a:solidFill>
              </a:rPr>
              <a:t>/</a:t>
            </a:r>
            <a:r>
              <a:rPr lang="en-US" sz="2400" dirty="0">
                <a:solidFill>
                  <a:srgbClr val="FF0000"/>
                </a:solidFill>
              </a:rPr>
              <a:t>kræft </a:t>
            </a:r>
            <a:r>
              <a:rPr lang="en-US" sz="2400" dirty="0" err="1">
                <a:solidFill>
                  <a:srgbClr val="FF0000"/>
                </a:solidFill>
              </a:rPr>
              <a:t>fer</a:t>
            </a:r>
            <a:r>
              <a:rPr lang="en-US" sz="2400" dirty="0">
                <a:solidFill>
                  <a:prstClr val="black"/>
                </a:solidFill>
              </a:rPr>
              <a:t>/ </a:t>
            </a:r>
            <a:r>
              <a:rPr lang="en-US" sz="2400" dirty="0" err="1">
                <a:solidFill>
                  <a:prstClr val="black"/>
                </a:solidFill>
              </a:rPr>
              <a:t>hội</a:t>
            </a:r>
            <a:r>
              <a:rPr lang="en-US" sz="2400" dirty="0">
                <a:solidFill>
                  <a:prstClr val="black"/>
                </a:solidFill>
              </a:rPr>
              <a:t> </a:t>
            </a:r>
            <a:r>
              <a:rPr lang="en-US" sz="2400" dirty="0" err="1">
                <a:solidFill>
                  <a:prstClr val="black"/>
                </a:solidFill>
              </a:rPr>
              <a:t>chợ</a:t>
            </a:r>
            <a:r>
              <a:rPr lang="en-US" sz="2400" dirty="0">
                <a:solidFill>
                  <a:prstClr val="black"/>
                </a:solidFill>
              </a:rPr>
              <a:t> </a:t>
            </a:r>
            <a:r>
              <a:rPr lang="en-US" sz="2400" dirty="0" err="1">
                <a:solidFill>
                  <a:prstClr val="black"/>
                </a:solidFill>
              </a:rPr>
              <a:t>hàng</a:t>
            </a:r>
            <a:r>
              <a:rPr lang="en-US" sz="2400" dirty="0">
                <a:solidFill>
                  <a:prstClr val="black"/>
                </a:solidFill>
              </a:rPr>
              <a:t> </a:t>
            </a:r>
            <a:r>
              <a:rPr lang="en-US" sz="2400" dirty="0" err="1">
                <a:solidFill>
                  <a:prstClr val="black"/>
                </a:solidFill>
              </a:rPr>
              <a:t>thủ</a:t>
            </a:r>
            <a:r>
              <a:rPr lang="en-US" sz="2400" dirty="0">
                <a:solidFill>
                  <a:prstClr val="black"/>
                </a:solidFill>
              </a:rPr>
              <a:t> </a:t>
            </a:r>
            <a:r>
              <a:rPr lang="en-US" sz="2400" dirty="0" err="1">
                <a:solidFill>
                  <a:prstClr val="black"/>
                </a:solidFill>
              </a:rPr>
              <a:t>công</a:t>
            </a:r>
            <a:endParaRPr lang="en-US" sz="2400" dirty="0">
              <a:solidFill>
                <a:prstClr val="black"/>
              </a:solidFill>
              <a:cs typeface="Calibri" panose="020F0502020204030204" pitchFamily="34" charset="0"/>
            </a:endParaRPr>
          </a:p>
        </p:txBody>
      </p:sp>
      <p:sp>
        <p:nvSpPr>
          <p:cNvPr id="13" name="TextBox 12"/>
          <p:cNvSpPr txBox="1"/>
          <p:nvPr/>
        </p:nvSpPr>
        <p:spPr>
          <a:xfrm>
            <a:off x="470079" y="2243850"/>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bake sale</a:t>
            </a:r>
            <a:r>
              <a:rPr lang="en-US" sz="3200" i="1" dirty="0">
                <a:solidFill>
                  <a:srgbClr val="0070C0"/>
                </a:solidFill>
              </a:rPr>
              <a:t> </a:t>
            </a:r>
            <a:r>
              <a:rPr lang="vi-VN" sz="2400" dirty="0">
                <a:solidFill>
                  <a:prstClr val="black"/>
                </a:solidFill>
                <a:latin typeface="Calibri" panose="020F0502020204030204" pitchFamily="34" charset="0"/>
                <a:cs typeface="Calibri" panose="020F0502020204030204" pitchFamily="34" charset="0"/>
              </a:rPr>
              <a:t>(</a:t>
            </a:r>
            <a:r>
              <a:rPr lang="en-US" sz="2400" dirty="0">
                <a:solidFill>
                  <a:prstClr val="black"/>
                </a:solidFill>
                <a:latin typeface="Calibri" panose="020F0502020204030204" pitchFamily="34" charset="0"/>
                <a:cs typeface="Calibri" panose="020F0502020204030204" pitchFamily="34" charset="0"/>
              </a:rPr>
              <a:t>n.</a:t>
            </a:r>
            <a:r>
              <a:rPr lang="vi-VN" sz="2400" dirty="0">
                <a:solidFill>
                  <a:prstClr val="black"/>
                </a:solidFill>
                <a:latin typeface="Calibri" panose="020F0502020204030204" pitchFamily="34" charset="0"/>
                <a:cs typeface="Calibri" panose="020F0502020204030204" pitchFamily="34" charset="0"/>
              </a:rPr>
              <a:t> phr) </a:t>
            </a:r>
            <a:r>
              <a:rPr lang="vi-VN" sz="2400" dirty="0">
                <a:solidFill>
                  <a:prstClr val="black"/>
                </a:solidFill>
              </a:rPr>
              <a:t>/</a:t>
            </a:r>
            <a:r>
              <a:rPr lang="vi-VN" sz="2400" dirty="0">
                <a:solidFill>
                  <a:srgbClr val="FF0000"/>
                </a:solidFill>
                <a:latin typeface="Calibri" panose="020F0502020204030204" pitchFamily="34" charset="0"/>
                <a:cs typeface="Calibri" panose="020F0502020204030204" pitchFamily="34" charset="0"/>
              </a:rPr>
              <a:t>beɪk seɪl</a:t>
            </a:r>
            <a:r>
              <a:rPr lang="vi-VN" sz="2400" dirty="0">
                <a:solidFill>
                  <a:prstClr val="black"/>
                </a:solidFill>
              </a:rPr>
              <a:t>/ </a:t>
            </a:r>
            <a:r>
              <a:rPr lang="en-US" sz="2400" dirty="0" err="1">
                <a:solidFill>
                  <a:prstClr val="black"/>
                </a:solidFill>
              </a:rPr>
              <a:t>bán</a:t>
            </a:r>
            <a:r>
              <a:rPr lang="en-US" sz="2400" dirty="0">
                <a:solidFill>
                  <a:prstClr val="black"/>
                </a:solidFill>
              </a:rPr>
              <a:t> </a:t>
            </a:r>
            <a:r>
              <a:rPr lang="en-US" sz="2400" dirty="0" err="1">
                <a:solidFill>
                  <a:prstClr val="black"/>
                </a:solidFill>
              </a:rPr>
              <a:t>bánh</a:t>
            </a:r>
            <a:endParaRPr lang="en-US" sz="2400" i="1" dirty="0">
              <a:solidFill>
                <a:srgbClr val="0070C0"/>
              </a:solidFill>
            </a:endParaRPr>
          </a:p>
        </p:txBody>
      </p:sp>
      <p:sp>
        <p:nvSpPr>
          <p:cNvPr id="14" name="TextBox 13"/>
          <p:cNvSpPr txBox="1"/>
          <p:nvPr/>
        </p:nvSpPr>
        <p:spPr>
          <a:xfrm>
            <a:off x="451418" y="1559419"/>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car wash</a:t>
            </a:r>
            <a:r>
              <a:rPr lang="en-US" sz="2400" i="1" dirty="0">
                <a:solidFill>
                  <a:srgbClr val="0070C0"/>
                </a:solidFill>
              </a:rPr>
              <a:t> </a:t>
            </a:r>
            <a:r>
              <a:rPr lang="en-US" sz="2400" dirty="0">
                <a:solidFill>
                  <a:prstClr val="black"/>
                </a:solidFill>
                <a:latin typeface="+mj-lt"/>
              </a:rPr>
              <a:t>(n. </a:t>
            </a:r>
            <a:r>
              <a:rPr lang="en-US" sz="2400" dirty="0" err="1">
                <a:solidFill>
                  <a:prstClr val="black"/>
                </a:solidFill>
                <a:latin typeface="+mj-lt"/>
              </a:rPr>
              <a:t>phr</a:t>
            </a:r>
            <a:r>
              <a:rPr lang="en-US" sz="2400" dirty="0">
                <a:solidFill>
                  <a:prstClr val="black"/>
                </a:solidFill>
                <a:latin typeface="+mj-lt"/>
              </a:rPr>
              <a:t>) </a:t>
            </a:r>
            <a:r>
              <a:rPr lang="en-US" sz="2400" dirty="0">
                <a:solidFill>
                  <a:prstClr val="black"/>
                </a:solidFill>
              </a:rPr>
              <a:t>/</a:t>
            </a:r>
            <a:r>
              <a:rPr lang="en-US" sz="2400" dirty="0" err="1">
                <a:solidFill>
                  <a:srgbClr val="FF0000"/>
                </a:solidFill>
              </a:rPr>
              <a:t>kɑːr</a:t>
            </a:r>
            <a:r>
              <a:rPr lang="en-US" sz="2400" dirty="0">
                <a:solidFill>
                  <a:srgbClr val="FF0000"/>
                </a:solidFill>
              </a:rPr>
              <a:t> </a:t>
            </a:r>
            <a:r>
              <a:rPr lang="en-US" sz="2400" dirty="0" err="1">
                <a:solidFill>
                  <a:srgbClr val="FF0000"/>
                </a:solidFill>
              </a:rPr>
              <a:t>wɑːʃ</a:t>
            </a:r>
            <a:r>
              <a:rPr lang="en-US" sz="2400" dirty="0">
                <a:solidFill>
                  <a:prstClr val="black"/>
                </a:solidFill>
              </a:rPr>
              <a:t>/ </a:t>
            </a:r>
            <a:r>
              <a:rPr lang="en-US" sz="2400" dirty="0" err="1">
                <a:solidFill>
                  <a:prstClr val="black"/>
                </a:solidFill>
              </a:rPr>
              <a:t>rửa</a:t>
            </a:r>
            <a:r>
              <a:rPr lang="en-US" sz="2400" dirty="0">
                <a:solidFill>
                  <a:prstClr val="black"/>
                </a:solidFill>
              </a:rPr>
              <a:t> </a:t>
            </a:r>
            <a:r>
              <a:rPr lang="en-US" sz="2400" dirty="0" err="1">
                <a:solidFill>
                  <a:prstClr val="black"/>
                </a:solidFill>
              </a:rPr>
              <a:t>xe</a:t>
            </a:r>
            <a:endParaRPr lang="en-US" i="1" dirty="0">
              <a:solidFill>
                <a:srgbClr val="0070C0"/>
              </a:solidFill>
            </a:endParaRPr>
          </a:p>
        </p:txBody>
      </p:sp>
      <p:sp>
        <p:nvSpPr>
          <p:cNvPr id="15" name="Rectangle 14"/>
          <p:cNvSpPr/>
          <p:nvPr/>
        </p:nvSpPr>
        <p:spPr>
          <a:xfrm>
            <a:off x="11563415" y="503853"/>
            <a:ext cx="521573" cy="9050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car wash">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5"/>
          <a:stretch>
            <a:fillRect/>
          </a:stretch>
        </p:blipFill>
        <p:spPr>
          <a:xfrm>
            <a:off x="11554860" y="424426"/>
            <a:ext cx="487363" cy="487363"/>
          </a:xfrm>
          <a:prstGeom prst="rect">
            <a:avLst/>
          </a:prstGeom>
        </p:spPr>
      </p:pic>
      <p:pic>
        <p:nvPicPr>
          <p:cNvPr id="17" name="bake sale">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5"/>
          <a:stretch>
            <a:fillRect/>
          </a:stretch>
        </p:blipFill>
        <p:spPr>
          <a:xfrm>
            <a:off x="11563411" y="431390"/>
            <a:ext cx="487363" cy="487363"/>
          </a:xfrm>
          <a:prstGeom prst="rect">
            <a:avLst/>
          </a:prstGeom>
        </p:spPr>
      </p:pic>
      <p:pic>
        <p:nvPicPr>
          <p:cNvPr id="18" name="craft fair">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5"/>
          <a:stretch>
            <a:fillRect/>
          </a:stretch>
        </p:blipFill>
        <p:spPr>
          <a:xfrm>
            <a:off x="11563407" y="448130"/>
            <a:ext cx="487363" cy="487363"/>
          </a:xfrm>
          <a:prstGeom prst="rect">
            <a:avLst/>
          </a:prstGeom>
        </p:spPr>
      </p:pic>
      <p:pic>
        <p:nvPicPr>
          <p:cNvPr id="19" name="talent show">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25"/>
          <a:stretch>
            <a:fillRect/>
          </a:stretch>
        </p:blipFill>
        <p:spPr>
          <a:xfrm>
            <a:off x="11570270" y="449097"/>
            <a:ext cx="487363" cy="487363"/>
          </a:xfrm>
          <a:prstGeom prst="rect">
            <a:avLst/>
          </a:prstGeom>
        </p:spPr>
      </p:pic>
      <p:pic>
        <p:nvPicPr>
          <p:cNvPr id="20" name="fun run">
            <a:hlinkClick r:id="" action="ppaction://media"/>
          </p:cNvPr>
          <p:cNvPicPr>
            <a:picLocks noChangeAspect="1"/>
          </p:cNvPicPr>
          <p:nvPr>
            <a:audioFile r:link="rId22"/>
            <p:extLst>
              <p:ext uri="{DAA4B4D4-6D71-4841-9C94-3DE7FCFB9230}">
                <p14:media xmlns:p14="http://schemas.microsoft.com/office/powerpoint/2010/main" r:embed="rId21"/>
              </p:ext>
            </p:extLst>
          </p:nvPr>
        </p:nvPicPr>
        <p:blipFill>
          <a:blip r:embed="rId25"/>
          <a:stretch>
            <a:fillRect/>
          </a:stretch>
        </p:blipFill>
        <p:spPr>
          <a:xfrm>
            <a:off x="11577125" y="458134"/>
            <a:ext cx="487363" cy="487363"/>
          </a:xfrm>
          <a:prstGeom prst="rect">
            <a:avLst/>
          </a:prstGeom>
        </p:spPr>
      </p:pic>
      <p:sp>
        <p:nvSpPr>
          <p:cNvPr id="21" name="Rectangle 20"/>
          <p:cNvSpPr/>
          <p:nvPr/>
        </p:nvSpPr>
        <p:spPr>
          <a:xfrm>
            <a:off x="11554860" y="424426"/>
            <a:ext cx="509628" cy="532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751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
                </p:tgtEl>
              </p:cMediaNode>
            </p:audio>
            <p:audio>
              <p:cMediaNode vol="80000">
                <p:cTn id="29" fill="hold" display="0">
                  <p:stCondLst>
                    <p:cond delay="indefinite"/>
                  </p:stCondLst>
                  <p:endCondLst>
                    <p:cond evt="onStopAudio" delay="0">
                      <p:tgtEl>
                        <p:sldTgt/>
                      </p:tgtEl>
                    </p:cond>
                  </p:endCondLst>
                </p:cTn>
                <p:tgtEl>
                  <p:spTgt spid="4"/>
                </p:tgtEl>
              </p:cMediaNode>
            </p:audio>
            <p:audio>
              <p:cMediaNode vol="80000">
                <p:cTn id="30" fill="hold" display="0">
                  <p:stCondLst>
                    <p:cond delay="indefinite"/>
                  </p:stCondLst>
                  <p:endCondLst>
                    <p:cond evt="onStopAudio" delay="0">
                      <p:tgtEl>
                        <p:sldTgt/>
                      </p:tgtEl>
                    </p:cond>
                  </p:endCondLst>
                </p:cTn>
                <p:tgtEl>
                  <p:spTgt spid="5"/>
                </p:tgtEl>
              </p:cMediaNode>
            </p:audio>
            <p:audio>
              <p:cMediaNode vol="80000">
                <p:cTn id="31" fill="hold" display="0">
                  <p:stCondLst>
                    <p:cond delay="indefinite"/>
                  </p:stCondLst>
                  <p:endCondLst>
                    <p:cond evt="onStopAudio" delay="0">
                      <p:tgtEl>
                        <p:sldTgt/>
                      </p:tgtEl>
                    </p:cond>
                  </p:endCondLst>
                </p:cTn>
                <p:tgtEl>
                  <p:spTgt spid="6"/>
                </p:tgtEl>
              </p:cMediaNode>
            </p:audio>
            <p:audio>
              <p:cMediaNode vol="80000">
                <p:cTn id="32" fill="hold" display="0">
                  <p:stCondLst>
                    <p:cond delay="indefinite"/>
                  </p:stCondLst>
                  <p:endCondLst>
                    <p:cond evt="onStopAudio" delay="0">
                      <p:tgtEl>
                        <p:sldTgt/>
                      </p:tgtEl>
                    </p:cond>
                  </p:endCondLst>
                </p:cTn>
                <p:tgtEl>
                  <p:spTgt spid="7"/>
                </p:tgtEl>
              </p:cMediaNode>
            </p:audio>
            <p:audio>
              <p:cMediaNode vol="80000">
                <p:cTn id="33" fill="hold" display="0">
                  <p:stCondLst>
                    <p:cond delay="indefinite"/>
                  </p:stCondLst>
                  <p:endCondLst>
                    <p:cond evt="onStopAudio" delay="0">
                      <p:tgtEl>
                        <p:sldTgt/>
                      </p:tgtEl>
                    </p:cond>
                  </p:endCondLst>
                </p:cTn>
                <p:tgtEl>
                  <p:spTgt spid="8"/>
                </p:tgtEl>
              </p:cMediaNode>
            </p:audio>
            <p:seq concurrent="1" nextAc="seek">
              <p:cTn id="34" restart="whenNotActive" fill="hold" evtFilter="cancelBubble" nodeType="interactiveSeq">
                <p:stCondLst>
                  <p:cond evt="onClick" delay="0">
                    <p:tgtEl>
                      <p:spTgt spid="13"/>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2243" fill="hold"/>
                                        <p:tgtEl>
                                          <p:spTgt spid="17"/>
                                        </p:tgtEl>
                                      </p:cBhvr>
                                    </p:cmd>
                                  </p:childTnLst>
                                </p:cTn>
                              </p:par>
                            </p:childTnLst>
                          </p:cTn>
                        </p:par>
                      </p:childTnLst>
                    </p:cTn>
                  </p:par>
                </p:childTnLst>
              </p:cTn>
              <p:nextCondLst>
                <p:cond evt="onClick" delay="0">
                  <p:tgtEl>
                    <p:spTgt spid="13"/>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2112" fill="hold"/>
                                        <p:tgtEl>
                                          <p:spTgt spid="16"/>
                                        </p:tgtEl>
                                      </p:cBhvr>
                                    </p:cmd>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2034" fill="hold"/>
                                        <p:tgtEl>
                                          <p:spTgt spid="18"/>
                                        </p:tgtEl>
                                      </p:cBhvr>
                                    </p:cmd>
                                  </p:child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10"/>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2295" fill="hold"/>
                                        <p:tgtEl>
                                          <p:spTgt spid="20"/>
                                        </p:tgtEl>
                                      </p:cBhvr>
                                    </p:cmd>
                                  </p:childTnLst>
                                </p:cTn>
                              </p:par>
                            </p:childTnLst>
                          </p:cTn>
                        </p:par>
                      </p:childTnLst>
                    </p:cTn>
                  </p:par>
                </p:childTnLst>
              </p:cTn>
              <p:nextCondLst>
                <p:cond evt="onClick" delay="0">
                  <p:tgtEl>
                    <p:spTgt spid="10"/>
                  </p:tgtEl>
                </p:cond>
              </p:nextCondLst>
            </p:seq>
            <p:seq concurrent="1" nextAc="seek">
              <p:cTn id="54" restart="whenNotActive" fill="hold" evtFilter="cancelBubble" nodeType="interactiveSeq">
                <p:stCondLst>
                  <p:cond evt="onClick" delay="0">
                    <p:tgtEl>
                      <p:spTgt spid="11"/>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2634" fill="hold"/>
                                        <p:tgtEl>
                                          <p:spTgt spid="19"/>
                                        </p:tgtEl>
                                      </p:cBhvr>
                                    </p:cmd>
                                  </p:childTnLst>
                                </p:cTn>
                              </p:par>
                            </p:childTnLst>
                          </p:cTn>
                        </p:par>
                      </p:childTnLst>
                    </p:cTn>
                  </p:par>
                </p:childTnLst>
              </p:cTn>
              <p:nextCondLst>
                <p:cond evt="onClick" delay="0">
                  <p:tgtEl>
                    <p:spTgt spid="11"/>
                  </p:tgtEl>
                </p:cond>
              </p:nextCondLst>
            </p:seq>
            <p:audio>
              <p:cMediaNode vol="80000">
                <p:cTn id="59" fill="hold" display="0">
                  <p:stCondLst>
                    <p:cond delay="indefinite"/>
                  </p:stCondLst>
                  <p:endCondLst>
                    <p:cond evt="onStopAudio" delay="0">
                      <p:tgtEl>
                        <p:sldTgt/>
                      </p:tgtEl>
                    </p:cond>
                  </p:endCondLst>
                </p:cTn>
                <p:tgtEl>
                  <p:spTgt spid="16"/>
                </p:tgtEl>
              </p:cMediaNode>
            </p:audio>
            <p:audio>
              <p:cMediaNode vol="80000">
                <p:cTn id="60" fill="hold" display="0">
                  <p:stCondLst>
                    <p:cond delay="indefinite"/>
                  </p:stCondLst>
                  <p:endCondLst>
                    <p:cond evt="onStopAudio" delay="0">
                      <p:tgtEl>
                        <p:sldTgt/>
                      </p:tgtEl>
                    </p:cond>
                  </p:endCondLst>
                </p:cTn>
                <p:tgtEl>
                  <p:spTgt spid="17"/>
                </p:tgtEl>
              </p:cMediaNode>
            </p:audio>
            <p:audio>
              <p:cMediaNode vol="80000">
                <p:cTn id="61" fill="hold" display="0">
                  <p:stCondLst>
                    <p:cond delay="indefinite"/>
                  </p:stCondLst>
                  <p:endCondLst>
                    <p:cond evt="onStopAudio" delay="0">
                      <p:tgtEl>
                        <p:sldTgt/>
                      </p:tgtEl>
                    </p:cond>
                  </p:endCondLst>
                </p:cTn>
                <p:tgtEl>
                  <p:spTgt spid="18"/>
                </p:tgtEl>
              </p:cMediaNode>
            </p:audio>
            <p:audio>
              <p:cMediaNode vol="80000">
                <p:cTn id="62" fill="hold" display="0">
                  <p:stCondLst>
                    <p:cond delay="indefinite"/>
                  </p:stCondLst>
                  <p:endCondLst>
                    <p:cond evt="onStopAudio" delay="0">
                      <p:tgtEl>
                        <p:sldTgt/>
                      </p:tgtEl>
                    </p:cond>
                  </p:endCondLst>
                </p:cTn>
                <p:tgtEl>
                  <p:spTgt spid="19"/>
                </p:tgtEl>
              </p:cMediaNode>
            </p:audio>
            <p:audio>
              <p:cMediaNode vol="80000">
                <p:cTn id="63" fill="hold" display="0">
                  <p:stCondLst>
                    <p:cond delay="indefinite"/>
                  </p:stCondLst>
                  <p:endCondLst>
                    <p:cond evt="onStopAudio" delay="0">
                      <p:tgtEl>
                        <p:sldTgt/>
                      </p:tgtEl>
                    </p:cond>
                  </p:endCondLst>
                </p:cTn>
                <p:tgtEl>
                  <p:spTgt spid="20"/>
                </p:tgtEl>
              </p:cMediaNode>
            </p:audio>
          </p:childTnLst>
        </p:cTn>
      </p:par>
    </p:tnLst>
    <p:bldLst>
      <p:bldP spid="10" grpId="0" animBg="1"/>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1475" y="538385"/>
            <a:ext cx="11668125" cy="97422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i="1" dirty="0">
                <a:solidFill>
                  <a:srgbClr val="0070C0"/>
                </a:solidFill>
              </a:rPr>
              <a:t>Work in pairs. b. Circle the correct definition for the underlined word or phrase.</a:t>
            </a:r>
          </a:p>
        </p:txBody>
      </p:sp>
      <p:sp>
        <p:nvSpPr>
          <p:cNvPr id="5" name="Rectangle 4"/>
          <p:cNvSpPr/>
          <p:nvPr/>
        </p:nvSpPr>
        <p:spPr>
          <a:xfrm>
            <a:off x="496957" y="1829523"/>
            <a:ext cx="11240599" cy="3970318"/>
          </a:xfrm>
          <a:prstGeom prst="rect">
            <a:avLst/>
          </a:prstGeom>
        </p:spPr>
        <p:txBody>
          <a:bodyPr wrap="square">
            <a:spAutoFit/>
          </a:bodyPr>
          <a:lstStyle/>
          <a:p>
            <a:r>
              <a:rPr lang="en-US" sz="2800" dirty="0"/>
              <a:t>1. My brother is a </a:t>
            </a:r>
            <a:r>
              <a:rPr lang="en-US" sz="2800" u="sng" dirty="0">
                <a:solidFill>
                  <a:srgbClr val="FF0000"/>
                </a:solidFill>
              </a:rPr>
              <a:t>volunteer</a:t>
            </a:r>
            <a:r>
              <a:rPr lang="en-US" sz="2800" dirty="0"/>
              <a:t> at his school. He helps teach young children after school. </a:t>
            </a:r>
          </a:p>
          <a:p>
            <a:r>
              <a:rPr lang="en-US" sz="2800" dirty="0"/>
              <a:t> A. someone who helps for free       B. an activity to help people for free</a:t>
            </a:r>
          </a:p>
          <a:p>
            <a:r>
              <a:rPr lang="en-US" sz="2800" dirty="0"/>
              <a:t>2. Let's organize </a:t>
            </a:r>
            <a:r>
              <a:rPr lang="en-US" sz="2800" u="sng" dirty="0">
                <a:solidFill>
                  <a:srgbClr val="FF0000"/>
                </a:solidFill>
              </a:rPr>
              <a:t>a charity event</a:t>
            </a:r>
            <a:r>
              <a:rPr lang="en-US" sz="2800" dirty="0">
                <a:solidFill>
                  <a:srgbClr val="FF0000"/>
                </a:solidFill>
              </a:rPr>
              <a:t> </a:t>
            </a:r>
            <a:r>
              <a:rPr lang="en-US" sz="2800" dirty="0"/>
              <a:t>to support poor students in our town.</a:t>
            </a:r>
          </a:p>
          <a:p>
            <a:r>
              <a:rPr lang="en-US" sz="2800" dirty="0"/>
              <a:t> A. an outdoor activity                       B. an activity to help people in need</a:t>
            </a:r>
          </a:p>
          <a:p>
            <a:r>
              <a:rPr lang="en-US" sz="2800" dirty="0"/>
              <a:t>3. All children have the </a:t>
            </a:r>
            <a:r>
              <a:rPr lang="en-US" sz="2800" u="sng" dirty="0">
                <a:solidFill>
                  <a:srgbClr val="FF0000"/>
                </a:solidFill>
              </a:rPr>
              <a:t>right</a:t>
            </a:r>
            <a:r>
              <a:rPr lang="en-US" sz="2800" dirty="0">
                <a:solidFill>
                  <a:srgbClr val="FF0000"/>
                </a:solidFill>
              </a:rPr>
              <a:t> </a:t>
            </a:r>
            <a:r>
              <a:rPr lang="en-US" sz="2800" dirty="0"/>
              <a:t>to go to school. We must do everything we can to help them go to school.</a:t>
            </a:r>
          </a:p>
          <a:p>
            <a:r>
              <a:rPr lang="en-US" sz="2800" dirty="0"/>
              <a:t> A. a rule about what a person should have </a:t>
            </a:r>
          </a:p>
          <a:p>
            <a:r>
              <a:rPr lang="en-US" sz="2800" dirty="0"/>
              <a:t> B. a rule about what a person can't do</a:t>
            </a:r>
          </a:p>
        </p:txBody>
      </p:sp>
      <p:sp>
        <p:nvSpPr>
          <p:cNvPr id="6" name="Oval 5"/>
          <p:cNvSpPr/>
          <p:nvPr/>
        </p:nvSpPr>
        <p:spPr>
          <a:xfrm>
            <a:off x="586409" y="2782957"/>
            <a:ext cx="327991" cy="367747"/>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Oval 9"/>
          <p:cNvSpPr/>
          <p:nvPr/>
        </p:nvSpPr>
        <p:spPr>
          <a:xfrm>
            <a:off x="5565913" y="3617843"/>
            <a:ext cx="347870" cy="377687"/>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Oval 10"/>
          <p:cNvSpPr/>
          <p:nvPr/>
        </p:nvSpPr>
        <p:spPr>
          <a:xfrm>
            <a:off x="586409" y="4890052"/>
            <a:ext cx="387626" cy="387626"/>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5542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0226" y="685611"/>
            <a:ext cx="945805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rPr>
              <a:t>Listen and repeat. </a:t>
            </a:r>
            <a:endParaRPr lang="en-US" sz="2400" b="1" i="1" dirty="0">
              <a:solidFill>
                <a:srgbClr val="0070C0"/>
              </a:solidFill>
            </a:endParaRPr>
          </a:p>
        </p:txBody>
      </p:sp>
      <p:pic>
        <p:nvPicPr>
          <p:cNvPr id="3" name="bake cak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1580521" y="706505"/>
            <a:ext cx="487363" cy="487363"/>
          </a:xfrm>
          <a:prstGeom prst="rect">
            <a:avLst/>
          </a:prstGeom>
        </p:spPr>
      </p:pic>
      <p:pic>
        <p:nvPicPr>
          <p:cNvPr id="4" name="build model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1580520" y="706504"/>
            <a:ext cx="487363" cy="487363"/>
          </a:xfrm>
          <a:prstGeom prst="rect">
            <a:avLst/>
          </a:prstGeom>
        </p:spPr>
      </p:pic>
      <p:pic>
        <p:nvPicPr>
          <p:cNvPr id="5" name="collect soccer stickers">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11563415" y="706504"/>
            <a:ext cx="487363" cy="487363"/>
          </a:xfrm>
          <a:prstGeom prst="rect">
            <a:avLst/>
          </a:prstGeom>
        </p:spPr>
      </p:pic>
      <p:pic>
        <p:nvPicPr>
          <p:cNvPr id="6" name="make vlogs">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11597625" y="713469"/>
            <a:ext cx="487363" cy="487363"/>
          </a:xfrm>
          <a:prstGeom prst="rect">
            <a:avLst/>
          </a:prstGeom>
        </p:spPr>
      </p:pic>
      <p:pic>
        <p:nvPicPr>
          <p:cNvPr id="7" name="play online games">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1"/>
          <a:stretch>
            <a:fillRect/>
          </a:stretch>
        </p:blipFill>
        <p:spPr>
          <a:xfrm>
            <a:off x="11589072" y="699540"/>
            <a:ext cx="487363" cy="487363"/>
          </a:xfrm>
          <a:prstGeom prst="rect">
            <a:avLst/>
          </a:prstGeom>
        </p:spPr>
      </p:pic>
      <p:pic>
        <p:nvPicPr>
          <p:cNvPr id="8" name="read comics">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11571966" y="685611"/>
            <a:ext cx="487363" cy="487363"/>
          </a:xfrm>
          <a:prstGeom prst="rect">
            <a:avLst/>
          </a:prstGeom>
        </p:spPr>
      </p:pic>
      <p:sp>
        <p:nvSpPr>
          <p:cNvPr id="12" name="TextBox 11"/>
          <p:cNvSpPr txBox="1"/>
          <p:nvPr/>
        </p:nvSpPr>
        <p:spPr>
          <a:xfrm>
            <a:off x="452974" y="2927577"/>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right</a:t>
            </a:r>
            <a:r>
              <a:rPr lang="en-US" sz="3200" i="1" dirty="0">
                <a:solidFill>
                  <a:srgbClr val="0070C0"/>
                </a:solidFill>
              </a:rPr>
              <a:t> </a:t>
            </a:r>
            <a:r>
              <a:rPr lang="en-US" sz="2400" dirty="0">
                <a:solidFill>
                  <a:prstClr val="black"/>
                </a:solidFill>
              </a:rPr>
              <a:t>(n) /</a:t>
            </a:r>
            <a:r>
              <a:rPr lang="en-US" sz="2400" dirty="0" err="1">
                <a:solidFill>
                  <a:srgbClr val="FF0000"/>
                </a:solidFill>
              </a:rPr>
              <a:t>raɪt</a:t>
            </a:r>
            <a:r>
              <a:rPr lang="en-US" sz="2400" dirty="0">
                <a:solidFill>
                  <a:prstClr val="black"/>
                </a:solidFill>
              </a:rPr>
              <a:t>/ </a:t>
            </a:r>
            <a:r>
              <a:rPr lang="en-US" sz="2400" dirty="0" err="1">
                <a:solidFill>
                  <a:prstClr val="black"/>
                </a:solidFill>
              </a:rPr>
              <a:t>quyền</a:t>
            </a:r>
            <a:r>
              <a:rPr lang="en-US" sz="2400" dirty="0">
                <a:solidFill>
                  <a:prstClr val="black"/>
                </a:solidFill>
              </a:rPr>
              <a:t> </a:t>
            </a:r>
            <a:r>
              <a:rPr lang="en-US" sz="2400" dirty="0" err="1">
                <a:solidFill>
                  <a:prstClr val="black"/>
                </a:solidFill>
              </a:rPr>
              <a:t>lợi</a:t>
            </a:r>
            <a:endParaRPr lang="en-US" sz="2400" dirty="0">
              <a:solidFill>
                <a:prstClr val="black"/>
              </a:solidFill>
              <a:cs typeface="Calibri" panose="020F0502020204030204" pitchFamily="34" charset="0"/>
            </a:endParaRPr>
          </a:p>
        </p:txBody>
      </p:sp>
      <p:sp>
        <p:nvSpPr>
          <p:cNvPr id="13" name="TextBox 12"/>
          <p:cNvSpPr txBox="1"/>
          <p:nvPr/>
        </p:nvSpPr>
        <p:spPr>
          <a:xfrm>
            <a:off x="435869" y="2281246"/>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charity event</a:t>
            </a:r>
            <a:r>
              <a:rPr lang="en-US" sz="3200" i="1" dirty="0">
                <a:solidFill>
                  <a:srgbClr val="0070C0"/>
                </a:solidFill>
              </a:rPr>
              <a:t> </a:t>
            </a:r>
            <a:r>
              <a:rPr lang="en-US" sz="2400" dirty="0"/>
              <a:t>(n. </a:t>
            </a:r>
            <a:r>
              <a:rPr lang="en-US" sz="2400" dirty="0" err="1"/>
              <a:t>phr</a:t>
            </a:r>
            <a:r>
              <a:rPr lang="en-US" sz="2400" dirty="0"/>
              <a:t>)</a:t>
            </a:r>
            <a:r>
              <a:rPr lang="en-US" sz="2400" dirty="0">
                <a:solidFill>
                  <a:srgbClr val="0070C0"/>
                </a:solidFill>
              </a:rPr>
              <a:t> </a:t>
            </a:r>
            <a:r>
              <a:rPr lang="en-US" sz="2400" dirty="0">
                <a:solidFill>
                  <a:srgbClr val="FF0000"/>
                </a:solidFill>
              </a:rPr>
              <a:t>/ˈ</a:t>
            </a:r>
            <a:r>
              <a:rPr lang="en-US" sz="2400" dirty="0" err="1">
                <a:solidFill>
                  <a:srgbClr val="FF0000"/>
                </a:solidFill>
              </a:rPr>
              <a:t>tʃerəti</a:t>
            </a:r>
            <a:r>
              <a:rPr lang="en-US" sz="2400" dirty="0">
                <a:solidFill>
                  <a:srgbClr val="FF0000"/>
                </a:solidFill>
              </a:rPr>
              <a:t>  </a:t>
            </a:r>
            <a:r>
              <a:rPr lang="en-US" sz="2400" dirty="0" err="1">
                <a:solidFill>
                  <a:srgbClr val="FF0000"/>
                </a:solidFill>
              </a:rPr>
              <a:t>ɪˈvent</a:t>
            </a:r>
            <a:r>
              <a:rPr lang="en-US" sz="2400" dirty="0">
                <a:solidFill>
                  <a:srgbClr val="FF0000"/>
                </a:solidFill>
              </a:rPr>
              <a:t>/ </a:t>
            </a:r>
            <a:r>
              <a:rPr lang="en-US" sz="2400" dirty="0" err="1"/>
              <a:t>sự</a:t>
            </a:r>
            <a:r>
              <a:rPr lang="en-US" sz="2400" dirty="0"/>
              <a:t> </a:t>
            </a:r>
            <a:r>
              <a:rPr lang="en-US" sz="2400" dirty="0" err="1"/>
              <a:t>kiện</a:t>
            </a:r>
            <a:r>
              <a:rPr lang="en-US" sz="2400" dirty="0"/>
              <a:t> </a:t>
            </a:r>
            <a:r>
              <a:rPr lang="en-US" sz="2400" dirty="0" err="1"/>
              <a:t>từ</a:t>
            </a:r>
            <a:r>
              <a:rPr lang="en-US" sz="2400" dirty="0"/>
              <a:t> </a:t>
            </a:r>
            <a:r>
              <a:rPr lang="en-US" sz="2400" dirty="0" err="1"/>
              <a:t>thiện</a:t>
            </a:r>
            <a:r>
              <a:rPr lang="en-US" sz="2400" dirty="0">
                <a:solidFill>
                  <a:srgbClr val="FF0000"/>
                </a:solidFill>
              </a:rPr>
              <a:t> </a:t>
            </a:r>
            <a:r>
              <a:rPr lang="vi-VN" sz="2400" dirty="0">
                <a:solidFill>
                  <a:prstClr val="black"/>
                </a:solidFill>
              </a:rPr>
              <a:t> </a:t>
            </a:r>
            <a:endParaRPr lang="en-US" sz="2400" dirty="0">
              <a:solidFill>
                <a:srgbClr val="0070C0"/>
              </a:solidFill>
            </a:endParaRPr>
          </a:p>
        </p:txBody>
      </p:sp>
      <p:sp>
        <p:nvSpPr>
          <p:cNvPr id="14" name="TextBox 13"/>
          <p:cNvSpPr txBox="1"/>
          <p:nvPr/>
        </p:nvSpPr>
        <p:spPr>
          <a:xfrm>
            <a:off x="451418" y="1556235"/>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volunteer</a:t>
            </a:r>
            <a:r>
              <a:rPr lang="en-US" sz="2400" i="1" dirty="0">
                <a:solidFill>
                  <a:srgbClr val="0070C0"/>
                </a:solidFill>
              </a:rPr>
              <a:t> </a:t>
            </a:r>
            <a:r>
              <a:rPr lang="en-US" sz="2400" dirty="0">
                <a:solidFill>
                  <a:prstClr val="black"/>
                </a:solidFill>
              </a:rPr>
              <a:t>(n) /</a:t>
            </a:r>
            <a:r>
              <a:rPr lang="en-US" sz="2400" dirty="0">
                <a:solidFill>
                  <a:srgbClr val="FF0000"/>
                </a:solidFill>
              </a:rPr>
              <a:t>ˌ</a:t>
            </a:r>
            <a:r>
              <a:rPr lang="en-US" sz="2400" dirty="0" err="1">
                <a:solidFill>
                  <a:srgbClr val="FF0000"/>
                </a:solidFill>
              </a:rPr>
              <a:t>vɑːlənˈtɪr</a:t>
            </a:r>
            <a:r>
              <a:rPr lang="en-US" sz="2400" dirty="0">
                <a:solidFill>
                  <a:prstClr val="black"/>
                </a:solidFill>
              </a:rPr>
              <a:t>/ </a:t>
            </a:r>
            <a:r>
              <a:rPr lang="en-US" sz="2400" dirty="0" err="1">
                <a:solidFill>
                  <a:prstClr val="black"/>
                </a:solidFill>
              </a:rPr>
              <a:t>tình</a:t>
            </a:r>
            <a:r>
              <a:rPr lang="en-US" sz="2400" dirty="0">
                <a:solidFill>
                  <a:prstClr val="black"/>
                </a:solidFill>
              </a:rPr>
              <a:t> </a:t>
            </a:r>
            <a:r>
              <a:rPr lang="en-US" sz="2400" dirty="0" err="1">
                <a:solidFill>
                  <a:prstClr val="black"/>
                </a:solidFill>
              </a:rPr>
              <a:t>nguyện</a:t>
            </a:r>
            <a:r>
              <a:rPr lang="en-US" sz="2400" dirty="0">
                <a:solidFill>
                  <a:prstClr val="black"/>
                </a:solidFill>
              </a:rPr>
              <a:t> </a:t>
            </a:r>
            <a:r>
              <a:rPr lang="en-US" sz="2400" dirty="0" err="1">
                <a:solidFill>
                  <a:prstClr val="black"/>
                </a:solidFill>
              </a:rPr>
              <a:t>viên</a:t>
            </a:r>
            <a:r>
              <a:rPr lang="en-US" sz="2400" dirty="0">
                <a:solidFill>
                  <a:prstClr val="black"/>
                </a:solidFill>
              </a:rPr>
              <a:t> </a:t>
            </a:r>
            <a:endParaRPr lang="en-US" i="1" dirty="0">
              <a:solidFill>
                <a:srgbClr val="0070C0"/>
              </a:solidFill>
            </a:endParaRPr>
          </a:p>
        </p:txBody>
      </p:sp>
      <p:sp>
        <p:nvSpPr>
          <p:cNvPr id="15" name="Rectangle 14"/>
          <p:cNvSpPr/>
          <p:nvPr/>
        </p:nvSpPr>
        <p:spPr>
          <a:xfrm>
            <a:off x="11563415" y="503853"/>
            <a:ext cx="521573" cy="9050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4027129" y="790081"/>
            <a:ext cx="4627984" cy="461665"/>
          </a:xfrm>
          <a:prstGeom prst="rect">
            <a:avLst/>
          </a:prstGeom>
          <a:noFill/>
        </p:spPr>
        <p:txBody>
          <a:bodyPr wrap="square" rtlCol="0">
            <a:spAutoFit/>
          </a:bodyPr>
          <a:lstStyle/>
          <a:p>
            <a:r>
              <a:rPr lang="en-US" sz="2400" b="1" i="1">
                <a:solidFill>
                  <a:srgbClr val="0070C0"/>
                </a:solidFill>
              </a:rPr>
              <a:t>(click each word to hear the sound)</a:t>
            </a:r>
            <a:endParaRPr lang="en-US" dirty="0"/>
          </a:p>
        </p:txBody>
      </p:sp>
      <p:pic>
        <p:nvPicPr>
          <p:cNvPr id="10" name="volonteer">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1"/>
          <a:stretch>
            <a:fillRect/>
          </a:stretch>
        </p:blipFill>
        <p:spPr>
          <a:xfrm>
            <a:off x="11614729" y="684842"/>
            <a:ext cx="487363" cy="487363"/>
          </a:xfrm>
          <a:prstGeom prst="rect">
            <a:avLst/>
          </a:prstGeom>
        </p:spPr>
      </p:pic>
      <p:pic>
        <p:nvPicPr>
          <p:cNvPr id="11" name="charity event">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1"/>
          <a:stretch>
            <a:fillRect/>
          </a:stretch>
        </p:blipFill>
        <p:spPr>
          <a:xfrm>
            <a:off x="11614729" y="684842"/>
            <a:ext cx="487363" cy="487363"/>
          </a:xfrm>
          <a:prstGeom prst="rect">
            <a:avLst/>
          </a:prstGeom>
        </p:spPr>
      </p:pic>
      <p:pic>
        <p:nvPicPr>
          <p:cNvPr id="16" name="right">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1"/>
          <a:stretch>
            <a:fillRect/>
          </a:stretch>
        </p:blipFill>
        <p:spPr>
          <a:xfrm>
            <a:off x="11589072" y="722358"/>
            <a:ext cx="487363" cy="487363"/>
          </a:xfrm>
          <a:prstGeom prst="rect">
            <a:avLst/>
          </a:prstGeom>
        </p:spPr>
      </p:pic>
      <p:sp>
        <p:nvSpPr>
          <p:cNvPr id="17" name="Rectangle 16"/>
          <p:cNvSpPr/>
          <p:nvPr/>
        </p:nvSpPr>
        <p:spPr>
          <a:xfrm>
            <a:off x="11614729" y="579422"/>
            <a:ext cx="487363" cy="592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4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
                </p:tgtEl>
              </p:cMediaNode>
            </p:audio>
            <p:audio>
              <p:cMediaNode vol="80000">
                <p:cTn id="19" fill="hold" display="0">
                  <p:stCondLst>
                    <p:cond delay="indefinite"/>
                  </p:stCondLst>
                  <p:endCondLst>
                    <p:cond evt="onStopAudio" delay="0">
                      <p:tgtEl>
                        <p:sldTgt/>
                      </p:tgtEl>
                    </p:cond>
                  </p:endCondLst>
                </p:cTn>
                <p:tgtEl>
                  <p:spTgt spid="4"/>
                </p:tgtEl>
              </p:cMediaNode>
            </p:audio>
            <p:audio>
              <p:cMediaNode vol="80000">
                <p:cTn id="20" fill="hold" display="0">
                  <p:stCondLst>
                    <p:cond delay="indefinite"/>
                  </p:stCondLst>
                  <p:endCondLst>
                    <p:cond evt="onStopAudio" delay="0">
                      <p:tgtEl>
                        <p:sldTgt/>
                      </p:tgtEl>
                    </p:cond>
                  </p:endCondLst>
                </p:cTn>
                <p:tgtEl>
                  <p:spTgt spid="5"/>
                </p:tgtEl>
              </p:cMediaNode>
            </p:audio>
            <p:audio>
              <p:cMediaNode vol="80000">
                <p:cTn id="21" fill="hold" display="0">
                  <p:stCondLst>
                    <p:cond delay="indefinite"/>
                  </p:stCondLst>
                  <p:endCondLst>
                    <p:cond evt="onStopAudio" delay="0">
                      <p:tgtEl>
                        <p:sldTgt/>
                      </p:tgtEl>
                    </p:cond>
                  </p:endCondLst>
                </p:cTn>
                <p:tgtEl>
                  <p:spTgt spid="6"/>
                </p:tgtEl>
              </p:cMediaNode>
            </p:audio>
            <p:audio>
              <p:cMediaNode vol="80000">
                <p:cTn id="22" fill="hold" display="0">
                  <p:stCondLst>
                    <p:cond delay="indefinite"/>
                  </p:stCondLst>
                  <p:endCondLst>
                    <p:cond evt="onStopAudio" delay="0">
                      <p:tgtEl>
                        <p:sldTgt/>
                      </p:tgtEl>
                    </p:cond>
                  </p:endCondLst>
                </p:cTn>
                <p:tgtEl>
                  <p:spTgt spid="7"/>
                </p:tgtEl>
              </p:cMediaNode>
            </p:audio>
            <p:audio>
              <p:cMediaNode vol="80000">
                <p:cTn id="23" fill="hold" display="0">
                  <p:stCondLst>
                    <p:cond delay="indefinite"/>
                  </p:stCondLst>
                  <p:endCondLst>
                    <p:cond evt="onStopAudio" delay="0">
                      <p:tgtEl>
                        <p:sldTgt/>
                      </p:tgtEl>
                    </p:cond>
                  </p:endCondLst>
                </p:cTn>
                <p:tgtEl>
                  <p:spTgt spid="8"/>
                </p:tgtEl>
              </p:cMediaNode>
            </p:audio>
            <p:audio>
              <p:cMediaNode vol="80000">
                <p:cTn id="24" fill="hold" display="0">
                  <p:stCondLst>
                    <p:cond delay="indefinite"/>
                  </p:stCondLst>
                  <p:endCondLst>
                    <p:cond evt="onStopAudio" delay="0">
                      <p:tgtEl>
                        <p:sldTgt/>
                      </p:tgtEl>
                    </p:cond>
                  </p:endCondLst>
                </p:cTn>
                <p:tgtEl>
                  <p:spTgt spid="10"/>
                </p:tgtEl>
              </p:cMediaNode>
            </p:audio>
            <p:audio>
              <p:cMediaNode vol="80000">
                <p:cTn id="25" fill="hold" display="0">
                  <p:stCondLst>
                    <p:cond delay="indefinite"/>
                  </p:stCondLst>
                  <p:endCondLst>
                    <p:cond evt="onStopAudio" delay="0">
                      <p:tgtEl>
                        <p:sldTgt/>
                      </p:tgtEl>
                    </p:cond>
                  </p:endCondLst>
                </p:cTn>
                <p:tgtEl>
                  <p:spTgt spid="11"/>
                </p:tgtEl>
              </p:cMediaNode>
            </p:audio>
            <p:audio>
              <p:cMediaNode vol="80000">
                <p:cTn id="26" fill="hold" display="0">
                  <p:stCondLst>
                    <p:cond delay="indefinite"/>
                  </p:stCondLst>
                  <p:endCondLst>
                    <p:cond evt="onStopAudio" delay="0">
                      <p:tgtEl>
                        <p:sldTgt/>
                      </p:tgtEl>
                    </p:cond>
                  </p:endCondLst>
                </p:cTn>
                <p:tgtEl>
                  <p:spTgt spid="16"/>
                </p:tgtEl>
              </p:cMediaNode>
            </p:audio>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2064" fill="hold"/>
                                        <p:tgtEl>
                                          <p:spTgt spid="10"/>
                                        </p:tgtEl>
                                      </p:cBhvr>
                                    </p:cmd>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2112" fill="hold"/>
                                        <p:tgtEl>
                                          <p:spTgt spid="11"/>
                                        </p:tgtEl>
                                      </p:cBhvr>
                                    </p:cmd>
                                  </p:childTnLst>
                                </p:cTn>
                              </p:par>
                            </p:childTnLst>
                          </p:cTn>
                        </p:par>
                      </p:childTnLst>
                    </p:cTn>
                  </p:par>
                </p:childTnLst>
              </p:cTn>
              <p:nextCondLst>
                <p:cond evt="onClick" delay="0">
                  <p:tgtEl>
                    <p:spTgt spid="13"/>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1464" fill="hold"/>
                                        <p:tgtEl>
                                          <p:spTgt spid="16"/>
                                        </p:tgtEl>
                                      </p:cBhvr>
                                    </p:cmd>
                                  </p:childTnLst>
                                </p:cTn>
                              </p:par>
                            </p:childTnLst>
                          </p:cTn>
                        </p:par>
                      </p:childTnLst>
                    </p:cTn>
                  </p:par>
                </p:childTnLst>
              </p:cTn>
              <p:nextCondLst>
                <p:cond evt="onClick" delay="0">
                  <p:tgtEl>
                    <p:spTgt spid="12"/>
                  </p:tgtEl>
                </p:cond>
              </p:nextCondLst>
            </p:seq>
          </p:childTnLst>
        </p:cTn>
      </p:par>
    </p:tnLst>
    <p:bldLst>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604" y="457200"/>
            <a:ext cx="153955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prstClr val="white"/>
                </a:solidFill>
              </a:rPr>
              <a:t>Extra Practice</a:t>
            </a:r>
          </a:p>
          <a:p>
            <a:r>
              <a:rPr lang="en-US" dirty="0">
                <a:solidFill>
                  <a:prstClr val="white"/>
                </a:solidFill>
              </a:rPr>
              <a:t>WB, page 20</a:t>
            </a:r>
          </a:p>
        </p:txBody>
      </p:sp>
      <p:sp>
        <p:nvSpPr>
          <p:cNvPr id="3" name="Rectangle 2"/>
          <p:cNvSpPr/>
          <p:nvPr/>
        </p:nvSpPr>
        <p:spPr>
          <a:xfrm>
            <a:off x="2080726" y="457200"/>
            <a:ext cx="948923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Unscramble the groups of letters to make phrases. </a:t>
            </a:r>
          </a:p>
        </p:txBody>
      </p:sp>
      <p:pic>
        <p:nvPicPr>
          <p:cNvPr id="15" name="Picture 14"/>
          <p:cNvPicPr>
            <a:picLocks noChangeAspect="1"/>
          </p:cNvPicPr>
          <p:nvPr/>
        </p:nvPicPr>
        <p:blipFill>
          <a:blip r:embed="rId2"/>
          <a:stretch>
            <a:fillRect/>
          </a:stretch>
        </p:blipFill>
        <p:spPr>
          <a:xfrm>
            <a:off x="126816" y="1926276"/>
            <a:ext cx="11845842" cy="3631572"/>
          </a:xfrm>
          <a:prstGeom prst="rect">
            <a:avLst/>
          </a:prstGeom>
        </p:spPr>
      </p:pic>
      <p:sp>
        <p:nvSpPr>
          <p:cNvPr id="16" name="Rectangle 15"/>
          <p:cNvSpPr/>
          <p:nvPr/>
        </p:nvSpPr>
        <p:spPr>
          <a:xfrm>
            <a:off x="6964822" y="2461189"/>
            <a:ext cx="1572427" cy="33328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a:solidFill>
                  <a:srgbClr val="FF0000"/>
                </a:solidFill>
              </a:rPr>
              <a:t>CRAFT FAIR</a:t>
            </a:r>
          </a:p>
        </p:txBody>
      </p:sp>
      <p:sp>
        <p:nvSpPr>
          <p:cNvPr id="17" name="Rectangle 16"/>
          <p:cNvSpPr/>
          <p:nvPr/>
        </p:nvSpPr>
        <p:spPr>
          <a:xfrm>
            <a:off x="1754155" y="3315768"/>
            <a:ext cx="1390697" cy="35037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a:solidFill>
                  <a:srgbClr val="FF0000"/>
                </a:solidFill>
              </a:rPr>
              <a:t>FUN RUN</a:t>
            </a:r>
          </a:p>
        </p:txBody>
      </p:sp>
      <p:sp>
        <p:nvSpPr>
          <p:cNvPr id="18" name="Rectangle 17"/>
          <p:cNvSpPr/>
          <p:nvPr/>
        </p:nvSpPr>
        <p:spPr>
          <a:xfrm>
            <a:off x="6964823" y="3341406"/>
            <a:ext cx="1572426" cy="31619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a:solidFill>
                  <a:srgbClr val="FF0000"/>
                </a:solidFill>
              </a:rPr>
              <a:t>BAKE SALE</a:t>
            </a:r>
          </a:p>
        </p:txBody>
      </p:sp>
      <p:sp>
        <p:nvSpPr>
          <p:cNvPr id="19" name="Rectangle 18"/>
          <p:cNvSpPr/>
          <p:nvPr/>
        </p:nvSpPr>
        <p:spPr>
          <a:xfrm>
            <a:off x="1754155" y="4213077"/>
            <a:ext cx="1621434" cy="31619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a:solidFill>
                  <a:srgbClr val="FF0000"/>
                </a:solidFill>
              </a:rPr>
              <a:t>CAR WASH</a:t>
            </a:r>
          </a:p>
        </p:txBody>
      </p:sp>
      <p:sp>
        <p:nvSpPr>
          <p:cNvPr id="21" name="Rectangle 20"/>
          <p:cNvSpPr/>
          <p:nvPr/>
        </p:nvSpPr>
        <p:spPr>
          <a:xfrm>
            <a:off x="1837346" y="5093293"/>
            <a:ext cx="1948441" cy="316195"/>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a:solidFill>
                  <a:srgbClr val="FF0000"/>
                </a:solidFill>
              </a:rPr>
              <a:t>TALENT SHOW</a:t>
            </a:r>
          </a:p>
        </p:txBody>
      </p:sp>
      <p:sp>
        <p:nvSpPr>
          <p:cNvPr id="22" name="Rectangle 21"/>
          <p:cNvSpPr/>
          <p:nvPr/>
        </p:nvSpPr>
        <p:spPr>
          <a:xfrm>
            <a:off x="6964823" y="5076202"/>
            <a:ext cx="1760434" cy="27581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a:solidFill>
                  <a:srgbClr val="FF0000"/>
                </a:solidFill>
              </a:rPr>
              <a:t>VOLUNTEER</a:t>
            </a:r>
          </a:p>
        </p:txBody>
      </p:sp>
      <p:sp>
        <p:nvSpPr>
          <p:cNvPr id="23" name="Rectangle 22"/>
          <p:cNvSpPr/>
          <p:nvPr/>
        </p:nvSpPr>
        <p:spPr>
          <a:xfrm>
            <a:off x="6964822" y="4213077"/>
            <a:ext cx="1136591" cy="31619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a:solidFill>
                  <a:srgbClr val="FF0000"/>
                </a:solidFill>
              </a:rPr>
              <a:t>RIGHT</a:t>
            </a:r>
          </a:p>
        </p:txBody>
      </p:sp>
    </p:spTree>
    <p:extLst>
      <p:ext uri="{BB962C8B-B14F-4D97-AF65-F5344CB8AC3E}">
        <p14:creationId xmlns:p14="http://schemas.microsoft.com/office/powerpoint/2010/main" val="308028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1" grpId="0" animBg="1"/>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6651" y="1451112"/>
            <a:ext cx="11061457" cy="4524315"/>
          </a:xfrm>
          <a:prstGeom prst="rect">
            <a:avLst/>
          </a:prstGeom>
        </p:spPr>
        <p:txBody>
          <a:bodyPr wrap="square">
            <a:spAutoFit/>
          </a:bodyPr>
          <a:lstStyle/>
          <a:p>
            <a:r>
              <a:rPr lang="en-US" sz="3600" dirty="0"/>
              <a:t>1. We will organize a ______________ to give school books to children.</a:t>
            </a:r>
          </a:p>
          <a:p>
            <a:r>
              <a:rPr lang="en-US" sz="3600" dirty="0"/>
              <a:t>2. My dad works in a bakery in our hometown. He always helps when there's a ______________.</a:t>
            </a:r>
          </a:p>
          <a:p>
            <a:r>
              <a:rPr lang="en-US" sz="3600" dirty="0"/>
              <a:t>3. Every summer vacation, we have a ______________, where we run to raise money to help families in need. </a:t>
            </a:r>
          </a:p>
          <a:p>
            <a:r>
              <a:rPr lang="en-US" sz="3600" dirty="0"/>
              <a:t>4. All children have the ______________ to be happy and healthy.</a:t>
            </a:r>
          </a:p>
        </p:txBody>
      </p:sp>
      <p:sp>
        <p:nvSpPr>
          <p:cNvPr id="3" name="Rectangle 2"/>
          <p:cNvSpPr/>
          <p:nvPr/>
        </p:nvSpPr>
        <p:spPr>
          <a:xfrm>
            <a:off x="270586" y="402700"/>
            <a:ext cx="11337523" cy="70788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4000" i="1" dirty="0">
                <a:solidFill>
                  <a:srgbClr val="0070C0"/>
                </a:solidFill>
              </a:rPr>
              <a:t>Fill in the blanks using the words in the previous slide. </a:t>
            </a:r>
          </a:p>
        </p:txBody>
      </p:sp>
      <p:sp>
        <p:nvSpPr>
          <p:cNvPr id="5" name="TextBox 4"/>
          <p:cNvSpPr txBox="1"/>
          <p:nvPr/>
        </p:nvSpPr>
        <p:spPr>
          <a:xfrm>
            <a:off x="4840356" y="1451112"/>
            <a:ext cx="2713383" cy="646331"/>
          </a:xfrm>
          <a:prstGeom prst="rect">
            <a:avLst/>
          </a:prstGeom>
          <a:noFill/>
        </p:spPr>
        <p:txBody>
          <a:bodyPr wrap="square" rtlCol="0">
            <a:spAutoFit/>
          </a:bodyPr>
          <a:lstStyle/>
          <a:p>
            <a:r>
              <a:rPr lang="en-US" sz="3600" dirty="0">
                <a:solidFill>
                  <a:srgbClr val="FF0000"/>
                </a:solidFill>
              </a:rPr>
              <a:t>charity event</a:t>
            </a:r>
          </a:p>
        </p:txBody>
      </p:sp>
      <p:sp>
        <p:nvSpPr>
          <p:cNvPr id="6" name="TextBox 5"/>
          <p:cNvSpPr txBox="1"/>
          <p:nvPr/>
        </p:nvSpPr>
        <p:spPr>
          <a:xfrm>
            <a:off x="5053249" y="3105834"/>
            <a:ext cx="2037522" cy="646331"/>
          </a:xfrm>
          <a:prstGeom prst="rect">
            <a:avLst/>
          </a:prstGeom>
          <a:noFill/>
        </p:spPr>
        <p:txBody>
          <a:bodyPr wrap="square" rtlCol="0">
            <a:spAutoFit/>
          </a:bodyPr>
          <a:lstStyle/>
          <a:p>
            <a:r>
              <a:rPr lang="en-US" sz="3600" dirty="0">
                <a:solidFill>
                  <a:srgbClr val="FF0000"/>
                </a:solidFill>
              </a:rPr>
              <a:t>bake sale</a:t>
            </a:r>
          </a:p>
        </p:txBody>
      </p:sp>
      <p:sp>
        <p:nvSpPr>
          <p:cNvPr id="7" name="TextBox 6"/>
          <p:cNvSpPr txBox="1"/>
          <p:nvPr/>
        </p:nvSpPr>
        <p:spPr>
          <a:xfrm>
            <a:off x="8388625" y="3673513"/>
            <a:ext cx="2067339" cy="646331"/>
          </a:xfrm>
          <a:prstGeom prst="rect">
            <a:avLst/>
          </a:prstGeom>
          <a:noFill/>
        </p:spPr>
        <p:txBody>
          <a:bodyPr wrap="square" rtlCol="0">
            <a:spAutoFit/>
          </a:bodyPr>
          <a:lstStyle/>
          <a:p>
            <a:r>
              <a:rPr lang="en-US" sz="3600" dirty="0">
                <a:solidFill>
                  <a:srgbClr val="FF0000"/>
                </a:solidFill>
              </a:rPr>
              <a:t>fun run </a:t>
            </a:r>
          </a:p>
        </p:txBody>
      </p:sp>
      <p:sp>
        <p:nvSpPr>
          <p:cNvPr id="8" name="TextBox 7"/>
          <p:cNvSpPr txBox="1"/>
          <p:nvPr/>
        </p:nvSpPr>
        <p:spPr>
          <a:xfrm>
            <a:off x="5939347" y="4777043"/>
            <a:ext cx="1192697" cy="646331"/>
          </a:xfrm>
          <a:prstGeom prst="rect">
            <a:avLst/>
          </a:prstGeom>
          <a:noFill/>
        </p:spPr>
        <p:txBody>
          <a:bodyPr wrap="square" rtlCol="0">
            <a:spAutoFit/>
          </a:bodyPr>
          <a:lstStyle/>
          <a:p>
            <a:r>
              <a:rPr lang="en-US" sz="3600" dirty="0">
                <a:solidFill>
                  <a:srgbClr val="FF0000"/>
                </a:solidFill>
              </a:rPr>
              <a:t>right </a:t>
            </a:r>
          </a:p>
        </p:txBody>
      </p:sp>
    </p:spTree>
    <p:extLst>
      <p:ext uri="{BB962C8B-B14F-4D97-AF65-F5344CB8AC3E}">
        <p14:creationId xmlns:p14="http://schemas.microsoft.com/office/powerpoint/2010/main" val="272794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7807" y="1133061"/>
            <a:ext cx="11598965" cy="4524315"/>
          </a:xfrm>
          <a:prstGeom prst="rect">
            <a:avLst/>
          </a:prstGeom>
        </p:spPr>
        <p:txBody>
          <a:bodyPr wrap="square">
            <a:spAutoFit/>
          </a:bodyPr>
          <a:lstStyle/>
          <a:p>
            <a:r>
              <a:rPr lang="en-US" sz="3600" dirty="0"/>
              <a:t>5. People can make things like bracelets or stuffed animals, and sell them at a ______________.</a:t>
            </a:r>
          </a:p>
          <a:p>
            <a:r>
              <a:rPr lang="en-US" sz="3600" dirty="0"/>
              <a:t>6. My brother is working as a ______________ in Sudan. He helps build schools and teach young kids there.</a:t>
            </a:r>
          </a:p>
          <a:p>
            <a:r>
              <a:rPr lang="en-US" sz="3600" dirty="0"/>
              <a:t>7. Every summer, the library organizes a ______________ next to a busy road to raise money. </a:t>
            </a:r>
          </a:p>
          <a:p>
            <a:r>
              <a:rPr lang="en-US" sz="3600" dirty="0"/>
              <a:t>8. If you like singing, dancing, or playing an instrument, you can join a ______________.</a:t>
            </a:r>
          </a:p>
        </p:txBody>
      </p:sp>
      <p:sp>
        <p:nvSpPr>
          <p:cNvPr id="3" name="TextBox 2"/>
          <p:cNvSpPr txBox="1"/>
          <p:nvPr/>
        </p:nvSpPr>
        <p:spPr>
          <a:xfrm>
            <a:off x="4277139" y="1709531"/>
            <a:ext cx="1818861" cy="646331"/>
          </a:xfrm>
          <a:prstGeom prst="rect">
            <a:avLst/>
          </a:prstGeom>
          <a:noFill/>
        </p:spPr>
        <p:txBody>
          <a:bodyPr wrap="square" rtlCol="0">
            <a:spAutoFit/>
          </a:bodyPr>
          <a:lstStyle/>
          <a:p>
            <a:r>
              <a:rPr lang="en-US" sz="3600" dirty="0">
                <a:solidFill>
                  <a:srgbClr val="FF0000"/>
                </a:solidFill>
              </a:rPr>
              <a:t>craft fair</a:t>
            </a:r>
          </a:p>
        </p:txBody>
      </p:sp>
      <p:sp>
        <p:nvSpPr>
          <p:cNvPr id="4" name="TextBox 3"/>
          <p:cNvSpPr txBox="1"/>
          <p:nvPr/>
        </p:nvSpPr>
        <p:spPr>
          <a:xfrm>
            <a:off x="6420679" y="2236304"/>
            <a:ext cx="2047461" cy="646331"/>
          </a:xfrm>
          <a:prstGeom prst="rect">
            <a:avLst/>
          </a:prstGeom>
          <a:noFill/>
        </p:spPr>
        <p:txBody>
          <a:bodyPr wrap="square" rtlCol="0">
            <a:spAutoFit/>
          </a:bodyPr>
          <a:lstStyle/>
          <a:p>
            <a:r>
              <a:rPr lang="en-US" sz="3600" dirty="0">
                <a:solidFill>
                  <a:srgbClr val="FF0000"/>
                </a:solidFill>
              </a:rPr>
              <a:t>volunteer</a:t>
            </a:r>
          </a:p>
        </p:txBody>
      </p:sp>
      <p:sp>
        <p:nvSpPr>
          <p:cNvPr id="5" name="TextBox 4"/>
          <p:cNvSpPr txBox="1"/>
          <p:nvPr/>
        </p:nvSpPr>
        <p:spPr>
          <a:xfrm>
            <a:off x="8468140" y="3339547"/>
            <a:ext cx="2872409" cy="646331"/>
          </a:xfrm>
          <a:prstGeom prst="rect">
            <a:avLst/>
          </a:prstGeom>
          <a:noFill/>
        </p:spPr>
        <p:txBody>
          <a:bodyPr wrap="square" rtlCol="0">
            <a:spAutoFit/>
          </a:bodyPr>
          <a:lstStyle/>
          <a:p>
            <a:r>
              <a:rPr lang="en-US" sz="3600" dirty="0">
                <a:solidFill>
                  <a:srgbClr val="FF0000"/>
                </a:solidFill>
              </a:rPr>
              <a:t>car wash</a:t>
            </a:r>
          </a:p>
        </p:txBody>
      </p:sp>
      <p:sp>
        <p:nvSpPr>
          <p:cNvPr id="7" name="TextBox 6"/>
          <p:cNvSpPr txBox="1"/>
          <p:nvPr/>
        </p:nvSpPr>
        <p:spPr>
          <a:xfrm>
            <a:off x="2701787" y="5011045"/>
            <a:ext cx="2484782" cy="646331"/>
          </a:xfrm>
          <a:prstGeom prst="rect">
            <a:avLst/>
          </a:prstGeom>
          <a:noFill/>
        </p:spPr>
        <p:txBody>
          <a:bodyPr wrap="square" rtlCol="0">
            <a:spAutoFit/>
          </a:bodyPr>
          <a:lstStyle/>
          <a:p>
            <a:r>
              <a:rPr lang="en-US" sz="3600" dirty="0">
                <a:solidFill>
                  <a:srgbClr val="FF0000"/>
                </a:solidFill>
              </a:rPr>
              <a:t>talent show</a:t>
            </a:r>
          </a:p>
        </p:txBody>
      </p:sp>
    </p:spTree>
    <p:extLst>
      <p:ext uri="{BB962C8B-B14F-4D97-AF65-F5344CB8AC3E}">
        <p14:creationId xmlns:p14="http://schemas.microsoft.com/office/powerpoint/2010/main" val="316976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910" y="547885"/>
            <a:ext cx="11741660"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Work in pairs. </a:t>
            </a:r>
          </a:p>
          <a:p>
            <a:r>
              <a:rPr lang="en-US" sz="3600" i="1" dirty="0">
                <a:solidFill>
                  <a:srgbClr val="0070C0"/>
                </a:solidFill>
              </a:rPr>
              <a:t>c. Please add 3 charity events. What do you think about them?</a:t>
            </a: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4900661"/>
            <a:ext cx="1927860" cy="12296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1924051" y="1978461"/>
            <a:ext cx="8623470" cy="2872523"/>
          </a:xfrm>
          <a:prstGeom prst="rect">
            <a:avLst/>
          </a:prstGeom>
        </p:spPr>
      </p:pic>
    </p:spTree>
    <p:extLst>
      <p:ext uri="{BB962C8B-B14F-4D97-AF65-F5344CB8AC3E}">
        <p14:creationId xmlns:p14="http://schemas.microsoft.com/office/powerpoint/2010/main" val="1406073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851" y="1460901"/>
            <a:ext cx="4086709" cy="834623"/>
          </a:xfrm>
          <a:prstGeom prst="rect">
            <a:avLst/>
          </a:prstGeom>
          <a:effectLst>
            <a:outerShdw blurRad="50800" dist="38100" dir="5400000" algn="t" rotWithShape="0">
              <a:prstClr val="black">
                <a:alpha val="40000"/>
              </a:prstClr>
            </a:outerShdw>
          </a:effectLst>
        </p:spPr>
      </p:pic>
      <p:pic>
        <p:nvPicPr>
          <p:cNvPr id="6" name="Picture 5" descr="A picture containing person, indoor&#10;&#10;Description automatically generated">
            <a:extLst>
              <a:ext uri="{FF2B5EF4-FFF2-40B4-BE49-F238E27FC236}">
                <a16:creationId xmlns:a16="http://schemas.microsoft.com/office/drawing/2014/main" id="{55AC9D1E-12F6-AFAC-AD90-15A6C61F21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2981" y="327992"/>
            <a:ext cx="8869019" cy="6162260"/>
          </a:xfrm>
          <a:prstGeom prst="rect">
            <a:avLst/>
          </a:prstGeom>
        </p:spPr>
      </p:pic>
      <p:sp>
        <p:nvSpPr>
          <p:cNvPr id="4" name="Oval Callout 3"/>
          <p:cNvSpPr/>
          <p:nvPr/>
        </p:nvSpPr>
        <p:spPr>
          <a:xfrm>
            <a:off x="3322981" y="367748"/>
            <a:ext cx="3113325" cy="1296955"/>
          </a:xfrm>
          <a:prstGeom prst="wedgeEllipseCallout">
            <a:avLst>
              <a:gd name="adj1" fmla="val 46453"/>
              <a:gd name="adj2" fmla="val 80000"/>
            </a:avLst>
          </a:prstGeom>
          <a:solidFill>
            <a:schemeClr val="bg1"/>
          </a:solidFill>
          <a:ln>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7030A0"/>
                </a:solidFill>
              </a:rPr>
              <a:t>It’s reading time….</a:t>
            </a:r>
            <a:endParaRPr lang="en-US" dirty="0">
              <a:solidFill>
                <a:srgbClr val="7030A0"/>
              </a:solidFill>
            </a:endParaRPr>
          </a:p>
        </p:txBody>
      </p:sp>
    </p:spTree>
    <p:extLst>
      <p:ext uri="{BB962C8B-B14F-4D97-AF65-F5344CB8AC3E}">
        <p14:creationId xmlns:p14="http://schemas.microsoft.com/office/powerpoint/2010/main" val="3047533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7420" y="940564"/>
            <a:ext cx="10892477"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 the instruction quickly. Underline the key words. What are we going to do? </a:t>
            </a:r>
          </a:p>
          <a:p>
            <a:r>
              <a:rPr lang="en-US" sz="3600" i="1" dirty="0">
                <a:solidFill>
                  <a:srgbClr val="FF0000"/>
                </a:solidFill>
              </a:rPr>
              <a:t>Read the article and choose the best headline.</a:t>
            </a:r>
          </a:p>
        </p:txBody>
      </p:sp>
      <p:sp>
        <p:nvSpPr>
          <p:cNvPr id="19" name="TextBox 18"/>
          <p:cNvSpPr txBox="1"/>
          <p:nvPr/>
        </p:nvSpPr>
        <p:spPr>
          <a:xfrm>
            <a:off x="205274" y="457200"/>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prstClr val="white"/>
                </a:solidFill>
              </a:rPr>
              <a:t>Pre - reading</a:t>
            </a:r>
          </a:p>
        </p:txBody>
      </p:sp>
      <p:sp>
        <p:nvSpPr>
          <p:cNvPr id="3" name="Rectangle 2"/>
          <p:cNvSpPr/>
          <p:nvPr/>
        </p:nvSpPr>
        <p:spPr>
          <a:xfrm>
            <a:off x="837317" y="3050042"/>
            <a:ext cx="10145423" cy="1754326"/>
          </a:xfrm>
          <a:prstGeom prst="rect">
            <a:avLst/>
          </a:prstGeom>
          <a:solidFill>
            <a:schemeClr val="bg1"/>
          </a:solidFill>
          <a:effectLst>
            <a:outerShdw blurRad="50800" dist="38100" dir="5400000" algn="t" rotWithShape="0">
              <a:prstClr val="black">
                <a:alpha val="40000"/>
              </a:prstClr>
            </a:outerShdw>
          </a:effectLst>
        </p:spPr>
        <p:txBody>
          <a:bodyPr wrap="square">
            <a:spAutoFit/>
          </a:bodyPr>
          <a:lstStyle/>
          <a:p>
            <a:pPr marL="742950" indent="-742950">
              <a:buAutoNum type="alphaLcPeriod"/>
            </a:pPr>
            <a:r>
              <a:rPr lang="en-US" sz="3600" b="1" dirty="0"/>
              <a:t>Read the article and choose the best headline.</a:t>
            </a:r>
          </a:p>
          <a:p>
            <a:r>
              <a:rPr lang="en-US" sz="3600" dirty="0"/>
              <a:t>1. Help Us Bring Happiness to Children!    </a:t>
            </a:r>
          </a:p>
          <a:p>
            <a:r>
              <a:rPr lang="en-US" sz="3600" dirty="0"/>
              <a:t>2. Charity Event Ideas to Raise Money.</a:t>
            </a:r>
          </a:p>
        </p:txBody>
      </p:sp>
      <p:cxnSp>
        <p:nvCxnSpPr>
          <p:cNvPr id="8" name="Straight Connector 7"/>
          <p:cNvCxnSpPr/>
          <p:nvPr/>
        </p:nvCxnSpPr>
        <p:spPr>
          <a:xfrm>
            <a:off x="1739348" y="3617843"/>
            <a:ext cx="2812774" cy="9940"/>
          </a:xfrm>
          <a:prstGeom prst="line">
            <a:avLst/>
          </a:prstGeom>
        </p:spPr>
        <p:style>
          <a:lnRef idx="2">
            <a:schemeClr val="accent2"/>
          </a:lnRef>
          <a:fillRef idx="0">
            <a:schemeClr val="accent2"/>
          </a:fillRef>
          <a:effectRef idx="1">
            <a:schemeClr val="accent2"/>
          </a:effectRef>
          <a:fontRef idx="minor">
            <a:schemeClr val="tx1"/>
          </a:fontRef>
        </p:style>
      </p:cxnSp>
      <p:cxnSp>
        <p:nvCxnSpPr>
          <p:cNvPr id="11" name="Straight Connector 10"/>
          <p:cNvCxnSpPr/>
          <p:nvPr/>
        </p:nvCxnSpPr>
        <p:spPr>
          <a:xfrm flipV="1">
            <a:off x="5734878" y="3627783"/>
            <a:ext cx="4512365" cy="19878"/>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a:off x="1431235" y="4134678"/>
            <a:ext cx="755374" cy="14909"/>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Straight Connector 15"/>
          <p:cNvCxnSpPr/>
          <p:nvPr/>
        </p:nvCxnSpPr>
        <p:spPr>
          <a:xfrm>
            <a:off x="3011557" y="4149587"/>
            <a:ext cx="2723321"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1" name="Straight Connector 20"/>
          <p:cNvCxnSpPr/>
          <p:nvPr/>
        </p:nvCxnSpPr>
        <p:spPr>
          <a:xfrm>
            <a:off x="6559826" y="4149587"/>
            <a:ext cx="143123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5" name="Straight Connector 24"/>
          <p:cNvCxnSpPr/>
          <p:nvPr/>
        </p:nvCxnSpPr>
        <p:spPr>
          <a:xfrm>
            <a:off x="1431235" y="4701209"/>
            <a:ext cx="3438939"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7" name="Straight Connector 26"/>
          <p:cNvCxnSpPr>
            <a:cxnSpLocks/>
          </p:cNvCxnSpPr>
          <p:nvPr/>
        </p:nvCxnSpPr>
        <p:spPr>
          <a:xfrm>
            <a:off x="5565913" y="4686300"/>
            <a:ext cx="2286000"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48407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03847" y="2645692"/>
            <a:ext cx="6596743" cy="1754326"/>
          </a:xfrm>
          <a:prstGeom prst="rect">
            <a:avLst/>
          </a:prstGeom>
          <a:noFill/>
        </p:spPr>
        <p:txBody>
          <a:bodyPr wrap="square" rtlCol="0">
            <a:spAutoFit/>
          </a:bodyPr>
          <a:lstStyle/>
          <a:p>
            <a:pPr algn="ctr"/>
            <a:r>
              <a:rPr lang="en-US" sz="4400" b="1" dirty="0">
                <a:solidFill>
                  <a:srgbClr val="0070C0"/>
                </a:solidFill>
              </a:rPr>
              <a:t>Unit 4: Community Services</a:t>
            </a:r>
            <a:endParaRPr lang="en-US" sz="3200" b="1" dirty="0">
              <a:solidFill>
                <a:srgbClr val="0070C0"/>
              </a:solidFill>
            </a:endParaRPr>
          </a:p>
          <a:p>
            <a:pPr algn="ctr"/>
            <a:r>
              <a:rPr lang="en-US" sz="3200" b="1" dirty="0">
                <a:solidFill>
                  <a:srgbClr val="00B050"/>
                </a:solidFill>
              </a:rPr>
              <a:t>Lesson 1.1: Vocabulary &amp; Reading</a:t>
            </a:r>
            <a:r>
              <a:rPr lang="en-US" sz="3200" dirty="0">
                <a:solidFill>
                  <a:prstClr val="black"/>
                </a:solidFill>
              </a:rPr>
              <a:t> </a:t>
            </a:r>
          </a:p>
          <a:p>
            <a:pPr algn="ctr"/>
            <a:r>
              <a:rPr lang="en-US" sz="3200" dirty="0">
                <a:solidFill>
                  <a:srgbClr val="FF0000"/>
                </a:solidFill>
              </a:rPr>
              <a:t>Page</a:t>
            </a:r>
            <a:r>
              <a:rPr lang="en-US" sz="3200" dirty="0">
                <a:solidFill>
                  <a:prstClr val="black"/>
                </a:solidFill>
              </a:rPr>
              <a:t> </a:t>
            </a:r>
            <a:r>
              <a:rPr lang="en-US" sz="3200" dirty="0">
                <a:solidFill>
                  <a:srgbClr val="FF0000"/>
                </a:solidFill>
              </a:rPr>
              <a:t>28</a:t>
            </a:r>
          </a:p>
        </p:txBody>
      </p:sp>
    </p:spTree>
    <p:extLst>
      <p:ext uri="{BB962C8B-B14F-4D97-AF65-F5344CB8AC3E}">
        <p14:creationId xmlns:p14="http://schemas.microsoft.com/office/powerpoint/2010/main" val="1884785723"/>
      </p:ext>
    </p:extLst>
  </p:cSld>
  <p:clrMapOvr>
    <a:masterClrMapping/>
  </p:clrMapOvr>
  <p:transition spd="med">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8620" y="366074"/>
            <a:ext cx="11973471" cy="166199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400" i="1" dirty="0">
                <a:solidFill>
                  <a:srgbClr val="0070C0"/>
                </a:solidFill>
              </a:rPr>
              <a:t>Look at the article. Quickly read the information. </a:t>
            </a:r>
          </a:p>
          <a:p>
            <a:r>
              <a:rPr lang="en-US" sz="3400" i="1" dirty="0">
                <a:solidFill>
                  <a:srgbClr val="00B050"/>
                </a:solidFill>
              </a:rPr>
              <a:t>What events can you see? Who will the money be used to help? What’s the text about?</a:t>
            </a:r>
            <a:r>
              <a:rPr lang="en-US" sz="3400" i="1" dirty="0">
                <a:solidFill>
                  <a:srgbClr val="0070C0"/>
                </a:solidFill>
              </a:rPr>
              <a:t> </a:t>
            </a:r>
          </a:p>
        </p:txBody>
      </p:sp>
      <p:sp>
        <p:nvSpPr>
          <p:cNvPr id="7" name="Rectangle 6"/>
          <p:cNvSpPr/>
          <p:nvPr/>
        </p:nvSpPr>
        <p:spPr>
          <a:xfrm>
            <a:off x="158620" y="2068167"/>
            <a:ext cx="11973471" cy="4524315"/>
          </a:xfrm>
          <a:prstGeom prst="rect">
            <a:avLst/>
          </a:prstGeom>
        </p:spPr>
        <p:txBody>
          <a:bodyPr wrap="square">
            <a:spAutoFit/>
          </a:bodyPr>
          <a:lstStyle/>
          <a:p>
            <a:r>
              <a:rPr lang="en-US" sz="2400" dirty="0"/>
              <a:t>The United Nations says that all children under 18 have the right to live, be healthy and happy, and much more*, but some poor children don't have these rights. They don't have enough food and can't go to school. So, please join us in helping poor children. We are going to do these activities next month to raise money:</a:t>
            </a:r>
          </a:p>
          <a:p>
            <a:r>
              <a:rPr lang="en-US" sz="2400" dirty="0"/>
              <a:t>• Craft Fair (May 15</a:t>
            </a:r>
            <a:r>
              <a:rPr lang="en-US" sz="2400" baseline="30000" dirty="0"/>
              <a:t>th</a:t>
            </a:r>
            <a:r>
              <a:rPr lang="en-US" sz="2400" dirty="0"/>
              <a:t> – 16</a:t>
            </a:r>
            <a:r>
              <a:rPr lang="en-US" sz="2400" baseline="30000" dirty="0"/>
              <a:t>th</a:t>
            </a:r>
            <a:r>
              <a:rPr lang="en-US" sz="2400" dirty="0"/>
              <a:t>). Many talented artists will be there! You’ll find lots of cool things like cute stuffed animals and pretty paintings. There will also be arts and crafts workshops in the afternoons.</a:t>
            </a:r>
          </a:p>
          <a:p>
            <a:r>
              <a:rPr lang="en-US" sz="2400" dirty="0"/>
              <a:t>• Bake Sale (May 22</a:t>
            </a:r>
            <a:r>
              <a:rPr lang="en-US" sz="2400" baseline="30000" dirty="0"/>
              <a:t>nd</a:t>
            </a:r>
            <a:r>
              <a:rPr lang="en-US" sz="2400" dirty="0"/>
              <a:t> – 23</a:t>
            </a:r>
            <a:r>
              <a:rPr lang="en-US" sz="2400" baseline="30000" dirty="0"/>
              <a:t>rd</a:t>
            </a:r>
            <a:r>
              <a:rPr lang="en-US" sz="2400" dirty="0"/>
              <a:t>). Come buy cookies, cupcakes, pies, and more! Don't miss the cupcake decorating competition on May 23</a:t>
            </a:r>
            <a:r>
              <a:rPr lang="en-US" sz="2400" baseline="30000" dirty="0"/>
              <a:t>rd</a:t>
            </a:r>
            <a:r>
              <a:rPr lang="en-US" sz="2400" dirty="0"/>
              <a:t>!</a:t>
            </a:r>
          </a:p>
          <a:p>
            <a:r>
              <a:rPr lang="en-US" sz="2400" dirty="0"/>
              <a:t>We’ll use the money from these events to buy clothes, books, and toys for children. We also need volunteers to help organize the events. Please contact brendajohnson@foreverychild.org for more information.</a:t>
            </a:r>
          </a:p>
        </p:txBody>
      </p:sp>
      <p:cxnSp>
        <p:nvCxnSpPr>
          <p:cNvPr id="5" name="Straight Connector 4"/>
          <p:cNvCxnSpPr/>
          <p:nvPr/>
        </p:nvCxnSpPr>
        <p:spPr>
          <a:xfrm>
            <a:off x="457200" y="3962400"/>
            <a:ext cx="1095375" cy="952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a:off x="457200" y="5038725"/>
            <a:ext cx="121257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66700" y="5743575"/>
            <a:ext cx="10220325" cy="1905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973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39194" y="1400054"/>
            <a:ext cx="6316003" cy="859611"/>
          </a:xfrm>
          <a:prstGeom prst="rect">
            <a:avLst/>
          </a:prstGeom>
        </p:spPr>
      </p:pic>
      <p:pic>
        <p:nvPicPr>
          <p:cNvPr id="4" name="Picture 3"/>
          <p:cNvPicPr>
            <a:picLocks noChangeAspect="1"/>
          </p:cNvPicPr>
          <p:nvPr/>
        </p:nvPicPr>
        <p:blipFill>
          <a:blip r:embed="rId3"/>
          <a:stretch>
            <a:fillRect/>
          </a:stretch>
        </p:blipFill>
        <p:spPr>
          <a:xfrm>
            <a:off x="0" y="473779"/>
            <a:ext cx="2109399" cy="646232"/>
          </a:xfrm>
          <a:prstGeom prst="rect">
            <a:avLst/>
          </a:prstGeom>
        </p:spPr>
      </p:pic>
      <p:sp>
        <p:nvSpPr>
          <p:cNvPr id="5" name="Rectangle 4"/>
          <p:cNvSpPr/>
          <p:nvPr/>
        </p:nvSpPr>
        <p:spPr>
          <a:xfrm>
            <a:off x="2213361" y="473779"/>
            <a:ext cx="9699476" cy="1004643"/>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3600" i="1" dirty="0">
                <a:solidFill>
                  <a:srgbClr val="0070C0"/>
                </a:solidFill>
              </a:rPr>
              <a:t>Skim the text. Underline the key words. Choose the best headline. </a:t>
            </a:r>
          </a:p>
        </p:txBody>
      </p:sp>
      <p:cxnSp>
        <p:nvCxnSpPr>
          <p:cNvPr id="11" name="Straight Connector 10"/>
          <p:cNvCxnSpPr/>
          <p:nvPr/>
        </p:nvCxnSpPr>
        <p:spPr>
          <a:xfrm>
            <a:off x="3486684" y="3619522"/>
            <a:ext cx="0" cy="3895"/>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26835" y="2001789"/>
            <a:ext cx="11704115" cy="4524315"/>
          </a:xfrm>
          <a:prstGeom prst="rect">
            <a:avLst/>
          </a:prstGeom>
        </p:spPr>
        <p:txBody>
          <a:bodyPr wrap="square">
            <a:spAutoFit/>
          </a:bodyPr>
          <a:lstStyle/>
          <a:p>
            <a:r>
              <a:rPr lang="en-US" sz="2400" dirty="0"/>
              <a:t>The United Nations says that all children under 18 have the right to live, be healthy and happy, and much more*, but some poor children don't have these rights. They don't have enough food, and can't go to school. So, please join us in helping poor children. We are going to do these activities next month to raise money:</a:t>
            </a:r>
          </a:p>
          <a:p>
            <a:r>
              <a:rPr lang="en-US" sz="2400" dirty="0"/>
              <a:t>• Craft Fair (May 15th – 16th). Many talented artists will be there! You’ll find lots of cool things like cute stuffed animals and pretty paintings. There will also be arts and crafts workshops in the afternoons.</a:t>
            </a:r>
          </a:p>
          <a:p>
            <a:r>
              <a:rPr lang="en-US" sz="2400" dirty="0"/>
              <a:t>• Bake Sale (May 22nd – 23rd). Come buy cookies, cupcakes, pies, and more! Don't miss the cupcake decorating competition on May 23rd!</a:t>
            </a:r>
          </a:p>
          <a:p>
            <a:r>
              <a:rPr lang="en-US" sz="2400" dirty="0"/>
              <a:t>We’ll use the money from these events to buy clothes, books, and toys for children. We also need volunteers to help organize the events. Please contact brendajohnson@foreverychild.org for more information.</a:t>
            </a:r>
          </a:p>
        </p:txBody>
      </p:sp>
      <p:cxnSp>
        <p:nvCxnSpPr>
          <p:cNvPr id="13" name="Straight Connector 12"/>
          <p:cNvCxnSpPr/>
          <p:nvPr/>
        </p:nvCxnSpPr>
        <p:spPr>
          <a:xfrm flipH="1">
            <a:off x="5446643" y="3130359"/>
            <a:ext cx="4608554" cy="467"/>
          </a:xfrm>
          <a:prstGeom prst="line">
            <a:avLst/>
          </a:prstGeom>
        </p:spPr>
        <p:style>
          <a:lnRef idx="2">
            <a:schemeClr val="accent2"/>
          </a:lnRef>
          <a:fillRef idx="0">
            <a:schemeClr val="accent2"/>
          </a:fillRef>
          <a:effectRef idx="1">
            <a:schemeClr val="accent2"/>
          </a:effectRef>
          <a:fontRef idx="minor">
            <a:schemeClr val="tx1"/>
          </a:fontRef>
        </p:style>
      </p:cxnSp>
      <p:cxnSp>
        <p:nvCxnSpPr>
          <p:cNvPr id="18" name="Straight Connector 17"/>
          <p:cNvCxnSpPr>
            <a:cxnSpLocks/>
          </p:cNvCxnSpPr>
          <p:nvPr/>
        </p:nvCxnSpPr>
        <p:spPr>
          <a:xfrm>
            <a:off x="407504" y="5685183"/>
            <a:ext cx="10068339"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79398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7930" y="1040175"/>
            <a:ext cx="11717221" cy="132343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4000" i="1" dirty="0">
                <a:solidFill>
                  <a:srgbClr val="0070C0"/>
                </a:solidFill>
              </a:rPr>
              <a:t>Read the instruction quickly. What are we going to do? </a:t>
            </a:r>
          </a:p>
          <a:p>
            <a:r>
              <a:rPr lang="en-US" sz="4000" i="1" dirty="0">
                <a:solidFill>
                  <a:srgbClr val="FF0000"/>
                </a:solidFill>
              </a:rPr>
              <a:t>Read and write </a:t>
            </a:r>
            <a:r>
              <a:rPr lang="en-US" sz="4000" dirty="0">
                <a:solidFill>
                  <a:srgbClr val="FF0000"/>
                </a:solidFill>
              </a:rPr>
              <a:t>Yes</a:t>
            </a:r>
            <a:r>
              <a:rPr lang="en-US" sz="4000" i="1" dirty="0">
                <a:solidFill>
                  <a:srgbClr val="FF0000"/>
                </a:solidFill>
              </a:rPr>
              <a:t>, </a:t>
            </a:r>
            <a:r>
              <a:rPr lang="en-US" sz="4000" dirty="0">
                <a:solidFill>
                  <a:srgbClr val="FF0000"/>
                </a:solidFill>
              </a:rPr>
              <a:t>No</a:t>
            </a:r>
            <a:r>
              <a:rPr lang="en-US" sz="4000" i="1" dirty="0">
                <a:solidFill>
                  <a:srgbClr val="FF0000"/>
                </a:solidFill>
              </a:rPr>
              <a:t>, or </a:t>
            </a:r>
            <a:r>
              <a:rPr lang="en-US" sz="4000" dirty="0">
                <a:solidFill>
                  <a:srgbClr val="FF0000"/>
                </a:solidFill>
              </a:rPr>
              <a:t>Doesn’t say</a:t>
            </a:r>
            <a:r>
              <a:rPr lang="en-US" sz="4000" i="1" dirty="0">
                <a:solidFill>
                  <a:srgbClr val="FF0000"/>
                </a:solidFill>
              </a:rPr>
              <a:t>.</a:t>
            </a:r>
          </a:p>
        </p:txBody>
      </p:sp>
      <p:sp>
        <p:nvSpPr>
          <p:cNvPr id="19" name="TextBox 18"/>
          <p:cNvSpPr txBox="1"/>
          <p:nvPr/>
        </p:nvSpPr>
        <p:spPr>
          <a:xfrm>
            <a:off x="205274" y="457200"/>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prstClr val="white"/>
                </a:solidFill>
              </a:rPr>
              <a:t>Pre - reading</a:t>
            </a:r>
          </a:p>
        </p:txBody>
      </p:sp>
      <p:pic>
        <p:nvPicPr>
          <p:cNvPr id="4" name="Picture 3"/>
          <p:cNvPicPr>
            <a:picLocks noChangeAspect="1"/>
          </p:cNvPicPr>
          <p:nvPr/>
        </p:nvPicPr>
        <p:blipFill>
          <a:blip r:embed="rId2"/>
          <a:stretch>
            <a:fillRect/>
          </a:stretch>
        </p:blipFill>
        <p:spPr>
          <a:xfrm>
            <a:off x="219075" y="2995612"/>
            <a:ext cx="11753850" cy="866775"/>
          </a:xfrm>
          <a:prstGeom prst="rect">
            <a:avLst/>
          </a:prstGeom>
        </p:spPr>
      </p:pic>
    </p:spTree>
    <p:extLst>
      <p:ext uri="{BB962C8B-B14F-4D97-AF65-F5344CB8AC3E}">
        <p14:creationId xmlns:p14="http://schemas.microsoft.com/office/powerpoint/2010/main" val="205503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heel(1)">
                                      <p:cBhvr>
                                        <p:cTn id="7"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408" y="1116310"/>
            <a:ext cx="11986592" cy="4524315"/>
          </a:xfrm>
          <a:prstGeom prst="rect">
            <a:avLst/>
          </a:prstGeom>
        </p:spPr>
        <p:txBody>
          <a:bodyPr wrap="square">
            <a:spAutoFit/>
          </a:bodyPr>
          <a:lstStyle/>
          <a:p>
            <a:r>
              <a:rPr lang="en-US" sz="3600" dirty="0"/>
              <a:t>1. Every child has the same 18 rights. ______________</a:t>
            </a:r>
          </a:p>
          <a:p>
            <a:r>
              <a:rPr lang="en-US" sz="3600" dirty="0"/>
              <a:t>2. The charity events will happen this month. ______________</a:t>
            </a:r>
          </a:p>
          <a:p>
            <a:r>
              <a:rPr lang="en-US" sz="3600" dirty="0"/>
              <a:t>3. You can join arts and crafts workshops in the morning on May 15</a:t>
            </a:r>
            <a:r>
              <a:rPr lang="en-US" sz="3600" baseline="30000" dirty="0"/>
              <a:t>th</a:t>
            </a:r>
            <a:r>
              <a:rPr lang="en-US" sz="3600" dirty="0"/>
              <a:t>. ______________</a:t>
            </a:r>
          </a:p>
          <a:p>
            <a:r>
              <a:rPr lang="en-US" sz="3600" dirty="0"/>
              <a:t>4. You can also decorate cupcakes at the bake sale. ______________</a:t>
            </a:r>
          </a:p>
          <a:p>
            <a:r>
              <a:rPr lang="en-US" sz="3600" dirty="0"/>
              <a:t>5. Volunteers will help organize both the craft fair and bake sale. ______________</a:t>
            </a:r>
          </a:p>
        </p:txBody>
      </p:sp>
      <p:cxnSp>
        <p:nvCxnSpPr>
          <p:cNvPr id="4" name="Straight Connector 3"/>
          <p:cNvCxnSpPr>
            <a:cxnSpLocks/>
          </p:cNvCxnSpPr>
          <p:nvPr/>
        </p:nvCxnSpPr>
        <p:spPr>
          <a:xfrm flipV="1">
            <a:off x="824948" y="1662852"/>
            <a:ext cx="1908313" cy="5620"/>
          </a:xfrm>
          <a:prstGeom prst="line">
            <a:avLst/>
          </a:prstGeom>
        </p:spPr>
        <p:style>
          <a:lnRef idx="2">
            <a:schemeClr val="accent2"/>
          </a:lnRef>
          <a:fillRef idx="0">
            <a:schemeClr val="accent2"/>
          </a:fillRef>
          <a:effectRef idx="1">
            <a:schemeClr val="accent2"/>
          </a:effectRef>
          <a:fontRef idx="minor">
            <a:schemeClr val="tx1"/>
          </a:fontRef>
        </p:style>
      </p:cxnSp>
      <p:cxnSp>
        <p:nvCxnSpPr>
          <p:cNvPr id="6" name="Straight Connector 5"/>
          <p:cNvCxnSpPr/>
          <p:nvPr/>
        </p:nvCxnSpPr>
        <p:spPr>
          <a:xfrm>
            <a:off x="3677478" y="1699591"/>
            <a:ext cx="154056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8" name="Straight Connector 7"/>
          <p:cNvCxnSpPr/>
          <p:nvPr/>
        </p:nvCxnSpPr>
        <p:spPr>
          <a:xfrm>
            <a:off x="6023113" y="1689652"/>
            <a:ext cx="934278"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p:cNvCxnSpPr/>
          <p:nvPr/>
        </p:nvCxnSpPr>
        <p:spPr>
          <a:xfrm>
            <a:off x="824948" y="2256183"/>
            <a:ext cx="3210339"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2" name="Straight Connector 11"/>
          <p:cNvCxnSpPr>
            <a:cxnSpLocks/>
          </p:cNvCxnSpPr>
          <p:nvPr/>
        </p:nvCxnSpPr>
        <p:spPr>
          <a:xfrm>
            <a:off x="5022710" y="2196547"/>
            <a:ext cx="1298577" cy="24847"/>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Straight Connector 13"/>
          <p:cNvCxnSpPr>
            <a:cxnSpLocks/>
          </p:cNvCxnSpPr>
          <p:nvPr/>
        </p:nvCxnSpPr>
        <p:spPr>
          <a:xfrm flipV="1">
            <a:off x="6490252" y="2221394"/>
            <a:ext cx="1977887" cy="9940"/>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Straight Connector 15"/>
          <p:cNvCxnSpPr>
            <a:cxnSpLocks/>
          </p:cNvCxnSpPr>
          <p:nvPr/>
        </p:nvCxnSpPr>
        <p:spPr>
          <a:xfrm flipV="1">
            <a:off x="2335695" y="2753135"/>
            <a:ext cx="5436705" cy="9940"/>
          </a:xfrm>
          <a:prstGeom prst="line">
            <a:avLst/>
          </a:prstGeom>
        </p:spPr>
        <p:style>
          <a:lnRef idx="2">
            <a:schemeClr val="accent2"/>
          </a:lnRef>
          <a:fillRef idx="0">
            <a:schemeClr val="accent2"/>
          </a:fillRef>
          <a:effectRef idx="1">
            <a:schemeClr val="accent2"/>
          </a:effectRef>
          <a:fontRef idx="minor">
            <a:schemeClr val="tx1"/>
          </a:fontRef>
        </p:style>
      </p:cxnSp>
      <p:cxnSp>
        <p:nvCxnSpPr>
          <p:cNvPr id="18" name="Straight Connector 17"/>
          <p:cNvCxnSpPr>
            <a:cxnSpLocks/>
          </p:cNvCxnSpPr>
          <p:nvPr/>
        </p:nvCxnSpPr>
        <p:spPr>
          <a:xfrm>
            <a:off x="9124122" y="2743199"/>
            <a:ext cx="146105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0" name="Straight Connector 19"/>
          <p:cNvCxnSpPr>
            <a:cxnSpLocks/>
          </p:cNvCxnSpPr>
          <p:nvPr/>
        </p:nvCxnSpPr>
        <p:spPr>
          <a:xfrm>
            <a:off x="205408" y="3328771"/>
            <a:ext cx="171284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2" name="Straight Connector 21"/>
          <p:cNvCxnSpPr>
            <a:cxnSpLocks/>
          </p:cNvCxnSpPr>
          <p:nvPr/>
        </p:nvCxnSpPr>
        <p:spPr>
          <a:xfrm>
            <a:off x="3180522" y="3856382"/>
            <a:ext cx="337930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4" name="Straight Connector 23"/>
          <p:cNvCxnSpPr>
            <a:cxnSpLocks/>
          </p:cNvCxnSpPr>
          <p:nvPr/>
        </p:nvCxnSpPr>
        <p:spPr>
          <a:xfrm>
            <a:off x="7901609" y="3856382"/>
            <a:ext cx="1615108" cy="1841"/>
          </a:xfrm>
          <a:prstGeom prst="line">
            <a:avLst/>
          </a:prstGeom>
        </p:spPr>
        <p:style>
          <a:lnRef idx="2">
            <a:schemeClr val="accent2"/>
          </a:lnRef>
          <a:fillRef idx="0">
            <a:schemeClr val="accent2"/>
          </a:fillRef>
          <a:effectRef idx="1">
            <a:schemeClr val="accent2"/>
          </a:effectRef>
          <a:fontRef idx="minor">
            <a:schemeClr val="tx1"/>
          </a:fontRef>
        </p:style>
      </p:cxnSp>
      <p:cxnSp>
        <p:nvCxnSpPr>
          <p:cNvPr id="26" name="Straight Connector 25"/>
          <p:cNvCxnSpPr>
            <a:cxnSpLocks/>
          </p:cNvCxnSpPr>
          <p:nvPr/>
        </p:nvCxnSpPr>
        <p:spPr>
          <a:xfrm>
            <a:off x="824948" y="4969565"/>
            <a:ext cx="1858618"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8" name="Straight Connector 27"/>
          <p:cNvCxnSpPr/>
          <p:nvPr/>
        </p:nvCxnSpPr>
        <p:spPr>
          <a:xfrm>
            <a:off x="4572000" y="4979504"/>
            <a:ext cx="1341783" cy="9939"/>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Straight Connector 29"/>
          <p:cNvCxnSpPr/>
          <p:nvPr/>
        </p:nvCxnSpPr>
        <p:spPr>
          <a:xfrm>
            <a:off x="7901609" y="4989443"/>
            <a:ext cx="3230217"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3" name="Straight Connector 32"/>
          <p:cNvCxnSpPr/>
          <p:nvPr/>
        </p:nvCxnSpPr>
        <p:spPr>
          <a:xfrm flipV="1">
            <a:off x="205408" y="5536096"/>
            <a:ext cx="828262" cy="9939"/>
          </a:xfrm>
          <a:prstGeom prst="line">
            <a:avLst/>
          </a:prstGeom>
        </p:spPr>
        <p:style>
          <a:lnRef idx="2">
            <a:schemeClr val="accent2"/>
          </a:lnRef>
          <a:fillRef idx="0">
            <a:schemeClr val="accent2"/>
          </a:fillRef>
          <a:effectRef idx="1">
            <a:schemeClr val="accent2"/>
          </a:effectRef>
          <a:fontRef idx="minor">
            <a:schemeClr val="tx1"/>
          </a:fontRef>
        </p:style>
      </p:cxnSp>
      <p:pic>
        <p:nvPicPr>
          <p:cNvPr id="34" name="Picture 33"/>
          <p:cNvPicPr>
            <a:picLocks noChangeAspect="1"/>
          </p:cNvPicPr>
          <p:nvPr/>
        </p:nvPicPr>
        <p:blipFill>
          <a:blip r:embed="rId2"/>
          <a:stretch>
            <a:fillRect/>
          </a:stretch>
        </p:blipFill>
        <p:spPr>
          <a:xfrm>
            <a:off x="106292" y="335827"/>
            <a:ext cx="9832837" cy="1012024"/>
          </a:xfrm>
          <a:prstGeom prst="rect">
            <a:avLst/>
          </a:prstGeom>
        </p:spPr>
      </p:pic>
    </p:spTree>
    <p:extLst>
      <p:ext uri="{BB962C8B-B14F-4D97-AF65-F5344CB8AC3E}">
        <p14:creationId xmlns:p14="http://schemas.microsoft.com/office/powerpoint/2010/main" val="407129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ppt_x"/>
                                          </p:val>
                                        </p:tav>
                                        <p:tav tm="100000">
                                          <p:val>
                                            <p:strVal val="#ppt_x"/>
                                          </p:val>
                                        </p:tav>
                                      </p:tavLst>
                                    </p:anim>
                                    <p:anim calcmode="lin" valueType="num">
                                      <p:cBhvr additive="base">
                                        <p:cTn id="6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ppt_x"/>
                                          </p:val>
                                        </p:tav>
                                        <p:tav tm="100000">
                                          <p:val>
                                            <p:strVal val="#ppt_x"/>
                                          </p:val>
                                        </p:tav>
                                      </p:tavLst>
                                    </p:anim>
                                    <p:anim calcmode="lin" valueType="num">
                                      <p:cBhvr additive="base">
                                        <p:cTn id="6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additive="base">
                                        <p:cTn id="73" dur="500" fill="hold"/>
                                        <p:tgtEl>
                                          <p:spTgt spid="26"/>
                                        </p:tgtEl>
                                        <p:attrNameLst>
                                          <p:attrName>ppt_x</p:attrName>
                                        </p:attrNameLst>
                                      </p:cBhvr>
                                      <p:tavLst>
                                        <p:tav tm="0">
                                          <p:val>
                                            <p:strVal val="#ppt_x"/>
                                          </p:val>
                                        </p:tav>
                                        <p:tav tm="100000">
                                          <p:val>
                                            <p:strVal val="#ppt_x"/>
                                          </p:val>
                                        </p:tav>
                                      </p:tavLst>
                                    </p:anim>
                                    <p:anim calcmode="lin" valueType="num">
                                      <p:cBhvr additive="base">
                                        <p:cTn id="7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additive="base">
                                        <p:cTn id="79" dur="500" fill="hold"/>
                                        <p:tgtEl>
                                          <p:spTgt spid="28"/>
                                        </p:tgtEl>
                                        <p:attrNameLst>
                                          <p:attrName>ppt_x</p:attrName>
                                        </p:attrNameLst>
                                      </p:cBhvr>
                                      <p:tavLst>
                                        <p:tav tm="0">
                                          <p:val>
                                            <p:strVal val="#ppt_x"/>
                                          </p:val>
                                        </p:tav>
                                        <p:tav tm="100000">
                                          <p:val>
                                            <p:strVal val="#ppt_x"/>
                                          </p:val>
                                        </p:tav>
                                      </p:tavLst>
                                    </p:anim>
                                    <p:anim calcmode="lin" valueType="num">
                                      <p:cBhvr additive="base">
                                        <p:cTn id="8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0"/>
                                        </p:tgtEl>
                                        <p:attrNameLst>
                                          <p:attrName>style.visibility</p:attrName>
                                        </p:attrNameLst>
                                      </p:cBhvr>
                                      <p:to>
                                        <p:strVal val="visible"/>
                                      </p:to>
                                    </p:set>
                                    <p:anim calcmode="lin" valueType="num">
                                      <p:cBhvr additive="base">
                                        <p:cTn id="85" dur="500" fill="hold"/>
                                        <p:tgtEl>
                                          <p:spTgt spid="30"/>
                                        </p:tgtEl>
                                        <p:attrNameLst>
                                          <p:attrName>ppt_x</p:attrName>
                                        </p:attrNameLst>
                                      </p:cBhvr>
                                      <p:tavLst>
                                        <p:tav tm="0">
                                          <p:val>
                                            <p:strVal val="#ppt_x"/>
                                          </p:val>
                                        </p:tav>
                                        <p:tav tm="100000">
                                          <p:val>
                                            <p:strVal val="#ppt_x"/>
                                          </p:val>
                                        </p:tav>
                                      </p:tavLst>
                                    </p:anim>
                                    <p:anim calcmode="lin" valueType="num">
                                      <p:cBhvr additive="base">
                                        <p:cTn id="8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nodeType="click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wipe(down)">
                                      <p:cBhvr>
                                        <p:cTn id="9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513" y="2126974"/>
            <a:ext cx="11975638" cy="4524315"/>
          </a:xfrm>
          <a:prstGeom prst="rect">
            <a:avLst/>
          </a:prstGeom>
        </p:spPr>
        <p:txBody>
          <a:bodyPr wrap="square">
            <a:spAutoFit/>
          </a:bodyPr>
          <a:lstStyle/>
          <a:p>
            <a:r>
              <a:rPr lang="en-US" sz="2400" dirty="0"/>
              <a:t>The United Nations says that all children under 18 have the right to live, be healthy and happy, and much more*, but some poor children don't have these rights. They don't have enough food and can't go to school. So, please join us in helping poor children. We are going to do these activities next month to raise money:</a:t>
            </a:r>
          </a:p>
          <a:p>
            <a:r>
              <a:rPr lang="en-US" sz="2400" dirty="0"/>
              <a:t>• Craft Fair (May 15</a:t>
            </a:r>
            <a:r>
              <a:rPr lang="en-US" sz="2400" baseline="30000" dirty="0"/>
              <a:t>th</a:t>
            </a:r>
            <a:r>
              <a:rPr lang="en-US" sz="2400" dirty="0"/>
              <a:t> – 16</a:t>
            </a:r>
            <a:r>
              <a:rPr lang="en-US" sz="2400" baseline="30000" dirty="0"/>
              <a:t>th</a:t>
            </a:r>
            <a:r>
              <a:rPr lang="en-US" sz="2400" dirty="0"/>
              <a:t>). Many talented artists will be there! You’ll find lots of cool things like cute stuffed animals and pretty paintings. There will also be arts and crafts workshops in the afternoons.</a:t>
            </a:r>
          </a:p>
          <a:p>
            <a:r>
              <a:rPr lang="en-US" sz="2400" dirty="0"/>
              <a:t>• Bake Sale (May 22</a:t>
            </a:r>
            <a:r>
              <a:rPr lang="en-US" sz="2400" baseline="30000" dirty="0"/>
              <a:t>nd</a:t>
            </a:r>
            <a:r>
              <a:rPr lang="en-US" sz="2400" dirty="0"/>
              <a:t> – 23</a:t>
            </a:r>
            <a:r>
              <a:rPr lang="en-US" sz="2400" baseline="30000" dirty="0"/>
              <a:t>rd</a:t>
            </a:r>
            <a:r>
              <a:rPr lang="en-US" sz="2400" dirty="0"/>
              <a:t>). Come buy cookies, cupcakes, pies, and more! Don't miss the cupcake decorating competition on May 23</a:t>
            </a:r>
            <a:r>
              <a:rPr lang="en-US" sz="2400" baseline="30000" dirty="0"/>
              <a:t>rd</a:t>
            </a:r>
            <a:r>
              <a:rPr lang="en-US" sz="2400" dirty="0"/>
              <a:t>!</a:t>
            </a:r>
          </a:p>
          <a:p>
            <a:r>
              <a:rPr lang="en-US" sz="2400" dirty="0"/>
              <a:t>We’ll use the money from these events to buy clothes, books, and toys for children. We also need volunteers to help organize the events. Please contact brendajohnson@foreverychild.org for more information.</a:t>
            </a:r>
          </a:p>
        </p:txBody>
      </p:sp>
      <p:sp>
        <p:nvSpPr>
          <p:cNvPr id="2" name="Rectangle 1"/>
          <p:cNvSpPr/>
          <p:nvPr/>
        </p:nvSpPr>
        <p:spPr>
          <a:xfrm>
            <a:off x="2127380" y="489668"/>
            <a:ext cx="992777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Scan the text. Write </a:t>
            </a:r>
            <a:r>
              <a:rPr lang="en-US" sz="3600" dirty="0">
                <a:solidFill>
                  <a:srgbClr val="0070C0"/>
                </a:solidFill>
              </a:rPr>
              <a:t>Yes</a:t>
            </a:r>
            <a:r>
              <a:rPr lang="en-US" sz="3600" i="1" dirty="0">
                <a:solidFill>
                  <a:srgbClr val="0070C0"/>
                </a:solidFill>
              </a:rPr>
              <a:t>, </a:t>
            </a:r>
            <a:r>
              <a:rPr lang="en-US" sz="3600" dirty="0">
                <a:solidFill>
                  <a:srgbClr val="0070C0"/>
                </a:solidFill>
              </a:rPr>
              <a:t>No</a:t>
            </a:r>
            <a:r>
              <a:rPr lang="en-US" sz="3600" i="1" dirty="0">
                <a:solidFill>
                  <a:srgbClr val="0070C0"/>
                </a:solidFill>
              </a:rPr>
              <a:t>, or </a:t>
            </a:r>
            <a:r>
              <a:rPr lang="en-US" sz="3600" dirty="0">
                <a:solidFill>
                  <a:srgbClr val="0070C0"/>
                </a:solidFill>
              </a:rPr>
              <a:t>Doesn’t say</a:t>
            </a:r>
            <a:r>
              <a:rPr lang="en-US" sz="3600" i="1" dirty="0">
                <a:solidFill>
                  <a:srgbClr val="0070C0"/>
                </a:solidFill>
              </a:rPr>
              <a:t>. </a:t>
            </a:r>
          </a:p>
        </p:txBody>
      </p:sp>
      <p:sp>
        <p:nvSpPr>
          <p:cNvPr id="3" name="TextBox 2"/>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prstClr val="white"/>
                </a:solidFill>
              </a:rPr>
              <a:t>While - reading</a:t>
            </a:r>
          </a:p>
        </p:txBody>
      </p:sp>
      <p:sp>
        <p:nvSpPr>
          <p:cNvPr id="6" name="Rectangle 5"/>
          <p:cNvSpPr/>
          <p:nvPr/>
        </p:nvSpPr>
        <p:spPr>
          <a:xfrm>
            <a:off x="8962865" y="1293175"/>
            <a:ext cx="2822621" cy="63724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solidFill>
                  <a:srgbClr val="FF0000"/>
                </a:solidFill>
              </a:rPr>
              <a:t>Doesn’t say</a:t>
            </a:r>
          </a:p>
        </p:txBody>
      </p:sp>
      <p:cxnSp>
        <p:nvCxnSpPr>
          <p:cNvPr id="9" name="Straight Connector 8"/>
          <p:cNvCxnSpPr>
            <a:cxnSpLocks/>
          </p:cNvCxnSpPr>
          <p:nvPr/>
        </p:nvCxnSpPr>
        <p:spPr>
          <a:xfrm>
            <a:off x="240861" y="2490264"/>
            <a:ext cx="11467435" cy="0"/>
          </a:xfrm>
          <a:prstGeom prst="line">
            <a:avLst/>
          </a:prstGeom>
        </p:spPr>
        <p:style>
          <a:lnRef idx="2">
            <a:schemeClr val="accent2"/>
          </a:lnRef>
          <a:fillRef idx="0">
            <a:schemeClr val="accent2"/>
          </a:fillRef>
          <a:effectRef idx="1">
            <a:schemeClr val="accent2"/>
          </a:effectRef>
          <a:fontRef idx="minor">
            <a:schemeClr val="tx1"/>
          </a:fontRef>
        </p:style>
      </p:cxnSp>
      <p:pic>
        <p:nvPicPr>
          <p:cNvPr id="7" name="Picture 6"/>
          <p:cNvPicPr>
            <a:picLocks noChangeAspect="1"/>
          </p:cNvPicPr>
          <p:nvPr/>
        </p:nvPicPr>
        <p:blipFill>
          <a:blip r:embed="rId2"/>
          <a:stretch>
            <a:fillRect/>
          </a:stretch>
        </p:blipFill>
        <p:spPr>
          <a:xfrm>
            <a:off x="347456" y="1256803"/>
            <a:ext cx="8515350" cy="647700"/>
          </a:xfrm>
          <a:prstGeom prst="rect">
            <a:avLst/>
          </a:prstGeom>
        </p:spPr>
      </p:pic>
    </p:spTree>
    <p:extLst>
      <p:ext uri="{BB962C8B-B14F-4D97-AF65-F5344CB8AC3E}">
        <p14:creationId xmlns:p14="http://schemas.microsoft.com/office/powerpoint/2010/main" val="107813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7380" y="489668"/>
            <a:ext cx="992777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Scan the text. Write </a:t>
            </a:r>
            <a:r>
              <a:rPr lang="en-US" sz="3600" dirty="0">
                <a:solidFill>
                  <a:srgbClr val="0070C0"/>
                </a:solidFill>
              </a:rPr>
              <a:t>Yes</a:t>
            </a:r>
            <a:r>
              <a:rPr lang="en-US" sz="3600" i="1" dirty="0">
                <a:solidFill>
                  <a:srgbClr val="0070C0"/>
                </a:solidFill>
              </a:rPr>
              <a:t>, </a:t>
            </a:r>
            <a:r>
              <a:rPr lang="en-US" sz="3600" dirty="0">
                <a:solidFill>
                  <a:srgbClr val="0070C0"/>
                </a:solidFill>
              </a:rPr>
              <a:t>No</a:t>
            </a:r>
            <a:r>
              <a:rPr lang="en-US" sz="3600" i="1" dirty="0">
                <a:solidFill>
                  <a:srgbClr val="0070C0"/>
                </a:solidFill>
              </a:rPr>
              <a:t>, or </a:t>
            </a:r>
            <a:r>
              <a:rPr lang="en-US" sz="3600" dirty="0">
                <a:solidFill>
                  <a:srgbClr val="0070C0"/>
                </a:solidFill>
              </a:rPr>
              <a:t>Doesn’t say</a:t>
            </a:r>
            <a:r>
              <a:rPr lang="en-US" sz="3600" i="1" dirty="0">
                <a:solidFill>
                  <a:srgbClr val="0070C0"/>
                </a:solidFill>
              </a:rPr>
              <a:t>.</a:t>
            </a:r>
          </a:p>
        </p:txBody>
      </p:sp>
      <p:sp>
        <p:nvSpPr>
          <p:cNvPr id="3" name="TextBox 2"/>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prstClr val="white"/>
                </a:solidFill>
              </a:rPr>
              <a:t>While - reading</a:t>
            </a:r>
          </a:p>
        </p:txBody>
      </p:sp>
      <p:sp>
        <p:nvSpPr>
          <p:cNvPr id="6" name="Rectangle 5"/>
          <p:cNvSpPr/>
          <p:nvPr/>
        </p:nvSpPr>
        <p:spPr>
          <a:xfrm>
            <a:off x="10402955" y="1376991"/>
            <a:ext cx="1017105" cy="551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solidFill>
                  <a:srgbClr val="FF0000"/>
                </a:solidFill>
              </a:rPr>
              <a:t>No </a:t>
            </a:r>
          </a:p>
        </p:txBody>
      </p:sp>
      <p:sp>
        <p:nvSpPr>
          <p:cNvPr id="10" name="Rectangle 9"/>
          <p:cNvSpPr/>
          <p:nvPr/>
        </p:nvSpPr>
        <p:spPr>
          <a:xfrm>
            <a:off x="79513" y="2126974"/>
            <a:ext cx="11975638" cy="4524315"/>
          </a:xfrm>
          <a:prstGeom prst="rect">
            <a:avLst/>
          </a:prstGeom>
        </p:spPr>
        <p:txBody>
          <a:bodyPr wrap="square">
            <a:spAutoFit/>
          </a:bodyPr>
          <a:lstStyle/>
          <a:p>
            <a:r>
              <a:rPr lang="en-US" sz="2400" dirty="0"/>
              <a:t>The United Nations says that all children under 18 have the right to live, be healthy and happy, and much more*, but some poor children don't have these rights. They don't have enough food and can't go to school. So, please join us in helping poor children. We are going to do these activities next month to raise money:</a:t>
            </a:r>
          </a:p>
          <a:p>
            <a:r>
              <a:rPr lang="en-US" sz="2400" dirty="0"/>
              <a:t>• Craft Fair (May 15</a:t>
            </a:r>
            <a:r>
              <a:rPr lang="en-US" sz="2400" baseline="30000" dirty="0"/>
              <a:t>th</a:t>
            </a:r>
            <a:r>
              <a:rPr lang="en-US" sz="2400" dirty="0"/>
              <a:t> – 16</a:t>
            </a:r>
            <a:r>
              <a:rPr lang="en-US" sz="2400" baseline="30000" dirty="0"/>
              <a:t>th</a:t>
            </a:r>
            <a:r>
              <a:rPr lang="en-US" sz="2400" dirty="0"/>
              <a:t>). Many talented artists will be there! You’ll find lots of cool things like cute stuffed animals and pretty paintings. There will also be arts and crafts workshops in the afternoons.</a:t>
            </a:r>
          </a:p>
          <a:p>
            <a:r>
              <a:rPr lang="en-US" sz="2400" dirty="0"/>
              <a:t>• Bake Sale (May 22</a:t>
            </a:r>
            <a:r>
              <a:rPr lang="en-US" sz="2400" baseline="30000" dirty="0"/>
              <a:t>nd</a:t>
            </a:r>
            <a:r>
              <a:rPr lang="en-US" sz="2400" dirty="0"/>
              <a:t> – 23</a:t>
            </a:r>
            <a:r>
              <a:rPr lang="en-US" sz="2400" baseline="30000" dirty="0"/>
              <a:t>rd</a:t>
            </a:r>
            <a:r>
              <a:rPr lang="en-US" sz="2400" dirty="0"/>
              <a:t>). Come buy cookies, cupcakes, pies, and more! Don't miss the cupcake decorating competition on May 23</a:t>
            </a:r>
            <a:r>
              <a:rPr lang="en-US" sz="2400" baseline="30000" dirty="0"/>
              <a:t>rd</a:t>
            </a:r>
            <a:r>
              <a:rPr lang="en-US" sz="2400" dirty="0"/>
              <a:t>!</a:t>
            </a:r>
          </a:p>
          <a:p>
            <a:r>
              <a:rPr lang="en-US" sz="2400" dirty="0"/>
              <a:t>We’ll use the money from these events to buy clothes, books, and toys for children. We also need volunteers to help organize the events. Please contact brendajohnson@foreverychild.org for more information.</a:t>
            </a:r>
          </a:p>
        </p:txBody>
      </p:sp>
      <p:pic>
        <p:nvPicPr>
          <p:cNvPr id="4" name="Picture 3"/>
          <p:cNvPicPr>
            <a:picLocks noChangeAspect="1"/>
          </p:cNvPicPr>
          <p:nvPr/>
        </p:nvPicPr>
        <p:blipFill>
          <a:blip r:embed="rId2"/>
          <a:stretch>
            <a:fillRect/>
          </a:stretch>
        </p:blipFill>
        <p:spPr>
          <a:xfrm>
            <a:off x="433180" y="1376991"/>
            <a:ext cx="9867900" cy="628650"/>
          </a:xfrm>
          <a:prstGeom prst="rect">
            <a:avLst/>
          </a:prstGeom>
        </p:spPr>
      </p:pic>
      <p:cxnSp>
        <p:nvCxnSpPr>
          <p:cNvPr id="13" name="Straight Connector 12"/>
          <p:cNvCxnSpPr/>
          <p:nvPr/>
        </p:nvCxnSpPr>
        <p:spPr>
          <a:xfrm>
            <a:off x="9084365" y="3250096"/>
            <a:ext cx="2166731"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5" name="Straight Connector 14"/>
          <p:cNvCxnSpPr/>
          <p:nvPr/>
        </p:nvCxnSpPr>
        <p:spPr>
          <a:xfrm>
            <a:off x="208722" y="3617843"/>
            <a:ext cx="5158408"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71040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7380" y="489668"/>
            <a:ext cx="992777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Scan the text. Write </a:t>
            </a:r>
            <a:r>
              <a:rPr lang="en-US" sz="3600" dirty="0">
                <a:solidFill>
                  <a:srgbClr val="0070C0"/>
                </a:solidFill>
              </a:rPr>
              <a:t>Yes</a:t>
            </a:r>
            <a:r>
              <a:rPr lang="en-US" sz="3600" i="1" dirty="0">
                <a:solidFill>
                  <a:srgbClr val="0070C0"/>
                </a:solidFill>
              </a:rPr>
              <a:t>, </a:t>
            </a:r>
            <a:r>
              <a:rPr lang="en-US" sz="3600" dirty="0">
                <a:solidFill>
                  <a:srgbClr val="0070C0"/>
                </a:solidFill>
              </a:rPr>
              <a:t>No</a:t>
            </a:r>
            <a:r>
              <a:rPr lang="en-US" sz="3600" i="1" dirty="0">
                <a:solidFill>
                  <a:srgbClr val="0070C0"/>
                </a:solidFill>
              </a:rPr>
              <a:t>, or </a:t>
            </a:r>
            <a:r>
              <a:rPr lang="en-US" sz="3600" dirty="0">
                <a:solidFill>
                  <a:srgbClr val="0070C0"/>
                </a:solidFill>
              </a:rPr>
              <a:t>Doesn’t say</a:t>
            </a:r>
            <a:r>
              <a:rPr lang="en-US" sz="3600" i="1" dirty="0">
                <a:solidFill>
                  <a:srgbClr val="0070C0"/>
                </a:solidFill>
              </a:rPr>
              <a:t>.</a:t>
            </a:r>
          </a:p>
        </p:txBody>
      </p:sp>
      <p:sp>
        <p:nvSpPr>
          <p:cNvPr id="3" name="TextBox 2"/>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prstClr val="white"/>
                </a:solidFill>
              </a:rPr>
              <a:t>While - reading</a:t>
            </a:r>
          </a:p>
        </p:txBody>
      </p:sp>
      <p:sp>
        <p:nvSpPr>
          <p:cNvPr id="5" name="Rectangle 4"/>
          <p:cNvSpPr/>
          <p:nvPr/>
        </p:nvSpPr>
        <p:spPr>
          <a:xfrm>
            <a:off x="11121887" y="1321267"/>
            <a:ext cx="933264" cy="62043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solidFill>
                  <a:srgbClr val="FF0000"/>
                </a:solidFill>
              </a:rPr>
              <a:t>No</a:t>
            </a:r>
            <a:r>
              <a:rPr lang="en-US" sz="2400" dirty="0">
                <a:solidFill>
                  <a:srgbClr val="FF0000"/>
                </a:solidFill>
              </a:rPr>
              <a:t> </a:t>
            </a:r>
          </a:p>
        </p:txBody>
      </p:sp>
      <p:sp>
        <p:nvSpPr>
          <p:cNvPr id="11" name="Rectangle 10"/>
          <p:cNvSpPr/>
          <p:nvPr/>
        </p:nvSpPr>
        <p:spPr>
          <a:xfrm>
            <a:off x="79513" y="2126974"/>
            <a:ext cx="11975638" cy="4524315"/>
          </a:xfrm>
          <a:prstGeom prst="rect">
            <a:avLst/>
          </a:prstGeom>
        </p:spPr>
        <p:txBody>
          <a:bodyPr wrap="square">
            <a:spAutoFit/>
          </a:bodyPr>
          <a:lstStyle/>
          <a:p>
            <a:r>
              <a:rPr lang="en-US" sz="2400" dirty="0"/>
              <a:t>The United Nations says that all children under 18 have the right to live, be healthy and happy, and much more*, but some poor children don't have these rights. They don't have enough food and can't go to school. So, please join us in helping poor children. We are going to do these activities next month to raise money:</a:t>
            </a:r>
          </a:p>
          <a:p>
            <a:r>
              <a:rPr lang="en-US" sz="2400" dirty="0"/>
              <a:t>• Craft Fair (May 15</a:t>
            </a:r>
            <a:r>
              <a:rPr lang="en-US" sz="2400" baseline="30000" dirty="0"/>
              <a:t>th</a:t>
            </a:r>
            <a:r>
              <a:rPr lang="en-US" sz="2400" dirty="0"/>
              <a:t> – 16</a:t>
            </a:r>
            <a:r>
              <a:rPr lang="en-US" sz="2400" baseline="30000" dirty="0"/>
              <a:t>th</a:t>
            </a:r>
            <a:r>
              <a:rPr lang="en-US" sz="2400" dirty="0"/>
              <a:t>). Many talented artists will be there! You’ll find lots of cool things like cute stuffed animals and pretty paintings. There will also be arts and crafts workshops in the afternoons.</a:t>
            </a:r>
          </a:p>
          <a:p>
            <a:r>
              <a:rPr lang="en-US" sz="2400" dirty="0"/>
              <a:t>• Bake Sale (May 22</a:t>
            </a:r>
            <a:r>
              <a:rPr lang="en-US" sz="2400" baseline="30000" dirty="0"/>
              <a:t>nd</a:t>
            </a:r>
            <a:r>
              <a:rPr lang="en-US" sz="2400" dirty="0"/>
              <a:t> – 23</a:t>
            </a:r>
            <a:r>
              <a:rPr lang="en-US" sz="2400" baseline="30000" dirty="0"/>
              <a:t>rd</a:t>
            </a:r>
            <a:r>
              <a:rPr lang="en-US" sz="2400" dirty="0"/>
              <a:t>). Come buy cookies, cupcakes, pies, and more! Don't miss the cupcake decorating competition on May 23</a:t>
            </a:r>
            <a:r>
              <a:rPr lang="en-US" sz="2400" baseline="30000" dirty="0"/>
              <a:t>rd</a:t>
            </a:r>
            <a:r>
              <a:rPr lang="en-US" sz="2400" dirty="0"/>
              <a:t>!</a:t>
            </a:r>
          </a:p>
          <a:p>
            <a:r>
              <a:rPr lang="en-US" sz="2400" dirty="0"/>
              <a:t>We’ll use the money from these events to buy clothes, books, and toys for children. We also need volunteers to help organize the events. Please contact brendajohnson@foreverychild.org for more information.</a:t>
            </a:r>
          </a:p>
        </p:txBody>
      </p:sp>
      <p:pic>
        <p:nvPicPr>
          <p:cNvPr id="9" name="Picture 8"/>
          <p:cNvPicPr>
            <a:picLocks noChangeAspect="1"/>
          </p:cNvPicPr>
          <p:nvPr/>
        </p:nvPicPr>
        <p:blipFill>
          <a:blip r:embed="rId2"/>
          <a:stretch>
            <a:fillRect/>
          </a:stretch>
        </p:blipFill>
        <p:spPr>
          <a:xfrm>
            <a:off x="0" y="1288586"/>
            <a:ext cx="11121887" cy="685800"/>
          </a:xfrm>
          <a:prstGeom prst="rect">
            <a:avLst/>
          </a:prstGeom>
        </p:spPr>
      </p:pic>
      <p:cxnSp>
        <p:nvCxnSpPr>
          <p:cNvPr id="13" name="Straight Connector 12"/>
          <p:cNvCxnSpPr/>
          <p:nvPr/>
        </p:nvCxnSpPr>
        <p:spPr>
          <a:xfrm>
            <a:off x="427383" y="3985591"/>
            <a:ext cx="3220278" cy="9939"/>
          </a:xfrm>
          <a:prstGeom prst="line">
            <a:avLst/>
          </a:prstGeom>
        </p:spPr>
        <p:style>
          <a:lnRef idx="2">
            <a:schemeClr val="accent2"/>
          </a:lnRef>
          <a:fillRef idx="0">
            <a:schemeClr val="accent2"/>
          </a:fillRef>
          <a:effectRef idx="1">
            <a:schemeClr val="accent2"/>
          </a:effectRef>
          <a:fontRef idx="minor">
            <a:schemeClr val="tx1"/>
          </a:fontRef>
        </p:style>
      </p:cxnSp>
      <p:cxnSp>
        <p:nvCxnSpPr>
          <p:cNvPr id="15" name="Straight Connector 14"/>
          <p:cNvCxnSpPr>
            <a:cxnSpLocks/>
          </p:cNvCxnSpPr>
          <p:nvPr/>
        </p:nvCxnSpPr>
        <p:spPr>
          <a:xfrm>
            <a:off x="5883965" y="4389131"/>
            <a:ext cx="570455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6" name="Straight Connector 5">
            <a:extLst>
              <a:ext uri="{FF2B5EF4-FFF2-40B4-BE49-F238E27FC236}">
                <a16:creationId xmlns:a16="http://schemas.microsoft.com/office/drawing/2014/main" id="{9F0DAED1-9FF2-1407-C584-80450B110BA2}"/>
              </a:ext>
            </a:extLst>
          </p:cNvPr>
          <p:cNvCxnSpPr>
            <a:cxnSpLocks/>
          </p:cNvCxnSpPr>
          <p:nvPr/>
        </p:nvCxnSpPr>
        <p:spPr>
          <a:xfrm>
            <a:off x="179411" y="4710497"/>
            <a:ext cx="1858111"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01418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7380" y="489668"/>
            <a:ext cx="992777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Scan the text. Write </a:t>
            </a:r>
            <a:r>
              <a:rPr lang="en-US" sz="3600" dirty="0">
                <a:solidFill>
                  <a:srgbClr val="0070C0"/>
                </a:solidFill>
              </a:rPr>
              <a:t>Yes</a:t>
            </a:r>
            <a:r>
              <a:rPr lang="en-US" sz="3600" i="1" dirty="0">
                <a:solidFill>
                  <a:srgbClr val="0070C0"/>
                </a:solidFill>
              </a:rPr>
              <a:t>, </a:t>
            </a:r>
            <a:r>
              <a:rPr lang="en-US" sz="3600" dirty="0">
                <a:solidFill>
                  <a:srgbClr val="0070C0"/>
                </a:solidFill>
              </a:rPr>
              <a:t>No</a:t>
            </a:r>
            <a:r>
              <a:rPr lang="en-US" sz="3600" i="1" dirty="0">
                <a:solidFill>
                  <a:srgbClr val="0070C0"/>
                </a:solidFill>
              </a:rPr>
              <a:t>, or </a:t>
            </a:r>
            <a:r>
              <a:rPr lang="en-US" sz="3600" dirty="0">
                <a:solidFill>
                  <a:srgbClr val="0070C0"/>
                </a:solidFill>
              </a:rPr>
              <a:t>Doesn’t say</a:t>
            </a:r>
            <a:r>
              <a:rPr lang="en-US" sz="3600" i="1" dirty="0">
                <a:solidFill>
                  <a:srgbClr val="0070C0"/>
                </a:solidFill>
              </a:rPr>
              <a:t>.</a:t>
            </a:r>
          </a:p>
        </p:txBody>
      </p:sp>
      <p:sp>
        <p:nvSpPr>
          <p:cNvPr id="3" name="TextBox 2"/>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prstClr val="white"/>
                </a:solidFill>
              </a:rPr>
              <a:t>While - reading</a:t>
            </a:r>
          </a:p>
        </p:txBody>
      </p:sp>
      <p:sp>
        <p:nvSpPr>
          <p:cNvPr id="5" name="Rectangle 4"/>
          <p:cNvSpPr/>
          <p:nvPr/>
        </p:nvSpPr>
        <p:spPr>
          <a:xfrm>
            <a:off x="11022495" y="1308039"/>
            <a:ext cx="890535" cy="54748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solidFill>
                  <a:srgbClr val="FF0000"/>
                </a:solidFill>
              </a:rPr>
              <a:t>Yes</a:t>
            </a:r>
            <a:r>
              <a:rPr lang="en-US" dirty="0"/>
              <a:t> </a:t>
            </a:r>
          </a:p>
        </p:txBody>
      </p:sp>
      <p:sp>
        <p:nvSpPr>
          <p:cNvPr id="9" name="Rectangle 8"/>
          <p:cNvSpPr/>
          <p:nvPr/>
        </p:nvSpPr>
        <p:spPr>
          <a:xfrm>
            <a:off x="79513" y="2126974"/>
            <a:ext cx="11975638" cy="4524315"/>
          </a:xfrm>
          <a:prstGeom prst="rect">
            <a:avLst/>
          </a:prstGeom>
        </p:spPr>
        <p:txBody>
          <a:bodyPr wrap="square">
            <a:spAutoFit/>
          </a:bodyPr>
          <a:lstStyle/>
          <a:p>
            <a:r>
              <a:rPr lang="en-US" sz="2400" dirty="0"/>
              <a:t>The United Nations says that all children under 18 have the right to live, be healthy and happy, and much more*, but some poor children don't have these rights. They don't have enough food and can't go to school. So, please join us in helping poor children. We are going to do these activities next month to raise money:</a:t>
            </a:r>
          </a:p>
          <a:p>
            <a:r>
              <a:rPr lang="en-US" sz="2400" dirty="0"/>
              <a:t>• Craft Fair (May 15</a:t>
            </a:r>
            <a:r>
              <a:rPr lang="en-US" sz="2400" baseline="30000" dirty="0"/>
              <a:t>th</a:t>
            </a:r>
            <a:r>
              <a:rPr lang="en-US" sz="2400" dirty="0"/>
              <a:t> – 16</a:t>
            </a:r>
            <a:r>
              <a:rPr lang="en-US" sz="2400" baseline="30000" dirty="0"/>
              <a:t>th</a:t>
            </a:r>
            <a:r>
              <a:rPr lang="en-US" sz="2400" dirty="0"/>
              <a:t>). Many talented artists will be there! You’ll find lots of cool things like cute stuffed animals and pretty paintings. There will also be arts and crafts workshops in the afternoons.</a:t>
            </a:r>
          </a:p>
          <a:p>
            <a:r>
              <a:rPr lang="en-US" sz="2400" dirty="0"/>
              <a:t>• Bake Sale (May 22</a:t>
            </a:r>
            <a:r>
              <a:rPr lang="en-US" sz="2400" baseline="30000" dirty="0"/>
              <a:t>nd</a:t>
            </a:r>
            <a:r>
              <a:rPr lang="en-US" sz="2400" dirty="0"/>
              <a:t> – 23</a:t>
            </a:r>
            <a:r>
              <a:rPr lang="en-US" sz="2400" baseline="30000" dirty="0"/>
              <a:t>rd</a:t>
            </a:r>
            <a:r>
              <a:rPr lang="en-US" sz="2400" dirty="0"/>
              <a:t>). Come buy cookies, cupcakes, pies, and more! Don't miss the cupcake decorating competition on May 23</a:t>
            </a:r>
            <a:r>
              <a:rPr lang="en-US" sz="2400" baseline="30000" dirty="0"/>
              <a:t>rd</a:t>
            </a:r>
            <a:r>
              <a:rPr lang="en-US" sz="2400" dirty="0"/>
              <a:t>!</a:t>
            </a:r>
          </a:p>
          <a:p>
            <a:r>
              <a:rPr lang="en-US" sz="2400" dirty="0"/>
              <a:t>We’ll use the money from these events to buy clothes, books, and toys for children. We also need volunteers to help organize the events. Please contact brendajohnson@foreverychild.org for more information.</a:t>
            </a:r>
          </a:p>
        </p:txBody>
      </p:sp>
      <p:pic>
        <p:nvPicPr>
          <p:cNvPr id="6" name="Picture 5"/>
          <p:cNvPicPr>
            <a:picLocks noChangeAspect="1"/>
          </p:cNvPicPr>
          <p:nvPr/>
        </p:nvPicPr>
        <p:blipFill>
          <a:blip r:embed="rId2"/>
          <a:stretch>
            <a:fillRect/>
          </a:stretch>
        </p:blipFill>
        <p:spPr>
          <a:xfrm>
            <a:off x="0" y="1308039"/>
            <a:ext cx="10873410" cy="641709"/>
          </a:xfrm>
          <a:prstGeom prst="rect">
            <a:avLst/>
          </a:prstGeom>
        </p:spPr>
      </p:pic>
      <p:cxnSp>
        <p:nvCxnSpPr>
          <p:cNvPr id="12" name="Straight Connector 11"/>
          <p:cNvCxnSpPr>
            <a:cxnSpLocks/>
          </p:cNvCxnSpPr>
          <p:nvPr/>
        </p:nvCxnSpPr>
        <p:spPr>
          <a:xfrm>
            <a:off x="9511748" y="5078895"/>
            <a:ext cx="1789043"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Straight Connector 13"/>
          <p:cNvCxnSpPr/>
          <p:nvPr/>
        </p:nvCxnSpPr>
        <p:spPr>
          <a:xfrm flipV="1">
            <a:off x="208722" y="5456583"/>
            <a:ext cx="5496339" cy="19878"/>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2625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7380" y="489668"/>
            <a:ext cx="992777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Scan the text. Circle the answer. </a:t>
            </a:r>
          </a:p>
        </p:txBody>
      </p:sp>
      <p:sp>
        <p:nvSpPr>
          <p:cNvPr id="3" name="TextBox 2"/>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prstClr val="white"/>
                </a:solidFill>
              </a:rPr>
              <a:t>While - reading</a:t>
            </a:r>
          </a:p>
        </p:txBody>
      </p:sp>
      <p:sp>
        <p:nvSpPr>
          <p:cNvPr id="5" name="Rectangle 4"/>
          <p:cNvSpPr/>
          <p:nvPr/>
        </p:nvSpPr>
        <p:spPr>
          <a:xfrm>
            <a:off x="10859055" y="1311205"/>
            <a:ext cx="915514" cy="60844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solidFill>
                  <a:srgbClr val="FF0000"/>
                </a:solidFill>
              </a:rPr>
              <a:t>Yes</a:t>
            </a:r>
            <a:r>
              <a:rPr lang="en-US" sz="4000" dirty="0"/>
              <a:t> </a:t>
            </a:r>
          </a:p>
        </p:txBody>
      </p:sp>
      <p:sp>
        <p:nvSpPr>
          <p:cNvPr id="11" name="Rectangle 10"/>
          <p:cNvSpPr/>
          <p:nvPr/>
        </p:nvSpPr>
        <p:spPr>
          <a:xfrm>
            <a:off x="79513" y="2126974"/>
            <a:ext cx="11975638" cy="4524315"/>
          </a:xfrm>
          <a:prstGeom prst="rect">
            <a:avLst/>
          </a:prstGeom>
        </p:spPr>
        <p:txBody>
          <a:bodyPr wrap="square">
            <a:spAutoFit/>
          </a:bodyPr>
          <a:lstStyle/>
          <a:p>
            <a:r>
              <a:rPr lang="en-US" sz="2400" dirty="0"/>
              <a:t>The United Nations says that all children under 18 have the right to live, be healthy and happy, and much more*, but some poor children don't have these rights. They don't have enough food and can't go to school. So, please join us in helping poor children. We are going to do these activities next month to raise money:</a:t>
            </a:r>
          </a:p>
          <a:p>
            <a:r>
              <a:rPr lang="en-US" sz="2400" dirty="0"/>
              <a:t>• Craft Fair (May 15</a:t>
            </a:r>
            <a:r>
              <a:rPr lang="en-US" sz="2400" baseline="30000" dirty="0"/>
              <a:t>th</a:t>
            </a:r>
            <a:r>
              <a:rPr lang="en-US" sz="2400" dirty="0"/>
              <a:t> – 16</a:t>
            </a:r>
            <a:r>
              <a:rPr lang="en-US" sz="2400" baseline="30000" dirty="0"/>
              <a:t>th</a:t>
            </a:r>
            <a:r>
              <a:rPr lang="en-US" sz="2400" dirty="0"/>
              <a:t>). Many talented artists will be there! You’ll find lots of cool things like cute stuffed animals and pretty paintings. There will also be arts and crafts workshops in the afternoons.</a:t>
            </a:r>
          </a:p>
          <a:p>
            <a:r>
              <a:rPr lang="en-US" sz="2400" dirty="0"/>
              <a:t>• Bake Sale (May 22</a:t>
            </a:r>
            <a:r>
              <a:rPr lang="en-US" sz="2400" baseline="30000" dirty="0"/>
              <a:t>nd</a:t>
            </a:r>
            <a:r>
              <a:rPr lang="en-US" sz="2400" dirty="0"/>
              <a:t> – 23</a:t>
            </a:r>
            <a:r>
              <a:rPr lang="en-US" sz="2400" baseline="30000" dirty="0"/>
              <a:t>rd</a:t>
            </a:r>
            <a:r>
              <a:rPr lang="en-US" sz="2400" dirty="0"/>
              <a:t>). Come buy cookies, cupcakes, pies, and more! Don't miss the cupcake decorating competition on May 23</a:t>
            </a:r>
            <a:r>
              <a:rPr lang="en-US" sz="2400" baseline="30000" dirty="0"/>
              <a:t>rd</a:t>
            </a:r>
            <a:r>
              <a:rPr lang="en-US" sz="2400" dirty="0"/>
              <a:t>!</a:t>
            </a:r>
          </a:p>
          <a:p>
            <a:r>
              <a:rPr lang="en-US" sz="2400" dirty="0"/>
              <a:t>We’ll use the money from these events to buy clothes, books, and toys for children. We also need volunteers to help organize the events. Please contact brendajohnson@foreverychild.org for more information.</a:t>
            </a:r>
          </a:p>
        </p:txBody>
      </p:sp>
      <p:pic>
        <p:nvPicPr>
          <p:cNvPr id="9" name="Picture 8"/>
          <p:cNvPicPr>
            <a:picLocks noChangeAspect="1"/>
          </p:cNvPicPr>
          <p:nvPr/>
        </p:nvPicPr>
        <p:blipFill>
          <a:blip r:embed="rId2"/>
          <a:stretch>
            <a:fillRect/>
          </a:stretch>
        </p:blipFill>
        <p:spPr>
          <a:xfrm>
            <a:off x="79513" y="1415440"/>
            <a:ext cx="10779542" cy="536328"/>
          </a:xfrm>
          <a:prstGeom prst="rect">
            <a:avLst/>
          </a:prstGeom>
        </p:spPr>
      </p:pic>
      <p:cxnSp>
        <p:nvCxnSpPr>
          <p:cNvPr id="13" name="Straight Connector 12"/>
          <p:cNvCxnSpPr>
            <a:cxnSpLocks/>
          </p:cNvCxnSpPr>
          <p:nvPr/>
        </p:nvCxnSpPr>
        <p:spPr>
          <a:xfrm>
            <a:off x="884583" y="6202017"/>
            <a:ext cx="4691269"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61771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6952" y="1278560"/>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sp>
        <p:nvSpPr>
          <p:cNvPr id="5" name="Rounded Rectangular Callout 4"/>
          <p:cNvSpPr/>
          <p:nvPr/>
        </p:nvSpPr>
        <p:spPr>
          <a:xfrm>
            <a:off x="409575" y="3385906"/>
            <a:ext cx="4800600" cy="1929578"/>
          </a:xfrm>
          <a:prstGeom prst="wedgeRoundRectCallout">
            <a:avLst>
              <a:gd name="adj1" fmla="val 48418"/>
              <a:gd name="adj2" fmla="val 78777"/>
              <a:gd name="adj3" fmla="val 16667"/>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solidFill>
                  <a:srgbClr val="0070C0"/>
                </a:solidFill>
              </a:rPr>
              <a:t>Which of the two events would you like to take part in?</a:t>
            </a:r>
          </a:p>
        </p:txBody>
      </p:sp>
      <p:sp>
        <p:nvSpPr>
          <p:cNvPr id="6" name="Rounded Rectangular Callout 5"/>
          <p:cNvSpPr/>
          <p:nvPr/>
        </p:nvSpPr>
        <p:spPr>
          <a:xfrm>
            <a:off x="6246789" y="657255"/>
            <a:ext cx="5109495" cy="2191026"/>
          </a:xfrm>
          <a:prstGeom prst="wedgeRoundRectCallout">
            <a:avLst>
              <a:gd name="adj1" fmla="val -48209"/>
              <a:gd name="adj2" fmla="val 95680"/>
              <a:gd name="adj3" fmla="val 16667"/>
            </a:avLst>
          </a:prstGeom>
          <a:solidFill>
            <a:schemeClr val="bg1"/>
          </a:solidFill>
          <a:ln>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solidFill>
                  <a:srgbClr val="00B050"/>
                </a:solidFill>
              </a:rPr>
              <a:t>I’d like to take part in the bake sale because I like decorating cakes. </a:t>
            </a:r>
          </a:p>
        </p:txBody>
      </p:sp>
      <p:sp>
        <p:nvSpPr>
          <p:cNvPr id="7" name="TextBox 6"/>
          <p:cNvSpPr txBox="1"/>
          <p:nvPr/>
        </p:nvSpPr>
        <p:spPr>
          <a:xfrm>
            <a:off x="127000" y="457200"/>
            <a:ext cx="1813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prstClr val="white"/>
                </a:solidFill>
              </a:rPr>
              <a:t>Post - reading</a:t>
            </a:r>
          </a:p>
        </p:txBody>
      </p:sp>
      <p:sp>
        <p:nvSpPr>
          <p:cNvPr id="8" name="Rounded Rectangular Callout 7"/>
          <p:cNvSpPr/>
          <p:nvPr/>
        </p:nvSpPr>
        <p:spPr>
          <a:xfrm flipH="1">
            <a:off x="6922650" y="3826566"/>
            <a:ext cx="4566985" cy="2236304"/>
          </a:xfrm>
          <a:prstGeom prst="wedgeRoundRectCallout">
            <a:avLst/>
          </a:prstGeom>
        </p:spPr>
        <p:style>
          <a:lnRef idx="2">
            <a:schemeClr val="accent3"/>
          </a:lnRef>
          <a:fillRef idx="1">
            <a:schemeClr val="lt1"/>
          </a:fillRef>
          <a:effectRef idx="0">
            <a:schemeClr val="accent3"/>
          </a:effectRef>
          <a:fontRef idx="minor">
            <a:schemeClr val="dk1"/>
          </a:fontRef>
        </p:style>
        <p:txBody>
          <a:bodyPr rtlCol="0" anchor="ctr"/>
          <a:lstStyle/>
          <a:p>
            <a:r>
              <a:rPr lang="en-US" sz="4000" i="1" dirty="0">
                <a:solidFill>
                  <a:srgbClr val="00B050"/>
                </a:solidFill>
              </a:rPr>
              <a:t>I’d prefer the craft fair because I enjoy painting.</a:t>
            </a:r>
          </a:p>
        </p:txBody>
      </p:sp>
    </p:spTree>
    <p:extLst>
      <p:ext uri="{BB962C8B-B14F-4D97-AF65-F5344CB8AC3E}">
        <p14:creationId xmlns:p14="http://schemas.microsoft.com/office/powerpoint/2010/main" val="111721247"/>
      </p:ext>
    </p:extLst>
  </p:cSld>
  <p:clrMapOvr>
    <a:masterClrMapping/>
  </p:clrMapOvr>
  <p:transition spd="med">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16627"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prstClr val="white"/>
                </a:solidFill>
              </a:rPr>
              <a:t>LESSSON OUTLINE</a:t>
            </a:r>
          </a:p>
        </p:txBody>
      </p:sp>
      <p:pic>
        <p:nvPicPr>
          <p:cNvPr id="6" name="Picture 5"/>
          <p:cNvPicPr>
            <a:picLocks noChangeAspect="1"/>
          </p:cNvPicPr>
          <p:nvPr/>
        </p:nvPicPr>
        <p:blipFill>
          <a:blip r:embed="rId2"/>
          <a:stretch>
            <a:fillRect/>
          </a:stretch>
        </p:blipFill>
        <p:spPr>
          <a:xfrm>
            <a:off x="1939552" y="1572957"/>
            <a:ext cx="1920785" cy="57003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6627" y="2504165"/>
            <a:ext cx="3491928" cy="661624"/>
          </a:xfrm>
          <a:prstGeom prst="rect">
            <a:avLst/>
          </a:prstGeom>
        </p:spPr>
      </p:pic>
      <p:sp>
        <p:nvSpPr>
          <p:cNvPr id="11" name="Round Diagonal Corner Rectangle 10"/>
          <p:cNvSpPr/>
          <p:nvPr/>
        </p:nvSpPr>
        <p:spPr>
          <a:xfrm>
            <a:off x="2926791" y="4916620"/>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rPr>
              <a:t>Consolidation</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1005" y="3594502"/>
            <a:ext cx="3095342" cy="631114"/>
          </a:xfrm>
          <a:prstGeom prst="rect">
            <a:avLst/>
          </a:prstGeom>
          <a:effectLst>
            <a:outerShdw blurRad="50800" dist="38100" dir="5400000" algn="t" rotWithShape="0">
              <a:prstClr val="black">
                <a:alpha val="40000"/>
              </a:prstClr>
            </a:outerShdw>
          </a:effectLst>
        </p:spPr>
      </p:pic>
      <p:pic>
        <p:nvPicPr>
          <p:cNvPr id="3" name="Picture 2"/>
          <p:cNvPicPr>
            <a:picLocks noChangeAspect="1"/>
          </p:cNvPicPr>
          <p:nvPr/>
        </p:nvPicPr>
        <p:blipFill>
          <a:blip r:embed="rId5"/>
          <a:stretch>
            <a:fillRect/>
          </a:stretch>
        </p:blipFill>
        <p:spPr>
          <a:xfrm>
            <a:off x="6870491" y="490818"/>
            <a:ext cx="4201181" cy="5876365"/>
          </a:xfrm>
          <a:prstGeom prst="rect">
            <a:avLst/>
          </a:prstGeom>
        </p:spPr>
      </p:pic>
    </p:spTree>
    <p:extLst>
      <p:ext uri="{BB962C8B-B14F-4D97-AF65-F5344CB8AC3E}">
        <p14:creationId xmlns:p14="http://schemas.microsoft.com/office/powerpoint/2010/main" val="1317614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rgbClr val="F79646">
                    <a:lumMod val="75000"/>
                  </a:srgbClr>
                </a:solidFill>
              </a:rPr>
              <a:t>CONSOLIDATION</a:t>
            </a:r>
          </a:p>
        </p:txBody>
      </p:sp>
    </p:spTree>
    <p:extLst>
      <p:ext uri="{BB962C8B-B14F-4D97-AF65-F5344CB8AC3E}">
        <p14:creationId xmlns:p14="http://schemas.microsoft.com/office/powerpoint/2010/main" val="288254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649C3A-3028-1045-9050-8B4D037870AD}"/>
              </a:ext>
            </a:extLst>
          </p:cNvPr>
          <p:cNvSpPr/>
          <p:nvPr/>
        </p:nvSpPr>
        <p:spPr>
          <a:xfrm>
            <a:off x="4643703" y="642336"/>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LET’S PLAY!</a:t>
            </a:r>
          </a:p>
        </p:txBody>
      </p:sp>
      <p:sp>
        <p:nvSpPr>
          <p:cNvPr id="5" name="TextBox 4">
            <a:hlinkClick r:id="rId2"/>
          </p:cNvPr>
          <p:cNvSpPr txBox="1"/>
          <p:nvPr/>
        </p:nvSpPr>
        <p:spPr>
          <a:xfrm>
            <a:off x="248480" y="3717235"/>
            <a:ext cx="1804809"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US" i="1" dirty="0"/>
              <a:t>Click here to play the games</a:t>
            </a:r>
          </a:p>
        </p:txBody>
      </p:sp>
      <p:pic>
        <p:nvPicPr>
          <p:cNvPr id="4" name="Picture 3"/>
          <p:cNvPicPr>
            <a:picLocks noChangeAspect="1"/>
          </p:cNvPicPr>
          <p:nvPr/>
        </p:nvPicPr>
        <p:blipFill>
          <a:blip r:embed="rId3"/>
          <a:stretch>
            <a:fillRect/>
          </a:stretch>
        </p:blipFill>
        <p:spPr>
          <a:xfrm>
            <a:off x="2851026" y="1907927"/>
            <a:ext cx="8743957" cy="3873264"/>
          </a:xfrm>
          <a:prstGeom prst="rect">
            <a:avLst/>
          </a:prstGeom>
        </p:spPr>
      </p:pic>
    </p:spTree>
    <p:extLst>
      <p:ext uri="{BB962C8B-B14F-4D97-AF65-F5344CB8AC3E}">
        <p14:creationId xmlns:p14="http://schemas.microsoft.com/office/powerpoint/2010/main" val="39060879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2433" y="1058835"/>
            <a:ext cx="9927771"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Work in groups of three, discussing the charity events you can organize to help the victims of the storm in the center of Vietnam. Use the words </a:t>
            </a:r>
            <a:r>
              <a:rPr lang="en-US" sz="3600" i="1">
                <a:solidFill>
                  <a:srgbClr val="0070C0"/>
                </a:solidFill>
              </a:rPr>
              <a:t>you learned </a:t>
            </a:r>
            <a:r>
              <a:rPr lang="en-US" sz="3600" i="1" dirty="0">
                <a:solidFill>
                  <a:srgbClr val="0070C0"/>
                </a:solidFill>
              </a:rPr>
              <a:t>today. (7 minutes)  </a:t>
            </a:r>
          </a:p>
        </p:txBody>
      </p:sp>
    </p:spTree>
    <p:extLst>
      <p:ext uri="{BB962C8B-B14F-4D97-AF65-F5344CB8AC3E}">
        <p14:creationId xmlns:p14="http://schemas.microsoft.com/office/powerpoint/2010/main" val="31177230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rgbClr val="F79646">
                    <a:lumMod val="75000"/>
                  </a:srgbClr>
                </a:solidFill>
              </a:rPr>
              <a:t>WRAP-UP</a:t>
            </a:r>
          </a:p>
        </p:txBody>
      </p:sp>
    </p:spTree>
    <p:extLst>
      <p:ext uri="{BB962C8B-B14F-4D97-AF65-F5344CB8AC3E}">
        <p14:creationId xmlns:p14="http://schemas.microsoft.com/office/powerpoint/2010/main" val="38320153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6290391" y="751340"/>
            <a:ext cx="4345781" cy="507831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Vocabularies</a:t>
            </a:r>
          </a:p>
          <a:p>
            <a:pPr marL="571500" indent="-571500">
              <a:buFont typeface="Arial" panose="020B0604020202020204" pitchFamily="34" charset="0"/>
              <a:buChar char="•"/>
            </a:pPr>
            <a:r>
              <a:rPr lang="en-US" sz="3600" i="1" dirty="0">
                <a:solidFill>
                  <a:srgbClr val="0070C0"/>
                </a:solidFill>
              </a:rPr>
              <a:t>car wash</a:t>
            </a:r>
          </a:p>
          <a:p>
            <a:pPr marL="571500" indent="-571500">
              <a:buFont typeface="Arial" panose="020B0604020202020204" pitchFamily="34" charset="0"/>
              <a:buChar char="•"/>
            </a:pPr>
            <a:r>
              <a:rPr lang="en-US" sz="3600" i="1" dirty="0">
                <a:solidFill>
                  <a:srgbClr val="0070C0"/>
                </a:solidFill>
              </a:rPr>
              <a:t>bake sale</a:t>
            </a:r>
          </a:p>
          <a:p>
            <a:pPr marL="571500" indent="-571500">
              <a:buFont typeface="Arial" panose="020B0604020202020204" pitchFamily="34" charset="0"/>
              <a:buChar char="•"/>
            </a:pPr>
            <a:r>
              <a:rPr lang="en-US" sz="3600" i="1" dirty="0">
                <a:solidFill>
                  <a:srgbClr val="0070C0"/>
                </a:solidFill>
              </a:rPr>
              <a:t>craft fair</a:t>
            </a:r>
          </a:p>
          <a:p>
            <a:pPr marL="571500" indent="-571500">
              <a:buFont typeface="Arial" panose="020B0604020202020204" pitchFamily="34" charset="0"/>
              <a:buChar char="•"/>
            </a:pPr>
            <a:r>
              <a:rPr lang="en-US" sz="3600" i="1" dirty="0">
                <a:solidFill>
                  <a:srgbClr val="0070C0"/>
                </a:solidFill>
              </a:rPr>
              <a:t>fun run </a:t>
            </a:r>
          </a:p>
          <a:p>
            <a:pPr marL="571500" indent="-571500">
              <a:buFont typeface="Arial" panose="020B0604020202020204" pitchFamily="34" charset="0"/>
              <a:buChar char="•"/>
            </a:pPr>
            <a:r>
              <a:rPr lang="en-US" sz="3600" i="1" dirty="0">
                <a:solidFill>
                  <a:srgbClr val="0070C0"/>
                </a:solidFill>
              </a:rPr>
              <a:t>talent show</a:t>
            </a:r>
          </a:p>
          <a:p>
            <a:pPr marL="571500" indent="-571500">
              <a:buFont typeface="Arial" panose="020B0604020202020204" pitchFamily="34" charset="0"/>
              <a:buChar char="•"/>
            </a:pPr>
            <a:r>
              <a:rPr lang="en-US" sz="3600" i="1" dirty="0">
                <a:solidFill>
                  <a:srgbClr val="0070C0"/>
                </a:solidFill>
              </a:rPr>
              <a:t>volunteer</a:t>
            </a:r>
          </a:p>
          <a:p>
            <a:pPr marL="571500" indent="-571500">
              <a:buFont typeface="Arial" panose="020B0604020202020204" pitchFamily="34" charset="0"/>
              <a:buChar char="•"/>
            </a:pPr>
            <a:r>
              <a:rPr lang="en-US" sz="3600" i="1" dirty="0">
                <a:solidFill>
                  <a:srgbClr val="0070C0"/>
                </a:solidFill>
              </a:rPr>
              <a:t>charity event</a:t>
            </a:r>
          </a:p>
          <a:p>
            <a:pPr marL="571500" indent="-571500">
              <a:buFont typeface="Arial" panose="020B0604020202020204" pitchFamily="34" charset="0"/>
              <a:buChar char="•"/>
            </a:pPr>
            <a:r>
              <a:rPr lang="en-US" sz="3600" i="1" dirty="0">
                <a:solidFill>
                  <a:srgbClr val="0070C0"/>
                </a:solidFill>
              </a:rPr>
              <a:t>right </a:t>
            </a:r>
          </a:p>
        </p:txBody>
      </p:sp>
    </p:spTree>
    <p:extLst>
      <p:ext uri="{BB962C8B-B14F-4D97-AF65-F5344CB8AC3E}">
        <p14:creationId xmlns:p14="http://schemas.microsoft.com/office/powerpoint/2010/main" val="1276281814"/>
      </p:ext>
    </p:extLst>
  </p:cSld>
  <p:clrMapOvr>
    <a:masterClrMapping/>
  </p:clrMapOvr>
  <p:transition spd="med">
    <p:split orient="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2324099" y="2243918"/>
            <a:ext cx="9715501"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Reading: </a:t>
            </a:r>
          </a:p>
          <a:p>
            <a:r>
              <a:rPr lang="en-US" sz="3600" i="1" dirty="0">
                <a:solidFill>
                  <a:srgbClr val="0070C0"/>
                </a:solidFill>
              </a:rPr>
              <a:t>-    Understanding instructions.</a:t>
            </a:r>
          </a:p>
          <a:p>
            <a:pPr marL="571500" indent="-571500">
              <a:buFontTx/>
              <a:buChar char="-"/>
            </a:pPr>
            <a:r>
              <a:rPr lang="en-US" sz="3600" i="1" dirty="0">
                <a:solidFill>
                  <a:srgbClr val="0070C0"/>
                </a:solidFill>
              </a:rPr>
              <a:t>Skimming and scanning for general and specific information.</a:t>
            </a:r>
          </a:p>
          <a:p>
            <a:r>
              <a:rPr lang="en-US" sz="3600" i="1" dirty="0">
                <a:solidFill>
                  <a:srgbClr val="FF0000"/>
                </a:solidFill>
              </a:rPr>
              <a:t>Speaking:</a:t>
            </a:r>
          </a:p>
          <a:p>
            <a:r>
              <a:rPr lang="en-US" sz="3600" i="1" dirty="0">
                <a:solidFill>
                  <a:srgbClr val="0070C0"/>
                </a:solidFill>
              </a:rPr>
              <a:t>-    Talking about charity events.</a:t>
            </a:r>
          </a:p>
        </p:txBody>
      </p:sp>
    </p:spTree>
    <p:extLst>
      <p:ext uri="{BB962C8B-B14F-4D97-AF65-F5344CB8AC3E}">
        <p14:creationId xmlns:p14="http://schemas.microsoft.com/office/powerpoint/2010/main" val="44985649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1314451" y="1650187"/>
            <a:ext cx="10725150"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Learn by hearts vocabularies and make sentences using them. </a:t>
            </a:r>
          </a:p>
          <a:p>
            <a:pPr marL="571500" indent="-571500">
              <a:buFontTx/>
              <a:buChar char="-"/>
            </a:pPr>
            <a:r>
              <a:rPr lang="en-US" sz="3600" i="1" dirty="0">
                <a:solidFill>
                  <a:srgbClr val="0070C0"/>
                </a:solidFill>
              </a:rPr>
              <a:t>Do the exercises on page 20 WB</a:t>
            </a:r>
          </a:p>
          <a:p>
            <a:pPr marL="571500" indent="-571500">
              <a:buFontTx/>
              <a:buChar char="-"/>
            </a:pPr>
            <a:r>
              <a:rPr lang="en-US" sz="3600" i="1" dirty="0">
                <a:solidFill>
                  <a:srgbClr val="0070C0"/>
                </a:solidFill>
              </a:rPr>
              <a:t>Do the exercise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Notebook</a:t>
            </a:r>
            <a:r>
              <a:rPr lang="en-US" sz="3600" i="1" dirty="0">
                <a:solidFill>
                  <a:srgbClr val="0070C0"/>
                </a:solidFill>
              </a:rPr>
              <a:t> (</a:t>
            </a:r>
            <a:r>
              <a:rPr lang="en-US" sz="3600" i="1">
                <a:solidFill>
                  <a:srgbClr val="0070C0"/>
                </a:solidFill>
              </a:rPr>
              <a:t>page 22)</a:t>
            </a:r>
            <a:endParaRPr lang="en-US" sz="3600" i="1" dirty="0">
              <a:solidFill>
                <a:srgbClr val="0070C0"/>
              </a:solidFill>
            </a:endParaRPr>
          </a:p>
          <a:p>
            <a:pPr marL="571500" indent="-571500">
              <a:buFontTx/>
              <a:buChar char="-"/>
            </a:pPr>
            <a:r>
              <a:rPr lang="en-US" sz="3600" i="1" dirty="0">
                <a:solidFill>
                  <a:srgbClr val="0070C0"/>
                </a:solidFill>
              </a:rPr>
              <a:t>Prepare the next lesson (page 29 SB)</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App </a:t>
            </a:r>
            <a:r>
              <a:rPr lang="en-US" sz="3600" i="1" dirty="0">
                <a:solidFill>
                  <a:srgbClr val="0070C0"/>
                </a:solidFill>
              </a:rPr>
              <a:t>on </a:t>
            </a:r>
            <a:r>
              <a:rPr lang="en-US" sz="3600" b="1" i="1" dirty="0">
                <a:solidFill>
                  <a:srgbClr val="0070C0"/>
                </a:solidFill>
                <a:hlinkClick r:id="rId2"/>
              </a:rPr>
              <a:t>www.eduhome.com.vn</a:t>
            </a:r>
            <a:r>
              <a:rPr lang="en-US" sz="3600" b="1" i="1" dirty="0">
                <a:solidFill>
                  <a:srgbClr val="0070C0"/>
                </a:solidFill>
              </a:rPr>
              <a:t> </a:t>
            </a:r>
            <a:endParaRPr lang="en-US" sz="3600" i="1" dirty="0">
              <a:solidFill>
                <a:srgbClr val="0070C0"/>
              </a:solidFill>
            </a:endParaRPr>
          </a:p>
        </p:txBody>
      </p:sp>
    </p:spTree>
    <p:extLst>
      <p:ext uri="{BB962C8B-B14F-4D97-AF65-F5344CB8AC3E}">
        <p14:creationId xmlns:p14="http://schemas.microsoft.com/office/powerpoint/2010/main" val="107681207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prstClr val="white"/>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408109379"/>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195531" y="588368"/>
            <a:ext cx="5980924" cy="5078313"/>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400" dirty="0">
              <a:solidFill>
                <a:srgbClr val="FF0000"/>
              </a:solidFill>
              <a:ea typeface="Times New Roman" panose="02020603050405020304" pitchFamily="18" charset="0"/>
            </a:endParaRPr>
          </a:p>
          <a:p>
            <a:r>
              <a:rPr lang="en-US" sz="3600" i="1" dirty="0">
                <a:solidFill>
                  <a:srgbClr val="0070C0"/>
                </a:solidFill>
              </a:rPr>
              <a:t>- talk about charity events.</a:t>
            </a:r>
          </a:p>
          <a:p>
            <a:r>
              <a:rPr lang="en-US" sz="3600" i="1" dirty="0">
                <a:solidFill>
                  <a:srgbClr val="0070C0"/>
                </a:solidFill>
              </a:rPr>
              <a:t>- practice reading and understanding general and specific information about  charity events.</a:t>
            </a:r>
          </a:p>
          <a:p>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1460730761"/>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734587" y="793045"/>
            <a:ext cx="3202309" cy="507831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New words</a:t>
            </a:r>
          </a:p>
          <a:p>
            <a:pPr marL="571500" indent="-571500">
              <a:buFont typeface="Arial" panose="020B0604020202020204" pitchFamily="34" charset="0"/>
              <a:buChar char="•"/>
            </a:pPr>
            <a:r>
              <a:rPr lang="en-US" sz="3600" i="1" dirty="0">
                <a:solidFill>
                  <a:srgbClr val="0070C0"/>
                </a:solidFill>
              </a:rPr>
              <a:t>car wash</a:t>
            </a:r>
          </a:p>
          <a:p>
            <a:pPr marL="571500" indent="-571500">
              <a:buFont typeface="Arial" panose="020B0604020202020204" pitchFamily="34" charset="0"/>
              <a:buChar char="•"/>
            </a:pPr>
            <a:r>
              <a:rPr lang="en-US" sz="3600" i="1" dirty="0">
                <a:solidFill>
                  <a:srgbClr val="0070C0"/>
                </a:solidFill>
              </a:rPr>
              <a:t>bake sale</a:t>
            </a:r>
          </a:p>
          <a:p>
            <a:pPr marL="571500" indent="-571500">
              <a:buFont typeface="Arial" panose="020B0604020202020204" pitchFamily="34" charset="0"/>
              <a:buChar char="•"/>
            </a:pPr>
            <a:r>
              <a:rPr lang="en-US" sz="3600" i="1" dirty="0">
                <a:solidFill>
                  <a:srgbClr val="0070C0"/>
                </a:solidFill>
              </a:rPr>
              <a:t>craft fair</a:t>
            </a:r>
          </a:p>
          <a:p>
            <a:pPr marL="571500" indent="-571500">
              <a:buFont typeface="Arial" panose="020B0604020202020204" pitchFamily="34" charset="0"/>
              <a:buChar char="•"/>
            </a:pPr>
            <a:r>
              <a:rPr lang="en-US" sz="3600" i="1" dirty="0">
                <a:solidFill>
                  <a:srgbClr val="0070C0"/>
                </a:solidFill>
              </a:rPr>
              <a:t>fun run </a:t>
            </a:r>
          </a:p>
          <a:p>
            <a:pPr marL="571500" indent="-571500">
              <a:buFont typeface="Arial" panose="020B0604020202020204" pitchFamily="34" charset="0"/>
              <a:buChar char="•"/>
            </a:pPr>
            <a:r>
              <a:rPr lang="en-US" sz="3600" i="1" dirty="0">
                <a:solidFill>
                  <a:srgbClr val="0070C0"/>
                </a:solidFill>
              </a:rPr>
              <a:t>talent show</a:t>
            </a:r>
          </a:p>
          <a:p>
            <a:pPr marL="571500" indent="-571500">
              <a:buFont typeface="Arial" panose="020B0604020202020204" pitchFamily="34" charset="0"/>
              <a:buChar char="•"/>
            </a:pPr>
            <a:r>
              <a:rPr lang="en-US" sz="3600" i="1" dirty="0">
                <a:solidFill>
                  <a:srgbClr val="0070C0"/>
                </a:solidFill>
              </a:rPr>
              <a:t>volunteer</a:t>
            </a:r>
          </a:p>
          <a:p>
            <a:pPr marL="571500" indent="-571500">
              <a:buFont typeface="Arial" panose="020B0604020202020204" pitchFamily="34" charset="0"/>
              <a:buChar char="•"/>
            </a:pPr>
            <a:r>
              <a:rPr lang="en-US" sz="3600" i="1" dirty="0">
                <a:solidFill>
                  <a:srgbClr val="0070C0"/>
                </a:solidFill>
              </a:rPr>
              <a:t>charity event</a:t>
            </a:r>
          </a:p>
          <a:p>
            <a:pPr marL="571500" indent="-571500">
              <a:buFont typeface="Arial" panose="020B0604020202020204" pitchFamily="34" charset="0"/>
              <a:buChar char="•"/>
            </a:pPr>
            <a:r>
              <a:rPr lang="en-US" sz="3600" i="1" dirty="0">
                <a:solidFill>
                  <a:srgbClr val="0070C0"/>
                </a:solidFill>
              </a:rPr>
              <a:t>right </a:t>
            </a:r>
          </a:p>
        </p:txBody>
      </p:sp>
      <p:sp>
        <p:nvSpPr>
          <p:cNvPr id="4" name="TextBox 3"/>
          <p:cNvSpPr txBox="1"/>
          <p:nvPr/>
        </p:nvSpPr>
        <p:spPr>
          <a:xfrm>
            <a:off x="9074552" y="1689904"/>
            <a:ext cx="45719" cy="369332"/>
          </a:xfrm>
          <a:prstGeom prst="rect">
            <a:avLst/>
          </a:prstGeom>
          <a:noFill/>
        </p:spPr>
        <p:txBody>
          <a:bodyPr wrap="square" rtlCol="0">
            <a:spAutoFit/>
          </a:bodyPr>
          <a:lstStyle/>
          <a:p>
            <a:endParaRPr lang="en-US" dirty="0">
              <a:solidFill>
                <a:prstClr val="black"/>
              </a:solidFill>
            </a:endParaRPr>
          </a:p>
        </p:txBody>
      </p:sp>
      <p:pic>
        <p:nvPicPr>
          <p:cNvPr id="5" name="Picture 4"/>
          <p:cNvPicPr>
            <a:picLocks noChangeAspect="1"/>
          </p:cNvPicPr>
          <p:nvPr/>
        </p:nvPicPr>
        <p:blipFill>
          <a:blip r:embed="rId2"/>
          <a:stretch>
            <a:fillRect/>
          </a:stretch>
        </p:blipFill>
        <p:spPr>
          <a:xfrm>
            <a:off x="0" y="300972"/>
            <a:ext cx="8493985" cy="2000250"/>
          </a:xfrm>
          <a:prstGeom prst="rect">
            <a:avLst/>
          </a:prstGeom>
        </p:spPr>
      </p:pic>
      <p:pic>
        <p:nvPicPr>
          <p:cNvPr id="6" name="Picture 5"/>
          <p:cNvPicPr>
            <a:picLocks noChangeAspect="1"/>
          </p:cNvPicPr>
          <p:nvPr/>
        </p:nvPicPr>
        <p:blipFill>
          <a:blip r:embed="rId3"/>
          <a:stretch>
            <a:fillRect/>
          </a:stretch>
        </p:blipFill>
        <p:spPr>
          <a:xfrm>
            <a:off x="-118979" y="2301222"/>
            <a:ext cx="5734588" cy="2000250"/>
          </a:xfrm>
          <a:prstGeom prst="rect">
            <a:avLst/>
          </a:prstGeom>
        </p:spPr>
      </p:pic>
      <p:sp>
        <p:nvSpPr>
          <p:cNvPr id="2" name="Rectangle 1"/>
          <p:cNvSpPr/>
          <p:nvPr/>
        </p:nvSpPr>
        <p:spPr>
          <a:xfrm>
            <a:off x="2290273" y="1689904"/>
            <a:ext cx="393106" cy="45509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08490713"/>
      </p:ext>
    </p:extLst>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 y="328576"/>
            <a:ext cx="9058275" cy="6038850"/>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rgbClr val="F79646">
                    <a:lumMod val="75000"/>
                  </a:srgbClr>
                </a:solidFill>
              </a:rPr>
              <a:t>WARM-UP</a:t>
            </a:r>
          </a:p>
        </p:txBody>
      </p:sp>
    </p:spTree>
    <p:extLst>
      <p:ext uri="{BB962C8B-B14F-4D97-AF65-F5344CB8AC3E}">
        <p14:creationId xmlns:p14="http://schemas.microsoft.com/office/powerpoint/2010/main" val="1078826516"/>
      </p:ext>
    </p:extLst>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052" y="816896"/>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sp>
        <p:nvSpPr>
          <p:cNvPr id="3" name="Rectangle 2"/>
          <p:cNvSpPr/>
          <p:nvPr/>
        </p:nvSpPr>
        <p:spPr>
          <a:xfrm>
            <a:off x="1275444" y="3352339"/>
            <a:ext cx="11018571" cy="2123658"/>
          </a:xfrm>
          <a:prstGeom prst="rect">
            <a:avLst/>
          </a:prstGeom>
        </p:spPr>
        <p:txBody>
          <a:bodyPr wrap="square">
            <a:spAutoFit/>
          </a:bodyPr>
          <a:lstStyle/>
          <a:p>
            <a:r>
              <a:rPr lang="en-US" sz="4400" b="1" i="1" dirty="0">
                <a:solidFill>
                  <a:srgbClr val="0070C0"/>
                </a:solidFill>
              </a:rPr>
              <a:t>1. Do you ever do charity work?</a:t>
            </a:r>
          </a:p>
          <a:p>
            <a:r>
              <a:rPr lang="en-US" sz="4400" b="1" i="1" dirty="0">
                <a:solidFill>
                  <a:srgbClr val="0070C0"/>
                </a:solidFill>
              </a:rPr>
              <a:t>2. Who do charity events usually help? </a:t>
            </a:r>
          </a:p>
          <a:p>
            <a:r>
              <a:rPr lang="en-US" sz="4400" b="1" i="1" dirty="0">
                <a:solidFill>
                  <a:srgbClr val="0070C0"/>
                </a:solidFill>
              </a:rPr>
              <a:t>3. What activities can you take part in?</a:t>
            </a: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7965" y="749982"/>
            <a:ext cx="3984595" cy="2541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556661"/>
      </p:ext>
    </p:extLst>
  </p:cSld>
  <p:clrMapOvr>
    <a:masterClrMapping/>
  </p:clrMapOvr>
  <p:transition spd="med">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1724" y="304801"/>
            <a:ext cx="9820275" cy="612652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520" y="809082"/>
            <a:ext cx="5706488" cy="1081222"/>
          </a:xfrm>
          <a:prstGeom prst="rect">
            <a:avLst/>
          </a:prstGeom>
        </p:spPr>
      </p:pic>
    </p:spTree>
    <p:extLst>
      <p:ext uri="{BB962C8B-B14F-4D97-AF65-F5344CB8AC3E}">
        <p14:creationId xmlns:p14="http://schemas.microsoft.com/office/powerpoint/2010/main" val="3649151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7910" y="547885"/>
            <a:ext cx="1133752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Work in pairs. What can you see in each picture?</a:t>
            </a:r>
          </a:p>
        </p:txBody>
      </p:sp>
      <p:pic>
        <p:nvPicPr>
          <p:cNvPr id="4" name="Picture 3"/>
          <p:cNvPicPr>
            <a:picLocks noChangeAspect="1"/>
          </p:cNvPicPr>
          <p:nvPr/>
        </p:nvPicPr>
        <p:blipFill>
          <a:blip r:embed="rId2"/>
          <a:stretch>
            <a:fillRect/>
          </a:stretch>
        </p:blipFill>
        <p:spPr>
          <a:xfrm>
            <a:off x="307910" y="1344582"/>
            <a:ext cx="9372600" cy="2562225"/>
          </a:xfrm>
          <a:prstGeom prst="rect">
            <a:avLst/>
          </a:prstGeom>
        </p:spPr>
      </p:pic>
      <p:pic>
        <p:nvPicPr>
          <p:cNvPr id="5" name="Picture 4"/>
          <p:cNvPicPr>
            <a:picLocks noChangeAspect="1"/>
          </p:cNvPicPr>
          <p:nvPr/>
        </p:nvPicPr>
        <p:blipFill>
          <a:blip r:embed="rId3"/>
          <a:stretch>
            <a:fillRect/>
          </a:stretch>
        </p:blipFill>
        <p:spPr>
          <a:xfrm>
            <a:off x="471932" y="3906807"/>
            <a:ext cx="6086475" cy="2009775"/>
          </a:xfrm>
          <a:prstGeom prst="rect">
            <a:avLst/>
          </a:prstGeom>
        </p:spPr>
      </p:pic>
      <p:sp>
        <p:nvSpPr>
          <p:cNvPr id="6" name="Rectangle 5"/>
          <p:cNvSpPr/>
          <p:nvPr/>
        </p:nvSpPr>
        <p:spPr>
          <a:xfrm>
            <a:off x="2794475" y="3324314"/>
            <a:ext cx="376015" cy="38456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3353499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1006</TotalTime>
  <Words>2365</Words>
  <Application>Microsoft Office PowerPoint</Application>
  <PresentationFormat>Widescreen</PresentationFormat>
  <Paragraphs>185</Paragraphs>
  <Slides>37</Slides>
  <Notes>2</Notes>
  <HiddenSlides>0</HiddenSlides>
  <MMClips>20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c:creator>
  <cp:lastModifiedBy>Admin</cp:lastModifiedBy>
  <cp:revision>102</cp:revision>
  <dcterms:created xsi:type="dcterms:W3CDTF">2022-05-05T02:27:18Z</dcterms:created>
  <dcterms:modified xsi:type="dcterms:W3CDTF">2025-01-19T08:01:39Z</dcterms:modified>
</cp:coreProperties>
</file>