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55" r:id="rId2"/>
    <p:sldId id="300" r:id="rId3"/>
    <p:sldId id="304" r:id="rId4"/>
    <p:sldId id="302" r:id="rId5"/>
    <p:sldId id="303" r:id="rId6"/>
    <p:sldId id="292" r:id="rId7"/>
    <p:sldId id="349" r:id="rId8"/>
    <p:sldId id="350" r:id="rId9"/>
    <p:sldId id="334" r:id="rId10"/>
    <p:sldId id="348" r:id="rId11"/>
    <p:sldId id="351" r:id="rId12"/>
    <p:sldId id="353" r:id="rId13"/>
    <p:sldId id="345" r:id="rId14"/>
    <p:sldId id="346" r:id="rId15"/>
    <p:sldId id="354" r:id="rId16"/>
    <p:sldId id="352" r:id="rId17"/>
    <p:sldId id="347" r:id="rId18"/>
    <p:sldId id="315" r:id="rId19"/>
    <p:sldId id="332" r:id="rId20"/>
    <p:sldId id="331" r:id="rId21"/>
    <p:sldId id="328" r:id="rId22"/>
    <p:sldId id="329" r:id="rId23"/>
    <p:sldId id="33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66" d="100"/>
          <a:sy n="66" d="100"/>
        </p:scale>
        <p:origin x="105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19/1/2025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037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ni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3109601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3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2.2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eduhome.com.vn/DHALesson?idGrade=10&amp;idSubject=1&amp;idSeries=118&amp;idTheme=1067&amp;IdLevel=3&amp;idThemeServer=79" TargetMode="Externa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0287" y="746649"/>
            <a:ext cx="119017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LUONG VAN CHANH SECONDARY SCHOOL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7 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 TRAN MAI THAO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596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967"/>
          <a:stretch/>
        </p:blipFill>
        <p:spPr>
          <a:xfrm>
            <a:off x="1135118" y="430924"/>
            <a:ext cx="10100439" cy="569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05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062" y="359037"/>
            <a:ext cx="9144000" cy="597650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974428" y="4253347"/>
            <a:ext cx="6547944" cy="1523999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Preposition of time / Possessive adjectives</a:t>
            </a:r>
            <a:endParaRPr lang="en-US" sz="36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035282" y="552140"/>
            <a:ext cx="5116377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2789823914"/>
      </p:ext>
    </p:extLst>
  </p:cSld>
  <p:clrMapOvr>
    <a:masterClrMapping/>
  </p:clrMapOvr>
  <p:transition spd="med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84" y="1911574"/>
            <a:ext cx="11979678" cy="43971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997" y="640520"/>
            <a:ext cx="7142083" cy="7310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0582" y="548009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</a:t>
            </a:r>
            <a:r>
              <a:rPr lang="en-US">
                <a:solidFill>
                  <a:schemeClr val="bg1"/>
                </a:solidFill>
              </a:rPr>
              <a:t>page 17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32449" y="3163079"/>
            <a:ext cx="895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their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04931" y="4145901"/>
            <a:ext cx="895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her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60129" y="4669121"/>
            <a:ext cx="895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their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5037" y="5430416"/>
            <a:ext cx="895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My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50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093" y="1335924"/>
            <a:ext cx="1160342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1. Mary and I are having a CD listening party at </a:t>
            </a:r>
            <a:r>
              <a:rPr lang="en-US" sz="3600" u="sng" dirty="0">
                <a:solidFill>
                  <a:srgbClr val="FF0000"/>
                </a:solidFill>
              </a:rPr>
              <a:t>our</a:t>
            </a:r>
            <a:r>
              <a:rPr lang="en-US" sz="3200" dirty="0"/>
              <a:t> (we) house </a:t>
            </a:r>
            <a:r>
              <a:rPr lang="en-US" sz="3600" u="sng" dirty="0">
                <a:solidFill>
                  <a:srgbClr val="FF0000"/>
                </a:solidFill>
              </a:rPr>
              <a:t>on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/>
              <a:t>Friday night.</a:t>
            </a:r>
            <a:br>
              <a:rPr lang="en-US" sz="3200" dirty="0"/>
            </a:br>
            <a:r>
              <a:rPr lang="en-US" sz="3200" dirty="0"/>
              <a:t>2. I know Tom Barley is _____ (you) favorite reggae artist. Did you buy his new CD? He released it _____ March.</a:t>
            </a:r>
            <a:br>
              <a:rPr lang="en-US" sz="3200" dirty="0"/>
            </a:br>
            <a:r>
              <a:rPr lang="en-US" sz="3200" dirty="0"/>
              <a:t>3. John loves going to outdoor concerts _____ the fall. It's _____ (he) favorite season.</a:t>
            </a:r>
            <a:br>
              <a:rPr lang="en-US" sz="3200" dirty="0"/>
            </a:br>
            <a:r>
              <a:rPr lang="en-US" sz="3200" dirty="0"/>
              <a:t>4. Are you going to watch Jane Jackson's performance? _____ (she) concert is on TV _____ 5 p.m.</a:t>
            </a:r>
            <a:br>
              <a:rPr lang="en-US" sz="3200" dirty="0"/>
            </a:br>
            <a:r>
              <a:rPr lang="en-US" sz="3200" dirty="0"/>
              <a:t>5. I love the Big Blues Traveling Band. _____ (they) music festival _____ 2019 was incredible.</a:t>
            </a:r>
          </a:p>
        </p:txBody>
      </p:sp>
      <p:sp>
        <p:nvSpPr>
          <p:cNvPr id="3" name="Rectangle 2"/>
          <p:cNvSpPr/>
          <p:nvPr/>
        </p:nvSpPr>
        <p:spPr>
          <a:xfrm>
            <a:off x="363894" y="373224"/>
            <a:ext cx="117192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b. Fill in the blanks with </a:t>
            </a:r>
            <a:r>
              <a:rPr lang="en-US" sz="3200" b="1" i="1" dirty="0">
                <a:solidFill>
                  <a:srgbClr val="FF0000"/>
                </a:solidFill>
              </a:rPr>
              <a:t>in</a:t>
            </a:r>
            <a:r>
              <a:rPr lang="en-US" sz="3200" i="1" dirty="0">
                <a:solidFill>
                  <a:srgbClr val="0070C0"/>
                </a:solidFill>
              </a:rPr>
              <a:t>, </a:t>
            </a:r>
            <a:r>
              <a:rPr lang="en-US" sz="3200" b="1" i="1" dirty="0">
                <a:solidFill>
                  <a:srgbClr val="FF0000"/>
                </a:solidFill>
              </a:rPr>
              <a:t>on</a:t>
            </a:r>
            <a:r>
              <a:rPr lang="en-US" sz="3200" i="1" dirty="0">
                <a:solidFill>
                  <a:srgbClr val="0070C0"/>
                </a:solidFill>
              </a:rPr>
              <a:t>, or </a:t>
            </a:r>
            <a:r>
              <a:rPr lang="en-US" sz="3200" b="1" i="1" dirty="0">
                <a:solidFill>
                  <a:srgbClr val="FF0000"/>
                </a:solidFill>
              </a:rPr>
              <a:t>at</a:t>
            </a:r>
            <a:r>
              <a:rPr lang="en-US" sz="3200" i="1" dirty="0">
                <a:solidFill>
                  <a:srgbClr val="0070C0"/>
                </a:solidFill>
              </a:rPr>
              <a:t>, and the correct possessive adjectives. 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77711" y="2270711"/>
            <a:ext cx="1418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your </a:t>
            </a:r>
            <a:br>
              <a:rPr lang="en-US" sz="3600">
                <a:solidFill>
                  <a:srgbClr val="FF0000"/>
                </a:solidFill>
              </a:rPr>
            </a:b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06964" y="2801627"/>
            <a:ext cx="1418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in </a:t>
            </a:r>
            <a:br>
              <a:rPr lang="en-US" sz="3600">
                <a:solidFill>
                  <a:srgbClr val="FF0000"/>
                </a:solidFill>
              </a:rPr>
            </a:b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25860" y="3286177"/>
            <a:ext cx="1418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in </a:t>
            </a:r>
            <a:br>
              <a:rPr lang="en-US" sz="3600">
                <a:solidFill>
                  <a:srgbClr val="FF0000"/>
                </a:solidFill>
              </a:rPr>
            </a:b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113576" y="3275667"/>
            <a:ext cx="1418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his </a:t>
            </a:r>
            <a:br>
              <a:rPr lang="en-US" sz="3600">
                <a:solidFill>
                  <a:srgbClr val="FF0000"/>
                </a:solidFill>
              </a:rPr>
            </a:b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29951" y="4248165"/>
            <a:ext cx="1418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Her </a:t>
            </a:r>
            <a:br>
              <a:rPr lang="en-US" sz="3600">
                <a:solidFill>
                  <a:srgbClr val="FF0000"/>
                </a:solidFill>
              </a:rPr>
            </a:b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42288" y="4747557"/>
            <a:ext cx="1418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at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68965" y="5240915"/>
            <a:ext cx="1418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Their</a:t>
            </a:r>
            <a:br>
              <a:rPr lang="en-US" sz="3600">
                <a:solidFill>
                  <a:srgbClr val="FF0000"/>
                </a:solidFill>
              </a:rPr>
            </a:b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4191" y="5731241"/>
            <a:ext cx="1418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in </a:t>
            </a:r>
            <a:br>
              <a:rPr lang="en-US" sz="3600">
                <a:solidFill>
                  <a:srgbClr val="FF0000"/>
                </a:solidFill>
              </a:rPr>
            </a:br>
            <a:endParaRPr lang="en-US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03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5" y="798786"/>
            <a:ext cx="5019828" cy="46778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81297" y="273269"/>
            <a:ext cx="672249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B0F0"/>
                </a:solidFill>
              </a:rPr>
              <a:t>c. Look at the table and write the answers.</a:t>
            </a:r>
          </a:p>
          <a:p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dirty="0"/>
              <a:t>1. When can you watch Jane Blues' concert at night?</a:t>
            </a:r>
            <a:br>
              <a:rPr lang="en-US" sz="2400" dirty="0"/>
            </a:br>
            <a:r>
              <a:rPr lang="en-US" sz="2400" dirty="0"/>
              <a:t>__________________________________   </a:t>
            </a:r>
            <a:br>
              <a:rPr lang="en-US" sz="2400" dirty="0"/>
            </a:br>
            <a:r>
              <a:rPr lang="en-US" sz="2400" dirty="0"/>
              <a:t>2. When can you see Mike Ham and the Boys' afternoon show?</a:t>
            </a:r>
            <a:br>
              <a:rPr lang="en-US" sz="2400" dirty="0"/>
            </a:br>
            <a:r>
              <a:rPr lang="en-US" sz="2400" dirty="0"/>
              <a:t>___________________________________</a:t>
            </a:r>
            <a:br>
              <a:rPr lang="en-US" sz="2400" dirty="0"/>
            </a:br>
            <a:r>
              <a:rPr lang="en-US" sz="2400" dirty="0"/>
              <a:t>3. When can you hear Sara Fast's songs on Friday?</a:t>
            </a:r>
            <a:br>
              <a:rPr lang="en-US" sz="2400" dirty="0"/>
            </a:br>
            <a:r>
              <a:rPr lang="en-US" sz="2400" dirty="0"/>
              <a:t>__________________________________   </a:t>
            </a:r>
            <a:br>
              <a:rPr lang="en-US" sz="2400" dirty="0"/>
            </a:br>
            <a:r>
              <a:rPr lang="en-US" sz="2400" dirty="0"/>
              <a:t>4. When can you see Mr. Bass Boss' late night concert?</a:t>
            </a:r>
            <a:br>
              <a:rPr lang="en-US" sz="2400" dirty="0"/>
            </a:br>
            <a:r>
              <a:rPr lang="en-US" sz="2400" dirty="0"/>
              <a:t>___________________________________ </a:t>
            </a:r>
            <a:br>
              <a:rPr lang="en-US" sz="2400" dirty="0"/>
            </a:br>
            <a:r>
              <a:rPr lang="en-US" sz="2400" dirty="0"/>
              <a:t>5. When can you see The Losers’ final show?</a:t>
            </a:r>
            <a:br>
              <a:rPr lang="en-US" sz="2400" dirty="0"/>
            </a:br>
            <a:r>
              <a:rPr lang="en-US" sz="2400" dirty="0"/>
              <a:t>___________________________________ 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5381297" y="1350938"/>
            <a:ext cx="6285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You can watch her concert at 8 p.m. on Friday. </a:t>
            </a:r>
            <a:br>
              <a:rPr lang="en-US" sz="2400" dirty="0">
                <a:solidFill>
                  <a:srgbClr val="FF0000"/>
                </a:solidFill>
              </a:rPr>
            </a:b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37498" y="2442909"/>
            <a:ext cx="7210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You can see their afternoon show at 3 p.m. on Saturday.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81297" y="3165548"/>
            <a:ext cx="7210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You can hear her songs at 10 p.m. on Friday. </a:t>
            </a:r>
            <a:br>
              <a:rPr lang="en-US" sz="2400" dirty="0">
                <a:solidFill>
                  <a:srgbClr val="FF0000"/>
                </a:solidFill>
              </a:rPr>
            </a:b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87012" y="4278535"/>
            <a:ext cx="7924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You can see his late night concert at 11 p.m. on Saturday.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83879" y="5015008"/>
            <a:ext cx="7924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You can see their final show at 6 p.m. on Sunday. </a:t>
            </a:r>
          </a:p>
        </p:txBody>
      </p:sp>
    </p:spTree>
    <p:extLst>
      <p:ext uri="{BB962C8B-B14F-4D97-AF65-F5344CB8AC3E}">
        <p14:creationId xmlns:p14="http://schemas.microsoft.com/office/powerpoint/2010/main" val="299006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9290" y="503847"/>
            <a:ext cx="1595534" cy="681135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Extra Practice </a:t>
            </a:r>
          </a:p>
          <a:p>
            <a:pPr algn="ctr"/>
            <a:r>
              <a:rPr lang="en-US" dirty="0"/>
              <a:t>DHA</a:t>
            </a:r>
          </a:p>
        </p:txBody>
      </p:sp>
      <p:sp>
        <p:nvSpPr>
          <p:cNvPr id="4" name="Rectangle 3"/>
          <p:cNvSpPr/>
          <p:nvPr/>
        </p:nvSpPr>
        <p:spPr>
          <a:xfrm>
            <a:off x="2360645" y="404537"/>
            <a:ext cx="927157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Play the games in DHA App.</a:t>
            </a:r>
            <a:r>
              <a:rPr lang="en-US" sz="2400" i="1" dirty="0">
                <a:solidFill>
                  <a:srgbClr val="0070C0"/>
                </a:solidFill>
              </a:rPr>
              <a:t> Click the picture below.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241" y="1819377"/>
            <a:ext cx="10039755" cy="45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099878"/>
      </p:ext>
    </p:extLst>
  </p:cSld>
  <p:clrMapOvr>
    <a:masterClrMapping/>
  </p:clrMapOvr>
  <p:transition spd="med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062" y="359037"/>
            <a:ext cx="9144000" cy="597650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974428" y="4253347"/>
            <a:ext cx="6547944" cy="1523999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Preposition of time / Possessive adjectives</a:t>
            </a:r>
            <a:endParaRPr lang="en-US" sz="36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035282" y="552140"/>
            <a:ext cx="5116377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1178829366"/>
      </p:ext>
    </p:extLst>
  </p:cSld>
  <p:clrMapOvr>
    <a:masterClrMapping/>
  </p:clrMapOvr>
  <p:transition spd="med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2093" y="329260"/>
            <a:ext cx="119082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/>
            </a:r>
            <a:br>
              <a:rPr lang="en-US" sz="3200">
                <a:solidFill>
                  <a:srgbClr val="FF0000"/>
                </a:solidFill>
              </a:rPr>
            </a:b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6681" y="575481"/>
            <a:ext cx="11908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B0F0"/>
                </a:solidFill>
              </a:rPr>
              <a:t>d. In </a:t>
            </a:r>
            <a:r>
              <a:rPr lang="en-US" sz="3600" i="1" dirty="0">
                <a:solidFill>
                  <a:srgbClr val="00B0F0"/>
                </a:solidFill>
              </a:rPr>
              <a:t>pairs</a:t>
            </a:r>
            <a:r>
              <a:rPr lang="en-US" sz="3200" i="1" dirty="0">
                <a:solidFill>
                  <a:srgbClr val="00B0F0"/>
                </a:solidFill>
              </a:rPr>
              <a:t>: Ask and answer using the information in the table. </a:t>
            </a:r>
            <a:endParaRPr lang="en-US" sz="3200" b="1" i="1" dirty="0">
              <a:solidFill>
                <a:srgbClr val="00B0F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469" y="1186946"/>
            <a:ext cx="10867062" cy="31778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4152" y="4364761"/>
            <a:ext cx="4557155" cy="14326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878" y="4976226"/>
            <a:ext cx="4099915" cy="127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91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25274" y="1295674"/>
            <a:ext cx="1158521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1. We're going to a music show </a:t>
            </a:r>
            <a:r>
              <a:rPr lang="en-US" sz="3200" i="1" dirty="0"/>
              <a:t>in/on </a:t>
            </a:r>
            <a:r>
              <a:rPr lang="en-US" sz="3200" dirty="0"/>
              <a:t>Saturday afternoon. Would you like to come?</a:t>
            </a:r>
            <a:br>
              <a:rPr lang="en-US" sz="3200" dirty="0"/>
            </a:br>
            <a:r>
              <a:rPr lang="en-US" sz="3200" dirty="0"/>
              <a:t>2. When's his show? Is it </a:t>
            </a:r>
            <a:r>
              <a:rPr lang="en-US" sz="3200" i="1" dirty="0"/>
              <a:t>at/in </a:t>
            </a:r>
            <a:r>
              <a:rPr lang="en-US" sz="3200" dirty="0"/>
              <a:t>6 p.m.?</a:t>
            </a:r>
            <a:br>
              <a:rPr lang="en-US" sz="3200" dirty="0"/>
            </a:br>
            <a:r>
              <a:rPr lang="en-US" sz="3200" dirty="0"/>
              <a:t>3. Is there a music festival in our town </a:t>
            </a:r>
            <a:r>
              <a:rPr lang="en-US" sz="3200" i="1" dirty="0"/>
              <a:t>in/at </a:t>
            </a:r>
            <a:r>
              <a:rPr lang="en-US" sz="3200" dirty="0"/>
              <a:t>October?</a:t>
            </a:r>
            <a:br>
              <a:rPr lang="en-US" sz="3200" dirty="0"/>
            </a:br>
            <a:r>
              <a:rPr lang="en-US" sz="3200" dirty="0"/>
              <a:t>4. My parents always listen to music </a:t>
            </a:r>
            <a:r>
              <a:rPr lang="en-US" sz="3200" i="1" dirty="0"/>
              <a:t>on/at </a:t>
            </a:r>
            <a:r>
              <a:rPr lang="en-US" sz="3200" dirty="0"/>
              <a:t>night before they go to bed.</a:t>
            </a:r>
            <a:br>
              <a:rPr lang="en-US" sz="3200" dirty="0"/>
            </a:br>
            <a:r>
              <a:rPr lang="en-US" sz="3200" dirty="0"/>
              <a:t>5. Are you going to do anything special </a:t>
            </a:r>
            <a:r>
              <a:rPr lang="en-US" sz="3200" i="1" dirty="0"/>
              <a:t>in/on </a:t>
            </a:r>
            <a:r>
              <a:rPr lang="en-US" sz="3200" dirty="0"/>
              <a:t>your birthday?</a:t>
            </a:r>
            <a:br>
              <a:rPr lang="en-US" sz="3200" dirty="0"/>
            </a:br>
            <a:r>
              <a:rPr lang="en-US" sz="3200" dirty="0"/>
              <a:t>6. There's a great music show </a:t>
            </a:r>
            <a:r>
              <a:rPr lang="en-US" sz="3200" i="1" dirty="0"/>
              <a:t>in/at </a:t>
            </a:r>
            <a:r>
              <a:rPr lang="en-US" sz="3200" dirty="0"/>
              <a:t>the evening.</a:t>
            </a:r>
            <a:br>
              <a:rPr lang="en-US" sz="3200" dirty="0"/>
            </a:br>
            <a:r>
              <a:rPr lang="en-US" sz="3200" dirty="0"/>
              <a:t>7. Jay Jay's show is next weekend, </a:t>
            </a:r>
            <a:r>
              <a:rPr lang="en-US" sz="3200" i="1" dirty="0"/>
              <a:t>in/on </a:t>
            </a:r>
            <a:r>
              <a:rPr lang="en-US" sz="3200"/>
              <a:t>January 14</a:t>
            </a:r>
            <a:r>
              <a:rPr lang="en-US" sz="3200" baseline="30000"/>
              <a:t>th</a:t>
            </a:r>
            <a:r>
              <a:rPr lang="en-US" sz="3200"/>
              <a:t>.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8. Lily's show is </a:t>
            </a:r>
            <a:r>
              <a:rPr lang="en-US" sz="3200" i="1" dirty="0"/>
              <a:t>in/on </a:t>
            </a:r>
            <a:r>
              <a:rPr lang="en-US" sz="3200" dirty="0"/>
              <a:t>Saturday. It's </a:t>
            </a:r>
            <a:r>
              <a:rPr lang="en-US" sz="3200" i="1" dirty="0"/>
              <a:t>at/on </a:t>
            </a:r>
            <a:r>
              <a:rPr lang="en-US" sz="3200" dirty="0"/>
              <a:t>9 o'clock </a:t>
            </a:r>
            <a:r>
              <a:rPr lang="en-US" sz="3200" i="1" dirty="0"/>
              <a:t>in/at </a:t>
            </a:r>
            <a:r>
              <a:rPr lang="en-US" sz="3200" dirty="0"/>
              <a:t>the morning. </a:t>
            </a:r>
            <a:br>
              <a:rPr lang="en-US" sz="3200" dirty="0"/>
            </a:b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96801" y="380454"/>
            <a:ext cx="119082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0070C0"/>
                </a:solidFill>
              </a:rPr>
              <a:t>Circle the correct answers. </a:t>
            </a:r>
            <a:br>
              <a:rPr lang="en-US" sz="3600">
                <a:solidFill>
                  <a:srgbClr val="0070C0"/>
                </a:solidFill>
              </a:rPr>
            </a:b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0582" y="42671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</a:t>
            </a:r>
            <a:r>
              <a:rPr lang="en-US">
                <a:solidFill>
                  <a:schemeClr val="bg1"/>
                </a:solidFill>
              </a:rPr>
              <a:t>page 17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834790" y="1776248"/>
            <a:ext cx="3150038" cy="34597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662887" y="2753710"/>
            <a:ext cx="916589" cy="695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912100" y="3245508"/>
            <a:ext cx="1221390" cy="218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7670362" y="3773214"/>
            <a:ext cx="852433" cy="8322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8096578" y="4742067"/>
            <a:ext cx="2129988" cy="525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558456" y="5210066"/>
            <a:ext cx="1830333" cy="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281479" y="5672810"/>
            <a:ext cx="2083238" cy="2429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256690" y="6159845"/>
            <a:ext cx="1334813" cy="9727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9869215" y="6227484"/>
            <a:ext cx="1900840" cy="620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6254900" y="1322555"/>
            <a:ext cx="553425" cy="5797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08634" y="2289026"/>
            <a:ext cx="430924" cy="5150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931572" y="2804033"/>
            <a:ext cx="430924" cy="5150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207904" y="3294679"/>
            <a:ext cx="430924" cy="5150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7472855" y="4286682"/>
            <a:ext cx="562292" cy="5150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428836" y="4801689"/>
            <a:ext cx="562292" cy="5150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712289" y="5234960"/>
            <a:ext cx="562292" cy="5150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674323" y="5822731"/>
            <a:ext cx="420658" cy="4112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291632" y="5833241"/>
            <a:ext cx="516693" cy="3942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852344" y="5833241"/>
            <a:ext cx="396759" cy="4230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 flipV="1">
            <a:off x="7423647" y="6184105"/>
            <a:ext cx="1334813" cy="9727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</a:rPr>
              <a:t>Unit 3: Music and Arts</a:t>
            </a:r>
            <a:endParaRPr lang="en-US" sz="3200" b="1">
              <a:solidFill>
                <a:srgbClr val="0070C0"/>
              </a:solidFill>
            </a:endParaRPr>
          </a:p>
          <a:p>
            <a:pPr algn="ctr"/>
            <a:r>
              <a:rPr lang="en-US" sz="3200" b="1">
                <a:solidFill>
                  <a:srgbClr val="00B050"/>
                </a:solidFill>
              </a:rPr>
              <a:t>Lesson </a:t>
            </a:r>
            <a:r>
              <a:rPr lang="en-US" sz="3200" b="1" dirty="0">
                <a:solidFill>
                  <a:srgbClr val="00B050"/>
                </a:solidFill>
              </a:rPr>
              <a:t>2.2: Grammar</a:t>
            </a:r>
          </a:p>
          <a:p>
            <a:pPr algn="ctr"/>
            <a:r>
              <a:rPr lang="en-US" sz="3200">
                <a:solidFill>
                  <a:srgbClr val="FF0000"/>
                </a:solidFill>
              </a:rPr>
              <a:t>Page</a:t>
            </a:r>
            <a:r>
              <a:rPr lang="en-US" sz="3200"/>
              <a:t> </a:t>
            </a:r>
            <a:r>
              <a:rPr lang="en-US" sz="3200">
                <a:solidFill>
                  <a:srgbClr val="FF0000"/>
                </a:solidFill>
              </a:rPr>
              <a:t>24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0761" y="623692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049398" y="1675883"/>
            <a:ext cx="8634846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use prepositions of time and possessive adjectives.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make plans to go to a music event.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97159" y="1616401"/>
            <a:ext cx="1133733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-    Do the exercises on page 17 WB.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Complete the grammar notes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 17.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25 SB).</a:t>
            </a:r>
          </a:p>
          <a:p>
            <a:pPr marL="571500" indent="-571500">
              <a:buFontTx/>
              <a:buChar char="-"/>
            </a:pPr>
            <a:r>
              <a:rPr lang="en-US" sz="3600" i="1">
                <a:solidFill>
                  <a:srgbClr val="0070C0"/>
                </a:solidFill>
              </a:rPr>
              <a:t>Play the consolidation </a:t>
            </a:r>
            <a:r>
              <a:rPr lang="en-US" sz="3600" i="1" dirty="0">
                <a:solidFill>
                  <a:srgbClr val="0070C0"/>
                </a:solidFill>
              </a:rPr>
              <a:t>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on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302788" y="5015295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8312" y="2948425"/>
            <a:ext cx="3703854" cy="7555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420" y="481487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11920" y="872147"/>
            <a:ext cx="59809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use prepositions of time and possessive adjectives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make plans to go to a music event</a:t>
            </a:r>
            <a:endParaRPr lang="en-US" i="1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062" y="349706"/>
            <a:ext cx="9144000" cy="597650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974428" y="4253347"/>
            <a:ext cx="6547944" cy="1523999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Preposition of time / Possessive adjectives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835131636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28576"/>
            <a:ext cx="9058275" cy="60388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1520"/>
          <a:stretch/>
        </p:blipFill>
        <p:spPr>
          <a:xfrm>
            <a:off x="3890864" y="1734016"/>
            <a:ext cx="5719667" cy="45930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84193" y="2329019"/>
            <a:ext cx="4242731" cy="5821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60206" y="3531476"/>
            <a:ext cx="3840995" cy="6299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3317" y="365648"/>
            <a:ext cx="11610821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</a:t>
            </a:r>
            <a:r>
              <a:rPr lang="en-US" sz="3600" i="1" dirty="0">
                <a:solidFill>
                  <a:srgbClr val="0070C0"/>
                </a:solidFill>
                <a:latin typeface="+mj-lt"/>
              </a:rPr>
              <a:t>What</a:t>
            </a:r>
            <a:r>
              <a:rPr lang="vi-VN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instruments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>
                <a:solidFill>
                  <a:srgbClr val="0070C0"/>
                </a:solidFill>
                <a:latin typeface="+mj-lt"/>
              </a:rPr>
              <a:t>can you </a:t>
            </a:r>
            <a:r>
              <a:rPr lang="en-US" sz="3600" i="1" dirty="0">
                <a:solidFill>
                  <a:srgbClr val="0070C0"/>
                </a:solidFill>
              </a:rPr>
              <a:t>see in</a:t>
            </a:r>
            <a:r>
              <a:rPr lang="en-US" sz="3600" i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600" i="1" dirty="0">
                <a:solidFill>
                  <a:srgbClr val="0070C0"/>
                </a:solidFill>
                <a:latin typeface="+mj-lt"/>
              </a:rPr>
              <a:t>the</a:t>
            </a:r>
            <a:r>
              <a:rPr lang="en-US" sz="3600" i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picture?</a:t>
            </a:r>
            <a:endParaRPr lang="vi-VN" sz="3600" i="1" dirty="0">
              <a:solidFill>
                <a:srgbClr val="0070C0"/>
              </a:solidFill>
            </a:endParaRPr>
          </a:p>
          <a:p>
            <a:r>
              <a:rPr lang="vi-VN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you like them?</a:t>
            </a:r>
            <a:endParaRPr lang="en-US" sz="36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630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062" y="349706"/>
            <a:ext cx="9144000" cy="597650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974428" y="4253347"/>
            <a:ext cx="6547944" cy="1523999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Preposition of time / Possessive adjectives</a:t>
            </a:r>
            <a:endParaRPr lang="en-US" sz="36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035282" y="552140"/>
            <a:ext cx="5116377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5557655"/>
      </p:ext>
    </p:extLst>
  </p:cSld>
  <p:clrMapOvr>
    <a:masterClrMapping/>
  </p:clrMapOvr>
  <p:transition spd="med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883" y="1162709"/>
            <a:ext cx="4506875" cy="5286703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883" y="346840"/>
            <a:ext cx="5988833" cy="840829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4824248" y="2490952"/>
            <a:ext cx="252257" cy="938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CD1-TRACK 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35559" y="388881"/>
            <a:ext cx="651641" cy="578071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714704" y="2228193"/>
            <a:ext cx="49398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1313914" y="1855734"/>
            <a:ext cx="1019503" cy="51500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510455" y="3205655"/>
            <a:ext cx="525517" cy="42041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485695" y="3553814"/>
            <a:ext cx="604346" cy="42041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794225" y="3574834"/>
            <a:ext cx="809306" cy="33501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3756" y="1651516"/>
            <a:ext cx="6939249" cy="467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5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3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0" grpId="0" animBg="1"/>
      <p:bldP spid="25" grpId="0" animBg="1"/>
      <p:bldP spid="26" grpId="0" animBg="1"/>
      <p:bldP spid="2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4832</TotalTime>
  <Words>376</Words>
  <Application>Microsoft Office PowerPoint</Application>
  <PresentationFormat>Widescreen</PresentationFormat>
  <Paragraphs>67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249</cp:revision>
  <dcterms:created xsi:type="dcterms:W3CDTF">2020-12-08T03:17:05Z</dcterms:created>
  <dcterms:modified xsi:type="dcterms:W3CDTF">2025-01-19T07:56:40Z</dcterms:modified>
</cp:coreProperties>
</file>