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69" r:id="rId2"/>
    <p:sldId id="300" r:id="rId3"/>
    <p:sldId id="304" r:id="rId4"/>
    <p:sldId id="302" r:id="rId5"/>
    <p:sldId id="303" r:id="rId6"/>
    <p:sldId id="292" r:id="rId7"/>
    <p:sldId id="301" r:id="rId8"/>
    <p:sldId id="306" r:id="rId9"/>
    <p:sldId id="352" r:id="rId10"/>
    <p:sldId id="363" r:id="rId11"/>
    <p:sldId id="357" r:id="rId12"/>
    <p:sldId id="353" r:id="rId13"/>
    <p:sldId id="367" r:id="rId14"/>
    <p:sldId id="359" r:id="rId15"/>
    <p:sldId id="354" r:id="rId16"/>
    <p:sldId id="339" r:id="rId17"/>
    <p:sldId id="360" r:id="rId18"/>
    <p:sldId id="364" r:id="rId19"/>
    <p:sldId id="368" r:id="rId20"/>
    <p:sldId id="366" r:id="rId21"/>
    <p:sldId id="315" r:id="rId22"/>
    <p:sldId id="332" r:id="rId23"/>
    <p:sldId id="365" r:id="rId24"/>
    <p:sldId id="331" r:id="rId25"/>
    <p:sldId id="328" r:id="rId26"/>
    <p:sldId id="329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1032" y="7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Teacher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talks about what he/she does everyday in an order. Then 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 students to speak to their partners about their daily routine and let some of them talk about their partners' routine.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9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3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7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Teacher will use a kind of ‘PING PONG ’process of making statement about herself/himself and then</a:t>
            </a:r>
            <a:r>
              <a:rPr lang="en-US" baseline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will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elicit</a:t>
            </a:r>
            <a:r>
              <a:rPr lang="en-US" baseline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answers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from the students. 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00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5661" y="-41098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5864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34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99" y="1681229"/>
            <a:ext cx="9115443" cy="4572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698" y="362089"/>
            <a:ext cx="1102596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Present Simple for facts </a:t>
            </a:r>
            <a:endParaRPr lang="en-US" sz="3600" b="1" i="1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166" y="1034898"/>
            <a:ext cx="237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740210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95" y="807723"/>
            <a:ext cx="9597477" cy="49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6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13" t="6432" r="10145"/>
          <a:stretch/>
        </p:blipFill>
        <p:spPr>
          <a:xfrm>
            <a:off x="8920328" y="950768"/>
            <a:ext cx="3179136" cy="172618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6298" y="375420"/>
            <a:ext cx="1102596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b. Circle the correct words. </a:t>
            </a:r>
            <a:endParaRPr lang="en-US" sz="3200" b="1" i="1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737" y="1535543"/>
            <a:ext cx="100270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1. Sarah </a:t>
            </a:r>
            <a:r>
              <a:rPr lang="en-US" sz="3600" i="1"/>
              <a:t>love/loves </a:t>
            </a:r>
            <a:r>
              <a:rPr lang="en-US" sz="3600"/>
              <a:t>jazz.</a:t>
            </a:r>
            <a:br>
              <a:rPr lang="en-US" sz="3600"/>
            </a:br>
            <a:r>
              <a:rPr lang="en-US" sz="3600"/>
              <a:t>    She </a:t>
            </a:r>
            <a:r>
              <a:rPr lang="en-US" sz="3600" i="1"/>
              <a:t>don't/doesn't </a:t>
            </a:r>
            <a:r>
              <a:rPr lang="en-US" sz="3600"/>
              <a:t>like rock music.</a:t>
            </a:r>
          </a:p>
          <a:p>
            <a:endParaRPr lang="en-US" sz="3600"/>
          </a:p>
          <a:p>
            <a:r>
              <a:rPr lang="en-US" sz="3600"/>
              <a:t>2. Matt often </a:t>
            </a:r>
            <a:r>
              <a:rPr lang="en-US" sz="3600" i="1"/>
              <a:t>listen/listens </a:t>
            </a:r>
            <a:r>
              <a:rPr lang="en-US" sz="3600"/>
              <a:t>to his favorite rock songs</a:t>
            </a:r>
            <a:br>
              <a:rPr lang="en-US" sz="3600"/>
            </a:br>
            <a:r>
              <a:rPr lang="en-US" sz="3600"/>
              <a:t>when he </a:t>
            </a:r>
            <a:r>
              <a:rPr lang="en-US" sz="3600" i="1"/>
              <a:t>do/does </a:t>
            </a:r>
            <a:r>
              <a:rPr lang="en-US" sz="3600"/>
              <a:t>his homework.</a:t>
            </a:r>
          </a:p>
          <a:p>
            <a:r>
              <a:rPr lang="en-US" sz="3600"/>
              <a:t/>
            </a:r>
            <a:br>
              <a:rPr lang="en-US" sz="3600"/>
            </a:br>
            <a:r>
              <a:rPr lang="en-US" sz="3600"/>
              <a:t>3. I </a:t>
            </a:r>
            <a:r>
              <a:rPr lang="en-US" sz="3600" i="1"/>
              <a:t>don't/doesn't </a:t>
            </a:r>
            <a:r>
              <a:rPr lang="en-US" sz="3600"/>
              <a:t>like listening to classical music. It </a:t>
            </a:r>
            <a:r>
              <a:rPr lang="en-US" sz="3600" i="1"/>
              <a:t>is/are </a:t>
            </a:r>
            <a:r>
              <a:rPr lang="en-US" sz="3600"/>
              <a:t>boring. </a:t>
            </a:r>
            <a:br>
              <a:rPr lang="en-US" sz="3600"/>
            </a:br>
            <a:endParaRPr lang="en-US" sz="3600"/>
          </a:p>
        </p:txBody>
      </p:sp>
      <p:sp>
        <p:nvSpPr>
          <p:cNvPr id="26" name="Oval 25"/>
          <p:cNvSpPr/>
          <p:nvPr/>
        </p:nvSpPr>
        <p:spPr>
          <a:xfrm>
            <a:off x="3081501" y="3810008"/>
            <a:ext cx="976117" cy="529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998382" y="2173708"/>
            <a:ext cx="1454582" cy="563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448612" y="3180441"/>
            <a:ext cx="1220667" cy="629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258048" y="1636225"/>
            <a:ext cx="1019990" cy="506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225403" y="2072708"/>
            <a:ext cx="946298" cy="2126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77137" y="4302241"/>
            <a:ext cx="38912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323754" y="3717466"/>
            <a:ext cx="749596" cy="1772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225403" y="2673157"/>
            <a:ext cx="579476" cy="75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9817141" y="5430696"/>
            <a:ext cx="219994" cy="886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648562" y="5429654"/>
            <a:ext cx="550186" cy="53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1442900" y="4901475"/>
            <a:ext cx="1002588" cy="53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1140339" y="5387122"/>
            <a:ext cx="21749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3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 animBg="1"/>
      <p:bldP spid="5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49212" y="552140"/>
            <a:ext cx="490244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486719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229" y="1216521"/>
            <a:ext cx="110259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4. - </a:t>
            </a:r>
            <a:r>
              <a:rPr lang="en-US" sz="3600" i="1" dirty="0"/>
              <a:t>Do/Does </a:t>
            </a:r>
            <a:r>
              <a:rPr lang="en-US" sz="3600" dirty="0"/>
              <a:t>your parents </a:t>
            </a:r>
            <a:r>
              <a:rPr lang="en-US" sz="3600" i="1" dirty="0"/>
              <a:t>listen/listens </a:t>
            </a:r>
            <a:r>
              <a:rPr lang="en-US" sz="3600" dirty="0"/>
              <a:t>to country music?</a:t>
            </a:r>
            <a:br>
              <a:rPr lang="en-US" sz="3600" dirty="0"/>
            </a:br>
            <a:r>
              <a:rPr lang="en-US" sz="3600" dirty="0"/>
              <a:t>    - Yes, they </a:t>
            </a:r>
            <a:r>
              <a:rPr lang="en-US" sz="3600" i="1" dirty="0"/>
              <a:t>love/loves </a:t>
            </a:r>
            <a:r>
              <a:rPr lang="en-US" sz="3600" dirty="0"/>
              <a:t>it.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5. My sister and I </a:t>
            </a:r>
            <a:r>
              <a:rPr lang="en-US" sz="3600" i="1" dirty="0"/>
              <a:t>play/plays </a:t>
            </a:r>
            <a:r>
              <a:rPr lang="en-US" sz="3600" dirty="0"/>
              <a:t>the piano every day. We </a:t>
            </a:r>
            <a:r>
              <a:rPr lang="en-US" sz="3600" i="1" dirty="0"/>
              <a:t>practice/practices </a:t>
            </a:r>
            <a:r>
              <a:rPr lang="en-US" sz="3600" dirty="0"/>
              <a:t>in the evening.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6. - When </a:t>
            </a:r>
            <a:r>
              <a:rPr lang="en-US" sz="3600" i="1" dirty="0"/>
              <a:t>do/does </a:t>
            </a:r>
            <a:r>
              <a:rPr lang="en-US" sz="3600" dirty="0"/>
              <a:t>the music show </a:t>
            </a:r>
            <a:r>
              <a:rPr lang="en-US" sz="3600" i="1" dirty="0"/>
              <a:t>finish/finishes</a:t>
            </a:r>
            <a:r>
              <a:rPr lang="en-US" sz="3600" dirty="0"/>
              <a:t>?</a:t>
            </a:r>
            <a:br>
              <a:rPr lang="en-US" sz="3600" dirty="0"/>
            </a:br>
            <a:r>
              <a:rPr lang="en-US" sz="3600" dirty="0"/>
              <a:t>    - It </a:t>
            </a:r>
            <a:r>
              <a:rPr lang="en-US" sz="3600" i="1" dirty="0"/>
              <a:t>finish/finishes </a:t>
            </a:r>
            <a:r>
              <a:rPr lang="en-US" sz="3600" dirty="0"/>
              <a:t>at 11 p.m.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299" y="365993"/>
            <a:ext cx="1102596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b. Circle the correct words. </a:t>
            </a:r>
            <a:endParaRPr lang="en-US" sz="3200" b="1" i="1">
              <a:solidFill>
                <a:srgbClr val="0070C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770666" y="1849052"/>
            <a:ext cx="897567" cy="5515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084522" y="1277682"/>
            <a:ext cx="606056" cy="499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99299" y="3478678"/>
            <a:ext cx="1617060" cy="54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661489" y="2952368"/>
            <a:ext cx="943440" cy="54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821823" y="4592973"/>
            <a:ext cx="1166037" cy="54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003547" y="4600199"/>
            <a:ext cx="1017181" cy="535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88831" y="5105509"/>
            <a:ext cx="1544378" cy="590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953192" y="1807535"/>
            <a:ext cx="2203599" cy="20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231220" y="1277682"/>
            <a:ext cx="1194390" cy="499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919632" y="2339162"/>
            <a:ext cx="81293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31897" y="3416146"/>
            <a:ext cx="2736336" cy="921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626452" y="3425820"/>
            <a:ext cx="623335" cy="202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054991" y="5080588"/>
            <a:ext cx="2732569" cy="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84522" y="5612633"/>
            <a:ext cx="372138" cy="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74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9" y="393405"/>
            <a:ext cx="11419570" cy="5807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6107" y="2937297"/>
            <a:ext cx="353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</a:rPr>
              <a:t>Joe doesn’t like pop.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21821" y="2880497"/>
            <a:ext cx="2063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i="1">
                <a:solidFill>
                  <a:srgbClr val="FF0000"/>
                </a:solidFill>
              </a:rPr>
              <a:t>I love rock.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6605" y="5502596"/>
            <a:ext cx="3204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I don’t like </a:t>
            </a:r>
          </a:p>
          <a:p>
            <a:r>
              <a:rPr lang="en-US" sz="3200" i="1">
                <a:solidFill>
                  <a:srgbClr val="FF0000"/>
                </a:solidFill>
              </a:rPr>
              <a:t>hip hop.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6487" y="5479724"/>
            <a:ext cx="4502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Does Tom like </a:t>
            </a:r>
          </a:p>
          <a:p>
            <a:r>
              <a:rPr lang="en-US" sz="3200" i="1">
                <a:solidFill>
                  <a:srgbClr val="FF0000"/>
                </a:solidFill>
              </a:rPr>
              <a:t>classical music?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8876" y="5536737"/>
            <a:ext cx="316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FF0000"/>
                </a:solidFill>
              </a:rPr>
              <a:t>Jack likes country music.</a:t>
            </a:r>
          </a:p>
        </p:txBody>
      </p:sp>
    </p:spTree>
    <p:extLst>
      <p:ext uri="{BB962C8B-B14F-4D97-AF65-F5344CB8AC3E}">
        <p14:creationId xmlns:p14="http://schemas.microsoft.com/office/powerpoint/2010/main" val="32298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365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378994" y="1922534"/>
            <a:ext cx="1146805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/>
              <a:t>1. I am not like listening to rock music. _____________</a:t>
            </a:r>
            <a:br>
              <a:rPr lang="en-US" sz="3400" dirty="0"/>
            </a:br>
            <a:endParaRPr lang="en-US" sz="3400" dirty="0"/>
          </a:p>
          <a:p>
            <a:r>
              <a:rPr lang="en-US" sz="3400" dirty="0"/>
              <a:t>2. I loves listening to pop music. ______________</a:t>
            </a:r>
            <a:br>
              <a:rPr lang="en-US" sz="3400" dirty="0"/>
            </a:br>
            <a:endParaRPr lang="en-US" sz="3400" dirty="0"/>
          </a:p>
          <a:p>
            <a:r>
              <a:rPr lang="en-US" sz="3400" dirty="0"/>
              <a:t>3. Are you like listening to jazz? - No, I don't.______________</a:t>
            </a:r>
            <a:br>
              <a:rPr lang="en-US" sz="3400" dirty="0"/>
            </a:br>
            <a:endParaRPr lang="en-US" sz="3400" dirty="0"/>
          </a:p>
          <a:p>
            <a:r>
              <a:rPr lang="en-US" sz="3400" dirty="0"/>
              <a:t>4. I likes playing classical music on the piano. ______________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6912395" y="2927520"/>
            <a:ext cx="114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love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4834" y="3954733"/>
            <a:ext cx="114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94834" y="4959780"/>
            <a:ext cx="114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like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07534" y="365993"/>
            <a:ext cx="1038446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Underline the mistakes. Write the correct answers on the lines. </a:t>
            </a:r>
            <a:endParaRPr lang="en-US" sz="3600" b="1" i="1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61926" y="1904257"/>
            <a:ext cx="17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119421" y="2475788"/>
            <a:ext cx="119847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99752" y="3529179"/>
            <a:ext cx="840259" cy="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93133" y="4484768"/>
            <a:ext cx="564963" cy="73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119421" y="5581903"/>
            <a:ext cx="69702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85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6269" y="438249"/>
            <a:ext cx="9335386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Underline the mistakes. Write the correct answers on the lines. </a:t>
            </a:r>
            <a:endParaRPr lang="en-US" sz="3200" b="1" i="1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371" y="536181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243" y="2005561"/>
            <a:ext cx="1185175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5. She like singing country music. ____________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6. Is he like listening to country music? - Yes, he does._____________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7. Does you like listening to classical music? - Yes, I am. ____________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8. My dad don't like rock. He think it's noisy._______________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559202" y="1849734"/>
            <a:ext cx="114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likes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556953" y="2496065"/>
            <a:ext cx="518983" cy="750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58781" y="3529180"/>
            <a:ext cx="228614" cy="485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761837" y="2844454"/>
            <a:ext cx="155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Does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79836" y="4521840"/>
            <a:ext cx="769776" cy="73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826845" y="4521840"/>
            <a:ext cx="518983" cy="750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947409" y="3875509"/>
            <a:ext cx="1865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Do - do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2208124" y="5436973"/>
            <a:ext cx="8327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08734" y="4906564"/>
            <a:ext cx="3547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doesn’t - thinks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63978" y="5436973"/>
            <a:ext cx="79495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0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8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495" y="1384970"/>
            <a:ext cx="120684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ME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My name’s Laura. I’m thirteen and I </a:t>
            </a:r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from Seville. I               two brothers. My eldest brother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Javier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is nineteen and he                     at the Univeristy of Seville. My other brother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Hugo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is only four, so he                        to school. My grandma                   with us in our flat, and my parents of course!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My favorite time of year is the summer. My parents                         during August, so we                   in our house in the moutains. There’s a pool, but we                               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the afternoon because it’s really hot. In the evening, my dad                   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        		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some amazing meals and we                dinner together outside.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058399" y="1210961"/>
            <a:ext cx="1878229" cy="123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057371" y="2305578"/>
            <a:ext cx="1033366" cy="105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992446" y="3254166"/>
            <a:ext cx="2121245" cy="41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8427308" y="2820223"/>
            <a:ext cx="16634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842951" y="3704367"/>
            <a:ext cx="13938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172371" y="4641965"/>
            <a:ext cx="2045517" cy="109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48697" y="5169117"/>
            <a:ext cx="1394254" cy="61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08857" y="5536097"/>
            <a:ext cx="1878229" cy="123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224196" y="6029720"/>
            <a:ext cx="15669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114212" y="595274"/>
            <a:ext cx="18777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>
                <a:solidFill>
                  <a:srgbClr val="FF0000"/>
                </a:solidFill>
              </a:rPr>
              <a:t>have got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550873" y="2356192"/>
            <a:ext cx="15075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studies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31283" y="3207102"/>
            <a:ext cx="1282997" cy="61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lives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29302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B0F0"/>
                </a:solidFill>
              </a:rPr>
              <a:t>Complete the text with the </a:t>
            </a:r>
            <a:r>
              <a:rPr lang="en-US" sz="3000" b="1" u="sng" dirty="0">
                <a:solidFill>
                  <a:srgbClr val="00B0F0"/>
                </a:solidFill>
              </a:rPr>
              <a:t>affirmative</a:t>
            </a:r>
            <a:r>
              <a:rPr lang="en-US" sz="3000" b="1" dirty="0">
                <a:solidFill>
                  <a:srgbClr val="00B0F0"/>
                </a:solidFill>
              </a:rPr>
              <a:t> or </a:t>
            </a:r>
            <a:r>
              <a:rPr lang="en-US" sz="3000" b="1" u="sng" dirty="0">
                <a:solidFill>
                  <a:srgbClr val="00B0F0"/>
                </a:solidFill>
              </a:rPr>
              <a:t>negative</a:t>
            </a:r>
            <a:r>
              <a:rPr lang="en-US" sz="3000" b="1" dirty="0">
                <a:solidFill>
                  <a:srgbClr val="00B0F0"/>
                </a:solidFill>
              </a:rPr>
              <a:t> form of the verbs. </a:t>
            </a:r>
          </a:p>
          <a:p>
            <a:r>
              <a:rPr lang="en-US" sz="3000" i="1" dirty="0">
                <a:solidFill>
                  <a:srgbClr val="FF0000"/>
                </a:solidFill>
              </a:rPr>
              <a:t>     </a:t>
            </a:r>
            <a:r>
              <a:rPr lang="en-US" sz="3000" i="1" strike="sngStrike" dirty="0">
                <a:solidFill>
                  <a:srgbClr val="FF0000"/>
                </a:solidFill>
              </a:rPr>
              <a:t>come</a:t>
            </a:r>
            <a:r>
              <a:rPr lang="en-US" sz="3000" i="1" dirty="0">
                <a:solidFill>
                  <a:srgbClr val="FF0000"/>
                </a:solidFill>
              </a:rPr>
              <a:t>   work     cook     eat     go      have       live     stay     study     swim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93173" y="4133749"/>
            <a:ext cx="220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don’t</a:t>
            </a:r>
            <a:r>
              <a:rPr lang="en-US" sz="3600" i="1" dirty="0">
                <a:solidFill>
                  <a:srgbClr val="FF0000"/>
                </a:solidFill>
              </a:rPr>
              <a:t> work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880295" y="2791450"/>
            <a:ext cx="27882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i="1" dirty="0">
                <a:solidFill>
                  <a:srgbClr val="FF0000"/>
                </a:solidFill>
              </a:rPr>
              <a:t> </a:t>
            </a:r>
            <a:r>
              <a:rPr lang="en-US" sz="3400" i="1" dirty="0">
                <a:solidFill>
                  <a:srgbClr val="FF0000"/>
                </a:solidFill>
              </a:rPr>
              <a:t>doesn’t go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73613" y="4652954"/>
            <a:ext cx="13467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>
                <a:solidFill>
                  <a:srgbClr val="FF0000"/>
                </a:solidFill>
              </a:rPr>
              <a:t>stay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039" y="5063447"/>
            <a:ext cx="2295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don’t swim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9615" y="5536097"/>
            <a:ext cx="13467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>
                <a:solidFill>
                  <a:srgbClr val="FF0000"/>
                </a:solidFill>
              </a:rPr>
              <a:t>cooks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17235" y="5532977"/>
            <a:ext cx="13467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eat</a:t>
            </a:r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6526555" y="6029720"/>
            <a:ext cx="11673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9101524" y="1830233"/>
            <a:ext cx="1223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have</a:t>
            </a:r>
          </a:p>
        </p:txBody>
      </p:sp>
    </p:spTree>
    <p:extLst>
      <p:ext uri="{BB962C8B-B14F-4D97-AF65-F5344CB8AC3E}">
        <p14:creationId xmlns:p14="http://schemas.microsoft.com/office/powerpoint/2010/main" val="32864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9" grpId="0"/>
      <p:bldP spid="40" grpId="0"/>
      <p:bldP spid="42" grpId="0"/>
      <p:bldP spid="48" grpId="0"/>
      <p:bldP spid="49" grpId="0"/>
      <p:bldP spid="50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49212" y="552140"/>
            <a:ext cx="490244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2351801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/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21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319456" y="1598212"/>
            <a:ext cx="5591219" cy="1304014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70C0"/>
                </a:solidFill>
              </a:rPr>
              <a:t>What kind of music do you like?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6400472" y="1598212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like hip hop. It’s exciting.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340" y="548873"/>
            <a:ext cx="699717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Ask and answer.</a:t>
            </a:r>
            <a:endParaRPr lang="en-US" sz="3600" b="1" i="1">
              <a:solidFill>
                <a:srgbClr val="0070C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378" y="4924421"/>
            <a:ext cx="1985574" cy="113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400472" y="3181874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like pop. It’s interesting.</a:t>
            </a:r>
            <a:endParaRPr lang="en-US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94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4839" y="452225"/>
            <a:ext cx="105477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QUESTION GAME - </a:t>
            </a:r>
            <a:r>
              <a:rPr lang="en-US" sz="3600" b="1" i="1">
                <a:solidFill>
                  <a:srgbClr val="FF0000"/>
                </a:solidFill>
              </a:rPr>
              <a:t>PING PONG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07100" y="1379981"/>
            <a:ext cx="5591219" cy="1304014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I work at an international school. And you?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441661" y="4832039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jazz.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441661" y="2361295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a student</a:t>
            </a:r>
            <a:r>
              <a:rPr lang="en-US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07100" y="3768955"/>
            <a:ext cx="5591219" cy="1304014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I like rock music.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 you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45" y="1547071"/>
            <a:ext cx="9428606" cy="4623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38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2076" y="2064624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Using </a:t>
            </a:r>
            <a:r>
              <a:rPr lang="en-US" sz="3600" i="1" dirty="0">
                <a:solidFill>
                  <a:schemeClr val="accent6"/>
                </a:solidFill>
              </a:rPr>
              <a:t>Present Simple for facts.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things that we consider as facts (such as likes and dislikes), or things that are true for a long time.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2487" y="1979267"/>
            <a:ext cx="1160439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 using the </a:t>
            </a:r>
            <a:r>
              <a:rPr lang="en-US" sz="3600" b="1" i="1" dirty="0">
                <a:solidFill>
                  <a:srgbClr val="0070C0"/>
                </a:solidFill>
              </a:rPr>
              <a:t>Present Simple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15.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662" y="1799201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105987" y="4916619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4868" y="3152359"/>
            <a:ext cx="3700873" cy="7548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216" y="471964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650361"/>
            <a:ext cx="59809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use </a:t>
            </a:r>
            <a:r>
              <a:rPr lang="en-US" sz="3600" b="1" i="1" dirty="0">
                <a:solidFill>
                  <a:schemeClr val="accent1"/>
                </a:solidFill>
              </a:rPr>
              <a:t>Present Simple </a:t>
            </a:r>
            <a:r>
              <a:rPr lang="en-US" sz="3600" i="1" dirty="0">
                <a:solidFill>
                  <a:schemeClr val="accent1"/>
                </a:solidFill>
              </a:rPr>
              <a:t>to talk about facts</a:t>
            </a:r>
            <a:r>
              <a:rPr lang="vi-VN" sz="3600" i="1" dirty="0">
                <a:solidFill>
                  <a:schemeClr val="accent1"/>
                </a:solidFill>
              </a:rPr>
              <a:t>.</a:t>
            </a:r>
            <a:endParaRPr lang="en-US" sz="3600" i="1" dirty="0">
              <a:solidFill>
                <a:schemeClr val="accent1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things that we consider as facts (such as likes and dislikes) or are true for a long time</a:t>
            </a:r>
            <a:r>
              <a:rPr lang="vi-VN" sz="3600" i="1" dirty="0">
                <a:solidFill>
                  <a:srgbClr val="0070C0"/>
                </a:solidFill>
              </a:rPr>
              <a:t>.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>
              <a:solidFill>
                <a:schemeClr val="accent1"/>
              </a:solidFill>
            </a:endParaRP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769735" y="4262109"/>
            <a:ext cx="4515716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chemeClr val="accent1"/>
                </a:solidFill>
              </a:rPr>
              <a:t>Present Simple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5017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26" y="306237"/>
            <a:ext cx="3535708" cy="165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5017" y="1956391"/>
            <a:ext cx="10701188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Talk about what you do every day in the correct order.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wake up at 6:30 a.m./ I have a shower./ I have breakfast./ I brush my teeth./ I put on my clothes./ I leave my house at 7:30./ I walk to the bus stop./…</a:t>
            </a:r>
            <a:endParaRPr lang="en-US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49212" y="552140"/>
            <a:ext cx="490244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29" y="369358"/>
            <a:ext cx="5584302" cy="6024596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5318386" y="2060028"/>
            <a:ext cx="777614" cy="35108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1116" y="5720316"/>
            <a:ext cx="1807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03498" y="5720316"/>
            <a:ext cx="3508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2551814" y="3551274"/>
            <a:ext cx="3544186" cy="2019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985880" y="4395557"/>
            <a:ext cx="2126512" cy="443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Does … like …?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323907" y="6021572"/>
            <a:ext cx="3508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984025" y="556054"/>
            <a:ext cx="628967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Present Simple for facts </a:t>
            </a:r>
            <a:r>
              <a:rPr lang="en-US" sz="2800" b="1" dirty="0">
                <a:solidFill>
                  <a:schemeClr val="accent6"/>
                </a:solidFill>
              </a:rPr>
              <a:t/>
            </a:r>
            <a:br>
              <a:rPr lang="en-US" sz="2800" b="1" dirty="0">
                <a:solidFill>
                  <a:schemeClr val="accent6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We can use the Present Simple to talk about things that</a:t>
            </a:r>
            <a:r>
              <a:rPr lang="vi-VN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we consider as facts (such as likes and dislikes) or are</a:t>
            </a:r>
            <a:r>
              <a:rPr lang="vi-VN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true for a long time.</a:t>
            </a:r>
          </a:p>
          <a:p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We form the Present Simple with regular verbs like this: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• Positive: S + Verb (</a:t>
            </a:r>
            <a:r>
              <a:rPr lang="en-US" sz="2400" dirty="0">
                <a:solidFill>
                  <a:srgbClr val="FF0000"/>
                </a:solidFill>
              </a:rPr>
              <a:t>-s/-es</a:t>
            </a:r>
            <a:r>
              <a:rPr lang="en-US" sz="2400" dirty="0">
                <a:solidFill>
                  <a:srgbClr val="0070C0"/>
                </a:solidFill>
              </a:rPr>
              <a:t>) + (object).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• Negative: S + </a:t>
            </a:r>
            <a:r>
              <a:rPr lang="en-US" sz="2400" dirty="0">
                <a:solidFill>
                  <a:srgbClr val="FF0000"/>
                </a:solidFill>
              </a:rPr>
              <a:t>don't/doesn't</a:t>
            </a:r>
            <a:r>
              <a:rPr lang="en-US" sz="2400" dirty="0">
                <a:solidFill>
                  <a:srgbClr val="0070C0"/>
                </a:solidFill>
              </a:rPr>
              <a:t> + Verb + (object).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• Question: </a:t>
            </a:r>
            <a:r>
              <a:rPr lang="en-US" sz="2400" dirty="0">
                <a:solidFill>
                  <a:srgbClr val="FF0000"/>
                </a:solidFill>
              </a:rPr>
              <a:t>Do/Does</a:t>
            </a:r>
            <a:r>
              <a:rPr lang="en-US" sz="2400" dirty="0">
                <a:solidFill>
                  <a:srgbClr val="0070C0"/>
                </a:solidFill>
              </a:rPr>
              <a:t> + S + Verb + (object)? </a:t>
            </a:r>
          </a:p>
        </p:txBody>
      </p:sp>
      <p:pic>
        <p:nvPicPr>
          <p:cNvPr id="12" name="CD1-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2994" y="488662"/>
            <a:ext cx="484021" cy="4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0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5814</TotalTime>
  <Words>660</Words>
  <Application>Microsoft Office PowerPoint</Application>
  <PresentationFormat>Widescreen</PresentationFormat>
  <Paragraphs>112</Paragraphs>
  <Slides>27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365</cp:revision>
  <dcterms:created xsi:type="dcterms:W3CDTF">2020-12-08T03:17:05Z</dcterms:created>
  <dcterms:modified xsi:type="dcterms:W3CDTF">2025-01-19T07:54:26Z</dcterms:modified>
</cp:coreProperties>
</file>