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412" r:id="rId2"/>
    <p:sldId id="269" r:id="rId3"/>
    <p:sldId id="349" r:id="rId4"/>
    <p:sldId id="342" r:id="rId5"/>
    <p:sldId id="401" r:id="rId6"/>
    <p:sldId id="405" r:id="rId7"/>
    <p:sldId id="400" r:id="rId8"/>
    <p:sldId id="274" r:id="rId9"/>
    <p:sldId id="309" r:id="rId10"/>
    <p:sldId id="310" r:id="rId11"/>
    <p:sldId id="378" r:id="rId12"/>
    <p:sldId id="264" r:id="rId13"/>
    <p:sldId id="410" r:id="rId14"/>
    <p:sldId id="265" r:id="rId15"/>
    <p:sldId id="266" r:id="rId16"/>
    <p:sldId id="411" r:id="rId17"/>
    <p:sldId id="407" r:id="rId18"/>
    <p:sldId id="408" r:id="rId19"/>
    <p:sldId id="409" r:id="rId20"/>
    <p:sldId id="345" r:id="rId21"/>
  </p:sldIdLst>
  <p:sldSz cx="18288000" cy="10287000"/>
  <p:notesSz cx="6858000" cy="9144000"/>
  <p:embeddedFontLst>
    <p:embeddedFont>
      <p:font typeface="Roboto"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onstantia" panose="02030602050306030303" pitchFamily="18"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BD"/>
    <a:srgbClr val="FFE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7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75A9F2-9B7D-45E7-804C-23DB2DC3E539}" type="datetimeFigureOut">
              <a:rPr lang="en-US" smtClean="0"/>
              <a:t>18/1/2025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FFA82-680D-4A9F-89B1-1DA892B1EE04}" type="slidenum">
              <a:rPr lang="en-US" smtClean="0"/>
              <a:t>‹#›</a:t>
            </a:fld>
            <a:endParaRPr lang="en-US"/>
          </a:p>
        </p:txBody>
      </p:sp>
    </p:spTree>
    <p:extLst>
      <p:ext uri="{BB962C8B-B14F-4D97-AF65-F5344CB8AC3E}">
        <p14:creationId xmlns:p14="http://schemas.microsoft.com/office/powerpoint/2010/main" val="1863762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B99FFA82-680D-4A9F-89B1-1DA892B1EE04}" type="slidenum">
              <a:rPr lang="en-US" smtClean="0"/>
              <a:t>15</a:t>
            </a:fld>
            <a:endParaRPr lang="en-US"/>
          </a:p>
        </p:txBody>
      </p:sp>
    </p:spTree>
    <p:extLst>
      <p:ext uri="{BB962C8B-B14F-4D97-AF65-F5344CB8AC3E}">
        <p14:creationId xmlns:p14="http://schemas.microsoft.com/office/powerpoint/2010/main" val="127052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fr.wikiversity.org/wiki/Fichier:Telephone_icon_blue_gradient.svg"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www.freepngimg.com/png/73932-network-media-influencer-facebook-marketing-icon-badge"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hyperlink" Target="https://en.wikipedia.org/wiki/Template_talk:Academic_peer_reviewe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ordwall.net/resource/34464695"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hyperlink" Target="https://antoineta.wordpress.com/2013/07/21/wordwall-%D1%81%D0%BE%D1%84%D1%82%D1%83%D0%B5%D1%80-%D0%B7%D0%B0-%D1%81%D1%8A%D0%B7%D0%B4%D0%B0%D0%B2%D0%B0%D0%BD%D0%B5-%D0%BD%D0%B0-%D0%B8%D0%BD%D1%82%D0%B5%D1%80%D0%B0%D0%BA%D1%82%D0%B8%D0%B2%D0%B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hyperlink" Target="https://pixabay.com/fr/billets-de-banque-bankroll-159085/"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16459200" cy="4525963"/>
          </a:xfrm>
        </p:spPr>
        <p:txBody>
          <a:bodyPr>
            <a:normAutofit/>
          </a:bodyPr>
          <a:lstStyle/>
          <a:p>
            <a:pPr marL="0" indent="0" algn="ctr">
              <a:buNone/>
            </a:pPr>
            <a:r>
              <a:rPr lang="en-US" sz="4000" dirty="0">
                <a:solidFill>
                  <a:srgbClr val="FF0000"/>
                </a:solidFill>
                <a:latin typeface="Times New Roman" panose="02020603050405020304" pitchFamily="18" charset="0"/>
                <a:cs typeface="Times New Roman" panose="02020603050405020304" pitchFamily="18" charset="0"/>
              </a:rPr>
              <a:t>LUONG VAN CHANH SECONDARY SCHOOL</a:t>
            </a:r>
          </a:p>
          <a:p>
            <a:pPr marL="0" indent="0" algn="ctr">
              <a:buNone/>
            </a:pPr>
            <a:r>
              <a:rPr lang="en-US" sz="4000" dirty="0">
                <a:solidFill>
                  <a:srgbClr val="FF0000"/>
                </a:solidFill>
                <a:latin typeface="Times New Roman" panose="02020603050405020304" pitchFamily="18" charset="0"/>
                <a:cs typeface="Times New Roman" panose="02020603050405020304" pitchFamily="18" charset="0"/>
              </a:rPr>
              <a:t>ENGLISH 7 </a:t>
            </a:r>
          </a:p>
          <a:p>
            <a:pPr marL="0" indent="0" algn="ctr">
              <a:buNone/>
            </a:pPr>
            <a:r>
              <a:rPr lang="en-US" sz="4000" dirty="0">
                <a:solidFill>
                  <a:srgbClr val="FF0000"/>
                </a:solidFill>
                <a:latin typeface="Times New Roman" panose="02020603050405020304" pitchFamily="18" charset="0"/>
                <a:cs typeface="Times New Roman" panose="02020603050405020304" pitchFamily="18" charset="0"/>
              </a:rPr>
              <a:t>TEACHER: TRAN MAI THAO</a:t>
            </a:r>
          </a:p>
          <a:p>
            <a:endParaRPr lang="en-US" sz="4000" dirty="0"/>
          </a:p>
        </p:txBody>
      </p:sp>
    </p:spTree>
    <p:extLst>
      <p:ext uri="{BB962C8B-B14F-4D97-AF65-F5344CB8AC3E}">
        <p14:creationId xmlns:p14="http://schemas.microsoft.com/office/powerpoint/2010/main" val="582462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E3FCB8D-D991-4EF3-AD32-8DF558AF099B}"/>
              </a:ext>
            </a:extLst>
          </p:cNvPr>
          <p:cNvGraphicFramePr>
            <a:graphicFrameLocks noGrp="1"/>
          </p:cNvGraphicFramePr>
          <p:nvPr/>
        </p:nvGraphicFramePr>
        <p:xfrm>
          <a:off x="914399" y="1233280"/>
          <a:ext cx="16930692" cy="8443913"/>
        </p:xfrm>
        <a:graphic>
          <a:graphicData uri="http://schemas.openxmlformats.org/drawingml/2006/table">
            <a:tbl>
              <a:tblPr firstRow="1" bandRow="1">
                <a:tableStyleId>{D27102A9-8310-4765-A935-A1911B00CA55}</a:tableStyleId>
              </a:tblPr>
              <a:tblGrid>
                <a:gridCol w="4232673">
                  <a:extLst>
                    <a:ext uri="{9D8B030D-6E8A-4147-A177-3AD203B41FA5}">
                      <a16:colId xmlns:a16="http://schemas.microsoft.com/office/drawing/2014/main" val="2411252818"/>
                    </a:ext>
                  </a:extLst>
                </a:gridCol>
                <a:gridCol w="3611166">
                  <a:extLst>
                    <a:ext uri="{9D8B030D-6E8A-4147-A177-3AD203B41FA5}">
                      <a16:colId xmlns:a16="http://schemas.microsoft.com/office/drawing/2014/main" val="1230530976"/>
                    </a:ext>
                  </a:extLst>
                </a:gridCol>
                <a:gridCol w="4854180">
                  <a:extLst>
                    <a:ext uri="{9D8B030D-6E8A-4147-A177-3AD203B41FA5}">
                      <a16:colId xmlns:a16="http://schemas.microsoft.com/office/drawing/2014/main" val="2311711846"/>
                    </a:ext>
                  </a:extLst>
                </a:gridCol>
                <a:gridCol w="4232673">
                  <a:extLst>
                    <a:ext uri="{9D8B030D-6E8A-4147-A177-3AD203B41FA5}">
                      <a16:colId xmlns:a16="http://schemas.microsoft.com/office/drawing/2014/main" val="687434078"/>
                    </a:ext>
                  </a:extLst>
                </a:gridCol>
              </a:tblGrid>
              <a:tr h="1887344">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2034873"/>
                  </a:ext>
                </a:extLst>
              </a:tr>
              <a:tr h="6556569">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4821790"/>
                  </a:ext>
                </a:extLst>
              </a:tr>
            </a:tbl>
          </a:graphicData>
        </a:graphic>
      </p:graphicFrame>
      <p:sp>
        <p:nvSpPr>
          <p:cNvPr id="3" name="TextBox 2">
            <a:extLst>
              <a:ext uri="{FF2B5EF4-FFF2-40B4-BE49-F238E27FC236}">
                <a16:creationId xmlns:a16="http://schemas.microsoft.com/office/drawing/2014/main" id="{556926C9-ECC8-4BD4-B132-09716E2A4C68}"/>
              </a:ext>
            </a:extLst>
          </p:cNvPr>
          <p:cNvSpPr txBox="1"/>
          <p:nvPr/>
        </p:nvSpPr>
        <p:spPr>
          <a:xfrm>
            <a:off x="1126330" y="1390565"/>
            <a:ext cx="4238626" cy="646331"/>
          </a:xfrm>
          <a:prstGeom prst="rect">
            <a:avLst/>
          </a:prstGeom>
          <a:noFill/>
        </p:spPr>
        <p:txBody>
          <a:bodyPr wrap="square" rtlCol="0">
            <a:spAutoFit/>
          </a:bodyPr>
          <a:lstStyle/>
          <a:p>
            <a:r>
              <a:rPr lang="en-US" sz="3600" b="1" dirty="0">
                <a:solidFill>
                  <a:schemeClr val="accent2">
                    <a:lumMod val="75000"/>
                  </a:schemeClr>
                </a:solidFill>
              </a:rPr>
              <a:t>a little/not much</a:t>
            </a:r>
          </a:p>
        </p:txBody>
      </p:sp>
      <p:sp>
        <p:nvSpPr>
          <p:cNvPr id="4" name="TextBox 3">
            <a:extLst>
              <a:ext uri="{FF2B5EF4-FFF2-40B4-BE49-F238E27FC236}">
                <a16:creationId xmlns:a16="http://schemas.microsoft.com/office/drawing/2014/main" id="{CB448B87-5479-48B0-B281-9410E5272720}"/>
              </a:ext>
            </a:extLst>
          </p:cNvPr>
          <p:cNvSpPr txBox="1"/>
          <p:nvPr/>
        </p:nvSpPr>
        <p:spPr>
          <a:xfrm>
            <a:off x="5222675" y="1346886"/>
            <a:ext cx="3921325" cy="707886"/>
          </a:xfrm>
          <a:prstGeom prst="rect">
            <a:avLst/>
          </a:prstGeom>
          <a:noFill/>
        </p:spPr>
        <p:txBody>
          <a:bodyPr wrap="square" rtlCol="0">
            <a:spAutoFit/>
          </a:bodyPr>
          <a:lstStyle/>
          <a:p>
            <a:r>
              <a:rPr lang="en-US" sz="4000" b="1" dirty="0">
                <a:solidFill>
                  <a:schemeClr val="accent2">
                    <a:lumMod val="75000"/>
                  </a:schemeClr>
                </a:solidFill>
              </a:rPr>
              <a:t>a lot of, lots of</a:t>
            </a:r>
          </a:p>
        </p:txBody>
      </p:sp>
      <p:sp>
        <p:nvSpPr>
          <p:cNvPr id="5" name="TextBox 4">
            <a:extLst>
              <a:ext uri="{FF2B5EF4-FFF2-40B4-BE49-F238E27FC236}">
                <a16:creationId xmlns:a16="http://schemas.microsoft.com/office/drawing/2014/main" id="{1759C969-BE9E-43CD-BF33-A6C2EA7392C1}"/>
              </a:ext>
            </a:extLst>
          </p:cNvPr>
          <p:cNvSpPr txBox="1"/>
          <p:nvPr/>
        </p:nvSpPr>
        <p:spPr>
          <a:xfrm>
            <a:off x="9815513" y="1233279"/>
            <a:ext cx="3143250" cy="769441"/>
          </a:xfrm>
          <a:prstGeom prst="rect">
            <a:avLst/>
          </a:prstGeom>
          <a:noFill/>
        </p:spPr>
        <p:txBody>
          <a:bodyPr wrap="square" rtlCol="0">
            <a:spAutoFit/>
          </a:bodyPr>
          <a:lstStyle/>
          <a:p>
            <a:r>
              <a:rPr lang="en-US" sz="4400" b="1" dirty="0">
                <a:solidFill>
                  <a:schemeClr val="accent2">
                    <a:lumMod val="75000"/>
                  </a:schemeClr>
                </a:solidFill>
              </a:rPr>
              <a:t>some</a:t>
            </a:r>
          </a:p>
        </p:txBody>
      </p:sp>
      <p:sp>
        <p:nvSpPr>
          <p:cNvPr id="6" name="TextBox 5">
            <a:extLst>
              <a:ext uri="{FF2B5EF4-FFF2-40B4-BE49-F238E27FC236}">
                <a16:creationId xmlns:a16="http://schemas.microsoft.com/office/drawing/2014/main" id="{A1EAAB2B-2F93-4B07-A62D-7C26D463675F}"/>
              </a:ext>
            </a:extLst>
          </p:cNvPr>
          <p:cNvSpPr txBox="1"/>
          <p:nvPr/>
        </p:nvSpPr>
        <p:spPr>
          <a:xfrm>
            <a:off x="14044613" y="1233279"/>
            <a:ext cx="2143125" cy="707886"/>
          </a:xfrm>
          <a:prstGeom prst="rect">
            <a:avLst/>
          </a:prstGeom>
          <a:noFill/>
        </p:spPr>
        <p:txBody>
          <a:bodyPr wrap="square" rtlCol="0">
            <a:spAutoFit/>
          </a:bodyPr>
          <a:lstStyle/>
          <a:p>
            <a:r>
              <a:rPr lang="en-US" sz="4000" b="1" dirty="0">
                <a:solidFill>
                  <a:schemeClr val="accent2">
                    <a:lumMod val="75000"/>
                  </a:schemeClr>
                </a:solidFill>
              </a:rPr>
              <a:t>any</a:t>
            </a:r>
          </a:p>
        </p:txBody>
      </p:sp>
      <p:sp>
        <p:nvSpPr>
          <p:cNvPr id="7" name="TextBox 6">
            <a:extLst>
              <a:ext uri="{FF2B5EF4-FFF2-40B4-BE49-F238E27FC236}">
                <a16:creationId xmlns:a16="http://schemas.microsoft.com/office/drawing/2014/main" id="{DC22E20A-710F-425F-ACF0-242150C920DD}"/>
              </a:ext>
            </a:extLst>
          </p:cNvPr>
          <p:cNvSpPr txBox="1"/>
          <p:nvPr/>
        </p:nvSpPr>
        <p:spPr>
          <a:xfrm>
            <a:off x="2078833" y="2311407"/>
            <a:ext cx="1928813" cy="738664"/>
          </a:xfrm>
          <a:prstGeom prst="rect">
            <a:avLst/>
          </a:prstGeom>
          <a:noFill/>
        </p:spPr>
        <p:txBody>
          <a:bodyPr wrap="square" rtlCol="0">
            <a:spAutoFit/>
          </a:bodyPr>
          <a:lstStyle/>
          <a:p>
            <a:r>
              <a:rPr lang="en-US" sz="4200" b="1" i="1" dirty="0" err="1"/>
              <a:t>Một</a:t>
            </a:r>
            <a:r>
              <a:rPr lang="en-US" sz="4200" b="1" i="1" dirty="0"/>
              <a:t> </a:t>
            </a:r>
            <a:r>
              <a:rPr lang="en-US" sz="4200" b="1" i="1" dirty="0" err="1"/>
              <a:t>ít</a:t>
            </a:r>
            <a:endParaRPr lang="en-US" sz="4200" b="1" i="1" dirty="0"/>
          </a:p>
        </p:txBody>
      </p:sp>
      <p:sp>
        <p:nvSpPr>
          <p:cNvPr id="8" name="TextBox 7">
            <a:extLst>
              <a:ext uri="{FF2B5EF4-FFF2-40B4-BE49-F238E27FC236}">
                <a16:creationId xmlns:a16="http://schemas.microsoft.com/office/drawing/2014/main" id="{343BDA3A-1E5A-4207-B46B-B90016B2C86D}"/>
              </a:ext>
            </a:extLst>
          </p:cNvPr>
          <p:cNvSpPr txBox="1"/>
          <p:nvPr/>
        </p:nvSpPr>
        <p:spPr>
          <a:xfrm>
            <a:off x="5957888" y="2311407"/>
            <a:ext cx="1928813" cy="738664"/>
          </a:xfrm>
          <a:prstGeom prst="rect">
            <a:avLst/>
          </a:prstGeom>
          <a:noFill/>
        </p:spPr>
        <p:txBody>
          <a:bodyPr wrap="square" rtlCol="0">
            <a:spAutoFit/>
          </a:bodyPr>
          <a:lstStyle/>
          <a:p>
            <a:r>
              <a:rPr lang="en-US" sz="4200" b="1" i="1" dirty="0" err="1"/>
              <a:t>Nhiều</a:t>
            </a:r>
            <a:endParaRPr lang="en-US" sz="4200" b="1" i="1" dirty="0"/>
          </a:p>
        </p:txBody>
      </p:sp>
      <p:sp>
        <p:nvSpPr>
          <p:cNvPr id="9" name="TextBox 8">
            <a:extLst>
              <a:ext uri="{FF2B5EF4-FFF2-40B4-BE49-F238E27FC236}">
                <a16:creationId xmlns:a16="http://schemas.microsoft.com/office/drawing/2014/main" id="{99D45F38-0AE2-4C31-B7BA-6EBC50646138}"/>
              </a:ext>
            </a:extLst>
          </p:cNvPr>
          <p:cNvSpPr txBox="1"/>
          <p:nvPr/>
        </p:nvSpPr>
        <p:spPr>
          <a:xfrm>
            <a:off x="9108281" y="2364407"/>
            <a:ext cx="4307682" cy="738664"/>
          </a:xfrm>
          <a:prstGeom prst="rect">
            <a:avLst/>
          </a:prstGeom>
          <a:noFill/>
        </p:spPr>
        <p:txBody>
          <a:bodyPr wrap="square" rtlCol="0">
            <a:spAutoFit/>
          </a:bodyPr>
          <a:lstStyle/>
          <a:p>
            <a:r>
              <a:rPr lang="en-US" sz="4200" b="1" i="1" dirty="0" err="1"/>
              <a:t>một</a:t>
            </a:r>
            <a:r>
              <a:rPr lang="en-US" sz="4200" b="1" i="1" dirty="0"/>
              <a:t> </a:t>
            </a:r>
            <a:r>
              <a:rPr lang="en-US" sz="4200" b="1" i="1" dirty="0" err="1"/>
              <a:t>vài</a:t>
            </a:r>
            <a:r>
              <a:rPr lang="en-US" sz="4200" b="1" i="1" dirty="0"/>
              <a:t>, </a:t>
            </a:r>
            <a:r>
              <a:rPr lang="en-US" sz="4200" b="1" i="1" dirty="0" err="1"/>
              <a:t>một</a:t>
            </a:r>
            <a:r>
              <a:rPr lang="en-US" sz="4200" b="1" i="1" dirty="0"/>
              <a:t> </a:t>
            </a:r>
            <a:r>
              <a:rPr lang="en-US" sz="4200" b="1" i="1" dirty="0" err="1"/>
              <a:t>chút</a:t>
            </a:r>
            <a:endParaRPr lang="en-US" sz="4200" b="1" i="1" dirty="0"/>
          </a:p>
        </p:txBody>
      </p:sp>
      <p:sp>
        <p:nvSpPr>
          <p:cNvPr id="10" name="TextBox 9">
            <a:extLst>
              <a:ext uri="{FF2B5EF4-FFF2-40B4-BE49-F238E27FC236}">
                <a16:creationId xmlns:a16="http://schemas.microsoft.com/office/drawing/2014/main" id="{BFAD589E-EEC2-442A-AD4C-6A1A1798E8CA}"/>
              </a:ext>
            </a:extLst>
          </p:cNvPr>
          <p:cNvSpPr txBox="1"/>
          <p:nvPr/>
        </p:nvSpPr>
        <p:spPr>
          <a:xfrm>
            <a:off x="13537409" y="2364407"/>
            <a:ext cx="4307682" cy="738664"/>
          </a:xfrm>
          <a:prstGeom prst="rect">
            <a:avLst/>
          </a:prstGeom>
          <a:noFill/>
        </p:spPr>
        <p:txBody>
          <a:bodyPr wrap="square" rtlCol="0">
            <a:spAutoFit/>
          </a:bodyPr>
          <a:lstStyle/>
          <a:p>
            <a:r>
              <a:rPr lang="en-US" sz="4200" b="1" i="1" dirty="0" err="1"/>
              <a:t>một</a:t>
            </a:r>
            <a:r>
              <a:rPr lang="en-US" sz="4200" b="1" i="1" dirty="0"/>
              <a:t> </a:t>
            </a:r>
            <a:r>
              <a:rPr lang="en-US" sz="4200" b="1" i="1" dirty="0" err="1"/>
              <a:t>vài</a:t>
            </a:r>
            <a:r>
              <a:rPr lang="en-US" sz="4200" b="1" i="1" dirty="0"/>
              <a:t>, </a:t>
            </a:r>
            <a:r>
              <a:rPr lang="en-US" sz="4200" b="1" i="1" dirty="0" err="1"/>
              <a:t>một</a:t>
            </a:r>
            <a:r>
              <a:rPr lang="en-US" sz="4200" b="1" i="1" dirty="0"/>
              <a:t> </a:t>
            </a:r>
            <a:r>
              <a:rPr lang="en-US" sz="4200" b="1" i="1" dirty="0" err="1"/>
              <a:t>chút</a:t>
            </a:r>
            <a:endParaRPr lang="en-US" sz="4200" b="1" i="1" dirty="0"/>
          </a:p>
        </p:txBody>
      </p:sp>
      <p:sp>
        <p:nvSpPr>
          <p:cNvPr id="11" name="TextBox 10">
            <a:extLst>
              <a:ext uri="{FF2B5EF4-FFF2-40B4-BE49-F238E27FC236}">
                <a16:creationId xmlns:a16="http://schemas.microsoft.com/office/drawing/2014/main" id="{7426513C-1649-410B-8273-22AC1935F116}"/>
              </a:ext>
            </a:extLst>
          </p:cNvPr>
          <p:cNvSpPr txBox="1"/>
          <p:nvPr/>
        </p:nvSpPr>
        <p:spPr>
          <a:xfrm>
            <a:off x="992982" y="3309658"/>
            <a:ext cx="3779045" cy="1015663"/>
          </a:xfrm>
          <a:prstGeom prst="rect">
            <a:avLst/>
          </a:prstGeom>
          <a:noFill/>
        </p:spPr>
        <p:txBody>
          <a:bodyPr wrap="square" rtlCol="0">
            <a:spAutoFit/>
          </a:bodyPr>
          <a:lstStyle/>
          <a:p>
            <a:r>
              <a:rPr lang="en-US" sz="3000" b="1" dirty="0" err="1"/>
              <a:t>Đứng</a:t>
            </a:r>
            <a:r>
              <a:rPr lang="en-US" sz="3000" b="1" dirty="0"/>
              <a:t> </a:t>
            </a:r>
            <a:r>
              <a:rPr lang="en-US" sz="3000" b="1" dirty="0" err="1"/>
              <a:t>trước</a:t>
            </a:r>
            <a:r>
              <a:rPr lang="en-US" sz="3000" b="1" dirty="0"/>
              <a:t> </a:t>
            </a:r>
            <a:r>
              <a:rPr lang="en-US" sz="3000" b="1" dirty="0" err="1"/>
              <a:t>danh</a:t>
            </a:r>
            <a:r>
              <a:rPr lang="en-US" sz="3000" b="1" dirty="0"/>
              <a:t> </a:t>
            </a:r>
            <a:r>
              <a:rPr lang="en-US" sz="3000" b="1" dirty="0" err="1"/>
              <a:t>từ</a:t>
            </a:r>
            <a:r>
              <a:rPr lang="en-US" sz="3000" b="1" dirty="0"/>
              <a:t> </a:t>
            </a:r>
            <a:r>
              <a:rPr lang="en-US" sz="3000" b="1" dirty="0" err="1"/>
              <a:t>không</a:t>
            </a:r>
            <a:r>
              <a:rPr lang="en-US" sz="3000" b="1" dirty="0"/>
              <a:t> </a:t>
            </a:r>
            <a:r>
              <a:rPr lang="en-US" sz="3000" b="1" dirty="0" err="1"/>
              <a:t>đếm</a:t>
            </a:r>
            <a:r>
              <a:rPr lang="en-US" sz="3000" b="1" dirty="0"/>
              <a:t> </a:t>
            </a:r>
            <a:r>
              <a:rPr lang="en-US" sz="3000" b="1" dirty="0" err="1"/>
              <a:t>được</a:t>
            </a:r>
            <a:endParaRPr lang="en-US" sz="3000" b="1" dirty="0"/>
          </a:p>
        </p:txBody>
      </p:sp>
      <p:sp>
        <p:nvSpPr>
          <p:cNvPr id="12" name="TextBox 11">
            <a:extLst>
              <a:ext uri="{FF2B5EF4-FFF2-40B4-BE49-F238E27FC236}">
                <a16:creationId xmlns:a16="http://schemas.microsoft.com/office/drawing/2014/main" id="{F7733103-1950-4F2A-A579-3149FFB2A429}"/>
              </a:ext>
            </a:extLst>
          </p:cNvPr>
          <p:cNvSpPr txBox="1"/>
          <p:nvPr/>
        </p:nvSpPr>
        <p:spPr>
          <a:xfrm>
            <a:off x="5123553" y="3309658"/>
            <a:ext cx="3779044" cy="1938992"/>
          </a:xfrm>
          <a:prstGeom prst="rect">
            <a:avLst/>
          </a:prstGeom>
          <a:noFill/>
        </p:spPr>
        <p:txBody>
          <a:bodyPr wrap="square" rtlCol="0">
            <a:spAutoFit/>
          </a:bodyPr>
          <a:lstStyle/>
          <a:p>
            <a:r>
              <a:rPr lang="en-US" sz="3000" b="1" dirty="0" err="1"/>
              <a:t>Đứng</a:t>
            </a:r>
            <a:r>
              <a:rPr lang="en-US" sz="3000" b="1" dirty="0"/>
              <a:t> </a:t>
            </a:r>
            <a:r>
              <a:rPr lang="en-US" sz="3000" b="1" dirty="0" err="1"/>
              <a:t>trước</a:t>
            </a:r>
            <a:r>
              <a:rPr lang="en-US" sz="3000" b="1" dirty="0"/>
              <a:t> </a:t>
            </a:r>
            <a:r>
              <a:rPr lang="en-US" sz="3000" b="1" dirty="0" err="1"/>
              <a:t>danh</a:t>
            </a:r>
            <a:r>
              <a:rPr lang="en-US" sz="3000" b="1" dirty="0"/>
              <a:t> </a:t>
            </a:r>
            <a:r>
              <a:rPr lang="en-US" sz="3000" b="1" dirty="0" err="1"/>
              <a:t>từ</a:t>
            </a:r>
            <a:r>
              <a:rPr lang="en-US" sz="3000" b="1" dirty="0"/>
              <a:t> </a:t>
            </a:r>
            <a:r>
              <a:rPr lang="en-US" sz="3000" b="1" dirty="0" err="1"/>
              <a:t>số</a:t>
            </a:r>
            <a:r>
              <a:rPr lang="en-US" sz="3000" b="1" dirty="0"/>
              <a:t> </a:t>
            </a:r>
            <a:r>
              <a:rPr lang="en-US" sz="3000" b="1" dirty="0" err="1"/>
              <a:t>nhiều</a:t>
            </a:r>
            <a:r>
              <a:rPr lang="en-US" sz="3000" b="1" dirty="0"/>
              <a:t> </a:t>
            </a:r>
            <a:r>
              <a:rPr lang="en-US" sz="3000" b="1" dirty="0" err="1"/>
              <a:t>cả</a:t>
            </a:r>
            <a:r>
              <a:rPr lang="en-US" sz="3000" b="1" dirty="0"/>
              <a:t> </a:t>
            </a:r>
            <a:r>
              <a:rPr lang="en-US" sz="3000" b="1" dirty="0" err="1"/>
              <a:t>đếm</a:t>
            </a:r>
            <a:r>
              <a:rPr lang="en-US" sz="3000" b="1" dirty="0"/>
              <a:t> </a:t>
            </a:r>
            <a:r>
              <a:rPr lang="en-US" sz="3000" b="1" dirty="0" err="1"/>
              <a:t>được</a:t>
            </a:r>
            <a:r>
              <a:rPr lang="en-US" sz="3000" b="1" dirty="0"/>
              <a:t> </a:t>
            </a:r>
            <a:r>
              <a:rPr lang="en-US" sz="3000" b="1" dirty="0" err="1"/>
              <a:t>và</a:t>
            </a:r>
            <a:r>
              <a:rPr lang="en-US" sz="3000" b="1" dirty="0"/>
              <a:t> </a:t>
            </a:r>
            <a:r>
              <a:rPr lang="en-US" sz="3000" b="1" dirty="0" err="1"/>
              <a:t>không</a:t>
            </a:r>
            <a:r>
              <a:rPr lang="en-US" sz="3000" b="1" dirty="0"/>
              <a:t> </a:t>
            </a:r>
            <a:r>
              <a:rPr lang="en-US" sz="3000" b="1" dirty="0" err="1"/>
              <a:t>đếm</a:t>
            </a:r>
            <a:r>
              <a:rPr lang="en-US" sz="3000" b="1" dirty="0"/>
              <a:t> </a:t>
            </a:r>
            <a:r>
              <a:rPr lang="en-US" sz="3000" b="1" dirty="0" err="1"/>
              <a:t>được</a:t>
            </a:r>
            <a:r>
              <a:rPr lang="en-US" sz="3000" b="1" dirty="0"/>
              <a:t>, </a:t>
            </a:r>
            <a:r>
              <a:rPr lang="en-US" sz="3000" b="1" dirty="0" err="1"/>
              <a:t>câu</a:t>
            </a:r>
            <a:r>
              <a:rPr lang="en-US" sz="3000" b="1" dirty="0"/>
              <a:t> </a:t>
            </a:r>
            <a:r>
              <a:rPr lang="en-US" sz="3000" b="1" dirty="0" err="1"/>
              <a:t>khẳng</a:t>
            </a:r>
            <a:r>
              <a:rPr lang="en-US" sz="3000" b="1" dirty="0"/>
              <a:t> </a:t>
            </a:r>
            <a:r>
              <a:rPr lang="en-US" sz="3000" b="1" dirty="0" err="1"/>
              <a:t>định</a:t>
            </a:r>
            <a:r>
              <a:rPr lang="en-US" sz="3000" b="1" dirty="0"/>
              <a:t> </a:t>
            </a:r>
          </a:p>
        </p:txBody>
      </p:sp>
      <p:sp>
        <p:nvSpPr>
          <p:cNvPr id="16" name="TextBox 15">
            <a:extLst>
              <a:ext uri="{FF2B5EF4-FFF2-40B4-BE49-F238E27FC236}">
                <a16:creationId xmlns:a16="http://schemas.microsoft.com/office/drawing/2014/main" id="{A4B536F5-72BA-4606-A98A-A75EABCDC723}"/>
              </a:ext>
            </a:extLst>
          </p:cNvPr>
          <p:cNvSpPr txBox="1"/>
          <p:nvPr/>
        </p:nvSpPr>
        <p:spPr>
          <a:xfrm>
            <a:off x="9108281" y="3192974"/>
            <a:ext cx="4100513" cy="1015663"/>
          </a:xfrm>
          <a:prstGeom prst="rect">
            <a:avLst/>
          </a:prstGeom>
          <a:noFill/>
        </p:spPr>
        <p:txBody>
          <a:bodyPr wrap="square" rtlCol="0">
            <a:spAutoFit/>
          </a:bodyPr>
          <a:lstStyle/>
          <a:p>
            <a:r>
              <a:rPr lang="en-US" sz="3000" b="1"/>
              <a:t>Đứng trước danh từ số nhiều </a:t>
            </a:r>
            <a:r>
              <a:rPr lang="en-US" sz="3000" b="1" u="sng">
                <a:solidFill>
                  <a:srgbClr val="7030A0"/>
                </a:solidFill>
              </a:rPr>
              <a:t>đếm được</a:t>
            </a:r>
            <a:r>
              <a:rPr lang="en-US" sz="3000" b="1">
                <a:solidFill>
                  <a:srgbClr val="7030A0"/>
                </a:solidFill>
              </a:rPr>
              <a:t>.</a:t>
            </a:r>
          </a:p>
        </p:txBody>
      </p:sp>
      <p:sp>
        <p:nvSpPr>
          <p:cNvPr id="17" name="TextBox 16">
            <a:extLst>
              <a:ext uri="{FF2B5EF4-FFF2-40B4-BE49-F238E27FC236}">
                <a16:creationId xmlns:a16="http://schemas.microsoft.com/office/drawing/2014/main" id="{D8D3DBD9-62A6-45FF-8CF0-F194C620CC16}"/>
              </a:ext>
            </a:extLst>
          </p:cNvPr>
          <p:cNvSpPr txBox="1"/>
          <p:nvPr/>
        </p:nvSpPr>
        <p:spPr>
          <a:xfrm>
            <a:off x="9108280" y="5910965"/>
            <a:ext cx="4536284" cy="1200329"/>
          </a:xfrm>
          <a:prstGeom prst="rect">
            <a:avLst/>
          </a:prstGeom>
          <a:noFill/>
        </p:spPr>
        <p:txBody>
          <a:bodyPr wrap="square" rtlCol="0">
            <a:spAutoFit/>
          </a:bodyPr>
          <a:lstStyle/>
          <a:p>
            <a:r>
              <a:rPr lang="en-US" sz="3600" b="1"/>
              <a:t>Đứng trước danh từ </a:t>
            </a:r>
            <a:r>
              <a:rPr lang="en-US" sz="3600" b="1" u="sng">
                <a:solidFill>
                  <a:srgbClr val="7030A0"/>
                </a:solidFill>
              </a:rPr>
              <a:t>không đếm được.</a:t>
            </a:r>
          </a:p>
        </p:txBody>
      </p:sp>
      <p:sp>
        <p:nvSpPr>
          <p:cNvPr id="18" name="TextBox 17">
            <a:extLst>
              <a:ext uri="{FF2B5EF4-FFF2-40B4-BE49-F238E27FC236}">
                <a16:creationId xmlns:a16="http://schemas.microsoft.com/office/drawing/2014/main" id="{21422280-64AA-4C44-AA58-06B649E7CF98}"/>
              </a:ext>
            </a:extLst>
          </p:cNvPr>
          <p:cNvSpPr txBox="1"/>
          <p:nvPr/>
        </p:nvSpPr>
        <p:spPr>
          <a:xfrm>
            <a:off x="9194006" y="7774190"/>
            <a:ext cx="4536284" cy="1200329"/>
          </a:xfrm>
          <a:prstGeom prst="rect">
            <a:avLst/>
          </a:prstGeom>
          <a:noFill/>
        </p:spPr>
        <p:txBody>
          <a:bodyPr wrap="square" rtlCol="0">
            <a:spAutoFit/>
          </a:bodyPr>
          <a:lstStyle/>
          <a:p>
            <a:r>
              <a:rPr lang="en-US" sz="3600" b="1"/>
              <a:t>Dùng trong câu </a:t>
            </a:r>
            <a:r>
              <a:rPr lang="en-US" sz="3600" b="1" u="sng">
                <a:solidFill>
                  <a:srgbClr val="7030A0"/>
                </a:solidFill>
              </a:rPr>
              <a:t>khẳng</a:t>
            </a:r>
            <a:r>
              <a:rPr lang="en-US" sz="3600" b="1"/>
              <a:t> </a:t>
            </a:r>
            <a:r>
              <a:rPr lang="en-US" sz="3600" b="1" u="sng">
                <a:solidFill>
                  <a:srgbClr val="7030A0"/>
                </a:solidFill>
              </a:rPr>
              <a:t>định.</a:t>
            </a:r>
            <a:r>
              <a:rPr lang="en-US" sz="3600" b="1"/>
              <a:t> </a:t>
            </a:r>
          </a:p>
        </p:txBody>
      </p:sp>
      <p:sp>
        <p:nvSpPr>
          <p:cNvPr id="19" name="TextBox 18">
            <a:extLst>
              <a:ext uri="{FF2B5EF4-FFF2-40B4-BE49-F238E27FC236}">
                <a16:creationId xmlns:a16="http://schemas.microsoft.com/office/drawing/2014/main" id="{0B4DEB51-BEA6-4906-8AF0-D67E27DFABEA}"/>
              </a:ext>
            </a:extLst>
          </p:cNvPr>
          <p:cNvSpPr txBox="1"/>
          <p:nvPr/>
        </p:nvSpPr>
        <p:spPr>
          <a:xfrm>
            <a:off x="13823161" y="3192974"/>
            <a:ext cx="4100513" cy="1015663"/>
          </a:xfrm>
          <a:prstGeom prst="rect">
            <a:avLst/>
          </a:prstGeom>
          <a:noFill/>
        </p:spPr>
        <p:txBody>
          <a:bodyPr wrap="square" rtlCol="0">
            <a:spAutoFit/>
          </a:bodyPr>
          <a:lstStyle/>
          <a:p>
            <a:r>
              <a:rPr lang="en-US" sz="3000" b="1"/>
              <a:t>Đứng trước danh từ số nhiều </a:t>
            </a:r>
            <a:r>
              <a:rPr lang="en-US" sz="3000" b="1" u="sng">
                <a:solidFill>
                  <a:srgbClr val="7030A0"/>
                </a:solidFill>
              </a:rPr>
              <a:t>đếm được.</a:t>
            </a:r>
          </a:p>
        </p:txBody>
      </p:sp>
      <p:sp>
        <p:nvSpPr>
          <p:cNvPr id="20" name="TextBox 19">
            <a:extLst>
              <a:ext uri="{FF2B5EF4-FFF2-40B4-BE49-F238E27FC236}">
                <a16:creationId xmlns:a16="http://schemas.microsoft.com/office/drawing/2014/main" id="{FC8FD03A-B9D8-40F8-A4A0-EAE948F49266}"/>
              </a:ext>
            </a:extLst>
          </p:cNvPr>
          <p:cNvSpPr txBox="1"/>
          <p:nvPr/>
        </p:nvSpPr>
        <p:spPr>
          <a:xfrm>
            <a:off x="13644563" y="5782370"/>
            <a:ext cx="4536284" cy="1200329"/>
          </a:xfrm>
          <a:prstGeom prst="rect">
            <a:avLst/>
          </a:prstGeom>
          <a:noFill/>
        </p:spPr>
        <p:txBody>
          <a:bodyPr wrap="square" rtlCol="0">
            <a:spAutoFit/>
          </a:bodyPr>
          <a:lstStyle/>
          <a:p>
            <a:r>
              <a:rPr lang="en-US" sz="3600" b="1"/>
              <a:t>Đứng trước danh từ </a:t>
            </a:r>
            <a:r>
              <a:rPr lang="en-US" sz="3600" b="1" u="sng">
                <a:solidFill>
                  <a:srgbClr val="7030A0"/>
                </a:solidFill>
              </a:rPr>
              <a:t>không đếm được.</a:t>
            </a:r>
          </a:p>
        </p:txBody>
      </p:sp>
      <p:sp>
        <p:nvSpPr>
          <p:cNvPr id="21" name="TextBox 20">
            <a:extLst>
              <a:ext uri="{FF2B5EF4-FFF2-40B4-BE49-F238E27FC236}">
                <a16:creationId xmlns:a16="http://schemas.microsoft.com/office/drawing/2014/main" id="{BE55D717-0526-4C2F-8ED7-82781BC16E6F}"/>
              </a:ext>
            </a:extLst>
          </p:cNvPr>
          <p:cNvSpPr txBox="1"/>
          <p:nvPr/>
        </p:nvSpPr>
        <p:spPr>
          <a:xfrm>
            <a:off x="13530263" y="7607207"/>
            <a:ext cx="4536284" cy="1200329"/>
          </a:xfrm>
          <a:prstGeom prst="rect">
            <a:avLst/>
          </a:prstGeom>
          <a:noFill/>
        </p:spPr>
        <p:txBody>
          <a:bodyPr wrap="square" rtlCol="0">
            <a:spAutoFit/>
          </a:bodyPr>
          <a:lstStyle/>
          <a:p>
            <a:r>
              <a:rPr lang="en-US" sz="3600" b="1"/>
              <a:t>Dùng trong </a:t>
            </a:r>
            <a:r>
              <a:rPr lang="en-US" sz="3600" b="1" u="sng">
                <a:solidFill>
                  <a:srgbClr val="7030A0"/>
                </a:solidFill>
              </a:rPr>
              <a:t>câu hỏi và câu phủ định.</a:t>
            </a:r>
          </a:p>
        </p:txBody>
      </p:sp>
      <p:sp>
        <p:nvSpPr>
          <p:cNvPr id="23" name="TextBox 22">
            <a:extLst>
              <a:ext uri="{FF2B5EF4-FFF2-40B4-BE49-F238E27FC236}">
                <a16:creationId xmlns:a16="http://schemas.microsoft.com/office/drawing/2014/main" id="{33EC21DE-77D6-4EA6-994A-9E792E87B8F8}"/>
              </a:ext>
            </a:extLst>
          </p:cNvPr>
          <p:cNvSpPr txBox="1"/>
          <p:nvPr/>
        </p:nvSpPr>
        <p:spPr>
          <a:xfrm>
            <a:off x="973336" y="4375562"/>
            <a:ext cx="3836195" cy="646331"/>
          </a:xfrm>
          <a:prstGeom prst="rect">
            <a:avLst/>
          </a:prstGeom>
          <a:noFill/>
        </p:spPr>
        <p:txBody>
          <a:bodyPr wrap="square" rtlCol="0">
            <a:spAutoFit/>
          </a:bodyPr>
          <a:lstStyle/>
          <a:p>
            <a:r>
              <a:rPr lang="en-US" sz="3600" b="1" i="1" dirty="0">
                <a:solidFill>
                  <a:srgbClr val="C00000"/>
                </a:solidFill>
              </a:rPr>
              <a:t>a little water</a:t>
            </a:r>
          </a:p>
        </p:txBody>
      </p:sp>
      <p:sp>
        <p:nvSpPr>
          <p:cNvPr id="26" name="TextBox 25">
            <a:extLst>
              <a:ext uri="{FF2B5EF4-FFF2-40B4-BE49-F238E27FC236}">
                <a16:creationId xmlns:a16="http://schemas.microsoft.com/office/drawing/2014/main" id="{124BB088-3705-4884-9BD5-011E7A5E432C}"/>
              </a:ext>
            </a:extLst>
          </p:cNvPr>
          <p:cNvSpPr txBox="1"/>
          <p:nvPr/>
        </p:nvSpPr>
        <p:spPr>
          <a:xfrm>
            <a:off x="9315445" y="4459150"/>
            <a:ext cx="3836195" cy="646331"/>
          </a:xfrm>
          <a:prstGeom prst="rect">
            <a:avLst/>
          </a:prstGeom>
          <a:noFill/>
        </p:spPr>
        <p:txBody>
          <a:bodyPr wrap="square" rtlCol="0">
            <a:spAutoFit/>
          </a:bodyPr>
          <a:lstStyle/>
          <a:p>
            <a:r>
              <a:rPr lang="en-US" sz="3600" b="1" i="1">
                <a:solidFill>
                  <a:srgbClr val="C00000"/>
                </a:solidFill>
              </a:rPr>
              <a:t>some apples, </a:t>
            </a:r>
          </a:p>
        </p:txBody>
      </p:sp>
      <p:sp>
        <p:nvSpPr>
          <p:cNvPr id="27" name="TextBox 26">
            <a:extLst>
              <a:ext uri="{FF2B5EF4-FFF2-40B4-BE49-F238E27FC236}">
                <a16:creationId xmlns:a16="http://schemas.microsoft.com/office/drawing/2014/main" id="{E7518234-7733-4026-BA54-EC474FD730F7}"/>
              </a:ext>
            </a:extLst>
          </p:cNvPr>
          <p:cNvSpPr txBox="1"/>
          <p:nvPr/>
        </p:nvSpPr>
        <p:spPr>
          <a:xfrm>
            <a:off x="9397598" y="7100287"/>
            <a:ext cx="3836195" cy="646331"/>
          </a:xfrm>
          <a:prstGeom prst="rect">
            <a:avLst/>
          </a:prstGeom>
          <a:noFill/>
        </p:spPr>
        <p:txBody>
          <a:bodyPr wrap="square" rtlCol="0">
            <a:spAutoFit/>
          </a:bodyPr>
          <a:lstStyle/>
          <a:p>
            <a:r>
              <a:rPr lang="en-US" sz="3600" b="1" i="1">
                <a:solidFill>
                  <a:srgbClr val="C00000"/>
                </a:solidFill>
              </a:rPr>
              <a:t>some milk</a:t>
            </a:r>
          </a:p>
        </p:txBody>
      </p:sp>
      <p:sp>
        <p:nvSpPr>
          <p:cNvPr id="28" name="TextBox 27">
            <a:extLst>
              <a:ext uri="{FF2B5EF4-FFF2-40B4-BE49-F238E27FC236}">
                <a16:creationId xmlns:a16="http://schemas.microsoft.com/office/drawing/2014/main" id="{55D647F0-8381-49D0-B1BF-BE47A3A082C5}"/>
              </a:ext>
            </a:extLst>
          </p:cNvPr>
          <p:cNvSpPr txBox="1"/>
          <p:nvPr/>
        </p:nvSpPr>
        <p:spPr>
          <a:xfrm>
            <a:off x="13823161" y="4544345"/>
            <a:ext cx="3836195" cy="646331"/>
          </a:xfrm>
          <a:prstGeom prst="rect">
            <a:avLst/>
          </a:prstGeom>
          <a:noFill/>
        </p:spPr>
        <p:txBody>
          <a:bodyPr wrap="square" rtlCol="0">
            <a:spAutoFit/>
          </a:bodyPr>
          <a:lstStyle/>
          <a:p>
            <a:r>
              <a:rPr lang="en-US" sz="3600" b="1" i="1">
                <a:solidFill>
                  <a:srgbClr val="C00000"/>
                </a:solidFill>
              </a:rPr>
              <a:t>any tables</a:t>
            </a:r>
          </a:p>
        </p:txBody>
      </p:sp>
      <p:sp>
        <p:nvSpPr>
          <p:cNvPr id="29" name="TextBox 28">
            <a:extLst>
              <a:ext uri="{FF2B5EF4-FFF2-40B4-BE49-F238E27FC236}">
                <a16:creationId xmlns:a16="http://schemas.microsoft.com/office/drawing/2014/main" id="{82496B80-576B-4081-A0A1-33B63F31F544}"/>
              </a:ext>
            </a:extLst>
          </p:cNvPr>
          <p:cNvSpPr txBox="1"/>
          <p:nvPr/>
        </p:nvSpPr>
        <p:spPr>
          <a:xfrm>
            <a:off x="14233925" y="6972208"/>
            <a:ext cx="2911076" cy="646331"/>
          </a:xfrm>
          <a:prstGeom prst="rect">
            <a:avLst/>
          </a:prstGeom>
          <a:noFill/>
        </p:spPr>
        <p:txBody>
          <a:bodyPr wrap="square" rtlCol="0">
            <a:spAutoFit/>
          </a:bodyPr>
          <a:lstStyle/>
          <a:p>
            <a:r>
              <a:rPr lang="en-US" sz="3600" b="1" i="1">
                <a:solidFill>
                  <a:srgbClr val="C00000"/>
                </a:solidFill>
              </a:rPr>
              <a:t>any water</a:t>
            </a:r>
          </a:p>
        </p:txBody>
      </p:sp>
      <p:sp>
        <p:nvSpPr>
          <p:cNvPr id="30" name="TextBox 29">
            <a:extLst>
              <a:ext uri="{FF2B5EF4-FFF2-40B4-BE49-F238E27FC236}">
                <a16:creationId xmlns:a16="http://schemas.microsoft.com/office/drawing/2014/main" id="{2BEA2825-A7D6-46CD-9DE3-7387BA2ADF9C}"/>
              </a:ext>
            </a:extLst>
          </p:cNvPr>
          <p:cNvSpPr txBox="1"/>
          <p:nvPr/>
        </p:nvSpPr>
        <p:spPr>
          <a:xfrm>
            <a:off x="13644563" y="8686718"/>
            <a:ext cx="4436271" cy="507831"/>
          </a:xfrm>
          <a:prstGeom prst="rect">
            <a:avLst/>
          </a:prstGeom>
          <a:noFill/>
        </p:spPr>
        <p:txBody>
          <a:bodyPr wrap="square" rtlCol="0">
            <a:spAutoFit/>
          </a:bodyPr>
          <a:lstStyle/>
          <a:p>
            <a:r>
              <a:rPr lang="en-US" sz="2700" b="1" i="1">
                <a:solidFill>
                  <a:srgbClr val="C00000"/>
                </a:solidFill>
              </a:rPr>
              <a:t>There isn’t any water left.</a:t>
            </a:r>
          </a:p>
        </p:txBody>
      </p:sp>
      <p:sp>
        <p:nvSpPr>
          <p:cNvPr id="31" name="TextBox 30">
            <a:extLst>
              <a:ext uri="{FF2B5EF4-FFF2-40B4-BE49-F238E27FC236}">
                <a16:creationId xmlns:a16="http://schemas.microsoft.com/office/drawing/2014/main" id="{58BEF418-24FB-41D3-9DE9-E4135ECD2899}"/>
              </a:ext>
            </a:extLst>
          </p:cNvPr>
          <p:cNvSpPr txBox="1"/>
          <p:nvPr/>
        </p:nvSpPr>
        <p:spPr>
          <a:xfrm>
            <a:off x="13644561" y="9191229"/>
            <a:ext cx="4629156" cy="507831"/>
          </a:xfrm>
          <a:prstGeom prst="rect">
            <a:avLst/>
          </a:prstGeom>
          <a:noFill/>
        </p:spPr>
        <p:txBody>
          <a:bodyPr wrap="square" rtlCol="0">
            <a:spAutoFit/>
          </a:bodyPr>
          <a:lstStyle/>
          <a:p>
            <a:r>
              <a:rPr lang="en-US" sz="2700" b="1" i="1">
                <a:solidFill>
                  <a:srgbClr val="C00000"/>
                </a:solidFill>
              </a:rPr>
              <a:t>Are there any books here?</a:t>
            </a:r>
          </a:p>
        </p:txBody>
      </p:sp>
      <p:sp>
        <p:nvSpPr>
          <p:cNvPr id="32" name="TextBox 31">
            <a:extLst>
              <a:ext uri="{FF2B5EF4-FFF2-40B4-BE49-F238E27FC236}">
                <a16:creationId xmlns:a16="http://schemas.microsoft.com/office/drawing/2014/main" id="{7B42F9C5-B7F0-41D3-83F3-22DE3FC1B4B0}"/>
              </a:ext>
            </a:extLst>
          </p:cNvPr>
          <p:cNvSpPr txBox="1"/>
          <p:nvPr/>
        </p:nvSpPr>
        <p:spPr>
          <a:xfrm>
            <a:off x="8958263" y="8913734"/>
            <a:ext cx="5470329" cy="507831"/>
          </a:xfrm>
          <a:prstGeom prst="rect">
            <a:avLst/>
          </a:prstGeom>
          <a:noFill/>
        </p:spPr>
        <p:txBody>
          <a:bodyPr wrap="square" rtlCol="0">
            <a:spAutoFit/>
          </a:bodyPr>
          <a:lstStyle/>
          <a:p>
            <a:r>
              <a:rPr lang="en-US" sz="2700" b="1" i="1">
                <a:solidFill>
                  <a:srgbClr val="C00000"/>
                </a:solidFill>
              </a:rPr>
              <a:t>We have some food in the fridge</a:t>
            </a:r>
          </a:p>
        </p:txBody>
      </p:sp>
      <p:cxnSp>
        <p:nvCxnSpPr>
          <p:cNvPr id="34" name="Straight Connector 33">
            <a:extLst>
              <a:ext uri="{FF2B5EF4-FFF2-40B4-BE49-F238E27FC236}">
                <a16:creationId xmlns:a16="http://schemas.microsoft.com/office/drawing/2014/main" id="{C0196E68-60F4-4238-B6DA-15C54013F67D}"/>
              </a:ext>
            </a:extLst>
          </p:cNvPr>
          <p:cNvCxnSpPr>
            <a:cxnSpLocks/>
            <a:endCxn id="2" idx="3"/>
          </p:cNvCxnSpPr>
          <p:nvPr/>
        </p:nvCxnSpPr>
        <p:spPr>
          <a:xfrm>
            <a:off x="8839379" y="5455236"/>
            <a:ext cx="9005712"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1A1416C0-372E-4CEC-B00C-C9AF76E2E8A2}"/>
              </a:ext>
            </a:extLst>
          </p:cNvPr>
          <p:cNvCxnSpPr>
            <a:cxnSpLocks/>
          </p:cNvCxnSpPr>
          <p:nvPr/>
        </p:nvCxnSpPr>
        <p:spPr>
          <a:xfrm>
            <a:off x="9108280" y="7710831"/>
            <a:ext cx="8736812" cy="0"/>
          </a:xfrm>
          <a:prstGeom prst="line">
            <a:avLst/>
          </a:prstGeom>
          <a:ln w="57150"/>
        </p:spPr>
        <p:style>
          <a:lnRef idx="3">
            <a:schemeClr val="dk1"/>
          </a:lnRef>
          <a:fillRef idx="0">
            <a:schemeClr val="dk1"/>
          </a:fillRef>
          <a:effectRef idx="2">
            <a:schemeClr val="dk1"/>
          </a:effectRef>
          <a:fontRef idx="minor">
            <a:schemeClr val="tx1"/>
          </a:fontRef>
        </p:style>
      </p:cxnSp>
      <p:sp>
        <p:nvSpPr>
          <p:cNvPr id="36" name="TextBox 22">
            <a:extLst>
              <a:ext uri="{FF2B5EF4-FFF2-40B4-BE49-F238E27FC236}">
                <a16:creationId xmlns:a16="http://schemas.microsoft.com/office/drawing/2014/main" id="{8D5AD591-C51A-4E3D-81E8-00D367F510BC}"/>
              </a:ext>
            </a:extLst>
          </p:cNvPr>
          <p:cNvSpPr txBox="1"/>
          <p:nvPr/>
        </p:nvSpPr>
        <p:spPr>
          <a:xfrm>
            <a:off x="5215889" y="5652956"/>
            <a:ext cx="3463766" cy="1200329"/>
          </a:xfrm>
          <a:prstGeom prst="rect">
            <a:avLst/>
          </a:prstGeom>
          <a:noFill/>
        </p:spPr>
        <p:txBody>
          <a:bodyPr wrap="square" rtlCol="0">
            <a:spAutoFit/>
          </a:bodyPr>
          <a:lstStyle/>
          <a:p>
            <a:r>
              <a:rPr lang="en-US" sz="3600" b="1" i="1" dirty="0">
                <a:solidFill>
                  <a:srgbClr val="C00000"/>
                </a:solidFill>
              </a:rPr>
              <a:t>I have lots of friends. </a:t>
            </a:r>
          </a:p>
        </p:txBody>
      </p:sp>
    </p:spTree>
    <p:extLst>
      <p:ext uri="{BB962C8B-B14F-4D97-AF65-F5344CB8AC3E}">
        <p14:creationId xmlns:p14="http://schemas.microsoft.com/office/powerpoint/2010/main" val="342830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fill="hold"/>
                                        <p:tgtEl>
                                          <p:spTgt spid="30"/>
                                        </p:tgtEl>
                                        <p:attrNameLst>
                                          <p:attrName>ppt_x</p:attrName>
                                        </p:attrNameLst>
                                      </p:cBhvr>
                                      <p:tavLst>
                                        <p:tav tm="0">
                                          <p:val>
                                            <p:strVal val="#ppt_x"/>
                                          </p:val>
                                        </p:tav>
                                        <p:tav tm="100000">
                                          <p:val>
                                            <p:strVal val="#ppt_x"/>
                                          </p:val>
                                        </p:tav>
                                      </p:tavLst>
                                    </p:anim>
                                    <p:anim calcmode="lin" valueType="num">
                                      <p:cBhvr additive="base">
                                        <p:cTn id="9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additive="base">
                                        <p:cTn id="109" dur="500" fill="hold"/>
                                        <p:tgtEl>
                                          <p:spTgt spid="36"/>
                                        </p:tgtEl>
                                        <p:attrNameLst>
                                          <p:attrName>ppt_x</p:attrName>
                                        </p:attrNameLst>
                                      </p:cBhvr>
                                      <p:tavLst>
                                        <p:tav tm="0">
                                          <p:val>
                                            <p:strVal val="#ppt_x"/>
                                          </p:val>
                                        </p:tav>
                                        <p:tav tm="100000">
                                          <p:val>
                                            <p:strVal val="#ppt_x"/>
                                          </p:val>
                                        </p:tav>
                                      </p:tavLst>
                                    </p:anim>
                                    <p:anim calcmode="lin" valueType="num">
                                      <p:cBhvr additive="base">
                                        <p:cTn id="11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p:bldP spid="19" grpId="0"/>
      <p:bldP spid="20" grpId="0"/>
      <p:bldP spid="21" grpId="0"/>
      <p:bldP spid="23" grpId="0"/>
      <p:bldP spid="26" grpId="0"/>
      <p:bldP spid="27" grpId="0"/>
      <p:bldP spid="28" grpId="0"/>
      <p:bldP spid="29" grpId="0"/>
      <p:bldP spid="30" grpId="0"/>
      <p:bldP spid="31" grpId="0"/>
      <p:bldP spid="32"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 y="81016"/>
            <a:ext cx="18105120" cy="10124967"/>
            <a:chOff x="91440" y="53158"/>
            <a:chExt cx="12070080" cy="6749978"/>
          </a:xfrm>
        </p:grpSpPr>
        <p:sp>
          <p:nvSpPr>
            <p:cNvPr id="16" name="Google Shape;906;p36"/>
            <p:cNvSpPr/>
            <p:nvPr/>
          </p:nvSpPr>
          <p:spPr>
            <a:xfrm>
              <a:off x="5486400" y="109728"/>
              <a:ext cx="6675120" cy="6693408"/>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B8A576">
                <a:alpha val="70000"/>
              </a:srgbClr>
            </a:solidFill>
            <a:ln>
              <a:noFill/>
            </a:ln>
          </p:spPr>
          <p:txBody>
            <a:bodyPr spcFirstLastPara="1" wrap="square" lIns="137138" tIns="137138" rIns="137138" bIns="137138" anchor="ctr" anchorCtr="0">
              <a:noAutofit/>
            </a:bodyPr>
            <a:lstStyle/>
            <a:p>
              <a:endParaRPr sz="2700"/>
            </a:p>
          </p:txBody>
        </p:sp>
        <p:sp>
          <p:nvSpPr>
            <p:cNvPr id="17" name="Google Shape;906;p36"/>
            <p:cNvSpPr/>
            <p:nvPr/>
          </p:nvSpPr>
          <p:spPr>
            <a:xfrm>
              <a:off x="143020" y="108368"/>
              <a:ext cx="6675120" cy="6693408"/>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B8A576">
                <a:alpha val="70000"/>
              </a:srgbClr>
            </a:solidFill>
            <a:ln>
              <a:noFill/>
            </a:ln>
          </p:spPr>
          <p:txBody>
            <a:bodyPr spcFirstLastPara="1" wrap="square" lIns="137138" tIns="137138" rIns="137138" bIns="137138" anchor="ctr" anchorCtr="0">
              <a:noAutofit/>
            </a:bodyPr>
            <a:lstStyle/>
            <a:p>
              <a:endParaRPr sz="2700"/>
            </a:p>
          </p:txBody>
        </p:sp>
        <p:sp>
          <p:nvSpPr>
            <p:cNvPr id="18" name="Google Shape;907;p36"/>
            <p:cNvSpPr/>
            <p:nvPr/>
          </p:nvSpPr>
          <p:spPr>
            <a:xfrm>
              <a:off x="5460610" y="53158"/>
              <a:ext cx="6675120" cy="6675120"/>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rgbClr val="F3EEE3"/>
            </a:solidFill>
            <a:ln>
              <a:noFill/>
            </a:ln>
          </p:spPr>
          <p:txBody>
            <a:bodyPr spcFirstLastPara="1" wrap="square" lIns="137138" tIns="137138" rIns="137138" bIns="137138" anchor="t" anchorCtr="0">
              <a:noAutofit/>
            </a:bodyPr>
            <a:lstStyle/>
            <a:p>
              <a:pPr algn="ctr"/>
              <a:endParaRPr lang="en-US" sz="5400" dirty="0">
                <a:solidFill>
                  <a:srgbClr val="C82600"/>
                </a:solidFill>
                <a:latin typeface="HL Brush 1BK" pitchFamily="2" charset="0"/>
              </a:endParaRPr>
            </a:p>
          </p:txBody>
        </p:sp>
        <p:sp>
          <p:nvSpPr>
            <p:cNvPr id="19" name="Google Shape;907;p36"/>
            <p:cNvSpPr/>
            <p:nvPr/>
          </p:nvSpPr>
          <p:spPr>
            <a:xfrm>
              <a:off x="91440" y="91439"/>
              <a:ext cx="6675120" cy="6675120"/>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rgbClr val="F3EEE3"/>
            </a:solidFill>
            <a:ln>
              <a:noFill/>
            </a:ln>
          </p:spPr>
          <p:txBody>
            <a:bodyPr spcFirstLastPara="1" wrap="square" lIns="137138" tIns="137138" rIns="137138" bIns="137138" anchor="t" anchorCtr="0">
              <a:noAutofit/>
            </a:bodyPr>
            <a:lstStyle/>
            <a:p>
              <a:pPr algn="ctr"/>
              <a:endParaRPr lang="en-US" sz="5400" dirty="0">
                <a:solidFill>
                  <a:srgbClr val="C82600"/>
                </a:solidFill>
                <a:latin typeface="HL Brush 1BK" pitchFamily="2" charset="0"/>
              </a:endParaRPr>
            </a:p>
          </p:txBody>
        </p:sp>
        <p:sp>
          <p:nvSpPr>
            <p:cNvPr id="21" name="Google Shape;910;p36"/>
            <p:cNvSpPr/>
            <p:nvPr/>
          </p:nvSpPr>
          <p:spPr>
            <a:xfrm>
              <a:off x="731520" y="59436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22" name="Google Shape;912;p36"/>
            <p:cNvSpPr/>
            <p:nvPr/>
          </p:nvSpPr>
          <p:spPr>
            <a:xfrm>
              <a:off x="731520" y="114300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23" name="Google Shape;914;p36"/>
            <p:cNvSpPr/>
            <p:nvPr/>
          </p:nvSpPr>
          <p:spPr>
            <a:xfrm>
              <a:off x="731520" y="169164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25" name="Google Shape;918;p36"/>
            <p:cNvSpPr/>
            <p:nvPr/>
          </p:nvSpPr>
          <p:spPr>
            <a:xfrm>
              <a:off x="731520" y="278892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26" name="Google Shape;921;p36"/>
            <p:cNvSpPr/>
            <p:nvPr/>
          </p:nvSpPr>
          <p:spPr>
            <a:xfrm>
              <a:off x="731520" y="333756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27" name="Google Shape;923;p36"/>
            <p:cNvSpPr/>
            <p:nvPr/>
          </p:nvSpPr>
          <p:spPr>
            <a:xfrm>
              <a:off x="731520" y="388620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28" name="Google Shape;925;p36"/>
            <p:cNvSpPr/>
            <p:nvPr/>
          </p:nvSpPr>
          <p:spPr>
            <a:xfrm>
              <a:off x="731520" y="443484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29" name="Google Shape;914;p36"/>
            <p:cNvSpPr/>
            <p:nvPr/>
          </p:nvSpPr>
          <p:spPr>
            <a:xfrm>
              <a:off x="731520" y="224028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30" name="Google Shape;914;p36"/>
            <p:cNvSpPr/>
            <p:nvPr/>
          </p:nvSpPr>
          <p:spPr>
            <a:xfrm>
              <a:off x="731520" y="498348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31" name="Google Shape;914;p36"/>
            <p:cNvSpPr/>
            <p:nvPr/>
          </p:nvSpPr>
          <p:spPr>
            <a:xfrm>
              <a:off x="731520" y="553212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32" name="Google Shape;914;p36"/>
            <p:cNvSpPr/>
            <p:nvPr/>
          </p:nvSpPr>
          <p:spPr>
            <a:xfrm>
              <a:off x="731520" y="608076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34" name="Google Shape;914;p36"/>
            <p:cNvSpPr/>
            <p:nvPr/>
          </p:nvSpPr>
          <p:spPr>
            <a:xfrm>
              <a:off x="731520" y="662940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35" name="Google Shape;910;p36"/>
            <p:cNvSpPr/>
            <p:nvPr/>
          </p:nvSpPr>
          <p:spPr>
            <a:xfrm rot="5400000">
              <a:off x="-1966284" y="3419855"/>
              <a:ext cx="6675120" cy="18288"/>
            </a:xfrm>
            <a:custGeom>
              <a:avLst/>
              <a:gdLst/>
              <a:ahLst/>
              <a:cxnLst/>
              <a:rect l="l" t="t" r="r" b="b"/>
              <a:pathLst>
                <a:path w="102537" h="453" extrusionOk="0">
                  <a:moveTo>
                    <a:pt x="0" y="0"/>
                  </a:moveTo>
                  <a:lnTo>
                    <a:pt x="0" y="453"/>
                  </a:lnTo>
                  <a:lnTo>
                    <a:pt x="102537" y="453"/>
                  </a:lnTo>
                  <a:lnTo>
                    <a:pt x="102537" y="0"/>
                  </a:lnTo>
                  <a:close/>
                </a:path>
              </a:pathLst>
            </a:custGeom>
            <a:solidFill>
              <a:srgbClr val="C00000"/>
            </a:solidFill>
            <a:ln>
              <a:noFill/>
            </a:ln>
          </p:spPr>
          <p:txBody>
            <a:bodyPr spcFirstLastPara="1" wrap="square" lIns="137138" tIns="137138" rIns="137138" bIns="137138" anchor="ctr" anchorCtr="0">
              <a:noAutofit/>
            </a:bodyPr>
            <a:lstStyle/>
            <a:p>
              <a:endParaRPr sz="2700"/>
            </a:p>
          </p:txBody>
        </p:sp>
      </p:grpSp>
      <p:sp>
        <p:nvSpPr>
          <p:cNvPr id="36" name="Rectangle 35"/>
          <p:cNvSpPr/>
          <p:nvPr/>
        </p:nvSpPr>
        <p:spPr>
          <a:xfrm>
            <a:off x="2161082" y="982187"/>
            <a:ext cx="15761158" cy="1415772"/>
          </a:xfrm>
          <a:prstGeom prst="rect">
            <a:avLst/>
          </a:prstGeom>
        </p:spPr>
        <p:txBody>
          <a:bodyPr wrap="square">
            <a:spAutoFit/>
          </a:bodyPr>
          <a:lstStyle/>
          <a:p>
            <a:pPr lvl="0"/>
            <a:r>
              <a:rPr lang="en-US" sz="5400" b="1" i="1" dirty="0">
                <a:solidFill>
                  <a:srgbClr val="C00000"/>
                </a:solidFill>
                <a:latin typeface="Constantia" panose="02030602050306030303" pitchFamily="18" charset="0"/>
                <a:sym typeface="Wingdings" panose="05000000000000000000" pitchFamily="2" charset="2"/>
              </a:rPr>
              <a:t>3. Should /Shouldn’t</a:t>
            </a:r>
            <a:r>
              <a:rPr lang="en-US" sz="5400" i="1" dirty="0">
                <a:latin typeface="Constantia" panose="02030602050306030303" pitchFamily="18" charset="0"/>
                <a:sym typeface="Wingdings" panose="05000000000000000000" pitchFamily="2" charset="2"/>
              </a:rPr>
              <a:t> </a:t>
            </a:r>
          </a:p>
          <a:p>
            <a:pPr lvl="0"/>
            <a:endParaRPr lang="en-US" sz="3200" dirty="0">
              <a:effectLst/>
              <a:latin typeface="Times New Roman" panose="02020603050405020304" pitchFamily="18" charset="0"/>
              <a:ea typeface="Times New Roman" panose="02020603050405020304" pitchFamily="18" charset="0"/>
            </a:endParaRPr>
          </a:p>
        </p:txBody>
      </p:sp>
      <p:pic>
        <p:nvPicPr>
          <p:cNvPr id="24" name="Picture 23" descr="Logo, company name&#10;&#10;Description automatically generated">
            <a:extLst>
              <a:ext uri="{FF2B5EF4-FFF2-40B4-BE49-F238E27FC236}">
                <a16:creationId xmlns:a16="http://schemas.microsoft.com/office/drawing/2014/main" id="{AE214C33-EC63-4505-AA38-A26E78AB400F}"/>
              </a:ext>
            </a:extLst>
          </p:cNvPr>
          <p:cNvPicPr>
            <a:picLocks noChangeAspect="1"/>
          </p:cNvPicPr>
          <p:nvPr/>
        </p:nvPicPr>
        <p:blipFill rotWithShape="1">
          <a:blip r:embed="rId2">
            <a:extLst>
              <a:ext uri="{28A0092B-C50C-407E-A947-70E740481C1C}">
                <a14:useLocalDpi xmlns:a14="http://schemas.microsoft.com/office/drawing/2010/main" val="0"/>
              </a:ext>
            </a:extLst>
          </a:blip>
          <a:srcRect l="25005" t="17747" r="24724" b="32408"/>
          <a:stretch/>
        </p:blipFill>
        <p:spPr>
          <a:xfrm>
            <a:off x="-3891167" y="494481"/>
            <a:ext cx="2622687" cy="2600445"/>
          </a:xfrm>
          <a:prstGeom prst="rect">
            <a:avLst/>
          </a:prstGeom>
        </p:spPr>
      </p:pic>
      <p:sp>
        <p:nvSpPr>
          <p:cNvPr id="33" name="TextBox 32">
            <a:extLst>
              <a:ext uri="{FF2B5EF4-FFF2-40B4-BE49-F238E27FC236}">
                <a16:creationId xmlns:a16="http://schemas.microsoft.com/office/drawing/2014/main" id="{4E48E3DE-75C1-4071-8293-2598CFE17C06}"/>
              </a:ext>
            </a:extLst>
          </p:cNvPr>
          <p:cNvSpPr txBox="1"/>
          <p:nvPr/>
        </p:nvSpPr>
        <p:spPr>
          <a:xfrm>
            <a:off x="-4161032" y="3306036"/>
            <a:ext cx="3968157" cy="1200329"/>
          </a:xfrm>
          <a:prstGeom prst="rect">
            <a:avLst/>
          </a:prstGeom>
          <a:noFill/>
        </p:spPr>
        <p:txBody>
          <a:bodyPr wrap="square" rtlCol="0">
            <a:spAutoFit/>
          </a:bodyPr>
          <a:lstStyle/>
          <a:p>
            <a:r>
              <a:rPr lang="en-US" sz="3600" b="1">
                <a:latin typeface="Contastia"/>
              </a:rPr>
              <a:t>   Ms Phương </a:t>
            </a:r>
          </a:p>
          <a:p>
            <a:r>
              <a:rPr lang="en-US" sz="3600" b="1">
                <a:latin typeface="Contastia"/>
              </a:rPr>
              <a:t>Zalo: 0966765064</a:t>
            </a:r>
          </a:p>
        </p:txBody>
      </p:sp>
      <p:sp>
        <p:nvSpPr>
          <p:cNvPr id="37" name="Hộp Văn bản 36">
            <a:extLst>
              <a:ext uri="{FF2B5EF4-FFF2-40B4-BE49-F238E27FC236}">
                <a16:creationId xmlns:a16="http://schemas.microsoft.com/office/drawing/2014/main" id="{D3B85AAA-D069-42A7-BD79-E7E323A67A57}"/>
              </a:ext>
            </a:extLst>
          </p:cNvPr>
          <p:cNvSpPr txBox="1"/>
          <p:nvPr/>
        </p:nvSpPr>
        <p:spPr>
          <a:xfrm>
            <a:off x="2476500" y="2993160"/>
            <a:ext cx="13863960" cy="5355312"/>
          </a:xfrm>
          <a:prstGeom prst="rect">
            <a:avLst/>
          </a:prstGeom>
          <a:noFill/>
        </p:spPr>
        <p:txBody>
          <a:bodyPr wrap="square">
            <a:spAutoFit/>
          </a:bodyPr>
          <a:lstStyle/>
          <a:p>
            <a:pPr marL="0" marR="0" indent="457200">
              <a:spcBef>
                <a:spcPts val="0"/>
              </a:spcBef>
              <a:spcAft>
                <a:spcPts val="0"/>
              </a:spcAft>
            </a:pPr>
            <a:r>
              <a:rPr lang="en-US" sz="5400" b="1" dirty="0">
                <a:effectLst/>
                <a:latin typeface="Times New Roman" panose="02020603050405020304" pitchFamily="18" charset="0"/>
                <a:ea typeface="Times New Roman" panose="02020603050405020304" pitchFamily="18" charset="0"/>
              </a:rPr>
              <a:t>should</a:t>
            </a:r>
            <a:r>
              <a:rPr lang="en-US" sz="4800" b="1" dirty="0">
                <a:effectLst/>
                <a:latin typeface="Times New Roman" panose="02020603050405020304" pitchFamily="18" charset="0"/>
                <a:ea typeface="Times New Roman" panose="02020603050405020304" pitchFamily="18" charset="0"/>
              </a:rPr>
              <a:t>” and “shouldn’t” </a:t>
            </a:r>
            <a:endParaRPr lang="en-US" sz="48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4800" b="1" i="1" dirty="0">
                <a:effectLst/>
                <a:latin typeface="Times New Roman" panose="02020603050405020304" pitchFamily="18" charset="0"/>
                <a:ea typeface="Times New Roman" panose="02020603050405020304" pitchFamily="18" charset="0"/>
              </a:rPr>
              <a:t>Form: </a:t>
            </a:r>
            <a:endParaRPr lang="en-US" sz="48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4800" i="1" dirty="0">
                <a:effectLst/>
                <a:latin typeface="Times New Roman" panose="02020603050405020304" pitchFamily="18" charset="0"/>
                <a:ea typeface="Times New Roman" panose="02020603050405020304" pitchFamily="18" charset="0"/>
              </a:rPr>
              <a:t>	</a:t>
            </a:r>
            <a:r>
              <a:rPr lang="en-US" sz="4800" b="1" i="1" dirty="0">
                <a:effectLst/>
                <a:latin typeface="Times New Roman" panose="02020603050405020304" pitchFamily="18" charset="0"/>
                <a:ea typeface="Times New Roman" panose="02020603050405020304" pitchFamily="18" charset="0"/>
              </a:rPr>
              <a:t>Form: </a:t>
            </a:r>
            <a:endParaRPr lang="en-US" sz="4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4800" i="1" dirty="0">
                <a:effectLst/>
                <a:latin typeface="Times New Roman" panose="02020603050405020304" pitchFamily="18" charset="0"/>
                <a:ea typeface="Times New Roman" panose="02020603050405020304" pitchFamily="18" charset="0"/>
              </a:rPr>
              <a:t> 	(+) S + should + V</a:t>
            </a:r>
            <a:r>
              <a:rPr lang="en-US" sz="4800" i="1" baseline="-25000" dirty="0">
                <a:effectLst/>
                <a:latin typeface="Times New Roman" panose="02020603050405020304" pitchFamily="18" charset="0"/>
                <a:ea typeface="Times New Roman" panose="02020603050405020304" pitchFamily="18" charset="0"/>
              </a:rPr>
              <a:t>B.I</a:t>
            </a:r>
            <a:r>
              <a:rPr lang="en-US" sz="4800" i="1" dirty="0">
                <a:effectLst/>
                <a:latin typeface="Times New Roman" panose="02020603050405020304" pitchFamily="18" charset="0"/>
                <a:ea typeface="Times New Roman" panose="02020603050405020304" pitchFamily="18" charset="0"/>
              </a:rPr>
              <a:t> …</a:t>
            </a:r>
            <a:endParaRPr lang="en-US" sz="4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4800" i="1" dirty="0">
                <a:effectLst/>
                <a:latin typeface="Times New Roman" panose="02020603050405020304" pitchFamily="18" charset="0"/>
                <a:ea typeface="Times New Roman" panose="02020603050405020304" pitchFamily="18" charset="0"/>
              </a:rPr>
              <a:t>             (-)S + shouldn’t + V</a:t>
            </a:r>
            <a:r>
              <a:rPr lang="en-US" sz="4800" i="1" baseline="-25000" dirty="0">
                <a:effectLst/>
                <a:latin typeface="Times New Roman" panose="02020603050405020304" pitchFamily="18" charset="0"/>
                <a:ea typeface="Times New Roman" panose="02020603050405020304" pitchFamily="18" charset="0"/>
              </a:rPr>
              <a:t>B.I</a:t>
            </a:r>
            <a:r>
              <a:rPr lang="en-US" sz="4800" i="1" dirty="0">
                <a:effectLst/>
                <a:latin typeface="Times New Roman" panose="02020603050405020304" pitchFamily="18" charset="0"/>
                <a:ea typeface="Times New Roman" panose="02020603050405020304" pitchFamily="18" charset="0"/>
              </a:rPr>
              <a:t>  …</a:t>
            </a:r>
            <a:endParaRPr lang="en-US" sz="4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4800" i="1" dirty="0">
                <a:effectLst/>
                <a:latin typeface="Times New Roman" panose="02020603050405020304" pitchFamily="18" charset="0"/>
                <a:ea typeface="Times New Roman" panose="02020603050405020304" pitchFamily="18" charset="0"/>
              </a:rPr>
              <a:t>            (?)Should + S+ V</a:t>
            </a:r>
            <a:r>
              <a:rPr lang="en-US" sz="4800" i="1" baseline="-25000" dirty="0">
                <a:effectLst/>
                <a:latin typeface="Times New Roman" panose="02020603050405020304" pitchFamily="18" charset="0"/>
                <a:ea typeface="Times New Roman" panose="02020603050405020304" pitchFamily="18" charset="0"/>
              </a:rPr>
              <a:t>B.I</a:t>
            </a:r>
            <a:r>
              <a:rPr lang="en-US" sz="4800" i="1" dirty="0">
                <a:effectLst/>
                <a:latin typeface="Times New Roman" panose="02020603050405020304" pitchFamily="18" charset="0"/>
                <a:ea typeface="Times New Roman" panose="02020603050405020304" pitchFamily="18" charset="0"/>
              </a:rPr>
              <a:t> …</a:t>
            </a:r>
            <a:endParaRPr lang="en-US" sz="4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4800" b="1" i="1" dirty="0">
                <a:effectLst/>
                <a:latin typeface="Times New Roman" panose="02020603050405020304" pitchFamily="18" charset="0"/>
                <a:ea typeface="Times New Roman" panose="02020603050405020304" pitchFamily="18" charset="0"/>
              </a:rPr>
              <a:t>            Usage:</a:t>
            </a:r>
            <a:r>
              <a:rPr lang="en-US" sz="4800" i="1" dirty="0">
                <a:effectLst/>
                <a:latin typeface="Times New Roman" panose="02020603050405020304" pitchFamily="18" charset="0"/>
                <a:ea typeface="Times New Roman" panose="02020603050405020304" pitchFamily="18" charset="0"/>
              </a:rPr>
              <a:t> </a:t>
            </a:r>
            <a:r>
              <a:rPr lang="en-US" sz="4800" dirty="0">
                <a:effectLst/>
                <a:latin typeface="Times New Roman" panose="02020603050405020304" pitchFamily="18" charset="0"/>
                <a:ea typeface="Times New Roman" panose="02020603050405020304" pitchFamily="18" charset="0"/>
              </a:rPr>
              <a:t>to ask for / give advice</a:t>
            </a:r>
          </a:p>
        </p:txBody>
      </p:sp>
    </p:spTree>
    <p:extLst>
      <p:ext uri="{BB962C8B-B14F-4D97-AF65-F5344CB8AC3E}">
        <p14:creationId xmlns:p14="http://schemas.microsoft.com/office/powerpoint/2010/main" val="362714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4">
            <a:extLst>
              <a:ext uri="{FF2B5EF4-FFF2-40B4-BE49-F238E27FC236}">
                <a16:creationId xmlns:a16="http://schemas.microsoft.com/office/drawing/2014/main" id="{48EC288E-0352-4D55-BCB9-33B79F078765}"/>
              </a:ext>
            </a:extLst>
          </p:cNvPr>
          <p:cNvSpPr txBox="1"/>
          <p:nvPr/>
        </p:nvSpPr>
        <p:spPr>
          <a:xfrm>
            <a:off x="4575762" y="571500"/>
            <a:ext cx="12015786" cy="2169825"/>
          </a:xfrm>
          <a:prstGeom prst="rect">
            <a:avLst/>
          </a:prstGeom>
          <a:noFill/>
        </p:spPr>
        <p:txBody>
          <a:bodyPr wrap="square" rtlCol="0">
            <a:spAutoFit/>
          </a:bodyPr>
          <a:lstStyle/>
          <a:p>
            <a:r>
              <a:rPr lang="en-US" sz="3600" b="1" dirty="0"/>
              <a:t>You will hear a doctor talking to a group of students about staying healthy. Listen and fill in the blanks. You hear the information twice. </a:t>
            </a:r>
          </a:p>
          <a:p>
            <a:endParaRPr lang="en-US" sz="2700" dirty="0"/>
          </a:p>
        </p:txBody>
      </p:sp>
      <p:sp>
        <p:nvSpPr>
          <p:cNvPr id="16" name="Rectangle: Rounded Corners 3">
            <a:extLst>
              <a:ext uri="{FF2B5EF4-FFF2-40B4-BE49-F238E27FC236}">
                <a16:creationId xmlns:a16="http://schemas.microsoft.com/office/drawing/2014/main" id="{BBF97FBD-2237-4C80-8EAA-DE759BE2552D}"/>
              </a:ext>
            </a:extLst>
          </p:cNvPr>
          <p:cNvSpPr/>
          <p:nvPr/>
        </p:nvSpPr>
        <p:spPr>
          <a:xfrm>
            <a:off x="990600" y="852488"/>
            <a:ext cx="3286127" cy="8858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Listening</a:t>
            </a:r>
          </a:p>
        </p:txBody>
      </p:sp>
      <p:sp>
        <p:nvSpPr>
          <p:cNvPr id="4" name="Hình chữ nhật 3">
            <a:extLst>
              <a:ext uri="{FF2B5EF4-FFF2-40B4-BE49-F238E27FC236}">
                <a16:creationId xmlns:a16="http://schemas.microsoft.com/office/drawing/2014/main" id="{873D55BC-2DC3-499F-B1E3-ECF6BB8927AF}"/>
              </a:ext>
            </a:extLst>
          </p:cNvPr>
          <p:cNvSpPr/>
          <p:nvPr/>
        </p:nvSpPr>
        <p:spPr>
          <a:xfrm>
            <a:off x="1391652" y="3467100"/>
            <a:ext cx="14610348" cy="5715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ình chữ nhật 4">
            <a:extLst>
              <a:ext uri="{FF2B5EF4-FFF2-40B4-BE49-F238E27FC236}">
                <a16:creationId xmlns:a16="http://schemas.microsoft.com/office/drawing/2014/main" id="{80F5F860-8889-4ECE-BDB1-AFB8AEBF13EF}"/>
              </a:ext>
            </a:extLst>
          </p:cNvPr>
          <p:cNvSpPr/>
          <p:nvPr/>
        </p:nvSpPr>
        <p:spPr>
          <a:xfrm>
            <a:off x="1600200" y="2866737"/>
            <a:ext cx="14610348" cy="60105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600" dirty="0">
                <a:solidFill>
                  <a:schemeClr val="tx1"/>
                </a:solidFill>
                <a:latin typeface="Arial" panose="020B0604020202020204" pitchFamily="34" charset="0"/>
                <a:cs typeface="Arial" panose="020B0604020202020204" pitchFamily="34" charset="0"/>
              </a:rPr>
              <a:t>Name of doctors:                      (0)_________________.</a:t>
            </a:r>
          </a:p>
          <a:p>
            <a:pPr>
              <a:lnSpc>
                <a:spcPct val="150000"/>
              </a:lnSpc>
            </a:pPr>
            <a:r>
              <a:rPr lang="en-US" sz="3600" dirty="0">
                <a:solidFill>
                  <a:schemeClr val="tx1"/>
                </a:solidFill>
                <a:latin typeface="Arial" panose="020B0604020202020204" pitchFamily="34" charset="0"/>
                <a:cs typeface="Arial" panose="020B0604020202020204" pitchFamily="34" charset="0"/>
              </a:rPr>
              <a:t>Important to get:                      (1)________hours of sleep</a:t>
            </a:r>
          </a:p>
          <a:p>
            <a:pPr>
              <a:lnSpc>
                <a:spcPct val="150000"/>
              </a:lnSpc>
            </a:pPr>
            <a:r>
              <a:rPr lang="en-US" sz="3600" dirty="0">
                <a:solidFill>
                  <a:schemeClr val="tx1"/>
                </a:solidFill>
                <a:latin typeface="Arial" panose="020B0604020202020204" pitchFamily="34" charset="0"/>
                <a:cs typeface="Arial" panose="020B0604020202020204" pitchFamily="34" charset="0"/>
              </a:rPr>
              <a:t>Difficult to sleep before            (2)________ </a:t>
            </a:r>
            <a:r>
              <a:rPr lang="en-US" sz="3600" dirty="0" err="1">
                <a:solidFill>
                  <a:schemeClr val="tx1"/>
                </a:solidFill>
                <a:latin typeface="Arial" panose="020B0604020202020204" pitchFamily="34" charset="0"/>
                <a:cs typeface="Arial" panose="020B0604020202020204" pitchFamily="34" charset="0"/>
              </a:rPr>
              <a:t>p.m</a:t>
            </a:r>
            <a:endParaRPr lang="en-US" sz="3600" dirty="0">
              <a:solidFill>
                <a:schemeClr val="tx1"/>
              </a:solidFill>
              <a:latin typeface="Arial" panose="020B0604020202020204" pitchFamily="34" charset="0"/>
              <a:cs typeface="Arial" panose="020B0604020202020204" pitchFamily="34" charset="0"/>
            </a:endParaRPr>
          </a:p>
          <a:p>
            <a:pPr>
              <a:lnSpc>
                <a:spcPct val="150000"/>
              </a:lnSpc>
            </a:pPr>
            <a:r>
              <a:rPr lang="en-US" sz="3600" dirty="0">
                <a:solidFill>
                  <a:schemeClr val="tx1"/>
                </a:solidFill>
                <a:latin typeface="Arial" panose="020B0604020202020204" pitchFamily="34" charset="0"/>
                <a:cs typeface="Arial" panose="020B0604020202020204" pitchFamily="34" charset="0"/>
              </a:rPr>
              <a:t>Teenagers getting enough sleep    (3)_________%</a:t>
            </a:r>
          </a:p>
          <a:p>
            <a:pPr>
              <a:lnSpc>
                <a:spcPct val="150000"/>
              </a:lnSpc>
            </a:pPr>
            <a:r>
              <a:rPr lang="en-US" sz="3600" dirty="0">
                <a:solidFill>
                  <a:schemeClr val="tx1"/>
                </a:solidFill>
                <a:latin typeface="Arial" panose="020B0604020202020204" pitchFamily="34" charset="0"/>
                <a:cs typeface="Arial" panose="020B0604020202020204" pitchFamily="34" charset="0"/>
              </a:rPr>
              <a:t>Shouldn’t eat or                        (4)_____________</a:t>
            </a:r>
          </a:p>
          <a:p>
            <a:pPr>
              <a:lnSpc>
                <a:spcPct val="150000"/>
              </a:lnSpc>
            </a:pPr>
            <a:r>
              <a:rPr lang="en-US" sz="3600" dirty="0">
                <a:solidFill>
                  <a:schemeClr val="tx1"/>
                </a:solidFill>
                <a:latin typeface="Arial" panose="020B0604020202020204" pitchFamily="34" charset="0"/>
                <a:cs typeface="Arial" panose="020B0604020202020204" pitchFamily="34" charset="0"/>
              </a:rPr>
              <a:t>Relax before bed by                  (5) ______________</a:t>
            </a:r>
          </a:p>
          <a:p>
            <a:pPr>
              <a:lnSpc>
                <a:spcPct val="150000"/>
              </a:lnSpc>
            </a:pPr>
            <a:r>
              <a:rPr lang="en-US" sz="3600" dirty="0">
                <a:solidFill>
                  <a:schemeClr val="tx1"/>
                </a:solidFill>
                <a:latin typeface="Arial" panose="020B0604020202020204" pitchFamily="34" charset="0"/>
                <a:cs typeface="Arial" panose="020B0604020202020204" pitchFamily="34" charset="0"/>
              </a:rPr>
              <a:t> </a:t>
            </a:r>
            <a:endParaRPr lang="en-US" sz="4400" dirty="0">
              <a:solidFill>
                <a:schemeClr val="tx1"/>
              </a:solidFill>
              <a:latin typeface="Arial" panose="020B0604020202020204" pitchFamily="34" charset="0"/>
              <a:cs typeface="Arial" panose="020B0604020202020204" pitchFamily="34" charset="0"/>
            </a:endParaRPr>
          </a:p>
        </p:txBody>
      </p:sp>
      <p:sp>
        <p:nvSpPr>
          <p:cNvPr id="7" name="TextBox 21">
            <a:extLst>
              <a:ext uri="{FF2B5EF4-FFF2-40B4-BE49-F238E27FC236}">
                <a16:creationId xmlns:a16="http://schemas.microsoft.com/office/drawing/2014/main" id="{D1157AEC-0DED-458B-A2D0-39250FD7BEEC}"/>
              </a:ext>
            </a:extLst>
          </p:cNvPr>
          <p:cNvSpPr txBox="1"/>
          <p:nvPr/>
        </p:nvSpPr>
        <p:spPr>
          <a:xfrm>
            <a:off x="9448800" y="3341688"/>
            <a:ext cx="1663861" cy="600164"/>
          </a:xfrm>
          <a:prstGeom prst="rect">
            <a:avLst/>
          </a:prstGeom>
          <a:noFill/>
        </p:spPr>
        <p:txBody>
          <a:bodyPr wrap="square">
            <a:spAutoFit/>
          </a:bodyPr>
          <a:lstStyle/>
          <a:p>
            <a:r>
              <a:rPr lang="en-US" sz="3200" dirty="0">
                <a:solidFill>
                  <a:srgbClr val="FF0000"/>
                </a:solidFill>
              </a:rPr>
              <a:t>8 / eight</a:t>
            </a:r>
            <a:endParaRPr lang="en-US" sz="3200" dirty="0"/>
          </a:p>
        </p:txBody>
      </p:sp>
      <p:sp>
        <p:nvSpPr>
          <p:cNvPr id="8" name="TextBox 22">
            <a:extLst>
              <a:ext uri="{FF2B5EF4-FFF2-40B4-BE49-F238E27FC236}">
                <a16:creationId xmlns:a16="http://schemas.microsoft.com/office/drawing/2014/main" id="{EE7EF81C-528A-4BDB-9B64-5F21DD3BF724}"/>
              </a:ext>
            </a:extLst>
          </p:cNvPr>
          <p:cNvSpPr txBox="1"/>
          <p:nvPr/>
        </p:nvSpPr>
        <p:spPr>
          <a:xfrm>
            <a:off x="9174480" y="4067264"/>
            <a:ext cx="640693" cy="584775"/>
          </a:xfrm>
          <a:prstGeom prst="rect">
            <a:avLst/>
          </a:prstGeom>
          <a:noFill/>
        </p:spPr>
        <p:txBody>
          <a:bodyPr wrap="square">
            <a:spAutoFit/>
          </a:bodyPr>
          <a:lstStyle/>
          <a:p>
            <a:r>
              <a:rPr lang="en-US" sz="3200" dirty="0">
                <a:solidFill>
                  <a:srgbClr val="FF0000"/>
                </a:solidFill>
              </a:rPr>
              <a:t>11</a:t>
            </a:r>
            <a:endParaRPr lang="en-US" sz="3200" dirty="0"/>
          </a:p>
        </p:txBody>
      </p:sp>
      <p:sp>
        <p:nvSpPr>
          <p:cNvPr id="9" name="TextBox 13">
            <a:extLst>
              <a:ext uri="{FF2B5EF4-FFF2-40B4-BE49-F238E27FC236}">
                <a16:creationId xmlns:a16="http://schemas.microsoft.com/office/drawing/2014/main" id="{A872EECD-FB03-423B-97CF-4DADD6453116}"/>
              </a:ext>
            </a:extLst>
          </p:cNvPr>
          <p:cNvSpPr txBox="1"/>
          <p:nvPr/>
        </p:nvSpPr>
        <p:spPr>
          <a:xfrm>
            <a:off x="9815173" y="5788499"/>
            <a:ext cx="846176" cy="584775"/>
          </a:xfrm>
          <a:prstGeom prst="rect">
            <a:avLst/>
          </a:prstGeom>
          <a:noFill/>
        </p:spPr>
        <p:txBody>
          <a:bodyPr wrap="square">
            <a:spAutoFit/>
          </a:bodyPr>
          <a:lstStyle/>
          <a:p>
            <a:r>
              <a:rPr lang="en-US" sz="3200" dirty="0">
                <a:solidFill>
                  <a:srgbClr val="FF0000"/>
                </a:solidFill>
              </a:rPr>
              <a:t>15</a:t>
            </a:r>
            <a:endParaRPr lang="en-US" sz="3200" dirty="0"/>
          </a:p>
        </p:txBody>
      </p:sp>
      <p:sp>
        <p:nvSpPr>
          <p:cNvPr id="10" name="TextBox 14">
            <a:extLst>
              <a:ext uri="{FF2B5EF4-FFF2-40B4-BE49-F238E27FC236}">
                <a16:creationId xmlns:a16="http://schemas.microsoft.com/office/drawing/2014/main" id="{9424511C-F004-47C9-8FC3-6A25F3952E88}"/>
              </a:ext>
            </a:extLst>
          </p:cNvPr>
          <p:cNvSpPr txBox="1"/>
          <p:nvPr/>
        </p:nvSpPr>
        <p:spPr>
          <a:xfrm>
            <a:off x="9411639" y="6590337"/>
            <a:ext cx="1738182" cy="584775"/>
          </a:xfrm>
          <a:prstGeom prst="rect">
            <a:avLst/>
          </a:prstGeom>
          <a:noFill/>
        </p:spPr>
        <p:txBody>
          <a:bodyPr wrap="square">
            <a:spAutoFit/>
          </a:bodyPr>
          <a:lstStyle/>
          <a:p>
            <a:pPr algn="ctr"/>
            <a:r>
              <a:rPr lang="en-US" sz="3200" dirty="0">
                <a:solidFill>
                  <a:srgbClr val="FF0000"/>
                </a:solidFill>
              </a:rPr>
              <a:t>exercise</a:t>
            </a:r>
            <a:endParaRPr lang="en-US" sz="3200" dirty="0"/>
          </a:p>
        </p:txBody>
      </p:sp>
      <p:sp>
        <p:nvSpPr>
          <p:cNvPr id="11" name="TextBox 15">
            <a:extLst>
              <a:ext uri="{FF2B5EF4-FFF2-40B4-BE49-F238E27FC236}">
                <a16:creationId xmlns:a16="http://schemas.microsoft.com/office/drawing/2014/main" id="{944CCE3B-5321-4CBB-91C2-EB17FF3A8005}"/>
              </a:ext>
            </a:extLst>
          </p:cNvPr>
          <p:cNvSpPr txBox="1"/>
          <p:nvPr/>
        </p:nvSpPr>
        <p:spPr>
          <a:xfrm>
            <a:off x="9009860" y="7463598"/>
            <a:ext cx="3147589" cy="584775"/>
          </a:xfrm>
          <a:prstGeom prst="rect">
            <a:avLst/>
          </a:prstGeom>
          <a:noFill/>
        </p:spPr>
        <p:txBody>
          <a:bodyPr wrap="square">
            <a:spAutoFit/>
          </a:bodyPr>
          <a:lstStyle/>
          <a:p>
            <a:r>
              <a:rPr lang="en-US" sz="3200" dirty="0">
                <a:solidFill>
                  <a:srgbClr val="FF0000"/>
                </a:solidFill>
              </a:rPr>
              <a:t>reading (a book)</a:t>
            </a:r>
            <a:endParaRPr lang="en-US" sz="3200" dirty="0"/>
          </a:p>
        </p:txBody>
      </p:sp>
      <p:sp>
        <p:nvSpPr>
          <p:cNvPr id="12" name="TextBox 22">
            <a:extLst>
              <a:ext uri="{FF2B5EF4-FFF2-40B4-BE49-F238E27FC236}">
                <a16:creationId xmlns:a16="http://schemas.microsoft.com/office/drawing/2014/main" id="{45EB055E-80D6-456B-9993-D1F554F39C92}"/>
              </a:ext>
            </a:extLst>
          </p:cNvPr>
          <p:cNvSpPr txBox="1"/>
          <p:nvPr/>
        </p:nvSpPr>
        <p:spPr>
          <a:xfrm>
            <a:off x="9174480" y="4986661"/>
            <a:ext cx="640693" cy="584775"/>
          </a:xfrm>
          <a:prstGeom prst="rect">
            <a:avLst/>
          </a:prstGeom>
          <a:noFill/>
        </p:spPr>
        <p:txBody>
          <a:bodyPr wrap="square">
            <a:spAutoFit/>
          </a:bodyPr>
          <a:lstStyle/>
          <a:p>
            <a:r>
              <a:rPr lang="en-US" sz="3200" dirty="0">
                <a:solidFill>
                  <a:srgbClr val="FF0000"/>
                </a:solidFill>
              </a:rPr>
              <a:t>11</a:t>
            </a:r>
            <a:endParaRPr lang="en-US" sz="3200" dirty="0"/>
          </a:p>
        </p:txBody>
      </p:sp>
      <p:pic>
        <p:nvPicPr>
          <p:cNvPr id="2" name="Sách mềm sách học sinh - EduHome (1)">
            <a:hlinkClick r:id="" action="ppaction://media"/>
            <a:extLst>
              <a:ext uri="{FF2B5EF4-FFF2-40B4-BE49-F238E27FC236}">
                <a16:creationId xmlns:a16="http://schemas.microsoft.com/office/drawing/2014/main" id="{073381DC-586F-47DC-B87F-B21A583EA61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425" y="98425"/>
            <a:ext cx="406400" cy="406400"/>
          </a:xfrm>
          <a:prstGeom prst="rect">
            <a:avLst/>
          </a:prstGeom>
        </p:spPr>
      </p:pic>
      <p:pic>
        <p:nvPicPr>
          <p:cNvPr id="3" name="REVIEW-u2">
            <a:hlinkClick r:id="" action="ppaction://media"/>
            <a:extLst>
              <a:ext uri="{FF2B5EF4-FFF2-40B4-BE49-F238E27FC236}">
                <a16:creationId xmlns:a16="http://schemas.microsoft.com/office/drawing/2014/main" id="{07353431-BF2C-43D2-9CA0-1AEE436509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47800" y="2019300"/>
            <a:ext cx="406400" cy="406400"/>
          </a:xfrm>
          <a:prstGeom prst="rect">
            <a:avLst/>
          </a:prstGeom>
        </p:spPr>
      </p:pic>
    </p:spTree>
    <p:extLst>
      <p:ext uri="{BB962C8B-B14F-4D97-AF65-F5344CB8AC3E}">
        <p14:creationId xmlns:p14="http://schemas.microsoft.com/office/powerpoint/2010/main" val="110608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38788" fill="hold"/>
                                        <p:tgtEl>
                                          <p:spTgt spid="2"/>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1387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2"/>
                </p:tgtEl>
              </p:cMediaNode>
            </p:audio>
            <p:audio>
              <p:cMediaNode vol="80000">
                <p:cTn id="48" fill="hold" display="0">
                  <p:stCondLst>
                    <p:cond delay="indefinite"/>
                  </p:stCondLst>
                  <p:endCondLst>
                    <p:cond evt="onStopAudio" delay="0">
                      <p:tgtEl>
                        <p:sldTgt/>
                      </p:tgtEl>
                    </p:cond>
                  </p:endCondLst>
                </p:cTn>
                <p:tgtEl>
                  <p:spTgt spid="3"/>
                </p:tgtEl>
              </p:cMediaNode>
            </p:audio>
          </p:childTnLst>
        </p:cTn>
      </p:par>
    </p:tnLst>
    <p:bldLst>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EF6E1956-A319-4F52-BC2A-64E1A74A1F74}"/>
              </a:ext>
            </a:extLst>
          </p:cNvPr>
          <p:cNvSpPr txBox="1"/>
          <p:nvPr/>
        </p:nvSpPr>
        <p:spPr>
          <a:xfrm>
            <a:off x="3200400" y="647700"/>
            <a:ext cx="10867936" cy="584775"/>
          </a:xfrm>
          <a:prstGeom prst="rect">
            <a:avLst/>
          </a:prstGeom>
          <a:noFill/>
        </p:spPr>
        <p:txBody>
          <a:bodyPr wrap="square">
            <a:spAutoFit/>
          </a:bodyPr>
          <a:lstStyle/>
          <a:p>
            <a:pPr algn="ctr"/>
            <a:r>
              <a:rPr lang="en-US" sz="3200" b="1" dirty="0">
                <a:solidFill>
                  <a:schemeClr val="accent6">
                    <a:lumMod val="50000"/>
                  </a:schemeClr>
                </a:solidFill>
              </a:rPr>
              <a:t>THE AUDIO SCRIPT</a:t>
            </a:r>
          </a:p>
        </p:txBody>
      </p:sp>
      <p:sp>
        <p:nvSpPr>
          <p:cNvPr id="3" name="TextBox 16">
            <a:extLst>
              <a:ext uri="{FF2B5EF4-FFF2-40B4-BE49-F238E27FC236}">
                <a16:creationId xmlns:a16="http://schemas.microsoft.com/office/drawing/2014/main" id="{2BBDA824-2B15-4088-80C4-156B1D63724C}"/>
              </a:ext>
            </a:extLst>
          </p:cNvPr>
          <p:cNvSpPr txBox="1"/>
          <p:nvPr/>
        </p:nvSpPr>
        <p:spPr>
          <a:xfrm>
            <a:off x="1568624" y="1563641"/>
            <a:ext cx="15150752" cy="7159717"/>
          </a:xfrm>
          <a:prstGeom prst="rect">
            <a:avLst/>
          </a:prstGeom>
          <a:noFill/>
        </p:spPr>
        <p:txBody>
          <a:bodyPr wrap="square">
            <a:spAutoFit/>
          </a:bodyPr>
          <a:lstStyle/>
          <a:p>
            <a:pPr algn="just">
              <a:lnSpc>
                <a:spcPct val="150000"/>
              </a:lnSpc>
            </a:pPr>
            <a:r>
              <a:rPr lang="en-US" sz="3100" i="1" dirty="0">
                <a:solidFill>
                  <a:schemeClr val="tx1">
                    <a:lumMod val="85000"/>
                    <a:lumOff val="15000"/>
                  </a:schemeClr>
                </a:solidFill>
                <a:latin typeface="Arial" panose="020B0604020202020204" pitchFamily="34" charset="0"/>
                <a:cs typeface="Arial" panose="020B0604020202020204" pitchFamily="34" charset="0"/>
              </a:rPr>
              <a:t>Doctor: Hello, everyone. I'm Doctor Brown and today I want to talk to you about how to prepare yourself for a good night's sleep. It's important</a:t>
            </a:r>
          </a:p>
          <a:p>
            <a:pPr algn="just">
              <a:lnSpc>
                <a:spcPct val="150000"/>
              </a:lnSpc>
            </a:pPr>
            <a:r>
              <a:rPr lang="en-US" sz="3100" i="1" dirty="0">
                <a:solidFill>
                  <a:schemeClr val="tx1">
                    <a:lumMod val="85000"/>
                    <a:lumOff val="15000"/>
                  </a:schemeClr>
                </a:solidFill>
                <a:latin typeface="Arial" panose="020B0604020202020204" pitchFamily="34" charset="0"/>
                <a:cs typeface="Arial" panose="020B0604020202020204" pitchFamily="34" charset="0"/>
              </a:rPr>
              <a:t>to get at least eight hours of sleep each night, but lots of teenagers and it difficult to fall asleep before eleven o'clock at night.</a:t>
            </a:r>
          </a:p>
          <a:p>
            <a:pPr algn="just">
              <a:lnSpc>
                <a:spcPct val="150000"/>
              </a:lnSpc>
            </a:pPr>
            <a:r>
              <a:rPr lang="en-US" sz="3100" i="1" dirty="0">
                <a:solidFill>
                  <a:schemeClr val="tx1">
                    <a:lumMod val="85000"/>
                    <a:lumOff val="15000"/>
                  </a:schemeClr>
                </a:solidFill>
                <a:latin typeface="Arial" panose="020B0604020202020204" pitchFamily="34" charset="0"/>
                <a:cs typeface="Arial" panose="020B0604020202020204" pitchFamily="34" charset="0"/>
              </a:rPr>
              <a:t>One study found that only fifteen percent of teenagers get enough sleep. So, what can you do to get more sleep? Well, you shouldn't eat or</a:t>
            </a:r>
          </a:p>
          <a:p>
            <a:pPr algn="just">
              <a:lnSpc>
                <a:spcPct val="150000"/>
              </a:lnSpc>
            </a:pPr>
            <a:r>
              <a:rPr lang="en-US" sz="3100" i="1" dirty="0">
                <a:solidFill>
                  <a:schemeClr val="tx1">
                    <a:lumMod val="85000"/>
                    <a:lumOff val="15000"/>
                  </a:schemeClr>
                </a:solidFill>
                <a:latin typeface="Arial" panose="020B0604020202020204" pitchFamily="34" charset="0"/>
                <a:cs typeface="Arial" panose="020B0604020202020204" pitchFamily="34" charset="0"/>
              </a:rPr>
              <a:t>exercise for a few hours before bed. You should also do something </a:t>
            </a:r>
            <a:br>
              <a:rPr lang="en-US" sz="3100" i="1" dirty="0">
                <a:solidFill>
                  <a:schemeClr val="tx1">
                    <a:lumMod val="85000"/>
                    <a:lumOff val="15000"/>
                  </a:schemeClr>
                </a:solidFill>
                <a:latin typeface="Arial" panose="020B0604020202020204" pitchFamily="34" charset="0"/>
                <a:cs typeface="Arial" panose="020B0604020202020204" pitchFamily="34" charset="0"/>
              </a:rPr>
            </a:br>
            <a:r>
              <a:rPr lang="en-US" sz="3100" i="1" dirty="0">
                <a:solidFill>
                  <a:schemeClr val="tx1">
                    <a:lumMod val="85000"/>
                    <a:lumOff val="15000"/>
                  </a:schemeClr>
                </a:solidFill>
                <a:latin typeface="Arial" panose="020B0604020202020204" pitchFamily="34" charset="0"/>
                <a:cs typeface="Arial" panose="020B0604020202020204" pitchFamily="34" charset="0"/>
              </a:rPr>
              <a:t>to relax before you go to bed, like reading a book. If you read a book before going to sleep, then you will sleep better than if you watch TV or </a:t>
            </a:r>
            <a:br>
              <a:rPr lang="en-US" sz="3100" i="1" dirty="0">
                <a:solidFill>
                  <a:schemeClr val="tx1">
                    <a:lumMod val="85000"/>
                    <a:lumOff val="15000"/>
                  </a:schemeClr>
                </a:solidFill>
                <a:latin typeface="Arial" panose="020B0604020202020204" pitchFamily="34" charset="0"/>
                <a:cs typeface="Arial" panose="020B0604020202020204" pitchFamily="34" charset="0"/>
              </a:rPr>
            </a:br>
            <a:r>
              <a:rPr lang="en-US" sz="3100" i="1" dirty="0">
                <a:solidFill>
                  <a:schemeClr val="tx1">
                    <a:lumMod val="85000"/>
                    <a:lumOff val="15000"/>
                  </a:schemeClr>
                </a:solidFill>
                <a:latin typeface="Arial" panose="020B0604020202020204" pitchFamily="34" charset="0"/>
                <a:cs typeface="Arial" panose="020B0604020202020204" pitchFamily="34" charset="0"/>
              </a:rPr>
              <a:t>play online games.</a:t>
            </a:r>
            <a:endParaRPr lang="en-US" sz="3100" u="sng"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0065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trong nhà, màu cam, cam&#10;&#10;Mô tả được tạo tự động">
            <a:extLst>
              <a:ext uri="{FF2B5EF4-FFF2-40B4-BE49-F238E27FC236}">
                <a16:creationId xmlns:a16="http://schemas.microsoft.com/office/drawing/2014/main" id="{1AC4B546-B2FD-472A-B18B-8AE3CA343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81" y="1705230"/>
            <a:ext cx="17223238" cy="8109330"/>
          </a:xfrm>
          <a:prstGeom prst="rect">
            <a:avLst/>
          </a:prstGeom>
        </p:spPr>
      </p:pic>
      <p:sp>
        <p:nvSpPr>
          <p:cNvPr id="2" name="TextBox 4">
            <a:extLst>
              <a:ext uri="{FF2B5EF4-FFF2-40B4-BE49-F238E27FC236}">
                <a16:creationId xmlns:a16="http://schemas.microsoft.com/office/drawing/2014/main" id="{F47EE153-21F2-4241-A639-D0828A15BD00}"/>
              </a:ext>
            </a:extLst>
          </p:cNvPr>
          <p:cNvSpPr txBox="1"/>
          <p:nvPr/>
        </p:nvSpPr>
        <p:spPr>
          <a:xfrm>
            <a:off x="1905000" y="549025"/>
            <a:ext cx="13944600" cy="1615827"/>
          </a:xfrm>
          <a:prstGeom prst="rect">
            <a:avLst/>
          </a:prstGeom>
          <a:noFill/>
        </p:spPr>
        <p:txBody>
          <a:bodyPr wrap="square" rtlCol="0">
            <a:spAutoFit/>
          </a:bodyPr>
          <a:lstStyle/>
          <a:p>
            <a:r>
              <a:rPr lang="en-US" sz="3600" b="1" dirty="0"/>
              <a:t>Read the article about how to stay healthy. Choose the correct answer A,B or C. </a:t>
            </a:r>
          </a:p>
          <a:p>
            <a:endParaRPr lang="en-US" sz="2700" dirty="0"/>
          </a:p>
        </p:txBody>
      </p:sp>
      <p:sp>
        <p:nvSpPr>
          <p:cNvPr id="5" name="Hình chữ nhật 4">
            <a:extLst>
              <a:ext uri="{FF2B5EF4-FFF2-40B4-BE49-F238E27FC236}">
                <a16:creationId xmlns:a16="http://schemas.microsoft.com/office/drawing/2014/main" id="{E3FF01A2-813C-407B-84EF-A5BA5675598C}"/>
              </a:ext>
            </a:extLst>
          </p:cNvPr>
          <p:cNvSpPr/>
          <p:nvPr/>
        </p:nvSpPr>
        <p:spPr>
          <a:xfrm>
            <a:off x="838200" y="2348488"/>
            <a:ext cx="16383000" cy="6822813"/>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Arial" panose="020B0604020202020204" pitchFamily="34" charset="0"/>
                <a:cs typeface="Arial" panose="020B0604020202020204" pitchFamily="34" charset="0"/>
              </a:rPr>
              <a:t>Having a healthy lifestyle is very important. Unhealthy habits will make you feel tired and increase your chance of becoming overweigh. Here are somethings you need to pay attention to: </a:t>
            </a:r>
          </a:p>
          <a:p>
            <a:pPr algn="just"/>
            <a:r>
              <a:rPr lang="en-US" sz="3200" dirty="0">
                <a:latin typeface="Arial" panose="020B0604020202020204" pitchFamily="34" charset="0"/>
                <a:cs typeface="Arial" panose="020B0604020202020204" pitchFamily="34" charset="0"/>
              </a:rPr>
              <a:t>Eat many types of food and try to eat more fruit and vegetables. Many teens like fast food and soda, but they’re really bad for you. You don’t have to stop eating your favorite burgers completely, but try to eat them less. </a:t>
            </a:r>
          </a:p>
          <a:p>
            <a:pPr algn="just"/>
            <a:r>
              <a:rPr lang="en-US" sz="3200" dirty="0">
                <a:latin typeface="Arial" panose="020B0604020202020204" pitchFamily="34" charset="0"/>
                <a:cs typeface="Arial" panose="020B0604020202020204" pitchFamily="34" charset="0"/>
              </a:rPr>
              <a:t>Exercise regularly. You should get an hour of exercise a day. If you can’t try to be active for at lease half an hour three times a week. </a:t>
            </a:r>
          </a:p>
          <a:p>
            <a:pPr algn="just"/>
            <a:r>
              <a:rPr lang="en-US" sz="3200" dirty="0">
                <a:latin typeface="Arial" panose="020B0604020202020204" pitchFamily="34" charset="0"/>
                <a:cs typeface="Arial" panose="020B0604020202020204" pitchFamily="34" charset="0"/>
              </a:rPr>
              <a:t>Get enough sleep, you shouldn’t stay up late too often. Your body needs about nine hours of sleep every night, but most teens have only about seven hours of sleep. Having enough sleep will help you focus and remember things more easily. </a:t>
            </a:r>
          </a:p>
          <a:p>
            <a:pPr algn="ctr"/>
            <a:endParaRPr lang="en-US" dirty="0"/>
          </a:p>
        </p:txBody>
      </p:sp>
      <p:sp>
        <p:nvSpPr>
          <p:cNvPr id="6" name="Hình chữ nhật: Góc Tròn 5">
            <a:extLst>
              <a:ext uri="{FF2B5EF4-FFF2-40B4-BE49-F238E27FC236}">
                <a16:creationId xmlns:a16="http://schemas.microsoft.com/office/drawing/2014/main" id="{23FAB211-7B18-47EC-8154-61823164B5B0}"/>
              </a:ext>
            </a:extLst>
          </p:cNvPr>
          <p:cNvSpPr/>
          <p:nvPr/>
        </p:nvSpPr>
        <p:spPr>
          <a:xfrm>
            <a:off x="562861" y="2038490"/>
            <a:ext cx="9906000" cy="762000"/>
          </a:xfrm>
          <a:prstGeom prst="roundRect">
            <a:avLst>
              <a:gd name="adj" fmla="val 2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2060"/>
                </a:solidFill>
                <a:latin typeface="Arial" panose="020B0604020202020204" pitchFamily="34" charset="0"/>
                <a:cs typeface="Arial" panose="020B0604020202020204" pitchFamily="34" charset="0"/>
              </a:rPr>
              <a:t>Teenagers: How to say healthy</a:t>
            </a:r>
          </a:p>
        </p:txBody>
      </p:sp>
    </p:spTree>
    <p:extLst>
      <p:ext uri="{BB962C8B-B14F-4D97-AF65-F5344CB8AC3E}">
        <p14:creationId xmlns:p14="http://schemas.microsoft.com/office/powerpoint/2010/main" val="3468681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ABEE6C18-315F-438A-8737-373080397CA0}"/>
              </a:ext>
            </a:extLst>
          </p:cNvPr>
          <p:cNvSpPr txBox="1"/>
          <p:nvPr/>
        </p:nvSpPr>
        <p:spPr>
          <a:xfrm>
            <a:off x="838200" y="1028700"/>
            <a:ext cx="9678063" cy="1938992"/>
          </a:xfrm>
          <a:prstGeom prst="rect">
            <a:avLst/>
          </a:prstGeom>
          <a:noFill/>
        </p:spPr>
        <p:txBody>
          <a:bodyPr wrap="square">
            <a:spAutoFit/>
          </a:bodyPr>
          <a:lstStyle/>
          <a:p>
            <a:r>
              <a:rPr lang="en-US" sz="3000" dirty="0">
                <a:solidFill>
                  <a:schemeClr val="tx2"/>
                </a:solidFill>
              </a:rPr>
              <a:t>1. What does the article say about healthy eating?</a:t>
            </a:r>
          </a:p>
          <a:p>
            <a:r>
              <a:rPr lang="en-US" sz="3000" dirty="0">
                <a:solidFill>
                  <a:schemeClr val="tx2"/>
                </a:solidFill>
              </a:rPr>
              <a:t>A. Never eat fast food</a:t>
            </a:r>
          </a:p>
          <a:p>
            <a:r>
              <a:rPr lang="en-US" sz="3000" dirty="0">
                <a:solidFill>
                  <a:schemeClr val="tx2"/>
                </a:solidFill>
              </a:rPr>
              <a:t>B. Eat many different kinds of food</a:t>
            </a:r>
          </a:p>
          <a:p>
            <a:r>
              <a:rPr lang="en-US" sz="3000" dirty="0">
                <a:solidFill>
                  <a:schemeClr val="tx2"/>
                </a:solidFill>
              </a:rPr>
              <a:t>C. Eat more fruit and vegetables than meat</a:t>
            </a:r>
          </a:p>
        </p:txBody>
      </p:sp>
      <p:sp>
        <p:nvSpPr>
          <p:cNvPr id="3" name="TextBox 6">
            <a:extLst>
              <a:ext uri="{FF2B5EF4-FFF2-40B4-BE49-F238E27FC236}">
                <a16:creationId xmlns:a16="http://schemas.microsoft.com/office/drawing/2014/main" id="{8832CE1D-B323-4A6C-BE71-074BA94A656E}"/>
              </a:ext>
            </a:extLst>
          </p:cNvPr>
          <p:cNvSpPr txBox="1"/>
          <p:nvPr/>
        </p:nvSpPr>
        <p:spPr>
          <a:xfrm>
            <a:off x="838200" y="3390900"/>
            <a:ext cx="11215868" cy="1938992"/>
          </a:xfrm>
          <a:prstGeom prst="rect">
            <a:avLst/>
          </a:prstGeom>
          <a:noFill/>
        </p:spPr>
        <p:txBody>
          <a:bodyPr wrap="square">
            <a:spAutoFit/>
          </a:bodyPr>
          <a:lstStyle/>
          <a:p>
            <a:r>
              <a:rPr lang="en-US" sz="3000" dirty="0">
                <a:solidFill>
                  <a:schemeClr val="tx2"/>
                </a:solidFill>
              </a:rPr>
              <a:t>2. What's the least amount of exercise teens should get?</a:t>
            </a:r>
          </a:p>
          <a:p>
            <a:r>
              <a:rPr lang="en-US" sz="3000" dirty="0">
                <a:solidFill>
                  <a:schemeClr val="tx2"/>
                </a:solidFill>
              </a:rPr>
              <a:t>A. 30 minutes three times a week</a:t>
            </a:r>
          </a:p>
          <a:p>
            <a:r>
              <a:rPr lang="en-US" sz="3000" dirty="0">
                <a:solidFill>
                  <a:schemeClr val="tx2"/>
                </a:solidFill>
              </a:rPr>
              <a:t>B. 60 minutes three times a week</a:t>
            </a:r>
          </a:p>
          <a:p>
            <a:r>
              <a:rPr lang="en-US" sz="3000" dirty="0">
                <a:solidFill>
                  <a:schemeClr val="tx2"/>
                </a:solidFill>
              </a:rPr>
              <a:t>C. 60 minutes every day</a:t>
            </a:r>
          </a:p>
        </p:txBody>
      </p:sp>
      <p:sp>
        <p:nvSpPr>
          <p:cNvPr id="4" name="TextBox 7">
            <a:extLst>
              <a:ext uri="{FF2B5EF4-FFF2-40B4-BE49-F238E27FC236}">
                <a16:creationId xmlns:a16="http://schemas.microsoft.com/office/drawing/2014/main" id="{8ED0DFC7-B803-4BD8-9C3B-92E8BF2DD40D}"/>
              </a:ext>
            </a:extLst>
          </p:cNvPr>
          <p:cNvSpPr txBox="1"/>
          <p:nvPr/>
        </p:nvSpPr>
        <p:spPr>
          <a:xfrm>
            <a:off x="760675" y="5897880"/>
            <a:ext cx="8352845" cy="1015663"/>
          </a:xfrm>
          <a:prstGeom prst="rect">
            <a:avLst/>
          </a:prstGeom>
          <a:noFill/>
        </p:spPr>
        <p:txBody>
          <a:bodyPr wrap="square">
            <a:spAutoFit/>
          </a:bodyPr>
          <a:lstStyle/>
          <a:p>
            <a:r>
              <a:rPr lang="en-US" sz="3000" dirty="0">
                <a:solidFill>
                  <a:schemeClr val="tx2"/>
                </a:solidFill>
              </a:rPr>
              <a:t>3. How much sleep do most teens get each night?</a:t>
            </a:r>
          </a:p>
          <a:p>
            <a:r>
              <a:rPr lang="en-US" sz="3000" dirty="0">
                <a:solidFill>
                  <a:schemeClr val="tx2"/>
                </a:solidFill>
              </a:rPr>
              <a:t>A. seven hours	B. eight hours	C. nine hours</a:t>
            </a:r>
          </a:p>
        </p:txBody>
      </p:sp>
      <p:sp>
        <p:nvSpPr>
          <p:cNvPr id="5" name="TextBox 3">
            <a:extLst>
              <a:ext uri="{FF2B5EF4-FFF2-40B4-BE49-F238E27FC236}">
                <a16:creationId xmlns:a16="http://schemas.microsoft.com/office/drawing/2014/main" id="{FE15E7AC-1864-4B9C-ADAC-A1320273D3AB}"/>
              </a:ext>
            </a:extLst>
          </p:cNvPr>
          <p:cNvSpPr txBox="1"/>
          <p:nvPr/>
        </p:nvSpPr>
        <p:spPr>
          <a:xfrm>
            <a:off x="760675" y="7481531"/>
            <a:ext cx="9678063" cy="1938992"/>
          </a:xfrm>
          <a:prstGeom prst="rect">
            <a:avLst/>
          </a:prstGeom>
          <a:noFill/>
        </p:spPr>
        <p:txBody>
          <a:bodyPr wrap="square">
            <a:spAutoFit/>
          </a:bodyPr>
          <a:lstStyle/>
          <a:p>
            <a:r>
              <a:rPr lang="en-US" sz="3000" dirty="0">
                <a:solidFill>
                  <a:schemeClr val="tx2"/>
                </a:solidFill>
              </a:rPr>
              <a:t>4. What isn't a benefit of having enough sleep?</a:t>
            </a:r>
          </a:p>
          <a:p>
            <a:r>
              <a:rPr lang="en-US" sz="3000" dirty="0">
                <a:solidFill>
                  <a:schemeClr val="tx2"/>
                </a:solidFill>
              </a:rPr>
              <a:t>A. Your body will be stronger. </a:t>
            </a:r>
          </a:p>
          <a:p>
            <a:r>
              <a:rPr lang="en-US" sz="3000" dirty="0">
                <a:solidFill>
                  <a:schemeClr val="tx2"/>
                </a:solidFill>
              </a:rPr>
              <a:t>B. You can focus better.</a:t>
            </a:r>
          </a:p>
          <a:p>
            <a:r>
              <a:rPr lang="en-US" sz="3000" dirty="0">
                <a:solidFill>
                  <a:schemeClr val="tx2"/>
                </a:solidFill>
              </a:rPr>
              <a:t>C. Your memory will be better.</a:t>
            </a:r>
          </a:p>
        </p:txBody>
      </p:sp>
      <p:sp>
        <p:nvSpPr>
          <p:cNvPr id="6" name="Oval 6">
            <a:extLst>
              <a:ext uri="{FF2B5EF4-FFF2-40B4-BE49-F238E27FC236}">
                <a16:creationId xmlns:a16="http://schemas.microsoft.com/office/drawing/2014/main" id="{805989E8-3B32-4BBD-8BAA-8545389E9C44}"/>
              </a:ext>
            </a:extLst>
          </p:cNvPr>
          <p:cNvSpPr/>
          <p:nvPr/>
        </p:nvSpPr>
        <p:spPr>
          <a:xfrm>
            <a:off x="775915" y="1998196"/>
            <a:ext cx="458743" cy="4499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6609B85-3151-43CA-94BD-E0AB0B6E5DC1}"/>
              </a:ext>
            </a:extLst>
          </p:cNvPr>
          <p:cNvSpPr/>
          <p:nvPr/>
        </p:nvSpPr>
        <p:spPr>
          <a:xfrm>
            <a:off x="791155" y="3843499"/>
            <a:ext cx="458743" cy="4499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6">
            <a:extLst>
              <a:ext uri="{FF2B5EF4-FFF2-40B4-BE49-F238E27FC236}">
                <a16:creationId xmlns:a16="http://schemas.microsoft.com/office/drawing/2014/main" id="{DBF76F59-537A-480A-8D24-21C7C907BE40}"/>
              </a:ext>
            </a:extLst>
          </p:cNvPr>
          <p:cNvSpPr/>
          <p:nvPr/>
        </p:nvSpPr>
        <p:spPr>
          <a:xfrm>
            <a:off x="760675" y="6484467"/>
            <a:ext cx="458743" cy="4499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6">
            <a:extLst>
              <a:ext uri="{FF2B5EF4-FFF2-40B4-BE49-F238E27FC236}">
                <a16:creationId xmlns:a16="http://schemas.microsoft.com/office/drawing/2014/main" id="{181DC947-DFB3-4D06-B584-C75BDEE16614}"/>
              </a:ext>
            </a:extLst>
          </p:cNvPr>
          <p:cNvSpPr/>
          <p:nvPr/>
        </p:nvSpPr>
        <p:spPr>
          <a:xfrm>
            <a:off x="760675" y="8001124"/>
            <a:ext cx="458743" cy="4499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8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94B16C4D-3EA8-41F0-965E-6230B97D285A}"/>
              </a:ext>
            </a:extLst>
          </p:cNvPr>
          <p:cNvSpPr txBox="1"/>
          <p:nvPr/>
        </p:nvSpPr>
        <p:spPr>
          <a:xfrm>
            <a:off x="4751994" y="342335"/>
            <a:ext cx="7393669" cy="553998"/>
          </a:xfrm>
          <a:prstGeom prst="rect">
            <a:avLst/>
          </a:prstGeom>
          <a:noFill/>
        </p:spPr>
        <p:txBody>
          <a:bodyPr wrap="square">
            <a:spAutoFit/>
          </a:bodyPr>
          <a:lstStyle/>
          <a:p>
            <a:r>
              <a:rPr lang="en-US" sz="2900" b="1" dirty="0">
                <a:solidFill>
                  <a:schemeClr val="tx2"/>
                </a:solidFill>
              </a:rPr>
              <a:t>Fill in the blanks with the words from the box.</a:t>
            </a:r>
          </a:p>
        </p:txBody>
      </p:sp>
      <p:sp>
        <p:nvSpPr>
          <p:cNvPr id="3" name="TextBox 1">
            <a:extLst>
              <a:ext uri="{FF2B5EF4-FFF2-40B4-BE49-F238E27FC236}">
                <a16:creationId xmlns:a16="http://schemas.microsoft.com/office/drawing/2014/main" id="{6ABDDB63-B9EE-486E-A1F2-EA62061F2F81}"/>
              </a:ext>
            </a:extLst>
          </p:cNvPr>
          <p:cNvSpPr txBox="1"/>
          <p:nvPr/>
        </p:nvSpPr>
        <p:spPr>
          <a:xfrm>
            <a:off x="989743" y="1004135"/>
            <a:ext cx="11945397" cy="1431161"/>
          </a:xfrm>
          <a:prstGeom prst="rect">
            <a:avLst/>
          </a:prstGeom>
          <a:noFill/>
          <a:ln w="38100">
            <a:solidFill>
              <a:schemeClr val="tx1"/>
            </a:solidFill>
          </a:ln>
        </p:spPr>
        <p:txBody>
          <a:bodyPr wrap="square" rtlCol="0">
            <a:spAutoFit/>
          </a:bodyPr>
          <a:lstStyle/>
          <a:p>
            <a:r>
              <a:rPr lang="en-US" sz="2900" dirty="0"/>
              <a:t>stay up late 			eat fruit and vegetables 		get some sleep </a:t>
            </a:r>
          </a:p>
          <a:p>
            <a:r>
              <a:rPr lang="en-US" sz="2900" dirty="0"/>
              <a:t>take your medicine	has a sore throat 			unhealthy 	</a:t>
            </a:r>
            <a:br>
              <a:rPr lang="en-US" sz="2900" dirty="0"/>
            </a:br>
            <a:r>
              <a:rPr lang="en-US" sz="2900" dirty="0"/>
              <a:t>take vitamins 		keep warm</a:t>
            </a:r>
          </a:p>
        </p:txBody>
      </p:sp>
      <p:sp>
        <p:nvSpPr>
          <p:cNvPr id="4" name="TextBox 24">
            <a:extLst>
              <a:ext uri="{FF2B5EF4-FFF2-40B4-BE49-F238E27FC236}">
                <a16:creationId xmlns:a16="http://schemas.microsoft.com/office/drawing/2014/main" id="{1457E7BD-D357-48DF-9211-3390024D6095}"/>
              </a:ext>
            </a:extLst>
          </p:cNvPr>
          <p:cNvSpPr txBox="1"/>
          <p:nvPr/>
        </p:nvSpPr>
        <p:spPr>
          <a:xfrm>
            <a:off x="762000" y="2435296"/>
            <a:ext cx="16536257" cy="8122993"/>
          </a:xfrm>
          <a:prstGeom prst="rect">
            <a:avLst/>
          </a:prstGeom>
          <a:noFill/>
        </p:spPr>
        <p:txBody>
          <a:bodyPr wrap="square">
            <a:spAutoFit/>
          </a:bodyPr>
          <a:lstStyle/>
          <a:p>
            <a:pPr>
              <a:lnSpc>
                <a:spcPct val="130000"/>
              </a:lnSpc>
            </a:pPr>
            <a:r>
              <a:rPr lang="en-US" sz="3000" dirty="0">
                <a:latin typeface="Arial" panose="020B0604020202020204" pitchFamily="34" charset="0"/>
                <a:cs typeface="Arial" panose="020B0604020202020204" pitchFamily="34" charset="0"/>
              </a:rPr>
              <a:t>1. It's 11 p.m., Mandy! You shouldn't ________________.</a:t>
            </a:r>
          </a:p>
          <a:p>
            <a:pPr>
              <a:lnSpc>
                <a:spcPct val="130000"/>
              </a:lnSpc>
            </a:pPr>
            <a:r>
              <a:rPr lang="en-US" sz="3000" dirty="0">
                <a:latin typeface="Arial" panose="020B0604020202020204" pitchFamily="34" charset="0"/>
                <a:cs typeface="Arial" panose="020B0604020202020204" pitchFamily="34" charset="0"/>
              </a:rPr>
              <a:t>2. Most people don't need to ________________ because they can get enough vitamins from their food already.</a:t>
            </a:r>
          </a:p>
          <a:p>
            <a:pPr>
              <a:lnSpc>
                <a:spcPct val="130000"/>
              </a:lnSpc>
            </a:pPr>
            <a:r>
              <a:rPr lang="en-US" sz="3000" dirty="0">
                <a:latin typeface="Arial" panose="020B0604020202020204" pitchFamily="34" charset="0"/>
                <a:cs typeface="Arial" panose="020B0604020202020204" pitchFamily="34" charset="0"/>
              </a:rPr>
              <a:t>3. It's very important to ________________ during winters.</a:t>
            </a:r>
          </a:p>
          <a:p>
            <a:pPr>
              <a:lnSpc>
                <a:spcPct val="130000"/>
              </a:lnSpc>
            </a:pPr>
            <a:r>
              <a:rPr lang="en-US" sz="3000" dirty="0">
                <a:latin typeface="Arial" panose="020B0604020202020204" pitchFamily="34" charset="0"/>
                <a:cs typeface="Arial" panose="020B0604020202020204" pitchFamily="34" charset="0"/>
              </a:rPr>
              <a:t>4. We'll need to wake up at 4 a.m. tomorrow. Try to ________________ now.</a:t>
            </a:r>
          </a:p>
          <a:p>
            <a:pPr>
              <a:lnSpc>
                <a:spcPct val="130000"/>
              </a:lnSpc>
            </a:pPr>
            <a:endParaRPr lang="en-US" sz="3000" dirty="0">
              <a:latin typeface="Arial" panose="020B0604020202020204" pitchFamily="34" charset="0"/>
              <a:cs typeface="Arial" panose="020B0604020202020204" pitchFamily="34" charset="0"/>
            </a:endParaRPr>
          </a:p>
          <a:p>
            <a:pPr>
              <a:lnSpc>
                <a:spcPct val="120000"/>
              </a:lnSpc>
            </a:pPr>
            <a:r>
              <a:rPr lang="en-US" sz="3000" dirty="0">
                <a:latin typeface="Arial" panose="020B0604020202020204" pitchFamily="34" charset="0"/>
                <a:cs typeface="Arial" panose="020B0604020202020204" pitchFamily="34" charset="0"/>
              </a:rPr>
              <a:t>5. Matt's lifestyle is really _____________________. He doesn't exercise and eats lots of burgers and pizzas.</a:t>
            </a:r>
          </a:p>
          <a:p>
            <a:pPr>
              <a:lnSpc>
                <a:spcPct val="120000"/>
              </a:lnSpc>
            </a:pPr>
            <a:r>
              <a:rPr lang="en-US" sz="3000" dirty="0">
                <a:latin typeface="Arial" panose="020B0604020202020204" pitchFamily="34" charset="0"/>
                <a:cs typeface="Arial" panose="020B0604020202020204" pitchFamily="34" charset="0"/>
              </a:rPr>
              <a:t>6. Don't forget to _____________________ after lunch. The doctor said you should eat some food before taking it.</a:t>
            </a:r>
          </a:p>
          <a:p>
            <a:pPr>
              <a:lnSpc>
                <a:spcPct val="120000"/>
              </a:lnSpc>
            </a:pPr>
            <a:r>
              <a:rPr lang="en-US" sz="3000" dirty="0">
                <a:latin typeface="Arial" panose="020B0604020202020204" pitchFamily="34" charset="0"/>
                <a:cs typeface="Arial" panose="020B0604020202020204" pitchFamily="34" charset="0"/>
              </a:rPr>
              <a:t>7. Jane _____________________. It hurts when she eats or talks.</a:t>
            </a:r>
          </a:p>
          <a:p>
            <a:pPr>
              <a:lnSpc>
                <a:spcPct val="120000"/>
              </a:lnSpc>
            </a:pPr>
            <a:r>
              <a:rPr lang="en-US" sz="3000" dirty="0">
                <a:latin typeface="Arial" panose="020B0604020202020204" pitchFamily="34" charset="0"/>
                <a:cs typeface="Arial" panose="020B0604020202020204" pitchFamily="34" charset="0"/>
              </a:rPr>
              <a:t>8. A good way to get your kids to _____________________ is to add some to their favorite dishes.</a:t>
            </a:r>
          </a:p>
          <a:p>
            <a:pPr>
              <a:lnSpc>
                <a:spcPct val="130000"/>
              </a:lnSpc>
            </a:pPr>
            <a:endParaRPr lang="en-US" sz="3000" dirty="0"/>
          </a:p>
        </p:txBody>
      </p:sp>
      <p:sp>
        <p:nvSpPr>
          <p:cNvPr id="5" name="TextBox 28">
            <a:extLst>
              <a:ext uri="{FF2B5EF4-FFF2-40B4-BE49-F238E27FC236}">
                <a16:creationId xmlns:a16="http://schemas.microsoft.com/office/drawing/2014/main" id="{AE641132-E77F-41D7-8628-3834CAEA525D}"/>
              </a:ext>
            </a:extLst>
          </p:cNvPr>
          <p:cNvSpPr txBox="1"/>
          <p:nvPr/>
        </p:nvSpPr>
        <p:spPr>
          <a:xfrm>
            <a:off x="7162800" y="2492688"/>
            <a:ext cx="2572059" cy="584775"/>
          </a:xfrm>
          <a:prstGeom prst="rect">
            <a:avLst/>
          </a:prstGeom>
          <a:noFill/>
        </p:spPr>
        <p:txBody>
          <a:bodyPr wrap="square">
            <a:spAutoFit/>
          </a:bodyPr>
          <a:lstStyle/>
          <a:p>
            <a:pPr algn="ctr"/>
            <a:r>
              <a:rPr lang="en-US" sz="3200" dirty="0">
                <a:solidFill>
                  <a:srgbClr val="FF0000"/>
                </a:solidFill>
              </a:rPr>
              <a:t>stay up late</a:t>
            </a:r>
          </a:p>
        </p:txBody>
      </p:sp>
      <p:sp>
        <p:nvSpPr>
          <p:cNvPr id="6" name="TextBox 26">
            <a:extLst>
              <a:ext uri="{FF2B5EF4-FFF2-40B4-BE49-F238E27FC236}">
                <a16:creationId xmlns:a16="http://schemas.microsoft.com/office/drawing/2014/main" id="{0996B7CF-D2E4-42C7-802F-EC82CCED9C22}"/>
              </a:ext>
            </a:extLst>
          </p:cNvPr>
          <p:cNvSpPr txBox="1"/>
          <p:nvPr/>
        </p:nvSpPr>
        <p:spPr>
          <a:xfrm>
            <a:off x="6450877" y="3134855"/>
            <a:ext cx="2572059" cy="584775"/>
          </a:xfrm>
          <a:prstGeom prst="rect">
            <a:avLst/>
          </a:prstGeom>
          <a:noFill/>
        </p:spPr>
        <p:txBody>
          <a:bodyPr wrap="square">
            <a:spAutoFit/>
          </a:bodyPr>
          <a:lstStyle/>
          <a:p>
            <a:pPr algn="ctr"/>
            <a:r>
              <a:rPr lang="en-US" sz="3200" dirty="0">
                <a:solidFill>
                  <a:srgbClr val="FF0000"/>
                </a:solidFill>
              </a:rPr>
              <a:t>take vitamins</a:t>
            </a:r>
          </a:p>
        </p:txBody>
      </p:sp>
      <p:sp>
        <p:nvSpPr>
          <p:cNvPr id="7" name="TextBox 37">
            <a:extLst>
              <a:ext uri="{FF2B5EF4-FFF2-40B4-BE49-F238E27FC236}">
                <a16:creationId xmlns:a16="http://schemas.microsoft.com/office/drawing/2014/main" id="{7B9FF01C-6F46-470A-B786-969DB366BF26}"/>
              </a:ext>
            </a:extLst>
          </p:cNvPr>
          <p:cNvSpPr txBox="1"/>
          <p:nvPr/>
        </p:nvSpPr>
        <p:spPr>
          <a:xfrm>
            <a:off x="5334000" y="4330223"/>
            <a:ext cx="2572059" cy="584775"/>
          </a:xfrm>
          <a:prstGeom prst="rect">
            <a:avLst/>
          </a:prstGeom>
          <a:noFill/>
        </p:spPr>
        <p:txBody>
          <a:bodyPr wrap="square">
            <a:spAutoFit/>
          </a:bodyPr>
          <a:lstStyle/>
          <a:p>
            <a:pPr algn="ctr"/>
            <a:r>
              <a:rPr lang="en-US" sz="3200" dirty="0">
                <a:solidFill>
                  <a:srgbClr val="FF0000"/>
                </a:solidFill>
              </a:rPr>
              <a:t>keep warm</a:t>
            </a:r>
          </a:p>
        </p:txBody>
      </p:sp>
      <p:sp>
        <p:nvSpPr>
          <p:cNvPr id="8" name="TextBox 38">
            <a:extLst>
              <a:ext uri="{FF2B5EF4-FFF2-40B4-BE49-F238E27FC236}">
                <a16:creationId xmlns:a16="http://schemas.microsoft.com/office/drawing/2014/main" id="{434BFC48-D313-4F7C-A94E-BE25152FAA6C}"/>
              </a:ext>
            </a:extLst>
          </p:cNvPr>
          <p:cNvSpPr txBox="1"/>
          <p:nvPr/>
        </p:nvSpPr>
        <p:spPr>
          <a:xfrm>
            <a:off x="9813328" y="4922618"/>
            <a:ext cx="3108302" cy="584775"/>
          </a:xfrm>
          <a:prstGeom prst="rect">
            <a:avLst/>
          </a:prstGeom>
          <a:noFill/>
        </p:spPr>
        <p:txBody>
          <a:bodyPr wrap="square">
            <a:spAutoFit/>
          </a:bodyPr>
          <a:lstStyle/>
          <a:p>
            <a:pPr algn="ctr"/>
            <a:r>
              <a:rPr lang="en-US" sz="3200" dirty="0">
                <a:solidFill>
                  <a:srgbClr val="FF0000"/>
                </a:solidFill>
              </a:rPr>
              <a:t>get some sleep</a:t>
            </a:r>
          </a:p>
        </p:txBody>
      </p:sp>
      <p:sp>
        <p:nvSpPr>
          <p:cNvPr id="9" name="TextBox 39">
            <a:extLst>
              <a:ext uri="{FF2B5EF4-FFF2-40B4-BE49-F238E27FC236}">
                <a16:creationId xmlns:a16="http://schemas.microsoft.com/office/drawing/2014/main" id="{63615CB5-3A85-4F73-B272-90F566633B95}"/>
              </a:ext>
            </a:extLst>
          </p:cNvPr>
          <p:cNvSpPr txBox="1"/>
          <p:nvPr/>
        </p:nvSpPr>
        <p:spPr>
          <a:xfrm>
            <a:off x="6047325" y="6053771"/>
            <a:ext cx="2230949" cy="584775"/>
          </a:xfrm>
          <a:prstGeom prst="rect">
            <a:avLst/>
          </a:prstGeom>
          <a:noFill/>
        </p:spPr>
        <p:txBody>
          <a:bodyPr wrap="square">
            <a:spAutoFit/>
          </a:bodyPr>
          <a:lstStyle/>
          <a:p>
            <a:pPr algn="ctr"/>
            <a:r>
              <a:rPr lang="en-US" sz="3200" dirty="0">
                <a:solidFill>
                  <a:srgbClr val="FF0000"/>
                </a:solidFill>
              </a:rPr>
              <a:t>unhealthy</a:t>
            </a:r>
          </a:p>
        </p:txBody>
      </p:sp>
      <p:sp>
        <p:nvSpPr>
          <p:cNvPr id="10" name="TextBox 40">
            <a:extLst>
              <a:ext uri="{FF2B5EF4-FFF2-40B4-BE49-F238E27FC236}">
                <a16:creationId xmlns:a16="http://schemas.microsoft.com/office/drawing/2014/main" id="{B3D2F475-8BDE-496E-A4F5-C964B13D9FEC}"/>
              </a:ext>
            </a:extLst>
          </p:cNvPr>
          <p:cNvSpPr txBox="1"/>
          <p:nvPr/>
        </p:nvSpPr>
        <p:spPr>
          <a:xfrm>
            <a:off x="4303672" y="7180077"/>
            <a:ext cx="3524674" cy="584775"/>
          </a:xfrm>
          <a:prstGeom prst="rect">
            <a:avLst/>
          </a:prstGeom>
          <a:noFill/>
        </p:spPr>
        <p:txBody>
          <a:bodyPr wrap="square">
            <a:spAutoFit/>
          </a:bodyPr>
          <a:lstStyle/>
          <a:p>
            <a:pPr algn="ctr"/>
            <a:r>
              <a:rPr lang="en-US" sz="3200" dirty="0">
                <a:solidFill>
                  <a:srgbClr val="FF0000"/>
                </a:solidFill>
              </a:rPr>
              <a:t>take your medicine</a:t>
            </a:r>
          </a:p>
        </p:txBody>
      </p:sp>
      <p:sp>
        <p:nvSpPr>
          <p:cNvPr id="11" name="TextBox 12">
            <a:extLst>
              <a:ext uri="{FF2B5EF4-FFF2-40B4-BE49-F238E27FC236}">
                <a16:creationId xmlns:a16="http://schemas.microsoft.com/office/drawing/2014/main" id="{931BB3C8-FA50-42B2-A05E-29A9BD6A737B}"/>
              </a:ext>
            </a:extLst>
          </p:cNvPr>
          <p:cNvSpPr txBox="1"/>
          <p:nvPr/>
        </p:nvSpPr>
        <p:spPr>
          <a:xfrm>
            <a:off x="2822321" y="8284408"/>
            <a:ext cx="3304648" cy="584775"/>
          </a:xfrm>
          <a:prstGeom prst="rect">
            <a:avLst/>
          </a:prstGeom>
          <a:noFill/>
        </p:spPr>
        <p:txBody>
          <a:bodyPr wrap="square">
            <a:spAutoFit/>
          </a:bodyPr>
          <a:lstStyle/>
          <a:p>
            <a:pPr algn="ctr"/>
            <a:r>
              <a:rPr lang="en-US" sz="3200" dirty="0">
                <a:solidFill>
                  <a:srgbClr val="FF0000"/>
                </a:solidFill>
              </a:rPr>
              <a:t>has a sore throat</a:t>
            </a:r>
          </a:p>
        </p:txBody>
      </p:sp>
      <p:sp>
        <p:nvSpPr>
          <p:cNvPr id="12" name="TextBox 13">
            <a:extLst>
              <a:ext uri="{FF2B5EF4-FFF2-40B4-BE49-F238E27FC236}">
                <a16:creationId xmlns:a16="http://schemas.microsoft.com/office/drawing/2014/main" id="{EC94B8C4-1E43-4785-B3BC-0749FFD37475}"/>
              </a:ext>
            </a:extLst>
          </p:cNvPr>
          <p:cNvSpPr txBox="1"/>
          <p:nvPr/>
        </p:nvSpPr>
        <p:spPr>
          <a:xfrm>
            <a:off x="6450877" y="8869183"/>
            <a:ext cx="4796287" cy="584775"/>
          </a:xfrm>
          <a:prstGeom prst="rect">
            <a:avLst/>
          </a:prstGeom>
          <a:noFill/>
        </p:spPr>
        <p:txBody>
          <a:bodyPr wrap="square">
            <a:spAutoFit/>
          </a:bodyPr>
          <a:lstStyle/>
          <a:p>
            <a:pPr algn="ctr"/>
            <a:r>
              <a:rPr lang="en-US" sz="3200" dirty="0">
                <a:solidFill>
                  <a:srgbClr val="FF0000"/>
                </a:solidFill>
              </a:rPr>
              <a:t>eat fruit and vegetables </a:t>
            </a:r>
          </a:p>
        </p:txBody>
      </p:sp>
    </p:spTree>
    <p:extLst>
      <p:ext uri="{BB962C8B-B14F-4D97-AF65-F5344CB8AC3E}">
        <p14:creationId xmlns:p14="http://schemas.microsoft.com/office/powerpoint/2010/main" val="404784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AF98B56B-2F82-4BC6-9077-A18F880BC642}"/>
              </a:ext>
            </a:extLst>
          </p:cNvPr>
          <p:cNvSpPr txBox="1"/>
          <p:nvPr/>
        </p:nvSpPr>
        <p:spPr>
          <a:xfrm>
            <a:off x="1219200" y="1028700"/>
            <a:ext cx="13944600" cy="1061829"/>
          </a:xfrm>
          <a:prstGeom prst="rect">
            <a:avLst/>
          </a:prstGeom>
          <a:noFill/>
        </p:spPr>
        <p:txBody>
          <a:bodyPr wrap="square" rtlCol="0">
            <a:spAutoFit/>
          </a:bodyPr>
          <a:lstStyle/>
          <a:p>
            <a:r>
              <a:rPr lang="en-US" sz="3600" b="1" dirty="0">
                <a:solidFill>
                  <a:schemeClr val="accent6">
                    <a:lumMod val="50000"/>
                  </a:schemeClr>
                </a:solidFill>
              </a:rPr>
              <a:t>Grammar: a. Circle the correct answer. </a:t>
            </a:r>
          </a:p>
          <a:p>
            <a:endParaRPr lang="en-US" sz="2700" dirty="0"/>
          </a:p>
        </p:txBody>
      </p:sp>
      <p:sp>
        <p:nvSpPr>
          <p:cNvPr id="3" name="Hộp Văn bản 2">
            <a:extLst>
              <a:ext uri="{FF2B5EF4-FFF2-40B4-BE49-F238E27FC236}">
                <a16:creationId xmlns:a16="http://schemas.microsoft.com/office/drawing/2014/main" id="{31E2BA5D-37F9-43BF-9D2A-1DB4BE8C3C98}"/>
              </a:ext>
            </a:extLst>
          </p:cNvPr>
          <p:cNvSpPr txBox="1"/>
          <p:nvPr/>
        </p:nvSpPr>
        <p:spPr>
          <a:xfrm>
            <a:off x="762000" y="1866900"/>
            <a:ext cx="16459200" cy="5518242"/>
          </a:xfrm>
          <a:prstGeom prst="rect">
            <a:avLst/>
          </a:prstGeom>
          <a:noFill/>
        </p:spPr>
        <p:txBody>
          <a:bodyPr wrap="square" rtlCol="0">
            <a:spAutoFit/>
          </a:bodyPr>
          <a:lstStyle/>
          <a:p>
            <a:pPr marL="342900" indent="-342900">
              <a:lnSpc>
                <a:spcPct val="150000"/>
              </a:lnSpc>
              <a:buAutoNum type="arabicPeriod"/>
            </a:pPr>
            <a:r>
              <a:rPr lang="en-US" sz="4000" dirty="0">
                <a:latin typeface="Arial" panose="020B0604020202020204" pitchFamily="34" charset="0"/>
                <a:cs typeface="Arial" panose="020B0604020202020204" pitchFamily="34" charset="0"/>
              </a:rPr>
              <a:t>Can you go buy </a:t>
            </a:r>
            <a:r>
              <a:rPr lang="en-US" sz="4000" b="1" dirty="0">
                <a:latin typeface="Arial" panose="020B0604020202020204" pitchFamily="34" charset="0"/>
                <a:cs typeface="Arial" panose="020B0604020202020204" pitchFamily="34" charset="0"/>
              </a:rPr>
              <a:t>some/much </a:t>
            </a:r>
            <a:r>
              <a:rPr lang="en-US" sz="4000" dirty="0">
                <a:latin typeface="Arial" panose="020B0604020202020204" pitchFamily="34" charset="0"/>
                <a:cs typeface="Arial" panose="020B0604020202020204" pitchFamily="34" charset="0"/>
              </a:rPr>
              <a:t>milk, please? </a:t>
            </a:r>
          </a:p>
          <a:p>
            <a:pPr>
              <a:lnSpc>
                <a:spcPct val="150000"/>
              </a:lnSpc>
            </a:pPr>
            <a:r>
              <a:rPr lang="en-US" sz="4000" dirty="0">
                <a:latin typeface="Arial" panose="020B0604020202020204" pitchFamily="34" charset="0"/>
                <a:cs typeface="Arial" panose="020B0604020202020204" pitchFamily="34" charset="0"/>
              </a:rPr>
              <a:t>We don’t have </a:t>
            </a:r>
            <a:r>
              <a:rPr lang="en-US" sz="4000" b="1" dirty="0">
                <a:latin typeface="Arial" panose="020B0604020202020204" pitchFamily="34" charset="0"/>
                <a:cs typeface="Arial" panose="020B0604020202020204" pitchFamily="34" charset="0"/>
              </a:rPr>
              <a:t>some/any </a:t>
            </a:r>
            <a:r>
              <a:rPr lang="en-US" sz="4000" dirty="0">
                <a:latin typeface="Arial" panose="020B0604020202020204" pitchFamily="34" charset="0"/>
                <a:cs typeface="Arial" panose="020B0604020202020204" pitchFamily="34" charset="0"/>
              </a:rPr>
              <a:t>left. </a:t>
            </a:r>
          </a:p>
          <a:p>
            <a:pPr>
              <a:lnSpc>
                <a:spcPct val="150000"/>
              </a:lnSpc>
            </a:pPr>
            <a:r>
              <a:rPr lang="en-US" sz="4000" dirty="0">
                <a:latin typeface="Arial" panose="020B0604020202020204" pitchFamily="34" charset="0"/>
                <a:cs typeface="Arial" panose="020B0604020202020204" pitchFamily="34" charset="0"/>
              </a:rPr>
              <a:t>2. I eat </a:t>
            </a:r>
            <a:r>
              <a:rPr lang="en-US" sz="4000" b="1" dirty="0">
                <a:latin typeface="Arial" panose="020B0604020202020204" pitchFamily="34" charset="0"/>
                <a:cs typeface="Arial" panose="020B0604020202020204" pitchFamily="34" charset="0"/>
              </a:rPr>
              <a:t>lots of/any </a:t>
            </a:r>
            <a:r>
              <a:rPr lang="en-US" sz="4000" dirty="0">
                <a:latin typeface="Arial" panose="020B0604020202020204" pitchFamily="34" charset="0"/>
                <a:cs typeface="Arial" panose="020B0604020202020204" pitchFamily="34" charset="0"/>
              </a:rPr>
              <a:t>vegetables every day. </a:t>
            </a:r>
          </a:p>
          <a:p>
            <a:pPr>
              <a:lnSpc>
                <a:spcPct val="150000"/>
              </a:lnSpc>
            </a:pPr>
            <a:r>
              <a:rPr lang="en-US" sz="4000" dirty="0">
                <a:latin typeface="Arial" panose="020B0604020202020204" pitchFamily="34" charset="0"/>
                <a:cs typeface="Arial" panose="020B0604020202020204" pitchFamily="34" charset="0"/>
              </a:rPr>
              <a:t>3. Ben doesn’t do </a:t>
            </a:r>
            <a:r>
              <a:rPr lang="en-US" sz="4000" b="1" dirty="0">
                <a:latin typeface="Arial" panose="020B0604020202020204" pitchFamily="34" charset="0"/>
                <a:cs typeface="Arial" panose="020B0604020202020204" pitchFamily="34" charset="0"/>
              </a:rPr>
              <a:t>any/ a little </a:t>
            </a:r>
            <a:r>
              <a:rPr lang="en-US" sz="4000" dirty="0">
                <a:latin typeface="Arial" panose="020B0604020202020204" pitchFamily="34" charset="0"/>
                <a:cs typeface="Arial" panose="020B0604020202020204" pitchFamily="34" charset="0"/>
              </a:rPr>
              <a:t>exercise. He’s very lazy. </a:t>
            </a:r>
          </a:p>
          <a:p>
            <a:pPr>
              <a:lnSpc>
                <a:spcPct val="150000"/>
              </a:lnSpc>
            </a:pPr>
            <a:r>
              <a:rPr lang="en-US" sz="4000" dirty="0">
                <a:latin typeface="Arial" panose="020B0604020202020204" pitchFamily="34" charset="0"/>
                <a:cs typeface="Arial" panose="020B0604020202020204" pitchFamily="34" charset="0"/>
              </a:rPr>
              <a:t>4. My parents help me watch </a:t>
            </a:r>
            <a:r>
              <a:rPr lang="en-US" sz="4000" b="1" dirty="0">
                <a:latin typeface="Arial" panose="020B0604020202020204" pitchFamily="34" charset="0"/>
                <a:cs typeface="Arial" panose="020B0604020202020204" pitchFamily="34" charset="0"/>
              </a:rPr>
              <a:t>a little/any </a:t>
            </a:r>
            <a:r>
              <a:rPr lang="en-US" sz="4000" dirty="0">
                <a:latin typeface="Arial" panose="020B0604020202020204" pitchFamily="34" charset="0"/>
                <a:cs typeface="Arial" panose="020B0604020202020204" pitchFamily="34" charset="0"/>
              </a:rPr>
              <a:t>TV every day. </a:t>
            </a:r>
          </a:p>
          <a:p>
            <a:pPr>
              <a:lnSpc>
                <a:spcPct val="150000"/>
              </a:lnSpc>
            </a:pPr>
            <a:r>
              <a:rPr lang="en-US" sz="4000" dirty="0">
                <a:latin typeface="Arial" panose="020B0604020202020204" pitchFamily="34" charset="0"/>
                <a:cs typeface="Arial" panose="020B0604020202020204" pitchFamily="34" charset="0"/>
              </a:rPr>
              <a:t>5. You should drink </a:t>
            </a:r>
            <a:r>
              <a:rPr lang="en-US" sz="4000" b="1" dirty="0">
                <a:latin typeface="Arial" panose="020B0604020202020204" pitchFamily="34" charset="0"/>
                <a:cs typeface="Arial" panose="020B0604020202020204" pitchFamily="34" charset="0"/>
              </a:rPr>
              <a:t>lots of/ any </a:t>
            </a:r>
            <a:r>
              <a:rPr lang="en-US" sz="4000" dirty="0">
                <a:latin typeface="Arial" panose="020B0604020202020204" pitchFamily="34" charset="0"/>
                <a:cs typeface="Arial" panose="020B0604020202020204" pitchFamily="34" charset="0"/>
              </a:rPr>
              <a:t>water every day. </a:t>
            </a:r>
          </a:p>
        </p:txBody>
      </p:sp>
      <p:sp>
        <p:nvSpPr>
          <p:cNvPr id="4" name="Oval 15">
            <a:extLst>
              <a:ext uri="{FF2B5EF4-FFF2-40B4-BE49-F238E27FC236}">
                <a16:creationId xmlns:a16="http://schemas.microsoft.com/office/drawing/2014/main" id="{024E2B47-2D80-439B-9B4D-06B4C6E46464}"/>
              </a:ext>
            </a:extLst>
          </p:cNvPr>
          <p:cNvSpPr/>
          <p:nvPr/>
        </p:nvSpPr>
        <p:spPr>
          <a:xfrm>
            <a:off x="4876800" y="2090529"/>
            <a:ext cx="1524000" cy="69077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15">
            <a:extLst>
              <a:ext uri="{FF2B5EF4-FFF2-40B4-BE49-F238E27FC236}">
                <a16:creationId xmlns:a16="http://schemas.microsoft.com/office/drawing/2014/main" id="{297AB236-6517-4418-A76F-F6B26272E7E8}"/>
              </a:ext>
            </a:extLst>
          </p:cNvPr>
          <p:cNvSpPr/>
          <p:nvPr/>
        </p:nvSpPr>
        <p:spPr>
          <a:xfrm>
            <a:off x="5638800" y="2966829"/>
            <a:ext cx="990600" cy="69077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5">
            <a:extLst>
              <a:ext uri="{FF2B5EF4-FFF2-40B4-BE49-F238E27FC236}">
                <a16:creationId xmlns:a16="http://schemas.microsoft.com/office/drawing/2014/main" id="{F19B6297-7B0E-4435-8986-1E15A2705D2F}"/>
              </a:ext>
            </a:extLst>
          </p:cNvPr>
          <p:cNvSpPr/>
          <p:nvPr/>
        </p:nvSpPr>
        <p:spPr>
          <a:xfrm>
            <a:off x="2438400" y="3920011"/>
            <a:ext cx="1752600" cy="61389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5">
            <a:extLst>
              <a:ext uri="{FF2B5EF4-FFF2-40B4-BE49-F238E27FC236}">
                <a16:creationId xmlns:a16="http://schemas.microsoft.com/office/drawing/2014/main" id="{5DB0D8C6-F416-4F8B-9847-FE314C04BD43}"/>
              </a:ext>
            </a:extLst>
          </p:cNvPr>
          <p:cNvSpPr/>
          <p:nvPr/>
        </p:nvSpPr>
        <p:spPr>
          <a:xfrm>
            <a:off x="4762500" y="4907481"/>
            <a:ext cx="1104900" cy="54081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5">
            <a:extLst>
              <a:ext uri="{FF2B5EF4-FFF2-40B4-BE49-F238E27FC236}">
                <a16:creationId xmlns:a16="http://schemas.microsoft.com/office/drawing/2014/main" id="{56B81A01-570B-4E79-B861-B64F8C785431}"/>
              </a:ext>
            </a:extLst>
          </p:cNvPr>
          <p:cNvSpPr/>
          <p:nvPr/>
        </p:nvSpPr>
        <p:spPr>
          <a:xfrm>
            <a:off x="7315200" y="5753100"/>
            <a:ext cx="1752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5">
            <a:extLst>
              <a:ext uri="{FF2B5EF4-FFF2-40B4-BE49-F238E27FC236}">
                <a16:creationId xmlns:a16="http://schemas.microsoft.com/office/drawing/2014/main" id="{89AE05B1-2A0E-4D3A-97F9-F8A5B296C179}"/>
              </a:ext>
            </a:extLst>
          </p:cNvPr>
          <p:cNvSpPr/>
          <p:nvPr/>
        </p:nvSpPr>
        <p:spPr>
          <a:xfrm>
            <a:off x="5257800" y="6621781"/>
            <a:ext cx="1752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3D6AC6DC-3A41-4347-90A4-CF5225701FF6}"/>
              </a:ext>
            </a:extLst>
          </p:cNvPr>
          <p:cNvSpPr txBox="1"/>
          <p:nvPr/>
        </p:nvSpPr>
        <p:spPr>
          <a:xfrm>
            <a:off x="1219200" y="1028700"/>
            <a:ext cx="13944600" cy="1061829"/>
          </a:xfrm>
          <a:prstGeom prst="rect">
            <a:avLst/>
          </a:prstGeom>
          <a:noFill/>
        </p:spPr>
        <p:txBody>
          <a:bodyPr wrap="square" rtlCol="0">
            <a:spAutoFit/>
          </a:bodyPr>
          <a:lstStyle/>
          <a:p>
            <a:r>
              <a:rPr lang="en-US" sz="3600" b="1" dirty="0">
                <a:solidFill>
                  <a:schemeClr val="accent6">
                    <a:lumMod val="50000"/>
                  </a:schemeClr>
                </a:solidFill>
                <a:latin typeface="Arial" panose="020B0604020202020204" pitchFamily="34" charset="0"/>
                <a:cs typeface="Arial" panose="020B0604020202020204" pitchFamily="34" charset="0"/>
              </a:rPr>
              <a:t>b. Unscramble the sentences. </a:t>
            </a:r>
          </a:p>
          <a:p>
            <a:endParaRPr lang="en-US" sz="2700" dirty="0"/>
          </a:p>
        </p:txBody>
      </p:sp>
      <p:sp>
        <p:nvSpPr>
          <p:cNvPr id="3" name="TextBox 3">
            <a:extLst>
              <a:ext uri="{FF2B5EF4-FFF2-40B4-BE49-F238E27FC236}">
                <a16:creationId xmlns:a16="http://schemas.microsoft.com/office/drawing/2014/main" id="{04FF50D3-E5C5-4D4A-81C6-D6D93E45CE22}"/>
              </a:ext>
            </a:extLst>
          </p:cNvPr>
          <p:cNvSpPr txBox="1"/>
          <p:nvPr/>
        </p:nvSpPr>
        <p:spPr>
          <a:xfrm>
            <a:off x="838200" y="2324100"/>
            <a:ext cx="15011400" cy="6679201"/>
          </a:xfrm>
          <a:prstGeom prst="rect">
            <a:avLst/>
          </a:prstGeom>
          <a:noFill/>
        </p:spPr>
        <p:txBody>
          <a:bodyPr wrap="square">
            <a:spAutoFit/>
          </a:bodyPr>
          <a:lstStyle/>
          <a:p>
            <a:pPr>
              <a:lnSpc>
                <a:spcPct val="120000"/>
              </a:lnSpc>
            </a:pPr>
            <a:r>
              <a:rPr lang="en-US" sz="3600" dirty="0">
                <a:solidFill>
                  <a:schemeClr val="tx1">
                    <a:lumMod val="95000"/>
                    <a:lumOff val="5000"/>
                  </a:schemeClr>
                </a:solidFill>
                <a:latin typeface="Arial" panose="020B0604020202020204" pitchFamily="34" charset="0"/>
                <a:cs typeface="Arial" panose="020B0604020202020204" pitchFamily="34" charset="0"/>
              </a:rPr>
              <a:t>1. shouldn't/TV./You/much/watch/too</a:t>
            </a:r>
          </a:p>
          <a:p>
            <a:pPr>
              <a:lnSpc>
                <a:spcPct val="120000"/>
              </a:lnSpc>
            </a:pPr>
            <a:r>
              <a:rPr lang="en-US" sz="3600" dirty="0">
                <a:solidFill>
                  <a:schemeClr val="tx1">
                    <a:lumMod val="95000"/>
                    <a:lumOff val="5000"/>
                  </a:schemeClr>
                </a:solidFill>
                <a:latin typeface="Arial" panose="020B0604020202020204" pitchFamily="34" charset="0"/>
                <a:cs typeface="Arial" panose="020B0604020202020204" pitchFamily="34" charset="0"/>
              </a:rPr>
              <a:t>_________________________________________________________</a:t>
            </a:r>
          </a:p>
          <a:p>
            <a:pPr>
              <a:lnSpc>
                <a:spcPct val="120000"/>
              </a:lnSpc>
            </a:pPr>
            <a:r>
              <a:rPr lang="en-US" sz="3600" dirty="0">
                <a:solidFill>
                  <a:schemeClr val="tx1">
                    <a:lumMod val="95000"/>
                    <a:lumOff val="5000"/>
                  </a:schemeClr>
                </a:solidFill>
                <a:latin typeface="Arial" panose="020B0604020202020204" pitchFamily="34" charset="0"/>
                <a:cs typeface="Arial" panose="020B0604020202020204" pitchFamily="34" charset="0"/>
              </a:rPr>
              <a:t>2. do/What/should/healthier?/I/to/become</a:t>
            </a:r>
          </a:p>
          <a:p>
            <a:pPr>
              <a:lnSpc>
                <a:spcPct val="120000"/>
              </a:lnSpc>
            </a:pPr>
            <a:r>
              <a:rPr lang="en-US" sz="3600" dirty="0">
                <a:solidFill>
                  <a:schemeClr val="tx1">
                    <a:lumMod val="95000"/>
                    <a:lumOff val="5000"/>
                  </a:schemeClr>
                </a:solidFill>
                <a:latin typeface="Arial" panose="020B0604020202020204" pitchFamily="34" charset="0"/>
                <a:cs typeface="Arial" panose="020B0604020202020204" pitchFamily="34" charset="0"/>
              </a:rPr>
              <a:t>_________________________________________________________ 3. exercise./He/much/do/doesn't</a:t>
            </a:r>
          </a:p>
          <a:p>
            <a:pPr>
              <a:lnSpc>
                <a:spcPct val="120000"/>
              </a:lnSpc>
            </a:pPr>
            <a:r>
              <a:rPr lang="en-US" sz="3600" dirty="0">
                <a:solidFill>
                  <a:schemeClr val="tx1">
                    <a:lumMod val="95000"/>
                    <a:lumOff val="5000"/>
                  </a:schemeClr>
                </a:solidFill>
                <a:latin typeface="Arial" panose="020B0604020202020204" pitchFamily="34" charset="0"/>
                <a:cs typeface="Arial" panose="020B0604020202020204" pitchFamily="34" charset="0"/>
              </a:rPr>
              <a:t>_________________________________________________________</a:t>
            </a:r>
          </a:p>
          <a:p>
            <a:pPr>
              <a:lnSpc>
                <a:spcPct val="120000"/>
              </a:lnSpc>
            </a:pPr>
            <a:r>
              <a:rPr lang="en-US" sz="3600" dirty="0">
                <a:solidFill>
                  <a:schemeClr val="tx1">
                    <a:lumMod val="95000"/>
                    <a:lumOff val="5000"/>
                  </a:schemeClr>
                </a:solidFill>
                <a:latin typeface="Arial" panose="020B0604020202020204" pitchFamily="34" charset="0"/>
                <a:cs typeface="Arial" panose="020B0604020202020204" pitchFamily="34" charset="0"/>
              </a:rPr>
              <a:t>4. get/a/Teens/hours/night./nine/should/sleep/of</a:t>
            </a:r>
          </a:p>
          <a:p>
            <a:pPr>
              <a:lnSpc>
                <a:spcPct val="120000"/>
              </a:lnSpc>
            </a:pPr>
            <a:r>
              <a:rPr lang="en-US" sz="3600" dirty="0">
                <a:solidFill>
                  <a:schemeClr val="tx1">
                    <a:lumMod val="95000"/>
                    <a:lumOff val="5000"/>
                  </a:schemeClr>
                </a:solidFill>
                <a:latin typeface="Arial" panose="020B0604020202020204" pitchFamily="34" charset="0"/>
                <a:cs typeface="Arial" panose="020B0604020202020204" pitchFamily="34" charset="0"/>
              </a:rPr>
              <a:t>_________________________________________________________</a:t>
            </a:r>
          </a:p>
          <a:p>
            <a:pPr>
              <a:lnSpc>
                <a:spcPct val="120000"/>
              </a:lnSpc>
            </a:pPr>
            <a:r>
              <a:rPr lang="en-US" sz="3600" dirty="0">
                <a:solidFill>
                  <a:schemeClr val="tx1">
                    <a:lumMod val="95000"/>
                    <a:lumOff val="5000"/>
                  </a:schemeClr>
                </a:solidFill>
                <a:latin typeface="Arial" panose="020B0604020202020204" pitchFamily="34" charset="0"/>
                <a:cs typeface="Arial" panose="020B0604020202020204" pitchFamily="34" charset="0"/>
              </a:rPr>
              <a:t>5. of/shouldn't/candy./You/eat/lots</a:t>
            </a:r>
          </a:p>
          <a:p>
            <a:pPr>
              <a:lnSpc>
                <a:spcPct val="120000"/>
              </a:lnSpc>
            </a:pPr>
            <a:r>
              <a:rPr lang="en-US" sz="3600" dirty="0">
                <a:solidFill>
                  <a:schemeClr val="tx1">
                    <a:lumMod val="95000"/>
                    <a:lumOff val="5000"/>
                  </a:schemeClr>
                </a:solidFill>
                <a:latin typeface="Arial" panose="020B0604020202020204" pitchFamily="34" charset="0"/>
                <a:cs typeface="Arial" panose="020B0604020202020204" pitchFamily="34" charset="0"/>
              </a:rPr>
              <a:t>_________________________________________________________</a:t>
            </a:r>
          </a:p>
        </p:txBody>
      </p:sp>
      <p:sp>
        <p:nvSpPr>
          <p:cNvPr id="4" name="TextBox 4">
            <a:extLst>
              <a:ext uri="{FF2B5EF4-FFF2-40B4-BE49-F238E27FC236}">
                <a16:creationId xmlns:a16="http://schemas.microsoft.com/office/drawing/2014/main" id="{B170A34B-2854-4F3B-80DC-F16FA2939836}"/>
              </a:ext>
            </a:extLst>
          </p:cNvPr>
          <p:cNvSpPr txBox="1"/>
          <p:nvPr/>
        </p:nvSpPr>
        <p:spPr>
          <a:xfrm>
            <a:off x="38100" y="3086098"/>
            <a:ext cx="8305800" cy="584775"/>
          </a:xfrm>
          <a:prstGeom prst="rect">
            <a:avLst/>
          </a:prstGeom>
          <a:noFill/>
        </p:spPr>
        <p:txBody>
          <a:bodyPr wrap="square">
            <a:spAutoFit/>
          </a:bodyPr>
          <a:lstStyle/>
          <a:p>
            <a:pPr algn="ctr"/>
            <a:r>
              <a:rPr lang="en-US" sz="3200" dirty="0">
                <a:solidFill>
                  <a:srgbClr val="FF0000"/>
                </a:solidFill>
                <a:latin typeface="Arial" panose="020B0604020202020204" pitchFamily="34" charset="0"/>
                <a:cs typeface="Arial" panose="020B0604020202020204" pitchFamily="34" charset="0"/>
              </a:rPr>
              <a:t>You shouldn’t watch too much TV.</a:t>
            </a:r>
          </a:p>
        </p:txBody>
      </p:sp>
      <p:sp>
        <p:nvSpPr>
          <p:cNvPr id="6" name="TextBox 5">
            <a:extLst>
              <a:ext uri="{FF2B5EF4-FFF2-40B4-BE49-F238E27FC236}">
                <a16:creationId xmlns:a16="http://schemas.microsoft.com/office/drawing/2014/main" id="{3F93BADF-EBD7-41FE-BA9F-EE8FFDC5BE8E}"/>
              </a:ext>
            </a:extLst>
          </p:cNvPr>
          <p:cNvSpPr txBox="1"/>
          <p:nvPr/>
        </p:nvSpPr>
        <p:spPr>
          <a:xfrm>
            <a:off x="1219200" y="4432875"/>
            <a:ext cx="9296400" cy="584775"/>
          </a:xfrm>
          <a:prstGeom prst="rect">
            <a:avLst/>
          </a:prstGeom>
          <a:noFill/>
        </p:spPr>
        <p:txBody>
          <a:bodyPr wrap="square">
            <a:spAutoFit/>
          </a:bodyPr>
          <a:lstStyle/>
          <a:p>
            <a:r>
              <a:rPr lang="en-US" sz="3200" dirty="0">
                <a:solidFill>
                  <a:srgbClr val="FF0000"/>
                </a:solidFill>
                <a:latin typeface="Arial" panose="020B0604020202020204" pitchFamily="34" charset="0"/>
                <a:cs typeface="Arial" panose="020B0604020202020204" pitchFamily="34" charset="0"/>
              </a:rPr>
              <a:t>What should I do to become healthier?</a:t>
            </a:r>
          </a:p>
        </p:txBody>
      </p:sp>
      <p:sp>
        <p:nvSpPr>
          <p:cNvPr id="7" name="TextBox 7">
            <a:extLst>
              <a:ext uri="{FF2B5EF4-FFF2-40B4-BE49-F238E27FC236}">
                <a16:creationId xmlns:a16="http://schemas.microsoft.com/office/drawing/2014/main" id="{0389E99F-E969-4753-B90D-A9DDC6791BC7}"/>
              </a:ext>
            </a:extLst>
          </p:cNvPr>
          <p:cNvSpPr txBox="1"/>
          <p:nvPr/>
        </p:nvSpPr>
        <p:spPr>
          <a:xfrm>
            <a:off x="1203960" y="5752312"/>
            <a:ext cx="6924782" cy="584775"/>
          </a:xfrm>
          <a:prstGeom prst="rect">
            <a:avLst/>
          </a:prstGeom>
          <a:noFill/>
        </p:spPr>
        <p:txBody>
          <a:bodyPr wrap="square">
            <a:spAutoFit/>
          </a:bodyPr>
          <a:lstStyle/>
          <a:p>
            <a:r>
              <a:rPr lang="en-US" sz="3200" dirty="0">
                <a:solidFill>
                  <a:srgbClr val="FF0000"/>
                </a:solidFill>
                <a:latin typeface="Arial" panose="020B0604020202020204" pitchFamily="34" charset="0"/>
                <a:cs typeface="Arial" panose="020B0604020202020204" pitchFamily="34" charset="0"/>
              </a:rPr>
              <a:t>He doesn’t do much exercise.</a:t>
            </a:r>
          </a:p>
        </p:txBody>
      </p:sp>
      <p:sp>
        <p:nvSpPr>
          <p:cNvPr id="8" name="TextBox 8">
            <a:extLst>
              <a:ext uri="{FF2B5EF4-FFF2-40B4-BE49-F238E27FC236}">
                <a16:creationId xmlns:a16="http://schemas.microsoft.com/office/drawing/2014/main" id="{0B756F9D-DF94-42E0-B15B-A68E8A65E574}"/>
              </a:ext>
            </a:extLst>
          </p:cNvPr>
          <p:cNvSpPr txBox="1"/>
          <p:nvPr/>
        </p:nvSpPr>
        <p:spPr>
          <a:xfrm>
            <a:off x="1031818" y="7071749"/>
            <a:ext cx="11007782" cy="584775"/>
          </a:xfrm>
          <a:prstGeom prst="rect">
            <a:avLst/>
          </a:prstGeom>
          <a:noFill/>
        </p:spPr>
        <p:txBody>
          <a:bodyPr wrap="square">
            <a:spAutoFit/>
          </a:bodyPr>
          <a:lstStyle/>
          <a:p>
            <a:r>
              <a:rPr lang="en-US" sz="3200" dirty="0">
                <a:solidFill>
                  <a:srgbClr val="FF0000"/>
                </a:solidFill>
                <a:latin typeface="Arial" panose="020B0604020202020204" pitchFamily="34" charset="0"/>
                <a:cs typeface="Arial" panose="020B0604020202020204" pitchFamily="34" charset="0"/>
              </a:rPr>
              <a:t>Teens should get a nine hours of sleep a night.</a:t>
            </a:r>
          </a:p>
        </p:txBody>
      </p:sp>
      <p:sp>
        <p:nvSpPr>
          <p:cNvPr id="10" name="TextBox 9">
            <a:extLst>
              <a:ext uri="{FF2B5EF4-FFF2-40B4-BE49-F238E27FC236}">
                <a16:creationId xmlns:a16="http://schemas.microsoft.com/office/drawing/2014/main" id="{3CFFED95-1256-439D-AC58-019A3766C353}"/>
              </a:ext>
            </a:extLst>
          </p:cNvPr>
          <p:cNvSpPr txBox="1"/>
          <p:nvPr/>
        </p:nvSpPr>
        <p:spPr>
          <a:xfrm>
            <a:off x="1019489" y="8418524"/>
            <a:ext cx="7918564" cy="584775"/>
          </a:xfrm>
          <a:prstGeom prst="rect">
            <a:avLst/>
          </a:prstGeom>
          <a:noFill/>
        </p:spPr>
        <p:txBody>
          <a:bodyPr wrap="square">
            <a:spAutoFit/>
          </a:bodyPr>
          <a:lstStyle/>
          <a:p>
            <a:r>
              <a:rPr lang="en-US" sz="3200" dirty="0">
                <a:solidFill>
                  <a:srgbClr val="FF0000"/>
                </a:solidFill>
                <a:latin typeface="Arial" panose="020B0604020202020204" pitchFamily="34" charset="0"/>
                <a:cs typeface="Arial" panose="020B0604020202020204" pitchFamily="34" charset="0"/>
              </a:rPr>
              <a:t>You shouldn’t eat lots of candy.</a:t>
            </a:r>
          </a:p>
        </p:txBody>
      </p:sp>
    </p:spTree>
    <p:extLst>
      <p:ext uri="{BB962C8B-B14F-4D97-AF65-F5344CB8AC3E}">
        <p14:creationId xmlns:p14="http://schemas.microsoft.com/office/powerpoint/2010/main" val="94193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9FC5DBD-A7D6-4164-8360-6A3372E6C364}"/>
              </a:ext>
            </a:extLst>
          </p:cNvPr>
          <p:cNvSpPr txBox="1"/>
          <p:nvPr/>
        </p:nvSpPr>
        <p:spPr>
          <a:xfrm>
            <a:off x="1066800" y="1168279"/>
            <a:ext cx="15240000" cy="1305165"/>
          </a:xfrm>
          <a:prstGeom prst="rect">
            <a:avLst/>
          </a:prstGeom>
          <a:noFill/>
        </p:spPr>
        <p:txBody>
          <a:bodyPr wrap="square">
            <a:spAutoFit/>
          </a:bodyPr>
          <a:lstStyle/>
          <a:p>
            <a:pPr>
              <a:lnSpc>
                <a:spcPct val="150000"/>
              </a:lnSpc>
            </a:pPr>
            <a:r>
              <a:rPr lang="en-US" sz="2400" b="1" dirty="0">
                <a:solidFill>
                  <a:schemeClr val="accent6">
                    <a:lumMod val="50000"/>
                  </a:schemeClr>
                </a:solidFill>
                <a:latin typeface="Arial" panose="020B0604020202020204" pitchFamily="34" charset="0"/>
                <a:cs typeface="Arial" panose="020B0604020202020204" pitchFamily="34" charset="0"/>
              </a:rPr>
              <a:t>a</a:t>
            </a:r>
            <a:r>
              <a:rPr lang="en-US" sz="2800" b="1" dirty="0">
                <a:solidFill>
                  <a:schemeClr val="accent6">
                    <a:lumMod val="50000"/>
                  </a:schemeClr>
                </a:solidFill>
                <a:latin typeface="Arial" panose="020B0604020202020204" pitchFamily="34" charset="0"/>
                <a:cs typeface="Arial" panose="020B0604020202020204" pitchFamily="34" charset="0"/>
              </a:rPr>
              <a:t>. Circle the word that has the underlined part pronounced differently</a:t>
            </a:r>
          </a:p>
          <a:p>
            <a:pPr>
              <a:lnSpc>
                <a:spcPct val="150000"/>
              </a:lnSpc>
            </a:pPr>
            <a:r>
              <a:rPr lang="en-US" sz="2800" b="1" dirty="0">
                <a:solidFill>
                  <a:schemeClr val="accent6">
                    <a:lumMod val="50000"/>
                  </a:schemeClr>
                </a:solidFill>
                <a:latin typeface="Arial" panose="020B0604020202020204" pitchFamily="34" charset="0"/>
                <a:cs typeface="Arial" panose="020B0604020202020204" pitchFamily="34" charset="0"/>
              </a:rPr>
              <a:t>from the others.</a:t>
            </a:r>
          </a:p>
        </p:txBody>
      </p:sp>
      <p:pic>
        <p:nvPicPr>
          <p:cNvPr id="5" name="Picture 2">
            <a:extLst>
              <a:ext uri="{FF2B5EF4-FFF2-40B4-BE49-F238E27FC236}">
                <a16:creationId xmlns:a16="http://schemas.microsoft.com/office/drawing/2014/main" id="{28D527DC-4867-4A03-B2C6-BE24F59B76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266700"/>
            <a:ext cx="4419980" cy="901579"/>
          </a:xfrm>
          <a:prstGeom prst="rect">
            <a:avLst/>
          </a:prstGeom>
        </p:spPr>
      </p:pic>
      <p:sp>
        <p:nvSpPr>
          <p:cNvPr id="6" name="TextBox 24">
            <a:extLst>
              <a:ext uri="{FF2B5EF4-FFF2-40B4-BE49-F238E27FC236}">
                <a16:creationId xmlns:a16="http://schemas.microsoft.com/office/drawing/2014/main" id="{C9F71B1A-0FC2-484A-9E9E-A3675EEE02E9}"/>
              </a:ext>
            </a:extLst>
          </p:cNvPr>
          <p:cNvSpPr txBox="1"/>
          <p:nvPr/>
        </p:nvSpPr>
        <p:spPr>
          <a:xfrm>
            <a:off x="1005840" y="2499680"/>
            <a:ext cx="13868400" cy="2232021"/>
          </a:xfrm>
          <a:prstGeom prst="rect">
            <a:avLst/>
          </a:prstGeom>
          <a:noFill/>
        </p:spPr>
        <p:txBody>
          <a:bodyPr wrap="square">
            <a:spAutoFit/>
          </a:bodyPr>
          <a:lstStyle/>
          <a:p>
            <a:pPr>
              <a:lnSpc>
                <a:spcPct val="150000"/>
              </a:lnSpc>
            </a:pPr>
            <a:r>
              <a:rPr lang="en-US" sz="3200" dirty="0">
                <a:latin typeface="Arial" panose="020B0604020202020204" pitchFamily="34" charset="0"/>
                <a:cs typeface="Arial" panose="020B0604020202020204" pitchFamily="34" charset="0"/>
              </a:rPr>
              <a:t>1. A. t</a:t>
            </a:r>
            <a:r>
              <a:rPr lang="en-US" sz="3200" u="sng" dirty="0">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ke 		B. st</a:t>
            </a:r>
            <a:r>
              <a:rPr lang="en-US" sz="3200" u="sng" dirty="0">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y 		C. l</a:t>
            </a:r>
            <a:r>
              <a:rPr lang="en-US" sz="3200" u="sng" dirty="0">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te 		D. sod</a:t>
            </a:r>
            <a:r>
              <a:rPr lang="en-US" sz="3200" u="sng" dirty="0">
                <a:latin typeface="Arial" panose="020B0604020202020204" pitchFamily="34" charset="0"/>
                <a:cs typeface="Arial" panose="020B0604020202020204" pitchFamily="34" charset="0"/>
              </a:rPr>
              <a:t>a</a:t>
            </a:r>
          </a:p>
          <a:p>
            <a:pPr>
              <a:lnSpc>
                <a:spcPct val="150000"/>
              </a:lnSpc>
            </a:pPr>
            <a:r>
              <a:rPr lang="en-US" sz="3200" dirty="0">
                <a:latin typeface="Arial" panose="020B0604020202020204" pitchFamily="34" charset="0"/>
                <a:cs typeface="Arial" panose="020B0604020202020204" pitchFamily="34" charset="0"/>
              </a:rPr>
              <a:t>2. A. f</a:t>
            </a:r>
            <a:r>
              <a:rPr lang="en-US" sz="3200" u="sng" dirty="0">
                <a:latin typeface="Arial" panose="020B0604020202020204" pitchFamily="34" charset="0"/>
                <a:cs typeface="Arial" panose="020B0604020202020204" pitchFamily="34" charset="0"/>
              </a:rPr>
              <a:t>e</a:t>
            </a:r>
            <a:r>
              <a:rPr lang="en-US" sz="3200" dirty="0">
                <a:latin typeface="Arial" panose="020B0604020202020204" pitchFamily="34" charset="0"/>
                <a:cs typeface="Arial" panose="020B0604020202020204" pitchFamily="34" charset="0"/>
              </a:rPr>
              <a:t>ver 	B. r</a:t>
            </a:r>
            <a:r>
              <a:rPr lang="en-US" sz="3200" u="sng" dirty="0">
                <a:latin typeface="Arial" panose="020B0604020202020204" pitchFamily="34" charset="0"/>
                <a:cs typeface="Arial" panose="020B0604020202020204" pitchFamily="34" charset="0"/>
              </a:rPr>
              <a:t>e</a:t>
            </a:r>
            <a:r>
              <a:rPr lang="en-US" sz="3200" dirty="0">
                <a:latin typeface="Arial" panose="020B0604020202020204" pitchFamily="34" charset="0"/>
                <a:cs typeface="Arial" panose="020B0604020202020204" pitchFamily="34" charset="0"/>
              </a:rPr>
              <a:t>st 	         C. v</a:t>
            </a:r>
            <a:r>
              <a:rPr lang="en-US" sz="3200" u="sng" dirty="0">
                <a:latin typeface="Arial" panose="020B0604020202020204" pitchFamily="34" charset="0"/>
                <a:cs typeface="Arial" panose="020B0604020202020204" pitchFamily="34" charset="0"/>
              </a:rPr>
              <a:t>e</a:t>
            </a:r>
            <a:r>
              <a:rPr lang="en-US" sz="3200" dirty="0">
                <a:latin typeface="Arial" panose="020B0604020202020204" pitchFamily="34" charset="0"/>
                <a:cs typeface="Arial" panose="020B0604020202020204" pitchFamily="34" charset="0"/>
              </a:rPr>
              <a:t>getable 	D. m</a:t>
            </a:r>
            <a:r>
              <a:rPr lang="en-US" sz="3200" u="sng" dirty="0">
                <a:latin typeface="Arial" panose="020B0604020202020204" pitchFamily="34" charset="0"/>
                <a:cs typeface="Arial" panose="020B0604020202020204" pitchFamily="34" charset="0"/>
              </a:rPr>
              <a:t>e</a:t>
            </a:r>
            <a:r>
              <a:rPr lang="en-US" sz="3200" dirty="0">
                <a:latin typeface="Arial" panose="020B0604020202020204" pitchFamily="34" charset="0"/>
                <a:cs typeface="Arial" panose="020B0604020202020204" pitchFamily="34" charset="0"/>
              </a:rPr>
              <a:t>dicine</a:t>
            </a:r>
          </a:p>
          <a:p>
            <a:pPr>
              <a:lnSpc>
                <a:spcPct val="150000"/>
              </a:lnSpc>
            </a:pPr>
            <a:r>
              <a:rPr lang="en-US" sz="3200" dirty="0">
                <a:latin typeface="Arial" panose="020B0604020202020204" pitchFamily="34" charset="0"/>
                <a:cs typeface="Arial" panose="020B0604020202020204" pitchFamily="34" charset="0"/>
              </a:rPr>
              <a:t>3. A. c</a:t>
            </a:r>
            <a:r>
              <a:rPr lang="en-US" sz="3200" u="sng" dirty="0">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ndy 	B. f</a:t>
            </a:r>
            <a:r>
              <a:rPr lang="en-US" sz="3200" u="sng" dirty="0">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st food 	C. w</a:t>
            </a:r>
            <a:r>
              <a:rPr lang="en-US" sz="3200" u="sng" dirty="0">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rm 		D. h</a:t>
            </a:r>
            <a:r>
              <a:rPr lang="en-US" sz="3200" u="sng" dirty="0">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ve</a:t>
            </a:r>
          </a:p>
        </p:txBody>
      </p:sp>
      <p:sp>
        <p:nvSpPr>
          <p:cNvPr id="8" name="Hộp Văn bản 7">
            <a:extLst>
              <a:ext uri="{FF2B5EF4-FFF2-40B4-BE49-F238E27FC236}">
                <a16:creationId xmlns:a16="http://schemas.microsoft.com/office/drawing/2014/main" id="{82AF20B4-2469-4BA3-AF5F-3262EB2BAB4A}"/>
              </a:ext>
            </a:extLst>
          </p:cNvPr>
          <p:cNvSpPr txBox="1"/>
          <p:nvPr/>
        </p:nvSpPr>
        <p:spPr>
          <a:xfrm>
            <a:off x="914400" y="4931254"/>
            <a:ext cx="15544800" cy="1305165"/>
          </a:xfrm>
          <a:prstGeom prst="rect">
            <a:avLst/>
          </a:prstGeom>
          <a:noFill/>
        </p:spPr>
        <p:txBody>
          <a:bodyPr wrap="square">
            <a:spAutoFit/>
          </a:bodyPr>
          <a:lstStyle/>
          <a:p>
            <a:pPr>
              <a:lnSpc>
                <a:spcPct val="150000"/>
              </a:lnSpc>
            </a:pPr>
            <a:r>
              <a:rPr lang="en-US" sz="2800" b="1" dirty="0">
                <a:solidFill>
                  <a:schemeClr val="accent6">
                    <a:lumMod val="50000"/>
                  </a:schemeClr>
                </a:solidFill>
                <a:latin typeface="Arial" panose="020B0604020202020204" pitchFamily="34" charset="0"/>
                <a:cs typeface="Arial" panose="020B0604020202020204" pitchFamily="34" charset="0"/>
              </a:rPr>
              <a:t>b. Circle the word that differs from the other three in the position of primary stress in each of the following questions.</a:t>
            </a:r>
          </a:p>
        </p:txBody>
      </p:sp>
      <p:sp>
        <p:nvSpPr>
          <p:cNvPr id="9" name="TextBox 24">
            <a:extLst>
              <a:ext uri="{FF2B5EF4-FFF2-40B4-BE49-F238E27FC236}">
                <a16:creationId xmlns:a16="http://schemas.microsoft.com/office/drawing/2014/main" id="{A5B0888E-938F-4B1A-BDC0-F62BB10FC804}"/>
              </a:ext>
            </a:extLst>
          </p:cNvPr>
          <p:cNvSpPr txBox="1"/>
          <p:nvPr/>
        </p:nvSpPr>
        <p:spPr>
          <a:xfrm>
            <a:off x="990600" y="6650464"/>
            <a:ext cx="16078200" cy="2217082"/>
          </a:xfrm>
          <a:prstGeom prst="rect">
            <a:avLst/>
          </a:prstGeom>
          <a:noFill/>
        </p:spPr>
        <p:txBody>
          <a:bodyPr wrap="square">
            <a:spAutoFit/>
          </a:bodyPr>
          <a:lstStyle/>
          <a:p>
            <a:pPr>
              <a:lnSpc>
                <a:spcPct val="150000"/>
              </a:lnSpc>
            </a:pPr>
            <a:r>
              <a:rPr lang="en-US" sz="3200" dirty="0">
                <a:latin typeface="Arial" panose="020B0604020202020204" pitchFamily="34" charset="0"/>
                <a:cs typeface="Arial" panose="020B0604020202020204" pitchFamily="34" charset="0"/>
              </a:rPr>
              <a:t>4. A. medicine   	B. unhealthy 	  C. vitamin 		D. vegetable</a:t>
            </a:r>
          </a:p>
          <a:p>
            <a:pPr>
              <a:lnSpc>
                <a:spcPct val="150000"/>
              </a:lnSpc>
            </a:pPr>
            <a:r>
              <a:rPr lang="en-US" sz="3200" dirty="0">
                <a:latin typeface="Arial" panose="020B0604020202020204" pitchFamily="34" charset="0"/>
                <a:cs typeface="Arial" panose="020B0604020202020204" pitchFamily="34" charset="0"/>
              </a:rPr>
              <a:t>5. A. lifestyle 	       B. fever 		  C. lazy 		        D. enough</a:t>
            </a:r>
          </a:p>
          <a:p>
            <a:pPr>
              <a:lnSpc>
                <a:spcPct val="150000"/>
              </a:lnSpc>
            </a:pPr>
            <a:r>
              <a:rPr lang="en-US" sz="3200" dirty="0">
                <a:latin typeface="Arial" panose="020B0604020202020204" pitchFamily="34" charset="0"/>
                <a:cs typeface="Arial" panose="020B0604020202020204" pitchFamily="34" charset="0"/>
              </a:rPr>
              <a:t>6. A. cafeteria      B. stomachache 	  C. restaurant 	         D. exercise</a:t>
            </a:r>
          </a:p>
        </p:txBody>
      </p:sp>
      <p:sp>
        <p:nvSpPr>
          <p:cNvPr id="10" name="Oval 6">
            <a:extLst>
              <a:ext uri="{FF2B5EF4-FFF2-40B4-BE49-F238E27FC236}">
                <a16:creationId xmlns:a16="http://schemas.microsoft.com/office/drawing/2014/main" id="{1E443535-6AEB-4B5E-B45E-19B924488EDA}"/>
              </a:ext>
            </a:extLst>
          </p:cNvPr>
          <p:cNvSpPr/>
          <p:nvPr/>
        </p:nvSpPr>
        <p:spPr>
          <a:xfrm>
            <a:off x="9144000" y="2672997"/>
            <a:ext cx="570993" cy="50600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6">
            <a:extLst>
              <a:ext uri="{FF2B5EF4-FFF2-40B4-BE49-F238E27FC236}">
                <a16:creationId xmlns:a16="http://schemas.microsoft.com/office/drawing/2014/main" id="{D3B741A4-545F-46F0-BAA2-B4AB6777A88D}"/>
              </a:ext>
            </a:extLst>
          </p:cNvPr>
          <p:cNvSpPr/>
          <p:nvPr/>
        </p:nvSpPr>
        <p:spPr>
          <a:xfrm>
            <a:off x="1371600" y="3449348"/>
            <a:ext cx="570993" cy="50600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6">
            <a:extLst>
              <a:ext uri="{FF2B5EF4-FFF2-40B4-BE49-F238E27FC236}">
                <a16:creationId xmlns:a16="http://schemas.microsoft.com/office/drawing/2014/main" id="{1C59B71C-CA1C-43FD-B5BD-3BC773FA9FA3}"/>
              </a:ext>
            </a:extLst>
          </p:cNvPr>
          <p:cNvSpPr/>
          <p:nvPr/>
        </p:nvSpPr>
        <p:spPr>
          <a:xfrm>
            <a:off x="4572000" y="6819900"/>
            <a:ext cx="570993" cy="50600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6">
            <a:extLst>
              <a:ext uri="{FF2B5EF4-FFF2-40B4-BE49-F238E27FC236}">
                <a16:creationId xmlns:a16="http://schemas.microsoft.com/office/drawing/2014/main" id="{20F21566-5EFB-41B1-9B49-8B4629F77751}"/>
              </a:ext>
            </a:extLst>
          </p:cNvPr>
          <p:cNvSpPr/>
          <p:nvPr/>
        </p:nvSpPr>
        <p:spPr>
          <a:xfrm>
            <a:off x="10972800" y="7506004"/>
            <a:ext cx="570993" cy="50600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6">
            <a:extLst>
              <a:ext uri="{FF2B5EF4-FFF2-40B4-BE49-F238E27FC236}">
                <a16:creationId xmlns:a16="http://schemas.microsoft.com/office/drawing/2014/main" id="{8629C10B-EB64-4D20-8021-41B8AA9C729D}"/>
              </a:ext>
            </a:extLst>
          </p:cNvPr>
          <p:cNvSpPr/>
          <p:nvPr/>
        </p:nvSpPr>
        <p:spPr>
          <a:xfrm>
            <a:off x="1371600" y="8338684"/>
            <a:ext cx="570993" cy="50600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4158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28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EF24AF-CC61-4348-89C2-C5292BE9AC89}"/>
              </a:ext>
            </a:extLst>
          </p:cNvPr>
          <p:cNvSpPr txBox="1"/>
          <p:nvPr/>
        </p:nvSpPr>
        <p:spPr>
          <a:xfrm>
            <a:off x="1487514" y="623031"/>
            <a:ext cx="13885836" cy="3416320"/>
          </a:xfrm>
          <a:prstGeom prst="rect">
            <a:avLst/>
          </a:prstGeom>
          <a:noFill/>
        </p:spPr>
        <p:txBody>
          <a:bodyPr wrap="square">
            <a:spAutoFit/>
          </a:bodyPr>
          <a:lstStyle/>
          <a:p>
            <a:r>
              <a:rPr lang="en-US" sz="5400" b="1" dirty="0">
                <a:latin typeface="+mj-lt"/>
              </a:rPr>
              <a:t>BÀI GIẢNG THUỘC QUYỀN SỞ HỮU TRÍ TUỆ CỦA E-TEACHERS. NGHIÊM CẤM MỌI HÀNH VI SAO CHÉP, PHÁT TÁN CHIA SẺ , MUA ĐI BÁN LẠI  KHI CHƯA ĐƯỢC SỰ ĐỒNG Ý CỦA E-TEACHERS </a:t>
            </a:r>
          </a:p>
        </p:txBody>
      </p:sp>
      <p:grpSp>
        <p:nvGrpSpPr>
          <p:cNvPr id="18" name="Group 17">
            <a:extLst>
              <a:ext uri="{FF2B5EF4-FFF2-40B4-BE49-F238E27FC236}">
                <a16:creationId xmlns:a16="http://schemas.microsoft.com/office/drawing/2014/main" id="{7D6E4F03-A0EF-4B5E-9245-17BF6A26DA51}"/>
              </a:ext>
            </a:extLst>
          </p:cNvPr>
          <p:cNvGrpSpPr/>
          <p:nvPr/>
        </p:nvGrpSpPr>
        <p:grpSpPr>
          <a:xfrm>
            <a:off x="739009" y="4077851"/>
            <a:ext cx="9266186" cy="874988"/>
            <a:chOff x="2956033" y="2603400"/>
            <a:chExt cx="6177457" cy="583325"/>
          </a:xfrm>
        </p:grpSpPr>
        <p:pic>
          <p:nvPicPr>
            <p:cNvPr id="6" name="Picture 5" descr="Icon&#10;&#10;Description automatically generated">
              <a:extLst>
                <a:ext uri="{FF2B5EF4-FFF2-40B4-BE49-F238E27FC236}">
                  <a16:creationId xmlns:a16="http://schemas.microsoft.com/office/drawing/2014/main" id="{220C008C-6000-4430-8AE3-D3400C38790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56033" y="2603400"/>
              <a:ext cx="583325" cy="583325"/>
            </a:xfrm>
            <a:prstGeom prst="rect">
              <a:avLst/>
            </a:prstGeom>
          </p:spPr>
        </p:pic>
        <p:sp>
          <p:nvSpPr>
            <p:cNvPr id="8" name="TextBox 7">
              <a:extLst>
                <a:ext uri="{FF2B5EF4-FFF2-40B4-BE49-F238E27FC236}">
                  <a16:creationId xmlns:a16="http://schemas.microsoft.com/office/drawing/2014/main" id="{4E812FCE-864C-429E-AB61-F3CDBB1560C1}"/>
                </a:ext>
              </a:extLst>
            </p:cNvPr>
            <p:cNvSpPr txBox="1"/>
            <p:nvPr/>
          </p:nvSpPr>
          <p:spPr>
            <a:xfrm>
              <a:off x="3681248" y="2648618"/>
              <a:ext cx="5452242" cy="492443"/>
            </a:xfrm>
            <a:prstGeom prst="rect">
              <a:avLst/>
            </a:prstGeom>
            <a:noFill/>
          </p:spPr>
          <p:txBody>
            <a:bodyPr wrap="square" rtlCol="0">
              <a:spAutoFit/>
            </a:bodyPr>
            <a:lstStyle/>
            <a:p>
              <a:r>
                <a:rPr lang="en-US" sz="4200" b="1">
                  <a:solidFill>
                    <a:srgbClr val="002060"/>
                  </a:solidFill>
                </a:rPr>
                <a:t>PHONE /ZALO: 0966765064</a:t>
              </a:r>
            </a:p>
          </p:txBody>
        </p:sp>
      </p:grpSp>
      <p:grpSp>
        <p:nvGrpSpPr>
          <p:cNvPr id="19" name="Group 18">
            <a:extLst>
              <a:ext uri="{FF2B5EF4-FFF2-40B4-BE49-F238E27FC236}">
                <a16:creationId xmlns:a16="http://schemas.microsoft.com/office/drawing/2014/main" id="{AF39CB87-5D5B-4066-B006-7AB793230CAC}"/>
              </a:ext>
            </a:extLst>
          </p:cNvPr>
          <p:cNvGrpSpPr/>
          <p:nvPr/>
        </p:nvGrpSpPr>
        <p:grpSpPr>
          <a:xfrm>
            <a:off x="739009" y="5106088"/>
            <a:ext cx="13983305" cy="1169880"/>
            <a:chOff x="2759438" y="3281316"/>
            <a:chExt cx="9322203" cy="779920"/>
          </a:xfrm>
        </p:grpSpPr>
        <p:sp>
          <p:nvSpPr>
            <p:cNvPr id="9" name="TextBox 8">
              <a:extLst>
                <a:ext uri="{FF2B5EF4-FFF2-40B4-BE49-F238E27FC236}">
                  <a16:creationId xmlns:a16="http://schemas.microsoft.com/office/drawing/2014/main" id="{D45E80A1-5D53-443B-B994-B8CC65B8AB8A}"/>
                </a:ext>
              </a:extLst>
            </p:cNvPr>
            <p:cNvSpPr txBox="1"/>
            <p:nvPr/>
          </p:nvSpPr>
          <p:spPr>
            <a:xfrm>
              <a:off x="3539358" y="3429000"/>
              <a:ext cx="8542283" cy="492443"/>
            </a:xfrm>
            <a:prstGeom prst="rect">
              <a:avLst/>
            </a:prstGeom>
            <a:noFill/>
          </p:spPr>
          <p:txBody>
            <a:bodyPr wrap="square" rtlCol="0">
              <a:spAutoFit/>
            </a:bodyPr>
            <a:lstStyle/>
            <a:p>
              <a:r>
                <a:rPr lang="en-US" sz="4200" b="1">
                  <a:solidFill>
                    <a:srgbClr val="002060"/>
                  </a:solidFill>
                </a:rPr>
                <a:t>https://www.facebook.com/maiphuongdo.dhnn/</a:t>
              </a:r>
            </a:p>
          </p:txBody>
        </p:sp>
        <p:pic>
          <p:nvPicPr>
            <p:cNvPr id="11" name="Picture 10" descr="Icon&#10;&#10;Description automatically generated">
              <a:extLst>
                <a:ext uri="{FF2B5EF4-FFF2-40B4-BE49-F238E27FC236}">
                  <a16:creationId xmlns:a16="http://schemas.microsoft.com/office/drawing/2014/main" id="{FF8F6EEC-3C08-469A-B3E2-9856807835B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2759438" y="3281316"/>
              <a:ext cx="779920" cy="779920"/>
            </a:xfrm>
            <a:prstGeom prst="rect">
              <a:avLst/>
            </a:prstGeom>
          </p:spPr>
        </p:pic>
      </p:grpSp>
      <p:grpSp>
        <p:nvGrpSpPr>
          <p:cNvPr id="17" name="Group 16">
            <a:extLst>
              <a:ext uri="{FF2B5EF4-FFF2-40B4-BE49-F238E27FC236}">
                <a16:creationId xmlns:a16="http://schemas.microsoft.com/office/drawing/2014/main" id="{B4C693B8-6794-4396-AD32-2F91C7387526}"/>
              </a:ext>
            </a:extLst>
          </p:cNvPr>
          <p:cNvGrpSpPr/>
          <p:nvPr/>
        </p:nvGrpSpPr>
        <p:grpSpPr>
          <a:xfrm>
            <a:off x="376400" y="5568384"/>
            <a:ext cx="5261744" cy="5151384"/>
            <a:chOff x="2331982" y="3690610"/>
            <a:chExt cx="3507829" cy="3434256"/>
          </a:xfrm>
        </p:grpSpPr>
        <p:pic>
          <p:nvPicPr>
            <p:cNvPr id="1026" name="Picture 2" descr="credit card png free - Clip Art Library">
              <a:extLst>
                <a:ext uri="{FF2B5EF4-FFF2-40B4-BE49-F238E27FC236}">
                  <a16:creationId xmlns:a16="http://schemas.microsoft.com/office/drawing/2014/main" id="{FFF7535F-66D4-4246-A6B1-B254D64B94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1982" y="3690610"/>
              <a:ext cx="3434256" cy="34342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76FC451-7836-4560-BA27-2C63914602F5}"/>
                </a:ext>
              </a:extLst>
            </p:cNvPr>
            <p:cNvSpPr txBox="1"/>
            <p:nvPr/>
          </p:nvSpPr>
          <p:spPr>
            <a:xfrm>
              <a:off x="2405555" y="4715152"/>
              <a:ext cx="3434256" cy="338554"/>
            </a:xfrm>
            <a:prstGeom prst="rect">
              <a:avLst/>
            </a:prstGeom>
            <a:noFill/>
          </p:spPr>
          <p:txBody>
            <a:bodyPr wrap="square" rtlCol="0">
              <a:spAutoFit/>
            </a:bodyPr>
            <a:lstStyle/>
            <a:p>
              <a:r>
                <a:rPr lang="en-US" sz="2700">
                  <a:solidFill>
                    <a:schemeClr val="bg1"/>
                  </a:solidFill>
                </a:rPr>
                <a:t>TK: 3614689   ĐỖ MAI PHƯƠNG </a:t>
              </a:r>
            </a:p>
          </p:txBody>
        </p:sp>
        <p:sp>
          <p:nvSpPr>
            <p:cNvPr id="16" name="TextBox 15">
              <a:extLst>
                <a:ext uri="{FF2B5EF4-FFF2-40B4-BE49-F238E27FC236}">
                  <a16:creationId xmlns:a16="http://schemas.microsoft.com/office/drawing/2014/main" id="{8C71CFBA-7EA4-4362-AC9D-63689FE25397}"/>
                </a:ext>
              </a:extLst>
            </p:cNvPr>
            <p:cNvSpPr txBox="1"/>
            <p:nvPr/>
          </p:nvSpPr>
          <p:spPr>
            <a:xfrm>
              <a:off x="2405555" y="5159544"/>
              <a:ext cx="3434256" cy="892552"/>
            </a:xfrm>
            <a:prstGeom prst="rect">
              <a:avLst/>
            </a:prstGeom>
            <a:noFill/>
          </p:spPr>
          <p:txBody>
            <a:bodyPr wrap="square" rtlCol="0">
              <a:spAutoFit/>
            </a:bodyPr>
            <a:lstStyle/>
            <a:p>
              <a:r>
                <a:rPr lang="en-US" sz="2700"/>
                <a:t>NGÂN HÀNG VPBAK VIÊT NAM THỊNH VƯỢNG CHI NHÁNH HÀ NỘI.</a:t>
              </a:r>
            </a:p>
          </p:txBody>
        </p:sp>
      </p:grpSp>
      <p:sp>
        <p:nvSpPr>
          <p:cNvPr id="15" name="TextBox 21">
            <a:extLst>
              <a:ext uri="{FF2B5EF4-FFF2-40B4-BE49-F238E27FC236}">
                <a16:creationId xmlns:a16="http://schemas.microsoft.com/office/drawing/2014/main" id="{4767DDCA-2F86-423D-83F5-63E865C5E79C}"/>
              </a:ext>
            </a:extLst>
          </p:cNvPr>
          <p:cNvSpPr txBox="1"/>
          <p:nvPr/>
        </p:nvSpPr>
        <p:spPr>
          <a:xfrm>
            <a:off x="5638144" y="5877179"/>
            <a:ext cx="8431871"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latin typeface="Times New Roman" panose="02020603050405020304" pitchFamily="18" charset="0"/>
                <a:cs typeface="Times New Roman" panose="02020603050405020304" pitchFamily="18" charset="0"/>
              </a:rPr>
              <a:t>SỬ DỤNG TÀI LIỆU CHÍNH CHỦ BẠN SẼ NHẬN ĐƯỢC SỰ TẬN TÂM VÀ CHÚNG TÔI SẼ PHỤC VỤ CÁC BẠN TẬN TÌNH. </a:t>
            </a: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TÀI LIỆU ĐƯỢC UPDATE VÀO MAIL CÁ NHÂN NGAY KHI UPDATE VÀ ĐƯỢC GIẢI ĐÁP MỌI THẮC MẮC VỀ KỸ THUẬT HOẶC CHUYÊN MÔN MỘT CÁCH KỊP THỜI NHẤT</a:t>
            </a:r>
          </a:p>
        </p:txBody>
      </p:sp>
      <p:sp>
        <p:nvSpPr>
          <p:cNvPr id="2" name="Hình chữ nhật: Góc Tròn 1">
            <a:extLst>
              <a:ext uri="{FF2B5EF4-FFF2-40B4-BE49-F238E27FC236}">
                <a16:creationId xmlns:a16="http://schemas.microsoft.com/office/drawing/2014/main" id="{28D0E3F6-8395-4A22-9795-D1694AE225E1}"/>
              </a:ext>
            </a:extLst>
          </p:cNvPr>
          <p:cNvSpPr/>
          <p:nvPr/>
        </p:nvSpPr>
        <p:spPr>
          <a:xfrm>
            <a:off x="7674851" y="3374357"/>
            <a:ext cx="9398712" cy="529815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200" dirty="0">
                <a:latin typeface="Times New Roman" panose="02020603050405020304" pitchFamily="18" charset="0"/>
                <a:cs typeface="Times New Roman" panose="02020603050405020304" pitchFamily="18" charset="0"/>
              </a:rPr>
              <a:t>ỦNG HỘ CHẤT XÁM CỦA ĐỒNG NGHIỆP LÀ ĐANG TẠO NHÂN QUẢ TỐT CHO BẢN THÂN VÀ GIA ĐÌNH CỦA CHÍNH MÌNH. E-TEACHERS CẢM ƠN VÌ BẠN ĐÃ ĐỒNG HÀNH. </a:t>
            </a:r>
          </a:p>
        </p:txBody>
      </p:sp>
    </p:spTree>
    <p:extLst>
      <p:ext uri="{BB962C8B-B14F-4D97-AF65-F5344CB8AC3E}">
        <p14:creationId xmlns:p14="http://schemas.microsoft.com/office/powerpoint/2010/main" val="1123005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9A39091-969E-4373-B714-8F44BDED342F}"/>
              </a:ext>
            </a:extLst>
          </p:cNvPr>
          <p:cNvSpPr/>
          <p:nvPr/>
        </p:nvSpPr>
        <p:spPr>
          <a:xfrm>
            <a:off x="1048215" y="3416903"/>
            <a:ext cx="7350216" cy="3559263"/>
          </a:xfrm>
          <a:prstGeom prst="roundRect">
            <a:avLst/>
          </a:prstGeom>
          <a:solidFill>
            <a:schemeClr val="accent1">
              <a:lumMod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vert="horz" lIns="137160" tIns="68580" rIns="137160" bIns="68580" rtlCol="0" anchor="t">
            <a:normAutofit fontScale="92500" lnSpcReduction="10000"/>
          </a:bodyPr>
          <a:lstStyle/>
          <a:p>
            <a:pPr>
              <a:lnSpc>
                <a:spcPct val="90000"/>
              </a:lnSpc>
              <a:spcBef>
                <a:spcPct val="0"/>
              </a:spcBef>
              <a:spcAft>
                <a:spcPts val="900"/>
              </a:spcAft>
            </a:pPr>
            <a:endParaRPr lang="en-US" sz="8100" b="1">
              <a:solidFill>
                <a:schemeClr val="tx1"/>
              </a:solidFill>
              <a:effectLst>
                <a:glow rad="228600">
                  <a:schemeClr val="accent2">
                    <a:satMod val="175000"/>
                    <a:alpha val="40000"/>
                  </a:schemeClr>
                </a:glow>
              </a:effectLst>
              <a:latin typeface="+mj-lt"/>
              <a:ea typeface="+mj-ea"/>
              <a:cs typeface="+mj-cs"/>
            </a:endParaRPr>
          </a:p>
          <a:p>
            <a:pPr>
              <a:lnSpc>
                <a:spcPct val="90000"/>
              </a:lnSpc>
              <a:spcBef>
                <a:spcPct val="0"/>
              </a:spcBef>
              <a:spcAft>
                <a:spcPts val="900"/>
              </a:spcAft>
            </a:pPr>
            <a:r>
              <a:rPr lang="en-US" sz="8100" b="1">
                <a:solidFill>
                  <a:schemeClr val="tx1"/>
                </a:solidFill>
                <a:effectLst>
                  <a:glow rad="228600">
                    <a:schemeClr val="accent2">
                      <a:satMod val="175000"/>
                      <a:alpha val="40000"/>
                    </a:schemeClr>
                  </a:glow>
                </a:effectLst>
                <a:latin typeface="+mj-lt"/>
                <a:ea typeface="+mj-ea"/>
                <a:cs typeface="+mj-cs"/>
              </a:rPr>
              <a:t>   </a:t>
            </a:r>
            <a:r>
              <a:rPr lang="en-US" sz="8700" b="1">
                <a:solidFill>
                  <a:schemeClr val="bg1"/>
                </a:solidFill>
                <a:effectLst>
                  <a:glow rad="228600">
                    <a:schemeClr val="accent2">
                      <a:satMod val="175000"/>
                      <a:alpha val="40000"/>
                    </a:schemeClr>
                  </a:glow>
                </a:effectLst>
                <a:latin typeface="+mj-lt"/>
                <a:ea typeface="+mj-ea"/>
                <a:cs typeface="+mj-cs"/>
              </a:rPr>
              <a:t>LESSON 9</a:t>
            </a:r>
          </a:p>
          <a:p>
            <a:pPr>
              <a:lnSpc>
                <a:spcPct val="90000"/>
              </a:lnSpc>
              <a:spcBef>
                <a:spcPct val="0"/>
              </a:spcBef>
              <a:spcAft>
                <a:spcPts val="900"/>
              </a:spcAft>
            </a:pPr>
            <a:r>
              <a:rPr lang="en-US" sz="8100" b="1">
                <a:solidFill>
                  <a:schemeClr val="bg1"/>
                </a:solidFill>
                <a:effectLst>
                  <a:glow rad="228600">
                    <a:schemeClr val="accent2">
                      <a:satMod val="175000"/>
                      <a:alpha val="40000"/>
                    </a:schemeClr>
                  </a:glow>
                </a:effectLst>
                <a:latin typeface="+mj-lt"/>
                <a:ea typeface="+mj-ea"/>
                <a:cs typeface="+mj-cs"/>
              </a:rPr>
              <a:t> </a:t>
            </a:r>
          </a:p>
        </p:txBody>
      </p:sp>
      <p:pic>
        <p:nvPicPr>
          <p:cNvPr id="6" name="Picture 9">
            <a:extLst>
              <a:ext uri="{FF2B5EF4-FFF2-40B4-BE49-F238E27FC236}">
                <a16:creationId xmlns:a16="http://schemas.microsoft.com/office/drawing/2014/main" id="{01B48EA0-11D3-462E-A132-AA1290B132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180845" y="3829372"/>
            <a:ext cx="8753400" cy="2734328"/>
          </a:xfrm>
          <a:prstGeom prst="rect">
            <a:avLst/>
          </a:prstGeom>
        </p:spPr>
      </p:pic>
      <p:sp>
        <p:nvSpPr>
          <p:cNvPr id="17" name="TextBox 16">
            <a:extLst>
              <a:ext uri="{FF2B5EF4-FFF2-40B4-BE49-F238E27FC236}">
                <a16:creationId xmlns:a16="http://schemas.microsoft.com/office/drawing/2014/main" id="{B1E13EF2-C642-45B6-950F-A60BF83E30A0}"/>
              </a:ext>
            </a:extLst>
          </p:cNvPr>
          <p:cNvSpPr txBox="1"/>
          <p:nvPr/>
        </p:nvSpPr>
        <p:spPr>
          <a:xfrm>
            <a:off x="12492325" y="4678601"/>
            <a:ext cx="5231795" cy="830997"/>
          </a:xfrm>
          <a:prstGeom prst="rect">
            <a:avLst/>
          </a:prstGeom>
          <a:noFill/>
        </p:spPr>
        <p:txBody>
          <a:bodyPr wrap="square" rtlCol="0">
            <a:spAutoFit/>
          </a:bodyPr>
          <a:lstStyle/>
          <a:p>
            <a:r>
              <a:rPr lang="en-US" sz="4800" b="1">
                <a:solidFill>
                  <a:schemeClr val="bg2">
                    <a:lumMod val="10000"/>
                  </a:schemeClr>
                </a:solidFill>
                <a:effectLst>
                  <a:glow rad="228600">
                    <a:schemeClr val="accent4">
                      <a:satMod val="175000"/>
                      <a:alpha val="40000"/>
                    </a:schemeClr>
                  </a:glow>
                </a:effectLst>
              </a:rPr>
              <a:t>REVIEW</a:t>
            </a:r>
          </a:p>
        </p:txBody>
      </p:sp>
      <p:pic>
        <p:nvPicPr>
          <p:cNvPr id="10" name="Picture 17">
            <a:extLst>
              <a:ext uri="{FF2B5EF4-FFF2-40B4-BE49-F238E27FC236}">
                <a16:creationId xmlns:a16="http://schemas.microsoft.com/office/drawing/2014/main" id="{7E7010E7-6CC2-48BC-93AE-2C5C828FCD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367685">
            <a:off x="5720189" y="3232757"/>
            <a:ext cx="3793496" cy="1193226"/>
          </a:xfrm>
          <a:prstGeom prst="rect">
            <a:avLst/>
          </a:prstGeom>
        </p:spPr>
      </p:pic>
      <p:pic>
        <p:nvPicPr>
          <p:cNvPr id="20" name="Picture 19" descr="Icon&#10;&#10;Description automatically generated">
            <a:extLst>
              <a:ext uri="{FF2B5EF4-FFF2-40B4-BE49-F238E27FC236}">
                <a16:creationId xmlns:a16="http://schemas.microsoft.com/office/drawing/2014/main" id="{988A73FA-C89E-4513-AF04-8C3A84D9064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9824714" y="4286154"/>
            <a:ext cx="1517019" cy="1517019"/>
          </a:xfrm>
          <a:prstGeom prst="rect">
            <a:avLst/>
          </a:prstGeom>
        </p:spPr>
      </p:pic>
    </p:spTree>
    <p:extLst>
      <p:ext uri="{BB962C8B-B14F-4D97-AF65-F5344CB8AC3E}">
        <p14:creationId xmlns:p14="http://schemas.microsoft.com/office/powerpoint/2010/main" val="649014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CA23608-6D35-4316-8AB1-8D9D57D574BB}"/>
              </a:ext>
            </a:extLst>
          </p:cNvPr>
          <p:cNvSpPr txBox="1"/>
          <p:nvPr/>
        </p:nvSpPr>
        <p:spPr>
          <a:xfrm>
            <a:off x="315605" y="980750"/>
            <a:ext cx="7074122" cy="738664"/>
          </a:xfrm>
          <a:prstGeom prst="rect">
            <a:avLst/>
          </a:prstGeom>
          <a:noFill/>
        </p:spPr>
        <p:txBody>
          <a:bodyPr wrap="square" rtlCol="0">
            <a:spAutoFit/>
          </a:bodyPr>
          <a:lstStyle/>
          <a:p>
            <a:r>
              <a:rPr lang="en-US" sz="4200" dirty="0"/>
              <a:t>1. drink</a:t>
            </a:r>
          </a:p>
        </p:txBody>
      </p:sp>
      <p:sp>
        <p:nvSpPr>
          <p:cNvPr id="13" name="TextBox 12">
            <a:extLst>
              <a:ext uri="{FF2B5EF4-FFF2-40B4-BE49-F238E27FC236}">
                <a16:creationId xmlns:a16="http://schemas.microsoft.com/office/drawing/2014/main" id="{F2FA662F-35DF-44E1-90D4-52D4AE90BAD5}"/>
              </a:ext>
            </a:extLst>
          </p:cNvPr>
          <p:cNvSpPr txBox="1"/>
          <p:nvPr/>
        </p:nvSpPr>
        <p:spPr>
          <a:xfrm>
            <a:off x="8506697" y="628414"/>
            <a:ext cx="2028498" cy="1015663"/>
          </a:xfrm>
          <a:prstGeom prst="rect">
            <a:avLst/>
          </a:prstGeom>
          <a:noFill/>
        </p:spPr>
        <p:txBody>
          <a:bodyPr wrap="square" rtlCol="0">
            <a:spAutoFit/>
          </a:bodyPr>
          <a:lstStyle/>
          <a:p>
            <a:r>
              <a:rPr lang="en-US" sz="6000" dirty="0">
                <a:latin typeface="+mj-lt"/>
              </a:rPr>
              <a:t> </a:t>
            </a:r>
            <a:r>
              <a:rPr lang="en-US" sz="4200" dirty="0"/>
              <a:t>v</a:t>
            </a:r>
          </a:p>
        </p:txBody>
      </p:sp>
      <p:sp>
        <p:nvSpPr>
          <p:cNvPr id="21" name="TextBox 20">
            <a:extLst>
              <a:ext uri="{FF2B5EF4-FFF2-40B4-BE49-F238E27FC236}">
                <a16:creationId xmlns:a16="http://schemas.microsoft.com/office/drawing/2014/main" id="{A4B1EA85-854B-4F73-8B3D-AC70385346D3}"/>
              </a:ext>
            </a:extLst>
          </p:cNvPr>
          <p:cNvSpPr txBox="1"/>
          <p:nvPr/>
        </p:nvSpPr>
        <p:spPr>
          <a:xfrm>
            <a:off x="10441829" y="826184"/>
            <a:ext cx="7260209" cy="738664"/>
          </a:xfrm>
          <a:prstGeom prst="rect">
            <a:avLst/>
          </a:prstGeom>
          <a:noFill/>
        </p:spPr>
        <p:txBody>
          <a:bodyPr wrap="square" rtlCol="0">
            <a:spAutoFit/>
          </a:bodyPr>
          <a:lstStyle/>
          <a:p>
            <a:r>
              <a:rPr lang="en-US" sz="4200" dirty="0" err="1"/>
              <a:t>Uống</a:t>
            </a:r>
            <a:endParaRPr lang="en-US" sz="4200" dirty="0"/>
          </a:p>
        </p:txBody>
      </p:sp>
      <p:sp>
        <p:nvSpPr>
          <p:cNvPr id="28" name="TextBox 27">
            <a:extLst>
              <a:ext uri="{FF2B5EF4-FFF2-40B4-BE49-F238E27FC236}">
                <a16:creationId xmlns:a16="http://schemas.microsoft.com/office/drawing/2014/main" id="{0D982CD3-75CC-4B34-9A71-DFBA6DE02E59}"/>
              </a:ext>
            </a:extLst>
          </p:cNvPr>
          <p:cNvSpPr txBox="1"/>
          <p:nvPr/>
        </p:nvSpPr>
        <p:spPr>
          <a:xfrm>
            <a:off x="8506697" y="1452755"/>
            <a:ext cx="2028498" cy="1015663"/>
          </a:xfrm>
          <a:prstGeom prst="rect">
            <a:avLst/>
          </a:prstGeom>
          <a:noFill/>
        </p:spPr>
        <p:txBody>
          <a:bodyPr wrap="square" rtlCol="0">
            <a:spAutoFit/>
          </a:bodyPr>
          <a:lstStyle/>
          <a:p>
            <a:r>
              <a:rPr lang="en-US" sz="6000" dirty="0">
                <a:latin typeface="+mj-lt"/>
              </a:rPr>
              <a:t> </a:t>
            </a:r>
            <a:r>
              <a:rPr lang="en-US" sz="4200" dirty="0"/>
              <a:t>v</a:t>
            </a:r>
          </a:p>
        </p:txBody>
      </p:sp>
      <p:sp>
        <p:nvSpPr>
          <p:cNvPr id="29" name="TextBox 28">
            <a:extLst>
              <a:ext uri="{FF2B5EF4-FFF2-40B4-BE49-F238E27FC236}">
                <a16:creationId xmlns:a16="http://schemas.microsoft.com/office/drawing/2014/main" id="{0D4F1E5A-228E-447C-96A3-A1E9A9712468}"/>
              </a:ext>
            </a:extLst>
          </p:cNvPr>
          <p:cNvSpPr txBox="1"/>
          <p:nvPr/>
        </p:nvSpPr>
        <p:spPr>
          <a:xfrm>
            <a:off x="8506697" y="2277097"/>
            <a:ext cx="2028498" cy="1015663"/>
          </a:xfrm>
          <a:prstGeom prst="rect">
            <a:avLst/>
          </a:prstGeom>
          <a:noFill/>
        </p:spPr>
        <p:txBody>
          <a:bodyPr wrap="square" rtlCol="0">
            <a:spAutoFit/>
          </a:bodyPr>
          <a:lstStyle/>
          <a:p>
            <a:r>
              <a:rPr lang="en-US" sz="6000">
                <a:latin typeface="+mj-lt"/>
              </a:rPr>
              <a:t> </a:t>
            </a:r>
            <a:r>
              <a:rPr lang="en-US" sz="4200"/>
              <a:t>n</a:t>
            </a:r>
          </a:p>
        </p:txBody>
      </p:sp>
      <p:sp>
        <p:nvSpPr>
          <p:cNvPr id="30" name="TextBox 29">
            <a:extLst>
              <a:ext uri="{FF2B5EF4-FFF2-40B4-BE49-F238E27FC236}">
                <a16:creationId xmlns:a16="http://schemas.microsoft.com/office/drawing/2014/main" id="{EB5E33B8-8FCC-4832-871A-7A4754ECA6C3}"/>
              </a:ext>
            </a:extLst>
          </p:cNvPr>
          <p:cNvSpPr txBox="1"/>
          <p:nvPr/>
        </p:nvSpPr>
        <p:spPr>
          <a:xfrm>
            <a:off x="8506697" y="3101438"/>
            <a:ext cx="2028498" cy="1015663"/>
          </a:xfrm>
          <a:prstGeom prst="rect">
            <a:avLst/>
          </a:prstGeom>
          <a:noFill/>
        </p:spPr>
        <p:txBody>
          <a:bodyPr wrap="square" rtlCol="0">
            <a:spAutoFit/>
          </a:bodyPr>
          <a:lstStyle/>
          <a:p>
            <a:r>
              <a:rPr lang="en-US" sz="6000" dirty="0">
                <a:latin typeface="+mj-lt"/>
              </a:rPr>
              <a:t> </a:t>
            </a:r>
            <a:r>
              <a:rPr lang="en-US" sz="4200" dirty="0"/>
              <a:t>n</a:t>
            </a:r>
          </a:p>
        </p:txBody>
      </p:sp>
      <p:sp>
        <p:nvSpPr>
          <p:cNvPr id="31" name="TextBox 30">
            <a:extLst>
              <a:ext uri="{FF2B5EF4-FFF2-40B4-BE49-F238E27FC236}">
                <a16:creationId xmlns:a16="http://schemas.microsoft.com/office/drawing/2014/main" id="{DAC81A34-EFE5-431E-A088-A30681B6C9BD}"/>
              </a:ext>
            </a:extLst>
          </p:cNvPr>
          <p:cNvSpPr txBox="1"/>
          <p:nvPr/>
        </p:nvSpPr>
        <p:spPr>
          <a:xfrm>
            <a:off x="8506697" y="3925780"/>
            <a:ext cx="2028498" cy="1015663"/>
          </a:xfrm>
          <a:prstGeom prst="rect">
            <a:avLst/>
          </a:prstGeom>
          <a:noFill/>
        </p:spPr>
        <p:txBody>
          <a:bodyPr wrap="square" rtlCol="0">
            <a:spAutoFit/>
          </a:bodyPr>
          <a:lstStyle/>
          <a:p>
            <a:r>
              <a:rPr lang="en-US" sz="6000" dirty="0">
                <a:latin typeface="+mj-lt"/>
              </a:rPr>
              <a:t> </a:t>
            </a:r>
            <a:r>
              <a:rPr lang="en-US" sz="4200" dirty="0"/>
              <a:t>n</a:t>
            </a:r>
          </a:p>
        </p:txBody>
      </p:sp>
      <p:sp>
        <p:nvSpPr>
          <p:cNvPr id="32" name="TextBox 31">
            <a:extLst>
              <a:ext uri="{FF2B5EF4-FFF2-40B4-BE49-F238E27FC236}">
                <a16:creationId xmlns:a16="http://schemas.microsoft.com/office/drawing/2014/main" id="{E15EB8EF-C9C3-4C4C-882F-8057A6C1A85B}"/>
              </a:ext>
            </a:extLst>
          </p:cNvPr>
          <p:cNvSpPr txBox="1"/>
          <p:nvPr/>
        </p:nvSpPr>
        <p:spPr>
          <a:xfrm>
            <a:off x="8506697" y="4750121"/>
            <a:ext cx="2028498" cy="1015663"/>
          </a:xfrm>
          <a:prstGeom prst="rect">
            <a:avLst/>
          </a:prstGeom>
          <a:noFill/>
        </p:spPr>
        <p:txBody>
          <a:bodyPr wrap="square" rtlCol="0">
            <a:spAutoFit/>
          </a:bodyPr>
          <a:lstStyle/>
          <a:p>
            <a:r>
              <a:rPr lang="en-US" sz="6000" dirty="0">
                <a:latin typeface="+mj-lt"/>
              </a:rPr>
              <a:t> </a:t>
            </a:r>
            <a:r>
              <a:rPr lang="en-US" sz="4200" dirty="0"/>
              <a:t>adj</a:t>
            </a:r>
          </a:p>
        </p:txBody>
      </p:sp>
      <p:sp>
        <p:nvSpPr>
          <p:cNvPr id="34" name="TextBox 33">
            <a:extLst>
              <a:ext uri="{FF2B5EF4-FFF2-40B4-BE49-F238E27FC236}">
                <a16:creationId xmlns:a16="http://schemas.microsoft.com/office/drawing/2014/main" id="{07D96200-ED0C-4B9B-AB8E-ED5FB244EF2F}"/>
              </a:ext>
            </a:extLst>
          </p:cNvPr>
          <p:cNvSpPr txBox="1"/>
          <p:nvPr/>
        </p:nvSpPr>
        <p:spPr>
          <a:xfrm>
            <a:off x="315605" y="1837442"/>
            <a:ext cx="7074122" cy="738664"/>
          </a:xfrm>
          <a:prstGeom prst="rect">
            <a:avLst/>
          </a:prstGeom>
          <a:noFill/>
        </p:spPr>
        <p:txBody>
          <a:bodyPr wrap="square" rtlCol="0">
            <a:spAutoFit/>
          </a:bodyPr>
          <a:lstStyle/>
          <a:p>
            <a:r>
              <a:rPr lang="en-SG" sz="4200" dirty="0">
                <a:latin typeface="Roboto" panose="02000000000000000000" pitchFamily="2" charset="0"/>
                <a:ea typeface="Roboto" panose="02000000000000000000" pitchFamily="2" charset="0"/>
              </a:rPr>
              <a:t>2</a:t>
            </a:r>
            <a:r>
              <a:rPr lang="en-SG" sz="4200" dirty="0"/>
              <a:t>.eat</a:t>
            </a:r>
            <a:endParaRPr lang="en-US" sz="4200" dirty="0"/>
          </a:p>
        </p:txBody>
      </p:sp>
      <p:sp>
        <p:nvSpPr>
          <p:cNvPr id="35" name="TextBox 34">
            <a:extLst>
              <a:ext uri="{FF2B5EF4-FFF2-40B4-BE49-F238E27FC236}">
                <a16:creationId xmlns:a16="http://schemas.microsoft.com/office/drawing/2014/main" id="{7E70C5D4-C878-42A0-96A0-0AE1B097E328}"/>
              </a:ext>
            </a:extLst>
          </p:cNvPr>
          <p:cNvSpPr txBox="1"/>
          <p:nvPr/>
        </p:nvSpPr>
        <p:spPr>
          <a:xfrm>
            <a:off x="315605" y="2694134"/>
            <a:ext cx="5517108" cy="738664"/>
          </a:xfrm>
          <a:prstGeom prst="rect">
            <a:avLst/>
          </a:prstGeom>
          <a:noFill/>
        </p:spPr>
        <p:txBody>
          <a:bodyPr wrap="square" rtlCol="0">
            <a:spAutoFit/>
          </a:bodyPr>
          <a:lstStyle/>
          <a:p>
            <a:r>
              <a:rPr lang="en-SG" sz="4200" dirty="0">
                <a:latin typeface="Roboto" panose="02000000000000000000" pitchFamily="2" charset="0"/>
                <a:ea typeface="Roboto" panose="02000000000000000000" pitchFamily="2" charset="0"/>
              </a:rPr>
              <a:t>3</a:t>
            </a:r>
            <a:r>
              <a:rPr lang="en-SG" sz="4200" dirty="0"/>
              <a:t>. fast food</a:t>
            </a:r>
            <a:endParaRPr lang="en-US" sz="4200" dirty="0"/>
          </a:p>
        </p:txBody>
      </p:sp>
      <p:sp>
        <p:nvSpPr>
          <p:cNvPr id="36" name="TextBox 35">
            <a:extLst>
              <a:ext uri="{FF2B5EF4-FFF2-40B4-BE49-F238E27FC236}">
                <a16:creationId xmlns:a16="http://schemas.microsoft.com/office/drawing/2014/main" id="{98D25A7C-CD00-43DB-996E-4DF22181507C}"/>
              </a:ext>
            </a:extLst>
          </p:cNvPr>
          <p:cNvSpPr txBox="1"/>
          <p:nvPr/>
        </p:nvSpPr>
        <p:spPr>
          <a:xfrm>
            <a:off x="315605" y="3550826"/>
            <a:ext cx="5180118" cy="738664"/>
          </a:xfrm>
          <a:prstGeom prst="rect">
            <a:avLst/>
          </a:prstGeom>
          <a:noFill/>
        </p:spPr>
        <p:txBody>
          <a:bodyPr wrap="square" rtlCol="0">
            <a:spAutoFit/>
          </a:bodyPr>
          <a:lstStyle/>
          <a:p>
            <a:r>
              <a:rPr lang="en-SG" sz="4200" dirty="0">
                <a:latin typeface="Roboto" panose="02000000000000000000" pitchFamily="2" charset="0"/>
                <a:ea typeface="Roboto" panose="02000000000000000000" pitchFamily="2" charset="0"/>
              </a:rPr>
              <a:t>4</a:t>
            </a:r>
            <a:r>
              <a:rPr lang="en-SG" sz="4200" dirty="0"/>
              <a:t>. fruit</a:t>
            </a:r>
            <a:endParaRPr lang="en-US" sz="4200" dirty="0"/>
          </a:p>
        </p:txBody>
      </p:sp>
      <p:sp>
        <p:nvSpPr>
          <p:cNvPr id="37" name="TextBox 36">
            <a:extLst>
              <a:ext uri="{FF2B5EF4-FFF2-40B4-BE49-F238E27FC236}">
                <a16:creationId xmlns:a16="http://schemas.microsoft.com/office/drawing/2014/main" id="{53B56A18-BABF-43A8-9FAD-D870DAB59E14}"/>
              </a:ext>
            </a:extLst>
          </p:cNvPr>
          <p:cNvSpPr txBox="1"/>
          <p:nvPr/>
        </p:nvSpPr>
        <p:spPr>
          <a:xfrm>
            <a:off x="315605" y="4407518"/>
            <a:ext cx="5053436" cy="738664"/>
          </a:xfrm>
          <a:prstGeom prst="rect">
            <a:avLst/>
          </a:prstGeom>
          <a:noFill/>
        </p:spPr>
        <p:txBody>
          <a:bodyPr wrap="square" rtlCol="0">
            <a:spAutoFit/>
          </a:bodyPr>
          <a:lstStyle/>
          <a:p>
            <a:r>
              <a:rPr lang="en-SG" sz="4200" dirty="0">
                <a:latin typeface="Roboto" panose="02000000000000000000" pitchFamily="2" charset="0"/>
                <a:ea typeface="Roboto" panose="02000000000000000000" pitchFamily="2" charset="0"/>
              </a:rPr>
              <a:t>5</a:t>
            </a:r>
            <a:r>
              <a:rPr lang="en-SG" sz="4200" dirty="0"/>
              <a:t>. junk food</a:t>
            </a:r>
            <a:endParaRPr lang="en-US" sz="4200" dirty="0"/>
          </a:p>
        </p:txBody>
      </p:sp>
      <p:sp>
        <p:nvSpPr>
          <p:cNvPr id="38" name="TextBox 37">
            <a:extLst>
              <a:ext uri="{FF2B5EF4-FFF2-40B4-BE49-F238E27FC236}">
                <a16:creationId xmlns:a16="http://schemas.microsoft.com/office/drawing/2014/main" id="{ABCDC794-C652-4BC6-8E06-2FA811EB51D1}"/>
              </a:ext>
            </a:extLst>
          </p:cNvPr>
          <p:cNvSpPr txBox="1"/>
          <p:nvPr/>
        </p:nvSpPr>
        <p:spPr>
          <a:xfrm>
            <a:off x="315605" y="5264210"/>
            <a:ext cx="4191588" cy="738664"/>
          </a:xfrm>
          <a:prstGeom prst="rect">
            <a:avLst/>
          </a:prstGeom>
          <a:noFill/>
        </p:spPr>
        <p:txBody>
          <a:bodyPr wrap="square" rtlCol="0">
            <a:spAutoFit/>
          </a:bodyPr>
          <a:lstStyle/>
          <a:p>
            <a:r>
              <a:rPr lang="en-SG" sz="4200" dirty="0">
                <a:latin typeface="Roboto" panose="02000000000000000000" pitchFamily="2" charset="0"/>
                <a:ea typeface="Roboto" panose="02000000000000000000" pitchFamily="2" charset="0"/>
              </a:rPr>
              <a:t>6</a:t>
            </a:r>
            <a:r>
              <a:rPr lang="en-SG" sz="4200" dirty="0"/>
              <a:t>.healthy</a:t>
            </a:r>
            <a:endParaRPr lang="en-US" sz="4200" dirty="0"/>
          </a:p>
        </p:txBody>
      </p:sp>
      <p:sp>
        <p:nvSpPr>
          <p:cNvPr id="40" name="TextBox 39">
            <a:extLst>
              <a:ext uri="{FF2B5EF4-FFF2-40B4-BE49-F238E27FC236}">
                <a16:creationId xmlns:a16="http://schemas.microsoft.com/office/drawing/2014/main" id="{86A31E7C-8A3B-43F9-BB55-EA2AC5E676E9}"/>
              </a:ext>
            </a:extLst>
          </p:cNvPr>
          <p:cNvSpPr txBox="1"/>
          <p:nvPr/>
        </p:nvSpPr>
        <p:spPr>
          <a:xfrm>
            <a:off x="10419402" y="1723724"/>
            <a:ext cx="8149323" cy="738664"/>
          </a:xfrm>
          <a:prstGeom prst="rect">
            <a:avLst/>
          </a:prstGeom>
          <a:noFill/>
        </p:spPr>
        <p:txBody>
          <a:bodyPr wrap="square" rtlCol="0">
            <a:spAutoFit/>
          </a:bodyPr>
          <a:lstStyle/>
          <a:p>
            <a:r>
              <a:rPr lang="en-US" sz="4200" dirty="0" err="1"/>
              <a:t>ăn</a:t>
            </a:r>
            <a:endParaRPr lang="en-US" sz="4200" dirty="0"/>
          </a:p>
        </p:txBody>
      </p:sp>
      <p:sp>
        <p:nvSpPr>
          <p:cNvPr id="41" name="TextBox 40">
            <a:extLst>
              <a:ext uri="{FF2B5EF4-FFF2-40B4-BE49-F238E27FC236}">
                <a16:creationId xmlns:a16="http://schemas.microsoft.com/office/drawing/2014/main" id="{4B701793-4996-4FD8-9DD0-044D0B3130F2}"/>
              </a:ext>
            </a:extLst>
          </p:cNvPr>
          <p:cNvSpPr txBox="1"/>
          <p:nvPr/>
        </p:nvSpPr>
        <p:spPr>
          <a:xfrm>
            <a:off x="10441829" y="2637714"/>
            <a:ext cx="7215353" cy="738664"/>
          </a:xfrm>
          <a:prstGeom prst="rect">
            <a:avLst/>
          </a:prstGeom>
          <a:noFill/>
        </p:spPr>
        <p:txBody>
          <a:bodyPr wrap="square" rtlCol="0">
            <a:spAutoFit/>
          </a:bodyPr>
          <a:lstStyle/>
          <a:p>
            <a:r>
              <a:rPr lang="en-US" sz="4200" dirty="0" err="1"/>
              <a:t>Đồ</a:t>
            </a:r>
            <a:r>
              <a:rPr lang="en-US" sz="4200" dirty="0"/>
              <a:t> </a:t>
            </a:r>
            <a:r>
              <a:rPr lang="en-US" sz="4200" dirty="0" err="1"/>
              <a:t>ăn</a:t>
            </a:r>
            <a:r>
              <a:rPr lang="en-US" sz="4200" dirty="0"/>
              <a:t> </a:t>
            </a:r>
            <a:r>
              <a:rPr lang="en-US" sz="4200" dirty="0" err="1"/>
              <a:t>nhanh</a:t>
            </a:r>
            <a:endParaRPr lang="en-US" sz="4200" dirty="0"/>
          </a:p>
        </p:txBody>
      </p:sp>
      <p:sp>
        <p:nvSpPr>
          <p:cNvPr id="42" name="TextBox 41">
            <a:extLst>
              <a:ext uri="{FF2B5EF4-FFF2-40B4-BE49-F238E27FC236}">
                <a16:creationId xmlns:a16="http://schemas.microsoft.com/office/drawing/2014/main" id="{75A1EA0B-9588-421B-AEC0-B2DCC6DD0BE9}"/>
              </a:ext>
            </a:extLst>
          </p:cNvPr>
          <p:cNvSpPr txBox="1"/>
          <p:nvPr/>
        </p:nvSpPr>
        <p:spPr>
          <a:xfrm>
            <a:off x="10419403" y="3410483"/>
            <a:ext cx="6400964" cy="738664"/>
          </a:xfrm>
          <a:prstGeom prst="rect">
            <a:avLst/>
          </a:prstGeom>
          <a:noFill/>
        </p:spPr>
        <p:txBody>
          <a:bodyPr wrap="square" rtlCol="0">
            <a:spAutoFit/>
          </a:bodyPr>
          <a:lstStyle/>
          <a:p>
            <a:r>
              <a:rPr lang="en-US" sz="4200" dirty="0" err="1"/>
              <a:t>Trái</a:t>
            </a:r>
            <a:r>
              <a:rPr lang="en-US" sz="4200" dirty="0"/>
              <a:t> </a:t>
            </a:r>
            <a:r>
              <a:rPr lang="en-US" sz="4200" dirty="0" err="1"/>
              <a:t>cây</a:t>
            </a:r>
            <a:endParaRPr lang="en-US" sz="4200" dirty="0"/>
          </a:p>
        </p:txBody>
      </p:sp>
      <p:sp>
        <p:nvSpPr>
          <p:cNvPr id="44" name="TextBox 43">
            <a:extLst>
              <a:ext uri="{FF2B5EF4-FFF2-40B4-BE49-F238E27FC236}">
                <a16:creationId xmlns:a16="http://schemas.microsoft.com/office/drawing/2014/main" id="{827D4CB2-DD2B-443C-B48E-D1CC1CB05306}"/>
              </a:ext>
            </a:extLst>
          </p:cNvPr>
          <p:cNvSpPr txBox="1"/>
          <p:nvPr/>
        </p:nvSpPr>
        <p:spPr>
          <a:xfrm>
            <a:off x="10477300" y="4199981"/>
            <a:ext cx="6400964" cy="738664"/>
          </a:xfrm>
          <a:prstGeom prst="rect">
            <a:avLst/>
          </a:prstGeom>
          <a:noFill/>
        </p:spPr>
        <p:txBody>
          <a:bodyPr wrap="square" rtlCol="0">
            <a:spAutoFit/>
          </a:bodyPr>
          <a:lstStyle/>
          <a:p>
            <a:r>
              <a:rPr lang="en-US" sz="4200" dirty="0" err="1"/>
              <a:t>Đồ</a:t>
            </a:r>
            <a:r>
              <a:rPr lang="en-US" sz="4200" dirty="0"/>
              <a:t> </a:t>
            </a:r>
            <a:r>
              <a:rPr lang="en-US" sz="4200" dirty="0" err="1"/>
              <a:t>ăn</a:t>
            </a:r>
            <a:r>
              <a:rPr lang="en-US" sz="4200" dirty="0"/>
              <a:t> </a:t>
            </a:r>
            <a:r>
              <a:rPr lang="en-US" sz="4200" dirty="0" err="1"/>
              <a:t>vặt</a:t>
            </a:r>
            <a:endParaRPr lang="en-US" sz="4200" dirty="0"/>
          </a:p>
        </p:txBody>
      </p:sp>
      <p:sp>
        <p:nvSpPr>
          <p:cNvPr id="45" name="TextBox 44">
            <a:extLst>
              <a:ext uri="{FF2B5EF4-FFF2-40B4-BE49-F238E27FC236}">
                <a16:creationId xmlns:a16="http://schemas.microsoft.com/office/drawing/2014/main" id="{CB877E96-D28E-4C31-9C20-803E50B67C9F}"/>
              </a:ext>
            </a:extLst>
          </p:cNvPr>
          <p:cNvSpPr txBox="1"/>
          <p:nvPr/>
        </p:nvSpPr>
        <p:spPr>
          <a:xfrm>
            <a:off x="10493079" y="5089144"/>
            <a:ext cx="6400964" cy="738664"/>
          </a:xfrm>
          <a:prstGeom prst="rect">
            <a:avLst/>
          </a:prstGeom>
          <a:noFill/>
        </p:spPr>
        <p:txBody>
          <a:bodyPr wrap="square" rtlCol="0">
            <a:spAutoFit/>
          </a:bodyPr>
          <a:lstStyle/>
          <a:p>
            <a:r>
              <a:rPr lang="en-US" sz="4200" dirty="0" err="1"/>
              <a:t>Lành</a:t>
            </a:r>
            <a:r>
              <a:rPr lang="en-US" sz="4200" dirty="0"/>
              <a:t> </a:t>
            </a:r>
            <a:r>
              <a:rPr lang="en-US" sz="4200" dirty="0" err="1"/>
              <a:t>mạnh</a:t>
            </a:r>
            <a:endParaRPr lang="en-US" sz="4200" dirty="0"/>
          </a:p>
        </p:txBody>
      </p:sp>
      <p:sp>
        <p:nvSpPr>
          <p:cNvPr id="3" name="TextBox 2">
            <a:extLst>
              <a:ext uri="{FF2B5EF4-FFF2-40B4-BE49-F238E27FC236}">
                <a16:creationId xmlns:a16="http://schemas.microsoft.com/office/drawing/2014/main" id="{F66FBC45-A05D-40F3-BC91-6655153E6F79}"/>
              </a:ext>
            </a:extLst>
          </p:cNvPr>
          <p:cNvSpPr txBox="1"/>
          <p:nvPr/>
        </p:nvSpPr>
        <p:spPr>
          <a:xfrm>
            <a:off x="3738077" y="147244"/>
            <a:ext cx="10755986" cy="923330"/>
          </a:xfrm>
          <a:prstGeom prst="rect">
            <a:avLst/>
          </a:prstGeom>
          <a:noFill/>
        </p:spPr>
        <p:txBody>
          <a:bodyPr wrap="square" rtlCol="0">
            <a:spAutoFit/>
          </a:bodyPr>
          <a:lstStyle/>
          <a:p>
            <a:r>
              <a:rPr lang="en-US" sz="5400" b="1" dirty="0">
                <a:solidFill>
                  <a:schemeClr val="accent2">
                    <a:lumMod val="75000"/>
                  </a:schemeClr>
                </a:solidFill>
              </a:rPr>
              <a:t>     </a:t>
            </a:r>
            <a:r>
              <a:rPr lang="en-US" sz="5400" b="1" dirty="0">
                <a:solidFill>
                  <a:schemeClr val="accent2">
                    <a:lumMod val="75000"/>
                  </a:schemeClr>
                </a:solidFill>
                <a:effectLst>
                  <a:glow rad="228600">
                    <a:schemeClr val="accent4">
                      <a:satMod val="175000"/>
                      <a:alpha val="40000"/>
                    </a:schemeClr>
                  </a:glow>
                </a:effectLst>
              </a:rPr>
              <a:t>VOCABULARY REVIEW</a:t>
            </a:r>
          </a:p>
        </p:txBody>
      </p:sp>
      <p:pic>
        <p:nvPicPr>
          <p:cNvPr id="24" name="Picture 23" descr="Logo, company name&#10;&#10;Description automatically generated">
            <a:extLst>
              <a:ext uri="{FF2B5EF4-FFF2-40B4-BE49-F238E27FC236}">
                <a16:creationId xmlns:a16="http://schemas.microsoft.com/office/drawing/2014/main" id="{B726F4C8-253A-4E1D-93F9-EA438DF679DD}"/>
              </a:ext>
            </a:extLst>
          </p:cNvPr>
          <p:cNvPicPr>
            <a:picLocks noChangeAspect="1"/>
          </p:cNvPicPr>
          <p:nvPr/>
        </p:nvPicPr>
        <p:blipFill rotWithShape="1">
          <a:blip r:embed="rId2">
            <a:extLst>
              <a:ext uri="{28A0092B-C50C-407E-A947-70E740481C1C}">
                <a14:useLocalDpi xmlns:a14="http://schemas.microsoft.com/office/drawing/2010/main" val="0"/>
              </a:ext>
            </a:extLst>
          </a:blip>
          <a:srcRect l="25005" t="17747" r="24724" b="32408"/>
          <a:stretch/>
        </p:blipFill>
        <p:spPr>
          <a:xfrm>
            <a:off x="-3891167" y="494481"/>
            <a:ext cx="2622687" cy="2600445"/>
          </a:xfrm>
          <a:prstGeom prst="rect">
            <a:avLst/>
          </a:prstGeom>
        </p:spPr>
      </p:pic>
      <p:sp>
        <p:nvSpPr>
          <p:cNvPr id="25" name="TextBox 24">
            <a:extLst>
              <a:ext uri="{FF2B5EF4-FFF2-40B4-BE49-F238E27FC236}">
                <a16:creationId xmlns:a16="http://schemas.microsoft.com/office/drawing/2014/main" id="{B51724A5-98D7-4B11-9F27-D37EE38F0AE0}"/>
              </a:ext>
            </a:extLst>
          </p:cNvPr>
          <p:cNvSpPr txBox="1"/>
          <p:nvPr/>
        </p:nvSpPr>
        <p:spPr>
          <a:xfrm>
            <a:off x="-4161032" y="3306036"/>
            <a:ext cx="3968157" cy="1200329"/>
          </a:xfrm>
          <a:prstGeom prst="rect">
            <a:avLst/>
          </a:prstGeom>
          <a:noFill/>
        </p:spPr>
        <p:txBody>
          <a:bodyPr wrap="square" rtlCol="0">
            <a:spAutoFit/>
          </a:bodyPr>
          <a:lstStyle/>
          <a:p>
            <a:r>
              <a:rPr lang="en-US" sz="3600" b="1">
                <a:latin typeface="Contastia"/>
              </a:rPr>
              <a:t>   Ms Phương </a:t>
            </a:r>
          </a:p>
          <a:p>
            <a:r>
              <a:rPr lang="en-US" sz="3600" b="1">
                <a:latin typeface="Contastia"/>
              </a:rPr>
              <a:t>Zalo: 0966765064</a:t>
            </a:r>
          </a:p>
        </p:txBody>
      </p:sp>
      <p:sp>
        <p:nvSpPr>
          <p:cNvPr id="23" name="TextBox 22">
            <a:extLst>
              <a:ext uri="{FF2B5EF4-FFF2-40B4-BE49-F238E27FC236}">
                <a16:creationId xmlns:a16="http://schemas.microsoft.com/office/drawing/2014/main" id="{45E7690A-2B0A-4349-B177-734AB6EDE989}"/>
              </a:ext>
            </a:extLst>
          </p:cNvPr>
          <p:cNvSpPr txBox="1"/>
          <p:nvPr/>
        </p:nvSpPr>
        <p:spPr>
          <a:xfrm>
            <a:off x="315605" y="6120902"/>
            <a:ext cx="7074122" cy="738664"/>
          </a:xfrm>
          <a:prstGeom prst="rect">
            <a:avLst/>
          </a:prstGeom>
          <a:noFill/>
        </p:spPr>
        <p:txBody>
          <a:bodyPr wrap="square" rtlCol="0">
            <a:spAutoFit/>
          </a:bodyPr>
          <a:lstStyle/>
          <a:p>
            <a:r>
              <a:rPr lang="en-US" sz="4200" dirty="0"/>
              <a:t>7. unhealthy</a:t>
            </a:r>
          </a:p>
        </p:txBody>
      </p:sp>
      <p:sp>
        <p:nvSpPr>
          <p:cNvPr id="26" name="TextBox 25">
            <a:extLst>
              <a:ext uri="{FF2B5EF4-FFF2-40B4-BE49-F238E27FC236}">
                <a16:creationId xmlns:a16="http://schemas.microsoft.com/office/drawing/2014/main" id="{8A63E68E-C96F-4978-908A-0E81A72E67F3}"/>
              </a:ext>
            </a:extLst>
          </p:cNvPr>
          <p:cNvSpPr txBox="1"/>
          <p:nvPr/>
        </p:nvSpPr>
        <p:spPr>
          <a:xfrm>
            <a:off x="315605" y="6905732"/>
            <a:ext cx="7074122" cy="738664"/>
          </a:xfrm>
          <a:prstGeom prst="rect">
            <a:avLst/>
          </a:prstGeom>
          <a:noFill/>
        </p:spPr>
        <p:txBody>
          <a:bodyPr wrap="square" rtlCol="0">
            <a:spAutoFit/>
          </a:bodyPr>
          <a:lstStyle/>
          <a:p>
            <a:r>
              <a:rPr lang="en-SG" sz="4200" dirty="0"/>
              <a:t>8. lifestyle</a:t>
            </a:r>
            <a:endParaRPr lang="en-US" sz="4200" dirty="0"/>
          </a:p>
        </p:txBody>
      </p:sp>
      <p:sp>
        <p:nvSpPr>
          <p:cNvPr id="27" name="TextBox 26">
            <a:extLst>
              <a:ext uri="{FF2B5EF4-FFF2-40B4-BE49-F238E27FC236}">
                <a16:creationId xmlns:a16="http://schemas.microsoft.com/office/drawing/2014/main" id="{5B0AA603-0743-4FD8-A960-2AA08FE55588}"/>
              </a:ext>
            </a:extLst>
          </p:cNvPr>
          <p:cNvSpPr txBox="1"/>
          <p:nvPr/>
        </p:nvSpPr>
        <p:spPr>
          <a:xfrm>
            <a:off x="315605" y="7834286"/>
            <a:ext cx="5517108" cy="738664"/>
          </a:xfrm>
          <a:prstGeom prst="rect">
            <a:avLst/>
          </a:prstGeom>
          <a:noFill/>
        </p:spPr>
        <p:txBody>
          <a:bodyPr wrap="square" rtlCol="0">
            <a:spAutoFit/>
          </a:bodyPr>
          <a:lstStyle/>
          <a:p>
            <a:r>
              <a:rPr lang="en-SG" sz="4200" dirty="0"/>
              <a:t>9. get enough sleep</a:t>
            </a:r>
            <a:endParaRPr lang="en-US" sz="4200" dirty="0"/>
          </a:p>
        </p:txBody>
      </p:sp>
      <p:sp>
        <p:nvSpPr>
          <p:cNvPr id="33" name="TextBox 32">
            <a:extLst>
              <a:ext uri="{FF2B5EF4-FFF2-40B4-BE49-F238E27FC236}">
                <a16:creationId xmlns:a16="http://schemas.microsoft.com/office/drawing/2014/main" id="{CA38DDF1-667A-4563-9C10-9D51A3DE9C1E}"/>
              </a:ext>
            </a:extLst>
          </p:cNvPr>
          <p:cNvSpPr txBox="1"/>
          <p:nvPr/>
        </p:nvSpPr>
        <p:spPr>
          <a:xfrm>
            <a:off x="10419403" y="5845781"/>
            <a:ext cx="7260209" cy="738664"/>
          </a:xfrm>
          <a:prstGeom prst="rect">
            <a:avLst/>
          </a:prstGeom>
          <a:noFill/>
        </p:spPr>
        <p:txBody>
          <a:bodyPr wrap="square" rtlCol="0">
            <a:spAutoFit/>
          </a:bodyPr>
          <a:lstStyle/>
          <a:p>
            <a:r>
              <a:rPr lang="en-US" sz="4200" dirty="0" err="1"/>
              <a:t>Không</a:t>
            </a:r>
            <a:r>
              <a:rPr lang="en-US" sz="4200" dirty="0"/>
              <a:t> </a:t>
            </a:r>
            <a:r>
              <a:rPr lang="en-US" sz="4200" dirty="0" err="1"/>
              <a:t>lành</a:t>
            </a:r>
            <a:r>
              <a:rPr lang="en-US" sz="4200" dirty="0"/>
              <a:t> </a:t>
            </a:r>
            <a:r>
              <a:rPr lang="en-US" sz="4200" dirty="0" err="1"/>
              <a:t>mạnh</a:t>
            </a:r>
            <a:endParaRPr lang="en-US" sz="4200" dirty="0"/>
          </a:p>
        </p:txBody>
      </p:sp>
      <p:sp>
        <p:nvSpPr>
          <p:cNvPr id="39" name="TextBox 38">
            <a:extLst>
              <a:ext uri="{FF2B5EF4-FFF2-40B4-BE49-F238E27FC236}">
                <a16:creationId xmlns:a16="http://schemas.microsoft.com/office/drawing/2014/main" id="{D19FE895-365F-481E-8777-C519BA038D91}"/>
              </a:ext>
            </a:extLst>
          </p:cNvPr>
          <p:cNvSpPr txBox="1"/>
          <p:nvPr/>
        </p:nvSpPr>
        <p:spPr>
          <a:xfrm>
            <a:off x="10396963" y="6725573"/>
            <a:ext cx="8149322" cy="738664"/>
          </a:xfrm>
          <a:prstGeom prst="rect">
            <a:avLst/>
          </a:prstGeom>
          <a:noFill/>
        </p:spPr>
        <p:txBody>
          <a:bodyPr wrap="square" rtlCol="0">
            <a:spAutoFit/>
          </a:bodyPr>
          <a:lstStyle/>
          <a:p>
            <a:r>
              <a:rPr lang="en-US" sz="4200" dirty="0" err="1"/>
              <a:t>Lối</a:t>
            </a:r>
            <a:r>
              <a:rPr lang="en-US" sz="4200" dirty="0"/>
              <a:t> </a:t>
            </a:r>
            <a:r>
              <a:rPr lang="en-US" sz="4200" dirty="0" err="1"/>
              <a:t>sống</a:t>
            </a:r>
            <a:endParaRPr lang="en-US" sz="4200" dirty="0"/>
          </a:p>
        </p:txBody>
      </p:sp>
      <p:sp>
        <p:nvSpPr>
          <p:cNvPr id="43" name="TextBox 42">
            <a:extLst>
              <a:ext uri="{FF2B5EF4-FFF2-40B4-BE49-F238E27FC236}">
                <a16:creationId xmlns:a16="http://schemas.microsoft.com/office/drawing/2014/main" id="{FB785FF6-2856-41D8-B849-1FD03E357662}"/>
              </a:ext>
            </a:extLst>
          </p:cNvPr>
          <p:cNvSpPr txBox="1"/>
          <p:nvPr/>
        </p:nvSpPr>
        <p:spPr>
          <a:xfrm>
            <a:off x="10510294" y="7605365"/>
            <a:ext cx="8310593" cy="738664"/>
          </a:xfrm>
          <a:prstGeom prst="rect">
            <a:avLst/>
          </a:prstGeom>
          <a:noFill/>
        </p:spPr>
        <p:txBody>
          <a:bodyPr wrap="square" rtlCol="0">
            <a:spAutoFit/>
          </a:bodyPr>
          <a:lstStyle/>
          <a:p>
            <a:r>
              <a:rPr lang="en-US" sz="4200" dirty="0" err="1"/>
              <a:t>Ngủ</a:t>
            </a:r>
            <a:r>
              <a:rPr lang="en-US" sz="4200" dirty="0"/>
              <a:t> </a:t>
            </a:r>
            <a:r>
              <a:rPr lang="en-US" sz="4200" dirty="0" err="1"/>
              <a:t>đủ</a:t>
            </a:r>
            <a:endParaRPr lang="en-US" sz="4200" dirty="0"/>
          </a:p>
        </p:txBody>
      </p:sp>
      <p:sp>
        <p:nvSpPr>
          <p:cNvPr id="46" name="TextBox 45">
            <a:extLst>
              <a:ext uri="{FF2B5EF4-FFF2-40B4-BE49-F238E27FC236}">
                <a16:creationId xmlns:a16="http://schemas.microsoft.com/office/drawing/2014/main" id="{6A9D3C30-4B8F-4ABA-AE9B-451EE4CF27EA}"/>
              </a:ext>
            </a:extLst>
          </p:cNvPr>
          <p:cNvSpPr txBox="1"/>
          <p:nvPr/>
        </p:nvSpPr>
        <p:spPr>
          <a:xfrm>
            <a:off x="8506697" y="5574464"/>
            <a:ext cx="2028498" cy="1015663"/>
          </a:xfrm>
          <a:prstGeom prst="rect">
            <a:avLst/>
          </a:prstGeom>
          <a:noFill/>
        </p:spPr>
        <p:txBody>
          <a:bodyPr wrap="square" rtlCol="0">
            <a:spAutoFit/>
          </a:bodyPr>
          <a:lstStyle/>
          <a:p>
            <a:r>
              <a:rPr lang="en-US" sz="6000" dirty="0">
                <a:latin typeface="+mj-lt"/>
              </a:rPr>
              <a:t> </a:t>
            </a:r>
            <a:r>
              <a:rPr lang="en-US" sz="4200" dirty="0">
                <a:latin typeface="+mj-lt"/>
              </a:rPr>
              <a:t>adj</a:t>
            </a:r>
          </a:p>
        </p:txBody>
      </p:sp>
      <p:sp>
        <p:nvSpPr>
          <p:cNvPr id="47" name="TextBox 46">
            <a:extLst>
              <a:ext uri="{FF2B5EF4-FFF2-40B4-BE49-F238E27FC236}">
                <a16:creationId xmlns:a16="http://schemas.microsoft.com/office/drawing/2014/main" id="{1E656DAE-08CA-4089-A043-1FADD36172EC}"/>
              </a:ext>
            </a:extLst>
          </p:cNvPr>
          <p:cNvSpPr txBox="1"/>
          <p:nvPr/>
        </p:nvSpPr>
        <p:spPr>
          <a:xfrm>
            <a:off x="8527516" y="7405184"/>
            <a:ext cx="2028498" cy="1015663"/>
          </a:xfrm>
          <a:prstGeom prst="rect">
            <a:avLst/>
          </a:prstGeom>
          <a:noFill/>
        </p:spPr>
        <p:txBody>
          <a:bodyPr wrap="square" rtlCol="0">
            <a:spAutoFit/>
          </a:bodyPr>
          <a:lstStyle/>
          <a:p>
            <a:r>
              <a:rPr lang="en-US" sz="6000" dirty="0">
                <a:latin typeface="+mj-lt"/>
              </a:rPr>
              <a:t> </a:t>
            </a:r>
            <a:r>
              <a:rPr lang="en-US" sz="4200" dirty="0">
                <a:latin typeface="+mj-lt"/>
              </a:rPr>
              <a:t>n.ph</a:t>
            </a:r>
          </a:p>
        </p:txBody>
      </p:sp>
      <p:sp>
        <p:nvSpPr>
          <p:cNvPr id="48" name="TextBox 47">
            <a:extLst>
              <a:ext uri="{FF2B5EF4-FFF2-40B4-BE49-F238E27FC236}">
                <a16:creationId xmlns:a16="http://schemas.microsoft.com/office/drawing/2014/main" id="{CBBE24DF-4C6A-49C8-AB02-B861D9FB6335}"/>
              </a:ext>
            </a:extLst>
          </p:cNvPr>
          <p:cNvSpPr txBox="1"/>
          <p:nvPr/>
        </p:nvSpPr>
        <p:spPr>
          <a:xfrm>
            <a:off x="8506697" y="6398806"/>
            <a:ext cx="2028498" cy="1015663"/>
          </a:xfrm>
          <a:prstGeom prst="rect">
            <a:avLst/>
          </a:prstGeom>
          <a:noFill/>
        </p:spPr>
        <p:txBody>
          <a:bodyPr wrap="square" rtlCol="0">
            <a:spAutoFit/>
          </a:bodyPr>
          <a:lstStyle/>
          <a:p>
            <a:r>
              <a:rPr lang="en-US" sz="6000">
                <a:latin typeface="+mj-lt"/>
              </a:rPr>
              <a:t> </a:t>
            </a:r>
            <a:r>
              <a:rPr lang="en-US" sz="4200">
                <a:latin typeface="+mj-lt"/>
              </a:rPr>
              <a:t>n</a:t>
            </a:r>
          </a:p>
        </p:txBody>
      </p:sp>
      <p:sp>
        <p:nvSpPr>
          <p:cNvPr id="49" name="TextBox 48">
            <a:extLst>
              <a:ext uri="{FF2B5EF4-FFF2-40B4-BE49-F238E27FC236}">
                <a16:creationId xmlns:a16="http://schemas.microsoft.com/office/drawing/2014/main" id="{86DD4E63-11F0-46FA-B2D2-4FB45E0951A7}"/>
              </a:ext>
            </a:extLst>
          </p:cNvPr>
          <p:cNvSpPr txBox="1"/>
          <p:nvPr/>
        </p:nvSpPr>
        <p:spPr>
          <a:xfrm>
            <a:off x="8506697" y="8284976"/>
            <a:ext cx="2028498" cy="1015663"/>
          </a:xfrm>
          <a:prstGeom prst="rect">
            <a:avLst/>
          </a:prstGeom>
          <a:noFill/>
        </p:spPr>
        <p:txBody>
          <a:bodyPr wrap="square" rtlCol="0">
            <a:spAutoFit/>
          </a:bodyPr>
          <a:lstStyle/>
          <a:p>
            <a:r>
              <a:rPr lang="en-US" sz="6000">
                <a:latin typeface="+mj-lt"/>
              </a:rPr>
              <a:t> </a:t>
            </a:r>
            <a:r>
              <a:rPr lang="en-US" sz="4200">
                <a:latin typeface="+mj-lt"/>
              </a:rPr>
              <a:t>n</a:t>
            </a:r>
          </a:p>
        </p:txBody>
      </p:sp>
      <p:sp>
        <p:nvSpPr>
          <p:cNvPr id="50" name="TextBox 49">
            <a:extLst>
              <a:ext uri="{FF2B5EF4-FFF2-40B4-BE49-F238E27FC236}">
                <a16:creationId xmlns:a16="http://schemas.microsoft.com/office/drawing/2014/main" id="{A82FACC7-6186-4011-A0A8-EC45B79D55BE}"/>
              </a:ext>
            </a:extLst>
          </p:cNvPr>
          <p:cNvSpPr txBox="1"/>
          <p:nvPr/>
        </p:nvSpPr>
        <p:spPr>
          <a:xfrm>
            <a:off x="8506697" y="9016591"/>
            <a:ext cx="2028498" cy="1015663"/>
          </a:xfrm>
          <a:prstGeom prst="rect">
            <a:avLst/>
          </a:prstGeom>
          <a:noFill/>
        </p:spPr>
        <p:txBody>
          <a:bodyPr wrap="square" rtlCol="0">
            <a:spAutoFit/>
          </a:bodyPr>
          <a:lstStyle/>
          <a:p>
            <a:r>
              <a:rPr lang="en-US" sz="6000">
                <a:latin typeface="+mj-lt"/>
              </a:rPr>
              <a:t> </a:t>
            </a:r>
            <a:r>
              <a:rPr lang="en-US" sz="4200">
                <a:latin typeface="+mj-lt"/>
              </a:rPr>
              <a:t>n</a:t>
            </a:r>
          </a:p>
        </p:txBody>
      </p:sp>
      <p:sp>
        <p:nvSpPr>
          <p:cNvPr id="51" name="TextBox 50">
            <a:extLst>
              <a:ext uri="{FF2B5EF4-FFF2-40B4-BE49-F238E27FC236}">
                <a16:creationId xmlns:a16="http://schemas.microsoft.com/office/drawing/2014/main" id="{98EEE5D1-C432-408E-BF63-9CC5ACEAE10E}"/>
              </a:ext>
            </a:extLst>
          </p:cNvPr>
          <p:cNvSpPr txBox="1"/>
          <p:nvPr/>
        </p:nvSpPr>
        <p:spPr>
          <a:xfrm>
            <a:off x="315605" y="8690978"/>
            <a:ext cx="5180118" cy="738664"/>
          </a:xfrm>
          <a:prstGeom prst="rect">
            <a:avLst/>
          </a:prstGeom>
          <a:noFill/>
        </p:spPr>
        <p:txBody>
          <a:bodyPr wrap="square" rtlCol="0">
            <a:spAutoFit/>
          </a:bodyPr>
          <a:lstStyle/>
          <a:p>
            <a:r>
              <a:rPr lang="en-SG" sz="4200" dirty="0"/>
              <a:t>10. soda</a:t>
            </a:r>
            <a:endParaRPr lang="en-US" sz="4200" dirty="0"/>
          </a:p>
        </p:txBody>
      </p:sp>
      <p:sp>
        <p:nvSpPr>
          <p:cNvPr id="52" name="TextBox 51">
            <a:extLst>
              <a:ext uri="{FF2B5EF4-FFF2-40B4-BE49-F238E27FC236}">
                <a16:creationId xmlns:a16="http://schemas.microsoft.com/office/drawing/2014/main" id="{61975ED9-20B7-498C-ACFC-746EEF65669D}"/>
              </a:ext>
            </a:extLst>
          </p:cNvPr>
          <p:cNvSpPr txBox="1"/>
          <p:nvPr/>
        </p:nvSpPr>
        <p:spPr>
          <a:xfrm>
            <a:off x="315605" y="9547676"/>
            <a:ext cx="5053436" cy="738664"/>
          </a:xfrm>
          <a:prstGeom prst="rect">
            <a:avLst/>
          </a:prstGeom>
          <a:noFill/>
        </p:spPr>
        <p:txBody>
          <a:bodyPr wrap="square" rtlCol="0">
            <a:spAutoFit/>
          </a:bodyPr>
          <a:lstStyle/>
          <a:p>
            <a:r>
              <a:rPr lang="en-SG" sz="4200" dirty="0"/>
              <a:t>11. vegetables</a:t>
            </a:r>
            <a:endParaRPr lang="en-US" sz="4200" dirty="0"/>
          </a:p>
        </p:txBody>
      </p:sp>
      <p:sp>
        <p:nvSpPr>
          <p:cNvPr id="53" name="TextBox 52">
            <a:extLst>
              <a:ext uri="{FF2B5EF4-FFF2-40B4-BE49-F238E27FC236}">
                <a16:creationId xmlns:a16="http://schemas.microsoft.com/office/drawing/2014/main" id="{8F337BDB-B70C-4650-8F0A-126EEDFBA34D}"/>
              </a:ext>
            </a:extLst>
          </p:cNvPr>
          <p:cNvSpPr txBox="1"/>
          <p:nvPr/>
        </p:nvSpPr>
        <p:spPr>
          <a:xfrm>
            <a:off x="10493079" y="8579948"/>
            <a:ext cx="8327808" cy="738664"/>
          </a:xfrm>
          <a:prstGeom prst="rect">
            <a:avLst/>
          </a:prstGeom>
          <a:noFill/>
        </p:spPr>
        <p:txBody>
          <a:bodyPr wrap="square" rtlCol="0">
            <a:spAutoFit/>
          </a:bodyPr>
          <a:lstStyle/>
          <a:p>
            <a:r>
              <a:rPr lang="en-US" sz="4200" dirty="0" err="1"/>
              <a:t>Nước</a:t>
            </a:r>
            <a:r>
              <a:rPr lang="en-US" sz="4200" dirty="0"/>
              <a:t> </a:t>
            </a:r>
            <a:r>
              <a:rPr lang="en-US" sz="4200" dirty="0" err="1"/>
              <a:t>uống</a:t>
            </a:r>
            <a:r>
              <a:rPr lang="en-US" sz="4200" dirty="0"/>
              <a:t> </a:t>
            </a:r>
            <a:r>
              <a:rPr lang="en-US" sz="4200" dirty="0" err="1"/>
              <a:t>có</a:t>
            </a:r>
            <a:r>
              <a:rPr lang="en-US" sz="4200" dirty="0"/>
              <a:t> ga</a:t>
            </a:r>
          </a:p>
        </p:txBody>
      </p:sp>
      <p:sp>
        <p:nvSpPr>
          <p:cNvPr id="54" name="TextBox 53">
            <a:extLst>
              <a:ext uri="{FF2B5EF4-FFF2-40B4-BE49-F238E27FC236}">
                <a16:creationId xmlns:a16="http://schemas.microsoft.com/office/drawing/2014/main" id="{F0EA8618-1ED5-42E0-8925-C17B2BE129E7}"/>
              </a:ext>
            </a:extLst>
          </p:cNvPr>
          <p:cNvSpPr txBox="1"/>
          <p:nvPr/>
        </p:nvSpPr>
        <p:spPr>
          <a:xfrm>
            <a:off x="10493080" y="9380758"/>
            <a:ext cx="6400964" cy="738664"/>
          </a:xfrm>
          <a:prstGeom prst="rect">
            <a:avLst/>
          </a:prstGeom>
          <a:noFill/>
        </p:spPr>
        <p:txBody>
          <a:bodyPr wrap="square" rtlCol="0">
            <a:spAutoFit/>
          </a:bodyPr>
          <a:lstStyle/>
          <a:p>
            <a:r>
              <a:rPr lang="en-US" sz="4200" dirty="0"/>
              <a:t>Rau</a:t>
            </a:r>
          </a:p>
        </p:txBody>
      </p:sp>
    </p:spTree>
    <p:extLst>
      <p:ext uri="{BB962C8B-B14F-4D97-AF65-F5344CB8AC3E}">
        <p14:creationId xmlns:p14="http://schemas.microsoft.com/office/powerpoint/2010/main" val="137170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ppt_x"/>
                                          </p:val>
                                        </p:tav>
                                        <p:tav tm="100000">
                                          <p:val>
                                            <p:strVal val="#ppt_x"/>
                                          </p:val>
                                        </p:tav>
                                      </p:tavLst>
                                    </p:anim>
                                    <p:anim calcmode="lin" valueType="num">
                                      <p:cBhvr additive="base">
                                        <p:cTn id="8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500" fill="hold"/>
                                        <p:tgtEl>
                                          <p:spTgt spid="44"/>
                                        </p:tgtEl>
                                        <p:attrNameLst>
                                          <p:attrName>ppt_x</p:attrName>
                                        </p:attrNameLst>
                                      </p:cBhvr>
                                      <p:tavLst>
                                        <p:tav tm="0">
                                          <p:val>
                                            <p:strVal val="#ppt_x"/>
                                          </p:val>
                                        </p:tav>
                                        <p:tav tm="100000">
                                          <p:val>
                                            <p:strVal val="#ppt_x"/>
                                          </p:val>
                                        </p:tav>
                                      </p:tavLst>
                                    </p:anim>
                                    <p:anim calcmode="lin" valueType="num">
                                      <p:cBhvr additive="base">
                                        <p:cTn id="9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500" fill="hold"/>
                                        <p:tgtEl>
                                          <p:spTgt spid="38"/>
                                        </p:tgtEl>
                                        <p:attrNameLst>
                                          <p:attrName>ppt_x</p:attrName>
                                        </p:attrNameLst>
                                      </p:cBhvr>
                                      <p:tavLst>
                                        <p:tav tm="0">
                                          <p:val>
                                            <p:strVal val="#ppt_x"/>
                                          </p:val>
                                        </p:tav>
                                        <p:tav tm="100000">
                                          <p:val>
                                            <p:strVal val="#ppt_x"/>
                                          </p:val>
                                        </p:tav>
                                      </p:tavLst>
                                    </p:anim>
                                    <p:anim calcmode="lin" valueType="num">
                                      <p:cBhvr additive="base">
                                        <p:cTn id="9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500" fill="hold"/>
                                        <p:tgtEl>
                                          <p:spTgt spid="32"/>
                                        </p:tgtEl>
                                        <p:attrNameLst>
                                          <p:attrName>ppt_x</p:attrName>
                                        </p:attrNameLst>
                                      </p:cBhvr>
                                      <p:tavLst>
                                        <p:tav tm="0">
                                          <p:val>
                                            <p:strVal val="#ppt_x"/>
                                          </p:val>
                                        </p:tav>
                                        <p:tav tm="100000">
                                          <p:val>
                                            <p:strVal val="#ppt_x"/>
                                          </p:val>
                                        </p:tav>
                                      </p:tavLst>
                                    </p:anim>
                                    <p:anim calcmode="lin" valueType="num">
                                      <p:cBhvr additive="base">
                                        <p:cTn id="10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additive="base">
                                        <p:cTn id="109" dur="500" fill="hold"/>
                                        <p:tgtEl>
                                          <p:spTgt spid="45"/>
                                        </p:tgtEl>
                                        <p:attrNameLst>
                                          <p:attrName>ppt_x</p:attrName>
                                        </p:attrNameLst>
                                      </p:cBhvr>
                                      <p:tavLst>
                                        <p:tav tm="0">
                                          <p:val>
                                            <p:strVal val="#ppt_x"/>
                                          </p:val>
                                        </p:tav>
                                        <p:tav tm="100000">
                                          <p:val>
                                            <p:strVal val="#ppt_x"/>
                                          </p:val>
                                        </p:tav>
                                      </p:tavLst>
                                    </p:anim>
                                    <p:anim calcmode="lin" valueType="num">
                                      <p:cBhvr additive="base">
                                        <p:cTn id="11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6"/>
                                        </p:tgtEl>
                                        <p:attrNameLst>
                                          <p:attrName>style.visibility</p:attrName>
                                        </p:attrNameLst>
                                      </p:cBhvr>
                                      <p:to>
                                        <p:strVal val="visible"/>
                                      </p:to>
                                    </p:set>
                                    <p:anim calcmode="lin" valueType="num">
                                      <p:cBhvr additive="base">
                                        <p:cTn id="121" dur="500" fill="hold"/>
                                        <p:tgtEl>
                                          <p:spTgt spid="46"/>
                                        </p:tgtEl>
                                        <p:attrNameLst>
                                          <p:attrName>ppt_x</p:attrName>
                                        </p:attrNameLst>
                                      </p:cBhvr>
                                      <p:tavLst>
                                        <p:tav tm="0">
                                          <p:val>
                                            <p:strVal val="#ppt_x"/>
                                          </p:val>
                                        </p:tav>
                                        <p:tav tm="100000">
                                          <p:val>
                                            <p:strVal val="#ppt_x"/>
                                          </p:val>
                                        </p:tav>
                                      </p:tavLst>
                                    </p:anim>
                                    <p:anim calcmode="lin" valueType="num">
                                      <p:cBhvr additive="base">
                                        <p:cTn id="12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additive="base">
                                        <p:cTn id="127" dur="500" fill="hold"/>
                                        <p:tgtEl>
                                          <p:spTgt spid="33"/>
                                        </p:tgtEl>
                                        <p:attrNameLst>
                                          <p:attrName>ppt_x</p:attrName>
                                        </p:attrNameLst>
                                      </p:cBhvr>
                                      <p:tavLst>
                                        <p:tav tm="0">
                                          <p:val>
                                            <p:strVal val="#ppt_x"/>
                                          </p:val>
                                        </p:tav>
                                        <p:tav tm="100000">
                                          <p:val>
                                            <p:strVal val="#ppt_x"/>
                                          </p:val>
                                        </p:tav>
                                      </p:tavLst>
                                    </p:anim>
                                    <p:anim calcmode="lin" valueType="num">
                                      <p:cBhvr additive="base">
                                        <p:cTn id="12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additive="base">
                                        <p:cTn id="133" dur="500" fill="hold"/>
                                        <p:tgtEl>
                                          <p:spTgt spid="26"/>
                                        </p:tgtEl>
                                        <p:attrNameLst>
                                          <p:attrName>ppt_x</p:attrName>
                                        </p:attrNameLst>
                                      </p:cBhvr>
                                      <p:tavLst>
                                        <p:tav tm="0">
                                          <p:val>
                                            <p:strVal val="#ppt_x"/>
                                          </p:val>
                                        </p:tav>
                                        <p:tav tm="100000">
                                          <p:val>
                                            <p:strVal val="#ppt_x"/>
                                          </p:val>
                                        </p:tav>
                                      </p:tavLst>
                                    </p:anim>
                                    <p:anim calcmode="lin" valueType="num">
                                      <p:cBhvr additive="base">
                                        <p:cTn id="1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500" fill="hold"/>
                                        <p:tgtEl>
                                          <p:spTgt spid="47"/>
                                        </p:tgtEl>
                                        <p:attrNameLst>
                                          <p:attrName>ppt_x</p:attrName>
                                        </p:attrNameLst>
                                      </p:cBhvr>
                                      <p:tavLst>
                                        <p:tav tm="0">
                                          <p:val>
                                            <p:strVal val="#ppt_x"/>
                                          </p:val>
                                        </p:tav>
                                        <p:tav tm="100000">
                                          <p:val>
                                            <p:strVal val="#ppt_x"/>
                                          </p:val>
                                        </p:tav>
                                      </p:tavLst>
                                    </p:anim>
                                    <p:anim calcmode="lin" valueType="num">
                                      <p:cBhvr additive="base">
                                        <p:cTn id="14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 calcmode="lin" valueType="num">
                                      <p:cBhvr additive="base">
                                        <p:cTn id="145" dur="500" fill="hold"/>
                                        <p:tgtEl>
                                          <p:spTgt spid="39"/>
                                        </p:tgtEl>
                                        <p:attrNameLst>
                                          <p:attrName>ppt_x</p:attrName>
                                        </p:attrNameLst>
                                      </p:cBhvr>
                                      <p:tavLst>
                                        <p:tav tm="0">
                                          <p:val>
                                            <p:strVal val="#ppt_x"/>
                                          </p:val>
                                        </p:tav>
                                        <p:tav tm="100000">
                                          <p:val>
                                            <p:strVal val="#ppt_x"/>
                                          </p:val>
                                        </p:tav>
                                      </p:tavLst>
                                    </p:anim>
                                    <p:anim calcmode="lin" valueType="num">
                                      <p:cBhvr additive="base">
                                        <p:cTn id="14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7"/>
                                        </p:tgtEl>
                                        <p:attrNameLst>
                                          <p:attrName>style.visibility</p:attrName>
                                        </p:attrNameLst>
                                      </p:cBhvr>
                                      <p:to>
                                        <p:strVal val="visible"/>
                                      </p:to>
                                    </p:set>
                                    <p:anim calcmode="lin" valueType="num">
                                      <p:cBhvr additive="base">
                                        <p:cTn id="151" dur="500" fill="hold"/>
                                        <p:tgtEl>
                                          <p:spTgt spid="27"/>
                                        </p:tgtEl>
                                        <p:attrNameLst>
                                          <p:attrName>ppt_x</p:attrName>
                                        </p:attrNameLst>
                                      </p:cBhvr>
                                      <p:tavLst>
                                        <p:tav tm="0">
                                          <p:val>
                                            <p:strVal val="#ppt_x"/>
                                          </p:val>
                                        </p:tav>
                                        <p:tav tm="100000">
                                          <p:val>
                                            <p:strVal val="#ppt_x"/>
                                          </p:val>
                                        </p:tav>
                                      </p:tavLst>
                                    </p:anim>
                                    <p:anim calcmode="lin" valueType="num">
                                      <p:cBhvr additive="base">
                                        <p:cTn id="1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48"/>
                                        </p:tgtEl>
                                        <p:attrNameLst>
                                          <p:attrName>style.visibility</p:attrName>
                                        </p:attrNameLst>
                                      </p:cBhvr>
                                      <p:to>
                                        <p:strVal val="visible"/>
                                      </p:to>
                                    </p:set>
                                    <p:anim calcmode="lin" valueType="num">
                                      <p:cBhvr additive="base">
                                        <p:cTn id="157" dur="500" fill="hold"/>
                                        <p:tgtEl>
                                          <p:spTgt spid="48"/>
                                        </p:tgtEl>
                                        <p:attrNameLst>
                                          <p:attrName>ppt_x</p:attrName>
                                        </p:attrNameLst>
                                      </p:cBhvr>
                                      <p:tavLst>
                                        <p:tav tm="0">
                                          <p:val>
                                            <p:strVal val="#ppt_x"/>
                                          </p:val>
                                        </p:tav>
                                        <p:tav tm="100000">
                                          <p:val>
                                            <p:strVal val="#ppt_x"/>
                                          </p:val>
                                        </p:tav>
                                      </p:tavLst>
                                    </p:anim>
                                    <p:anim calcmode="lin" valueType="num">
                                      <p:cBhvr additive="base">
                                        <p:cTn id="15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43"/>
                                        </p:tgtEl>
                                        <p:attrNameLst>
                                          <p:attrName>style.visibility</p:attrName>
                                        </p:attrNameLst>
                                      </p:cBhvr>
                                      <p:to>
                                        <p:strVal val="visible"/>
                                      </p:to>
                                    </p:set>
                                    <p:anim calcmode="lin" valueType="num">
                                      <p:cBhvr additive="base">
                                        <p:cTn id="163" dur="500" fill="hold"/>
                                        <p:tgtEl>
                                          <p:spTgt spid="43"/>
                                        </p:tgtEl>
                                        <p:attrNameLst>
                                          <p:attrName>ppt_x</p:attrName>
                                        </p:attrNameLst>
                                      </p:cBhvr>
                                      <p:tavLst>
                                        <p:tav tm="0">
                                          <p:val>
                                            <p:strVal val="#ppt_x"/>
                                          </p:val>
                                        </p:tav>
                                        <p:tav tm="100000">
                                          <p:val>
                                            <p:strVal val="#ppt_x"/>
                                          </p:val>
                                        </p:tav>
                                      </p:tavLst>
                                    </p:anim>
                                    <p:anim calcmode="lin" valueType="num">
                                      <p:cBhvr additive="base">
                                        <p:cTn id="16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51"/>
                                        </p:tgtEl>
                                        <p:attrNameLst>
                                          <p:attrName>style.visibility</p:attrName>
                                        </p:attrNameLst>
                                      </p:cBhvr>
                                      <p:to>
                                        <p:strVal val="visible"/>
                                      </p:to>
                                    </p:set>
                                    <p:anim calcmode="lin" valueType="num">
                                      <p:cBhvr additive="base">
                                        <p:cTn id="169" dur="500" fill="hold"/>
                                        <p:tgtEl>
                                          <p:spTgt spid="51"/>
                                        </p:tgtEl>
                                        <p:attrNameLst>
                                          <p:attrName>ppt_x</p:attrName>
                                        </p:attrNameLst>
                                      </p:cBhvr>
                                      <p:tavLst>
                                        <p:tav tm="0">
                                          <p:val>
                                            <p:strVal val="#ppt_x"/>
                                          </p:val>
                                        </p:tav>
                                        <p:tav tm="100000">
                                          <p:val>
                                            <p:strVal val="#ppt_x"/>
                                          </p:val>
                                        </p:tav>
                                      </p:tavLst>
                                    </p:anim>
                                    <p:anim calcmode="lin" valueType="num">
                                      <p:cBhvr additive="base">
                                        <p:cTn id="17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49"/>
                                        </p:tgtEl>
                                        <p:attrNameLst>
                                          <p:attrName>style.visibility</p:attrName>
                                        </p:attrNameLst>
                                      </p:cBhvr>
                                      <p:to>
                                        <p:strVal val="visible"/>
                                      </p:to>
                                    </p:set>
                                    <p:anim calcmode="lin" valueType="num">
                                      <p:cBhvr additive="base">
                                        <p:cTn id="175" dur="500" fill="hold"/>
                                        <p:tgtEl>
                                          <p:spTgt spid="49"/>
                                        </p:tgtEl>
                                        <p:attrNameLst>
                                          <p:attrName>ppt_x</p:attrName>
                                        </p:attrNameLst>
                                      </p:cBhvr>
                                      <p:tavLst>
                                        <p:tav tm="0">
                                          <p:val>
                                            <p:strVal val="#ppt_x"/>
                                          </p:val>
                                        </p:tav>
                                        <p:tav tm="100000">
                                          <p:val>
                                            <p:strVal val="#ppt_x"/>
                                          </p:val>
                                        </p:tav>
                                      </p:tavLst>
                                    </p:anim>
                                    <p:anim calcmode="lin" valueType="num">
                                      <p:cBhvr additive="base">
                                        <p:cTn id="17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anim calcmode="lin" valueType="num">
                                      <p:cBhvr additive="base">
                                        <p:cTn id="181" dur="500" fill="hold"/>
                                        <p:tgtEl>
                                          <p:spTgt spid="53"/>
                                        </p:tgtEl>
                                        <p:attrNameLst>
                                          <p:attrName>ppt_x</p:attrName>
                                        </p:attrNameLst>
                                      </p:cBhvr>
                                      <p:tavLst>
                                        <p:tav tm="0">
                                          <p:val>
                                            <p:strVal val="#ppt_x"/>
                                          </p:val>
                                        </p:tav>
                                        <p:tav tm="100000">
                                          <p:val>
                                            <p:strVal val="#ppt_x"/>
                                          </p:val>
                                        </p:tav>
                                      </p:tavLst>
                                    </p:anim>
                                    <p:anim calcmode="lin" valueType="num">
                                      <p:cBhvr additive="base">
                                        <p:cTn id="18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52"/>
                                        </p:tgtEl>
                                        <p:attrNameLst>
                                          <p:attrName>style.visibility</p:attrName>
                                        </p:attrNameLst>
                                      </p:cBhvr>
                                      <p:to>
                                        <p:strVal val="visible"/>
                                      </p:to>
                                    </p:set>
                                    <p:anim calcmode="lin" valueType="num">
                                      <p:cBhvr additive="base">
                                        <p:cTn id="187" dur="500" fill="hold"/>
                                        <p:tgtEl>
                                          <p:spTgt spid="52"/>
                                        </p:tgtEl>
                                        <p:attrNameLst>
                                          <p:attrName>ppt_x</p:attrName>
                                        </p:attrNameLst>
                                      </p:cBhvr>
                                      <p:tavLst>
                                        <p:tav tm="0">
                                          <p:val>
                                            <p:strVal val="#ppt_x"/>
                                          </p:val>
                                        </p:tav>
                                        <p:tav tm="100000">
                                          <p:val>
                                            <p:strVal val="#ppt_x"/>
                                          </p:val>
                                        </p:tav>
                                      </p:tavLst>
                                    </p:anim>
                                    <p:anim calcmode="lin" valueType="num">
                                      <p:cBhvr additive="base">
                                        <p:cTn id="18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50"/>
                                        </p:tgtEl>
                                        <p:attrNameLst>
                                          <p:attrName>style.visibility</p:attrName>
                                        </p:attrNameLst>
                                      </p:cBhvr>
                                      <p:to>
                                        <p:strVal val="visible"/>
                                      </p:to>
                                    </p:set>
                                    <p:anim calcmode="lin" valueType="num">
                                      <p:cBhvr additive="base">
                                        <p:cTn id="193" dur="500" fill="hold"/>
                                        <p:tgtEl>
                                          <p:spTgt spid="50"/>
                                        </p:tgtEl>
                                        <p:attrNameLst>
                                          <p:attrName>ppt_x</p:attrName>
                                        </p:attrNameLst>
                                      </p:cBhvr>
                                      <p:tavLst>
                                        <p:tav tm="0">
                                          <p:val>
                                            <p:strVal val="#ppt_x"/>
                                          </p:val>
                                        </p:tav>
                                        <p:tav tm="100000">
                                          <p:val>
                                            <p:strVal val="#ppt_x"/>
                                          </p:val>
                                        </p:tav>
                                      </p:tavLst>
                                    </p:anim>
                                    <p:anim calcmode="lin" valueType="num">
                                      <p:cBhvr additive="base">
                                        <p:cTn id="19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54"/>
                                        </p:tgtEl>
                                        <p:attrNameLst>
                                          <p:attrName>style.visibility</p:attrName>
                                        </p:attrNameLst>
                                      </p:cBhvr>
                                      <p:to>
                                        <p:strVal val="visible"/>
                                      </p:to>
                                    </p:set>
                                    <p:anim calcmode="lin" valueType="num">
                                      <p:cBhvr additive="base">
                                        <p:cTn id="199" dur="500" fill="hold"/>
                                        <p:tgtEl>
                                          <p:spTgt spid="54"/>
                                        </p:tgtEl>
                                        <p:attrNameLst>
                                          <p:attrName>ppt_x</p:attrName>
                                        </p:attrNameLst>
                                      </p:cBhvr>
                                      <p:tavLst>
                                        <p:tav tm="0">
                                          <p:val>
                                            <p:strVal val="#ppt_x"/>
                                          </p:val>
                                        </p:tav>
                                        <p:tav tm="100000">
                                          <p:val>
                                            <p:strVal val="#ppt_x"/>
                                          </p:val>
                                        </p:tav>
                                      </p:tavLst>
                                    </p:anim>
                                    <p:anim calcmode="lin" valueType="num">
                                      <p:cBhvr additive="base">
                                        <p:cTn id="20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1" grpId="0"/>
      <p:bldP spid="28" grpId="0"/>
      <p:bldP spid="29" grpId="0"/>
      <p:bldP spid="30" grpId="0"/>
      <p:bldP spid="31" grpId="0"/>
      <p:bldP spid="32" grpId="0"/>
      <p:bldP spid="34" grpId="0"/>
      <p:bldP spid="35" grpId="0"/>
      <p:bldP spid="36" grpId="0"/>
      <p:bldP spid="37" grpId="0"/>
      <p:bldP spid="38" grpId="0"/>
      <p:bldP spid="40" grpId="0"/>
      <p:bldP spid="41" grpId="0"/>
      <p:bldP spid="42" grpId="0"/>
      <p:bldP spid="44" grpId="0"/>
      <p:bldP spid="45" grpId="0"/>
      <p:bldP spid="23" grpId="0"/>
      <p:bldP spid="26" grpId="0"/>
      <p:bldP spid="27" grpId="0"/>
      <p:bldP spid="33" grpId="0"/>
      <p:bldP spid="39" grpId="0"/>
      <p:bldP spid="43" grpId="0"/>
      <p:bldP spid="46" grpId="0"/>
      <p:bldP spid="47" grpId="0"/>
      <p:bldP spid="48" grpId="0"/>
      <p:bldP spid="49" grpId="0"/>
      <p:bldP spid="50" grpId="0"/>
      <p:bldP spid="51" grpId="0"/>
      <p:bldP spid="52" grpId="0"/>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D4F1E5A-228E-447C-96A3-A1E9A9712468}"/>
              </a:ext>
            </a:extLst>
          </p:cNvPr>
          <p:cNvSpPr txBox="1"/>
          <p:nvPr/>
        </p:nvSpPr>
        <p:spPr>
          <a:xfrm>
            <a:off x="7476329" y="405608"/>
            <a:ext cx="2028498" cy="1015663"/>
          </a:xfrm>
          <a:prstGeom prst="rect">
            <a:avLst/>
          </a:prstGeom>
          <a:noFill/>
        </p:spPr>
        <p:txBody>
          <a:bodyPr wrap="square" rtlCol="0">
            <a:spAutoFit/>
          </a:bodyPr>
          <a:lstStyle/>
          <a:p>
            <a:r>
              <a:rPr lang="en-US" sz="6000" dirty="0">
                <a:latin typeface="+mj-lt"/>
              </a:rPr>
              <a:t> </a:t>
            </a:r>
            <a:r>
              <a:rPr lang="en-US" sz="4200" dirty="0"/>
              <a:t>v</a:t>
            </a:r>
          </a:p>
        </p:txBody>
      </p:sp>
      <p:sp>
        <p:nvSpPr>
          <p:cNvPr id="30" name="TextBox 29">
            <a:extLst>
              <a:ext uri="{FF2B5EF4-FFF2-40B4-BE49-F238E27FC236}">
                <a16:creationId xmlns:a16="http://schemas.microsoft.com/office/drawing/2014/main" id="{EB5E33B8-8FCC-4832-871A-7A4754ECA6C3}"/>
              </a:ext>
            </a:extLst>
          </p:cNvPr>
          <p:cNvSpPr txBox="1"/>
          <p:nvPr/>
        </p:nvSpPr>
        <p:spPr>
          <a:xfrm>
            <a:off x="7186103" y="1313987"/>
            <a:ext cx="2028498" cy="1015663"/>
          </a:xfrm>
          <a:prstGeom prst="rect">
            <a:avLst/>
          </a:prstGeom>
          <a:noFill/>
        </p:spPr>
        <p:txBody>
          <a:bodyPr wrap="square" rtlCol="0">
            <a:spAutoFit/>
          </a:bodyPr>
          <a:lstStyle/>
          <a:p>
            <a:r>
              <a:rPr lang="en-US" sz="6000" dirty="0">
                <a:latin typeface="+mj-lt"/>
              </a:rPr>
              <a:t> </a:t>
            </a:r>
            <a:r>
              <a:rPr lang="en-US" sz="4200" dirty="0"/>
              <a:t>Phrase</a:t>
            </a:r>
          </a:p>
        </p:txBody>
      </p:sp>
      <p:sp>
        <p:nvSpPr>
          <p:cNvPr id="31" name="TextBox 30">
            <a:extLst>
              <a:ext uri="{FF2B5EF4-FFF2-40B4-BE49-F238E27FC236}">
                <a16:creationId xmlns:a16="http://schemas.microsoft.com/office/drawing/2014/main" id="{DAC81A34-EFE5-431E-A088-A30681B6C9BD}"/>
              </a:ext>
            </a:extLst>
          </p:cNvPr>
          <p:cNvSpPr txBox="1"/>
          <p:nvPr/>
        </p:nvSpPr>
        <p:spPr>
          <a:xfrm>
            <a:off x="7476329" y="2257073"/>
            <a:ext cx="2028498" cy="738664"/>
          </a:xfrm>
          <a:prstGeom prst="rect">
            <a:avLst/>
          </a:prstGeom>
          <a:noFill/>
        </p:spPr>
        <p:txBody>
          <a:bodyPr wrap="square" rtlCol="0">
            <a:spAutoFit/>
          </a:bodyPr>
          <a:lstStyle/>
          <a:p>
            <a:r>
              <a:rPr lang="en-US" sz="4200" dirty="0"/>
              <a:t>Phrase</a:t>
            </a:r>
          </a:p>
        </p:txBody>
      </p:sp>
      <p:sp>
        <p:nvSpPr>
          <p:cNvPr id="32" name="TextBox 31">
            <a:extLst>
              <a:ext uri="{FF2B5EF4-FFF2-40B4-BE49-F238E27FC236}">
                <a16:creationId xmlns:a16="http://schemas.microsoft.com/office/drawing/2014/main" id="{E15EB8EF-C9C3-4C4C-882F-8057A6C1A85B}"/>
              </a:ext>
            </a:extLst>
          </p:cNvPr>
          <p:cNvSpPr txBox="1"/>
          <p:nvPr/>
        </p:nvSpPr>
        <p:spPr>
          <a:xfrm>
            <a:off x="7476329" y="3182806"/>
            <a:ext cx="2028498" cy="738664"/>
          </a:xfrm>
          <a:prstGeom prst="rect">
            <a:avLst/>
          </a:prstGeom>
          <a:noFill/>
        </p:spPr>
        <p:txBody>
          <a:bodyPr wrap="square" rtlCol="0">
            <a:spAutoFit/>
          </a:bodyPr>
          <a:lstStyle/>
          <a:p>
            <a:r>
              <a:rPr lang="en-US" sz="4200" dirty="0"/>
              <a:t>phrase</a:t>
            </a:r>
          </a:p>
        </p:txBody>
      </p:sp>
      <p:sp>
        <p:nvSpPr>
          <p:cNvPr id="38" name="TextBox 37">
            <a:extLst>
              <a:ext uri="{FF2B5EF4-FFF2-40B4-BE49-F238E27FC236}">
                <a16:creationId xmlns:a16="http://schemas.microsoft.com/office/drawing/2014/main" id="{ABCDC794-C652-4BC6-8E06-2FA811EB51D1}"/>
              </a:ext>
            </a:extLst>
          </p:cNvPr>
          <p:cNvSpPr txBox="1"/>
          <p:nvPr/>
        </p:nvSpPr>
        <p:spPr>
          <a:xfrm>
            <a:off x="388118" y="654831"/>
            <a:ext cx="4191588" cy="738664"/>
          </a:xfrm>
          <a:prstGeom prst="rect">
            <a:avLst/>
          </a:prstGeom>
          <a:noFill/>
        </p:spPr>
        <p:txBody>
          <a:bodyPr wrap="square" rtlCol="0">
            <a:spAutoFit/>
          </a:bodyPr>
          <a:lstStyle/>
          <a:p>
            <a:r>
              <a:rPr lang="en-SG" sz="4200" dirty="0"/>
              <a:t>12.feel</a:t>
            </a:r>
            <a:endParaRPr lang="en-US" sz="4200" dirty="0"/>
          </a:p>
        </p:txBody>
      </p:sp>
      <p:sp>
        <p:nvSpPr>
          <p:cNvPr id="45" name="TextBox 44">
            <a:extLst>
              <a:ext uri="{FF2B5EF4-FFF2-40B4-BE49-F238E27FC236}">
                <a16:creationId xmlns:a16="http://schemas.microsoft.com/office/drawing/2014/main" id="{CB877E96-D28E-4C31-9C20-803E50B67C9F}"/>
              </a:ext>
            </a:extLst>
          </p:cNvPr>
          <p:cNvSpPr txBox="1"/>
          <p:nvPr/>
        </p:nvSpPr>
        <p:spPr>
          <a:xfrm>
            <a:off x="9394471" y="487976"/>
            <a:ext cx="6400964" cy="738664"/>
          </a:xfrm>
          <a:prstGeom prst="rect">
            <a:avLst/>
          </a:prstGeom>
          <a:noFill/>
        </p:spPr>
        <p:txBody>
          <a:bodyPr wrap="square" rtlCol="0">
            <a:spAutoFit/>
          </a:bodyPr>
          <a:lstStyle/>
          <a:p>
            <a:r>
              <a:rPr lang="en-US" sz="4200" dirty="0" err="1"/>
              <a:t>Cảm</a:t>
            </a:r>
            <a:r>
              <a:rPr lang="en-US" sz="4200" dirty="0"/>
              <a:t> </a:t>
            </a:r>
            <a:r>
              <a:rPr lang="en-US" sz="4200" dirty="0" err="1"/>
              <a:t>thấy</a:t>
            </a:r>
            <a:endParaRPr lang="en-US" sz="4200" dirty="0"/>
          </a:p>
        </p:txBody>
      </p:sp>
      <p:pic>
        <p:nvPicPr>
          <p:cNvPr id="24" name="Picture 23" descr="Logo, company name&#10;&#10;Description automatically generated">
            <a:extLst>
              <a:ext uri="{FF2B5EF4-FFF2-40B4-BE49-F238E27FC236}">
                <a16:creationId xmlns:a16="http://schemas.microsoft.com/office/drawing/2014/main" id="{B726F4C8-253A-4E1D-93F9-EA438DF679DD}"/>
              </a:ext>
            </a:extLst>
          </p:cNvPr>
          <p:cNvPicPr>
            <a:picLocks noChangeAspect="1"/>
          </p:cNvPicPr>
          <p:nvPr/>
        </p:nvPicPr>
        <p:blipFill rotWithShape="1">
          <a:blip r:embed="rId2">
            <a:extLst>
              <a:ext uri="{28A0092B-C50C-407E-A947-70E740481C1C}">
                <a14:useLocalDpi xmlns:a14="http://schemas.microsoft.com/office/drawing/2010/main" val="0"/>
              </a:ext>
            </a:extLst>
          </a:blip>
          <a:srcRect l="25005" t="17747" r="24724" b="32408"/>
          <a:stretch/>
        </p:blipFill>
        <p:spPr>
          <a:xfrm>
            <a:off x="-3891167" y="494481"/>
            <a:ext cx="2622687" cy="2600445"/>
          </a:xfrm>
          <a:prstGeom prst="rect">
            <a:avLst/>
          </a:prstGeom>
        </p:spPr>
      </p:pic>
      <p:sp>
        <p:nvSpPr>
          <p:cNvPr id="25" name="TextBox 24">
            <a:extLst>
              <a:ext uri="{FF2B5EF4-FFF2-40B4-BE49-F238E27FC236}">
                <a16:creationId xmlns:a16="http://schemas.microsoft.com/office/drawing/2014/main" id="{B51724A5-98D7-4B11-9F27-D37EE38F0AE0}"/>
              </a:ext>
            </a:extLst>
          </p:cNvPr>
          <p:cNvSpPr txBox="1"/>
          <p:nvPr/>
        </p:nvSpPr>
        <p:spPr>
          <a:xfrm>
            <a:off x="-4161032" y="3306036"/>
            <a:ext cx="3968157" cy="1200329"/>
          </a:xfrm>
          <a:prstGeom prst="rect">
            <a:avLst/>
          </a:prstGeom>
          <a:noFill/>
        </p:spPr>
        <p:txBody>
          <a:bodyPr wrap="square" rtlCol="0">
            <a:spAutoFit/>
          </a:bodyPr>
          <a:lstStyle/>
          <a:p>
            <a:r>
              <a:rPr lang="en-US" sz="3600" b="1">
                <a:latin typeface="Contastia"/>
              </a:rPr>
              <a:t>   Ms Phương </a:t>
            </a:r>
          </a:p>
          <a:p>
            <a:r>
              <a:rPr lang="en-US" sz="3600" b="1">
                <a:latin typeface="Contastia"/>
              </a:rPr>
              <a:t>Zalo: 0966765064</a:t>
            </a:r>
          </a:p>
        </p:txBody>
      </p:sp>
      <p:sp>
        <p:nvSpPr>
          <p:cNvPr id="23" name="TextBox 22">
            <a:extLst>
              <a:ext uri="{FF2B5EF4-FFF2-40B4-BE49-F238E27FC236}">
                <a16:creationId xmlns:a16="http://schemas.microsoft.com/office/drawing/2014/main" id="{FB1B40D7-25D2-4EA7-96BC-FE6013CA713B}"/>
              </a:ext>
            </a:extLst>
          </p:cNvPr>
          <p:cNvSpPr txBox="1"/>
          <p:nvPr/>
        </p:nvSpPr>
        <p:spPr>
          <a:xfrm>
            <a:off x="388118" y="1598066"/>
            <a:ext cx="7074122" cy="738664"/>
          </a:xfrm>
          <a:prstGeom prst="rect">
            <a:avLst/>
          </a:prstGeom>
          <a:noFill/>
        </p:spPr>
        <p:txBody>
          <a:bodyPr wrap="square" rtlCol="0">
            <a:spAutoFit/>
          </a:bodyPr>
          <a:lstStyle/>
          <a:p>
            <a:r>
              <a:rPr lang="en-US" sz="4200" dirty="0"/>
              <a:t>13. have a fever</a:t>
            </a:r>
          </a:p>
        </p:txBody>
      </p:sp>
      <p:sp>
        <p:nvSpPr>
          <p:cNvPr id="26" name="TextBox 25">
            <a:extLst>
              <a:ext uri="{FF2B5EF4-FFF2-40B4-BE49-F238E27FC236}">
                <a16:creationId xmlns:a16="http://schemas.microsoft.com/office/drawing/2014/main" id="{DD2D259D-975F-4C2E-B865-B41133280761}"/>
              </a:ext>
            </a:extLst>
          </p:cNvPr>
          <p:cNvSpPr txBox="1"/>
          <p:nvPr/>
        </p:nvSpPr>
        <p:spPr>
          <a:xfrm>
            <a:off x="388118" y="2541300"/>
            <a:ext cx="7074122" cy="738664"/>
          </a:xfrm>
          <a:prstGeom prst="rect">
            <a:avLst/>
          </a:prstGeom>
          <a:noFill/>
        </p:spPr>
        <p:txBody>
          <a:bodyPr wrap="square" rtlCol="0">
            <a:spAutoFit/>
          </a:bodyPr>
          <a:lstStyle/>
          <a:p>
            <a:r>
              <a:rPr lang="en-SG" sz="4200" dirty="0"/>
              <a:t>14. have a sore throat</a:t>
            </a:r>
            <a:endParaRPr lang="en-US" sz="4200" dirty="0"/>
          </a:p>
        </p:txBody>
      </p:sp>
      <p:sp>
        <p:nvSpPr>
          <p:cNvPr id="27" name="TextBox 26">
            <a:extLst>
              <a:ext uri="{FF2B5EF4-FFF2-40B4-BE49-F238E27FC236}">
                <a16:creationId xmlns:a16="http://schemas.microsoft.com/office/drawing/2014/main" id="{9A3DC0FC-A398-4650-8F01-F73845425CC9}"/>
              </a:ext>
            </a:extLst>
          </p:cNvPr>
          <p:cNvSpPr txBox="1"/>
          <p:nvPr/>
        </p:nvSpPr>
        <p:spPr>
          <a:xfrm>
            <a:off x="388118" y="3484535"/>
            <a:ext cx="5517108" cy="738664"/>
          </a:xfrm>
          <a:prstGeom prst="rect">
            <a:avLst/>
          </a:prstGeom>
          <a:noFill/>
        </p:spPr>
        <p:txBody>
          <a:bodyPr wrap="square" rtlCol="0">
            <a:spAutoFit/>
          </a:bodyPr>
          <a:lstStyle/>
          <a:p>
            <a:r>
              <a:rPr lang="en-SG" sz="4200" dirty="0"/>
              <a:t>15. have a rest</a:t>
            </a:r>
            <a:endParaRPr lang="en-US" sz="4200" dirty="0"/>
          </a:p>
        </p:txBody>
      </p:sp>
      <p:sp>
        <p:nvSpPr>
          <p:cNvPr id="33" name="TextBox 32">
            <a:extLst>
              <a:ext uri="{FF2B5EF4-FFF2-40B4-BE49-F238E27FC236}">
                <a16:creationId xmlns:a16="http://schemas.microsoft.com/office/drawing/2014/main" id="{BC0AC678-80E7-4A0E-AB6C-2380688EB7B1}"/>
              </a:ext>
            </a:extLst>
          </p:cNvPr>
          <p:cNvSpPr txBox="1"/>
          <p:nvPr/>
        </p:nvSpPr>
        <p:spPr>
          <a:xfrm>
            <a:off x="388118" y="4427769"/>
            <a:ext cx="5180118" cy="738664"/>
          </a:xfrm>
          <a:prstGeom prst="rect">
            <a:avLst/>
          </a:prstGeom>
          <a:noFill/>
        </p:spPr>
        <p:txBody>
          <a:bodyPr wrap="square" rtlCol="0">
            <a:spAutoFit/>
          </a:bodyPr>
          <a:lstStyle/>
          <a:p>
            <a:r>
              <a:rPr lang="en-SG" sz="4200" dirty="0"/>
              <a:t>16.take medicine</a:t>
            </a:r>
            <a:endParaRPr lang="en-US" sz="4200" dirty="0"/>
          </a:p>
        </p:txBody>
      </p:sp>
      <p:sp>
        <p:nvSpPr>
          <p:cNvPr id="39" name="TextBox 38">
            <a:extLst>
              <a:ext uri="{FF2B5EF4-FFF2-40B4-BE49-F238E27FC236}">
                <a16:creationId xmlns:a16="http://schemas.microsoft.com/office/drawing/2014/main" id="{C696F978-9B9B-43DB-AE37-A6F9F3D8EDF3}"/>
              </a:ext>
            </a:extLst>
          </p:cNvPr>
          <p:cNvSpPr txBox="1"/>
          <p:nvPr/>
        </p:nvSpPr>
        <p:spPr>
          <a:xfrm>
            <a:off x="388118" y="5371004"/>
            <a:ext cx="5053436" cy="738664"/>
          </a:xfrm>
          <a:prstGeom prst="rect">
            <a:avLst/>
          </a:prstGeom>
          <a:noFill/>
        </p:spPr>
        <p:txBody>
          <a:bodyPr wrap="square" rtlCol="0">
            <a:spAutoFit/>
          </a:bodyPr>
          <a:lstStyle/>
          <a:p>
            <a:r>
              <a:rPr lang="en-SG" sz="4200" dirty="0"/>
              <a:t>17. take vitamins</a:t>
            </a:r>
            <a:endParaRPr lang="en-US" sz="4200" dirty="0"/>
          </a:p>
        </p:txBody>
      </p:sp>
      <p:sp>
        <p:nvSpPr>
          <p:cNvPr id="43" name="TextBox 42">
            <a:extLst>
              <a:ext uri="{FF2B5EF4-FFF2-40B4-BE49-F238E27FC236}">
                <a16:creationId xmlns:a16="http://schemas.microsoft.com/office/drawing/2014/main" id="{53B830F7-3B9B-4453-89B4-3D92EF33334A}"/>
              </a:ext>
            </a:extLst>
          </p:cNvPr>
          <p:cNvSpPr txBox="1"/>
          <p:nvPr/>
        </p:nvSpPr>
        <p:spPr>
          <a:xfrm>
            <a:off x="388118" y="6314238"/>
            <a:ext cx="4191588" cy="738664"/>
          </a:xfrm>
          <a:prstGeom prst="rect">
            <a:avLst/>
          </a:prstGeom>
          <a:noFill/>
        </p:spPr>
        <p:txBody>
          <a:bodyPr wrap="square" rtlCol="0">
            <a:spAutoFit/>
          </a:bodyPr>
          <a:lstStyle/>
          <a:p>
            <a:r>
              <a:rPr lang="en-SG" sz="4200" dirty="0"/>
              <a:t>18.lazy</a:t>
            </a:r>
            <a:endParaRPr lang="en-US" sz="4200" dirty="0"/>
          </a:p>
        </p:txBody>
      </p:sp>
      <p:sp>
        <p:nvSpPr>
          <p:cNvPr id="46" name="TextBox 45">
            <a:extLst>
              <a:ext uri="{FF2B5EF4-FFF2-40B4-BE49-F238E27FC236}">
                <a16:creationId xmlns:a16="http://schemas.microsoft.com/office/drawing/2014/main" id="{EE4E4ED0-386D-45F0-8001-150BC5CB96DA}"/>
              </a:ext>
            </a:extLst>
          </p:cNvPr>
          <p:cNvSpPr txBox="1"/>
          <p:nvPr/>
        </p:nvSpPr>
        <p:spPr>
          <a:xfrm>
            <a:off x="388118" y="7257473"/>
            <a:ext cx="4191588" cy="738664"/>
          </a:xfrm>
          <a:prstGeom prst="rect">
            <a:avLst/>
          </a:prstGeom>
          <a:noFill/>
        </p:spPr>
        <p:txBody>
          <a:bodyPr wrap="square" rtlCol="0">
            <a:spAutoFit/>
          </a:bodyPr>
          <a:lstStyle/>
          <a:p>
            <a:r>
              <a:rPr lang="en-SG" sz="4200" dirty="0"/>
              <a:t>19.keep</a:t>
            </a:r>
            <a:endParaRPr lang="en-US" sz="4200" dirty="0"/>
          </a:p>
        </p:txBody>
      </p:sp>
      <p:sp>
        <p:nvSpPr>
          <p:cNvPr id="47" name="TextBox 46">
            <a:extLst>
              <a:ext uri="{FF2B5EF4-FFF2-40B4-BE49-F238E27FC236}">
                <a16:creationId xmlns:a16="http://schemas.microsoft.com/office/drawing/2014/main" id="{9E8644DC-9E99-404E-8BAC-F66FB188F50E}"/>
              </a:ext>
            </a:extLst>
          </p:cNvPr>
          <p:cNvSpPr txBox="1"/>
          <p:nvPr/>
        </p:nvSpPr>
        <p:spPr>
          <a:xfrm>
            <a:off x="9394471" y="1412662"/>
            <a:ext cx="7260209" cy="738664"/>
          </a:xfrm>
          <a:prstGeom prst="rect">
            <a:avLst/>
          </a:prstGeom>
          <a:noFill/>
        </p:spPr>
        <p:txBody>
          <a:bodyPr wrap="square" rtlCol="0">
            <a:spAutoFit/>
          </a:bodyPr>
          <a:lstStyle/>
          <a:p>
            <a:r>
              <a:rPr lang="en-US" sz="4200" dirty="0" err="1"/>
              <a:t>Sốt</a:t>
            </a:r>
            <a:endParaRPr lang="en-US" sz="4200" dirty="0"/>
          </a:p>
        </p:txBody>
      </p:sp>
      <p:sp>
        <p:nvSpPr>
          <p:cNvPr id="48" name="TextBox 47">
            <a:extLst>
              <a:ext uri="{FF2B5EF4-FFF2-40B4-BE49-F238E27FC236}">
                <a16:creationId xmlns:a16="http://schemas.microsoft.com/office/drawing/2014/main" id="{E9274D5A-985D-4DE9-924A-8B081C3700D4}"/>
              </a:ext>
            </a:extLst>
          </p:cNvPr>
          <p:cNvSpPr txBox="1"/>
          <p:nvPr/>
        </p:nvSpPr>
        <p:spPr>
          <a:xfrm>
            <a:off x="9394470" y="2429679"/>
            <a:ext cx="6970725" cy="738664"/>
          </a:xfrm>
          <a:prstGeom prst="rect">
            <a:avLst/>
          </a:prstGeom>
          <a:noFill/>
        </p:spPr>
        <p:txBody>
          <a:bodyPr wrap="square" rtlCol="0">
            <a:spAutoFit/>
          </a:bodyPr>
          <a:lstStyle/>
          <a:p>
            <a:r>
              <a:rPr lang="en-US" sz="4200" dirty="0" err="1"/>
              <a:t>Đau</a:t>
            </a:r>
            <a:r>
              <a:rPr lang="en-US" sz="4200" dirty="0"/>
              <a:t>  </a:t>
            </a:r>
            <a:r>
              <a:rPr lang="en-US" sz="4200" dirty="0" err="1"/>
              <a:t>họng</a:t>
            </a:r>
            <a:endParaRPr lang="en-US" sz="4200" dirty="0"/>
          </a:p>
        </p:txBody>
      </p:sp>
      <p:sp>
        <p:nvSpPr>
          <p:cNvPr id="49" name="TextBox 48">
            <a:extLst>
              <a:ext uri="{FF2B5EF4-FFF2-40B4-BE49-F238E27FC236}">
                <a16:creationId xmlns:a16="http://schemas.microsoft.com/office/drawing/2014/main" id="{0E03DF7C-19EA-4EE4-8786-8F3792C66241}"/>
              </a:ext>
            </a:extLst>
          </p:cNvPr>
          <p:cNvSpPr txBox="1"/>
          <p:nvPr/>
        </p:nvSpPr>
        <p:spPr>
          <a:xfrm>
            <a:off x="9394471" y="3354365"/>
            <a:ext cx="7215353" cy="738664"/>
          </a:xfrm>
          <a:prstGeom prst="rect">
            <a:avLst/>
          </a:prstGeom>
          <a:noFill/>
        </p:spPr>
        <p:txBody>
          <a:bodyPr wrap="square" rtlCol="0">
            <a:spAutoFit/>
          </a:bodyPr>
          <a:lstStyle/>
          <a:p>
            <a:r>
              <a:rPr lang="en-US" sz="4200" dirty="0" err="1"/>
              <a:t>Nghỉ</a:t>
            </a:r>
            <a:r>
              <a:rPr lang="en-US" sz="4200" dirty="0"/>
              <a:t> </a:t>
            </a:r>
            <a:r>
              <a:rPr lang="en-US" sz="4200" dirty="0" err="1"/>
              <a:t>ngơi</a:t>
            </a:r>
            <a:endParaRPr lang="en-US" sz="4200" dirty="0"/>
          </a:p>
        </p:txBody>
      </p:sp>
      <p:sp>
        <p:nvSpPr>
          <p:cNvPr id="50" name="TextBox 49">
            <a:extLst>
              <a:ext uri="{FF2B5EF4-FFF2-40B4-BE49-F238E27FC236}">
                <a16:creationId xmlns:a16="http://schemas.microsoft.com/office/drawing/2014/main" id="{0930D1AA-FF3A-43C6-8011-4AC10BF7C82C}"/>
              </a:ext>
            </a:extLst>
          </p:cNvPr>
          <p:cNvSpPr txBox="1"/>
          <p:nvPr/>
        </p:nvSpPr>
        <p:spPr>
          <a:xfrm>
            <a:off x="9394471" y="4279050"/>
            <a:ext cx="6400964" cy="738664"/>
          </a:xfrm>
          <a:prstGeom prst="rect">
            <a:avLst/>
          </a:prstGeom>
          <a:noFill/>
        </p:spPr>
        <p:txBody>
          <a:bodyPr wrap="square" rtlCol="0">
            <a:spAutoFit/>
          </a:bodyPr>
          <a:lstStyle/>
          <a:p>
            <a:r>
              <a:rPr lang="en-US" sz="4200" dirty="0" err="1"/>
              <a:t>Uống</a:t>
            </a:r>
            <a:r>
              <a:rPr lang="en-US" sz="4200" dirty="0"/>
              <a:t> </a:t>
            </a:r>
            <a:r>
              <a:rPr lang="en-US" sz="4200" dirty="0" err="1"/>
              <a:t>thuốc</a:t>
            </a:r>
            <a:endParaRPr lang="en-US" sz="4200" dirty="0"/>
          </a:p>
        </p:txBody>
      </p:sp>
      <p:sp>
        <p:nvSpPr>
          <p:cNvPr id="51" name="TextBox 50">
            <a:extLst>
              <a:ext uri="{FF2B5EF4-FFF2-40B4-BE49-F238E27FC236}">
                <a16:creationId xmlns:a16="http://schemas.microsoft.com/office/drawing/2014/main" id="{148D257B-D235-4CC8-BE9E-F271599565E0}"/>
              </a:ext>
            </a:extLst>
          </p:cNvPr>
          <p:cNvSpPr txBox="1"/>
          <p:nvPr/>
        </p:nvSpPr>
        <p:spPr>
          <a:xfrm>
            <a:off x="9394471" y="5203736"/>
            <a:ext cx="6400964" cy="738664"/>
          </a:xfrm>
          <a:prstGeom prst="rect">
            <a:avLst/>
          </a:prstGeom>
          <a:noFill/>
        </p:spPr>
        <p:txBody>
          <a:bodyPr wrap="square" rtlCol="0">
            <a:spAutoFit/>
          </a:bodyPr>
          <a:lstStyle/>
          <a:p>
            <a:r>
              <a:rPr lang="en-US" sz="4200" dirty="0" err="1"/>
              <a:t>Uống</a:t>
            </a:r>
            <a:r>
              <a:rPr lang="en-US" sz="4200" dirty="0"/>
              <a:t> vitamin</a:t>
            </a:r>
          </a:p>
        </p:txBody>
      </p:sp>
      <p:sp>
        <p:nvSpPr>
          <p:cNvPr id="52" name="TextBox 51">
            <a:extLst>
              <a:ext uri="{FF2B5EF4-FFF2-40B4-BE49-F238E27FC236}">
                <a16:creationId xmlns:a16="http://schemas.microsoft.com/office/drawing/2014/main" id="{0DE24859-3916-4723-88FD-DFABCDFAD422}"/>
              </a:ext>
            </a:extLst>
          </p:cNvPr>
          <p:cNvSpPr txBox="1"/>
          <p:nvPr/>
        </p:nvSpPr>
        <p:spPr>
          <a:xfrm>
            <a:off x="9394471" y="6220754"/>
            <a:ext cx="6400964" cy="738664"/>
          </a:xfrm>
          <a:prstGeom prst="rect">
            <a:avLst/>
          </a:prstGeom>
          <a:noFill/>
        </p:spPr>
        <p:txBody>
          <a:bodyPr wrap="square" rtlCol="0">
            <a:spAutoFit/>
          </a:bodyPr>
          <a:lstStyle/>
          <a:p>
            <a:r>
              <a:rPr lang="en-US" sz="4200" dirty="0" err="1"/>
              <a:t>lười</a:t>
            </a:r>
            <a:r>
              <a:rPr lang="en-US" sz="4200" dirty="0"/>
              <a:t> </a:t>
            </a:r>
            <a:r>
              <a:rPr lang="en-US" sz="4200" dirty="0" err="1"/>
              <a:t>biếng</a:t>
            </a:r>
            <a:endParaRPr lang="en-US" sz="4200" dirty="0"/>
          </a:p>
        </p:txBody>
      </p:sp>
      <p:sp>
        <p:nvSpPr>
          <p:cNvPr id="53" name="TextBox 52">
            <a:extLst>
              <a:ext uri="{FF2B5EF4-FFF2-40B4-BE49-F238E27FC236}">
                <a16:creationId xmlns:a16="http://schemas.microsoft.com/office/drawing/2014/main" id="{2883093E-0509-49FD-A73B-85F6FD64B7FD}"/>
              </a:ext>
            </a:extLst>
          </p:cNvPr>
          <p:cNvSpPr txBox="1"/>
          <p:nvPr/>
        </p:nvSpPr>
        <p:spPr>
          <a:xfrm>
            <a:off x="9394471" y="7145439"/>
            <a:ext cx="6400964" cy="738664"/>
          </a:xfrm>
          <a:prstGeom prst="rect">
            <a:avLst/>
          </a:prstGeom>
          <a:noFill/>
        </p:spPr>
        <p:txBody>
          <a:bodyPr wrap="square" rtlCol="0">
            <a:spAutoFit/>
          </a:bodyPr>
          <a:lstStyle/>
          <a:p>
            <a:r>
              <a:rPr lang="en-US" sz="4200" dirty="0" err="1"/>
              <a:t>giữ</a:t>
            </a:r>
            <a:r>
              <a:rPr lang="en-US" sz="4200" dirty="0"/>
              <a:t> </a:t>
            </a:r>
            <a:r>
              <a:rPr lang="en-US" sz="4200" dirty="0" err="1"/>
              <a:t>gìn</a:t>
            </a:r>
            <a:endParaRPr lang="en-US" sz="4200" dirty="0"/>
          </a:p>
        </p:txBody>
      </p:sp>
      <p:sp>
        <p:nvSpPr>
          <p:cNvPr id="54" name="TextBox 53">
            <a:extLst>
              <a:ext uri="{FF2B5EF4-FFF2-40B4-BE49-F238E27FC236}">
                <a16:creationId xmlns:a16="http://schemas.microsoft.com/office/drawing/2014/main" id="{876B7314-907B-4108-8490-DDAE3CB857C1}"/>
              </a:ext>
            </a:extLst>
          </p:cNvPr>
          <p:cNvSpPr txBox="1"/>
          <p:nvPr/>
        </p:nvSpPr>
        <p:spPr>
          <a:xfrm>
            <a:off x="7476329" y="4108538"/>
            <a:ext cx="2028498" cy="1015663"/>
          </a:xfrm>
          <a:prstGeom prst="rect">
            <a:avLst/>
          </a:prstGeom>
          <a:noFill/>
        </p:spPr>
        <p:txBody>
          <a:bodyPr wrap="square" rtlCol="0">
            <a:spAutoFit/>
          </a:bodyPr>
          <a:lstStyle/>
          <a:p>
            <a:r>
              <a:rPr lang="en-US" sz="6000" dirty="0">
                <a:latin typeface="+mj-lt"/>
              </a:rPr>
              <a:t> </a:t>
            </a:r>
            <a:r>
              <a:rPr lang="en-US" sz="4200" dirty="0"/>
              <a:t>phrase</a:t>
            </a:r>
          </a:p>
        </p:txBody>
      </p:sp>
      <p:sp>
        <p:nvSpPr>
          <p:cNvPr id="55" name="TextBox 54">
            <a:extLst>
              <a:ext uri="{FF2B5EF4-FFF2-40B4-BE49-F238E27FC236}">
                <a16:creationId xmlns:a16="http://schemas.microsoft.com/office/drawing/2014/main" id="{939B417D-4BA4-42BF-A999-2C782B2223D4}"/>
              </a:ext>
            </a:extLst>
          </p:cNvPr>
          <p:cNvSpPr txBox="1"/>
          <p:nvPr/>
        </p:nvSpPr>
        <p:spPr>
          <a:xfrm>
            <a:off x="7476329" y="5034271"/>
            <a:ext cx="2028498" cy="1015663"/>
          </a:xfrm>
          <a:prstGeom prst="rect">
            <a:avLst/>
          </a:prstGeom>
          <a:noFill/>
        </p:spPr>
        <p:txBody>
          <a:bodyPr wrap="square" rtlCol="0">
            <a:spAutoFit/>
          </a:bodyPr>
          <a:lstStyle/>
          <a:p>
            <a:r>
              <a:rPr lang="en-US" sz="6000" dirty="0">
                <a:latin typeface="+mj-lt"/>
              </a:rPr>
              <a:t> </a:t>
            </a:r>
            <a:r>
              <a:rPr lang="en-US" sz="4200" dirty="0"/>
              <a:t>phrase</a:t>
            </a:r>
          </a:p>
        </p:txBody>
      </p:sp>
      <p:sp>
        <p:nvSpPr>
          <p:cNvPr id="56" name="TextBox 55">
            <a:extLst>
              <a:ext uri="{FF2B5EF4-FFF2-40B4-BE49-F238E27FC236}">
                <a16:creationId xmlns:a16="http://schemas.microsoft.com/office/drawing/2014/main" id="{B5A0E6FA-D772-40F8-BBBD-1D3DF698B922}"/>
              </a:ext>
            </a:extLst>
          </p:cNvPr>
          <p:cNvSpPr txBox="1"/>
          <p:nvPr/>
        </p:nvSpPr>
        <p:spPr>
          <a:xfrm>
            <a:off x="7476329" y="5960003"/>
            <a:ext cx="2028498" cy="1015663"/>
          </a:xfrm>
          <a:prstGeom prst="rect">
            <a:avLst/>
          </a:prstGeom>
          <a:noFill/>
        </p:spPr>
        <p:txBody>
          <a:bodyPr wrap="square" rtlCol="0">
            <a:spAutoFit/>
          </a:bodyPr>
          <a:lstStyle/>
          <a:p>
            <a:r>
              <a:rPr lang="en-US" sz="6000" dirty="0">
                <a:latin typeface="+mj-lt"/>
              </a:rPr>
              <a:t> </a:t>
            </a:r>
            <a:r>
              <a:rPr lang="en-US" sz="4200" dirty="0"/>
              <a:t>adj</a:t>
            </a:r>
          </a:p>
        </p:txBody>
      </p:sp>
      <p:sp>
        <p:nvSpPr>
          <p:cNvPr id="57" name="TextBox 56">
            <a:extLst>
              <a:ext uri="{FF2B5EF4-FFF2-40B4-BE49-F238E27FC236}">
                <a16:creationId xmlns:a16="http://schemas.microsoft.com/office/drawing/2014/main" id="{1CFB3865-4570-41CE-BE3A-4CB1273DA58A}"/>
              </a:ext>
            </a:extLst>
          </p:cNvPr>
          <p:cNvSpPr txBox="1"/>
          <p:nvPr/>
        </p:nvSpPr>
        <p:spPr>
          <a:xfrm>
            <a:off x="7476329" y="6885736"/>
            <a:ext cx="2028498" cy="1015663"/>
          </a:xfrm>
          <a:prstGeom prst="rect">
            <a:avLst/>
          </a:prstGeom>
          <a:noFill/>
        </p:spPr>
        <p:txBody>
          <a:bodyPr wrap="square" rtlCol="0">
            <a:spAutoFit/>
          </a:bodyPr>
          <a:lstStyle/>
          <a:p>
            <a:r>
              <a:rPr lang="en-US" sz="6000" dirty="0">
                <a:latin typeface="+mj-lt"/>
              </a:rPr>
              <a:t> </a:t>
            </a:r>
            <a:r>
              <a:rPr lang="en-US" sz="4200" dirty="0"/>
              <a:t>v</a:t>
            </a:r>
          </a:p>
        </p:txBody>
      </p:sp>
      <p:sp>
        <p:nvSpPr>
          <p:cNvPr id="34" name="TextBox 33">
            <a:extLst>
              <a:ext uri="{FF2B5EF4-FFF2-40B4-BE49-F238E27FC236}">
                <a16:creationId xmlns:a16="http://schemas.microsoft.com/office/drawing/2014/main" id="{D4682191-919D-45FB-B2E7-680768EEECD6}"/>
              </a:ext>
            </a:extLst>
          </p:cNvPr>
          <p:cNvSpPr txBox="1"/>
          <p:nvPr/>
        </p:nvSpPr>
        <p:spPr>
          <a:xfrm>
            <a:off x="388118" y="8200708"/>
            <a:ext cx="4782683" cy="738664"/>
          </a:xfrm>
          <a:prstGeom prst="rect">
            <a:avLst/>
          </a:prstGeom>
          <a:noFill/>
        </p:spPr>
        <p:txBody>
          <a:bodyPr wrap="square" rtlCol="0">
            <a:spAutoFit/>
          </a:bodyPr>
          <a:lstStyle/>
          <a:p>
            <a:r>
              <a:rPr lang="en-SG" sz="4200" dirty="0"/>
              <a:t>20.stay up late</a:t>
            </a:r>
            <a:endParaRPr lang="en-US" sz="4200" dirty="0"/>
          </a:p>
        </p:txBody>
      </p:sp>
      <p:sp>
        <p:nvSpPr>
          <p:cNvPr id="35" name="TextBox 34">
            <a:extLst>
              <a:ext uri="{FF2B5EF4-FFF2-40B4-BE49-F238E27FC236}">
                <a16:creationId xmlns:a16="http://schemas.microsoft.com/office/drawing/2014/main" id="{F6683311-E215-4923-B54F-EF8F06DD422C}"/>
              </a:ext>
            </a:extLst>
          </p:cNvPr>
          <p:cNvSpPr txBox="1"/>
          <p:nvPr/>
        </p:nvSpPr>
        <p:spPr>
          <a:xfrm>
            <a:off x="388118" y="9143946"/>
            <a:ext cx="4782683" cy="738664"/>
          </a:xfrm>
          <a:prstGeom prst="rect">
            <a:avLst/>
          </a:prstGeom>
          <a:noFill/>
        </p:spPr>
        <p:txBody>
          <a:bodyPr wrap="square" rtlCol="0">
            <a:spAutoFit/>
          </a:bodyPr>
          <a:lstStyle/>
          <a:p>
            <a:r>
              <a:rPr lang="en-SG" sz="4200" dirty="0"/>
              <a:t>21.feel weak</a:t>
            </a:r>
            <a:endParaRPr lang="en-US" sz="4200" dirty="0"/>
          </a:p>
        </p:txBody>
      </p:sp>
      <p:sp>
        <p:nvSpPr>
          <p:cNvPr id="40" name="TextBox 39">
            <a:extLst>
              <a:ext uri="{FF2B5EF4-FFF2-40B4-BE49-F238E27FC236}">
                <a16:creationId xmlns:a16="http://schemas.microsoft.com/office/drawing/2014/main" id="{7F52BAD4-6F4A-43C5-AB50-10A1E33C943A}"/>
              </a:ext>
            </a:extLst>
          </p:cNvPr>
          <p:cNvSpPr txBox="1"/>
          <p:nvPr/>
        </p:nvSpPr>
        <p:spPr>
          <a:xfrm>
            <a:off x="9394471" y="8070125"/>
            <a:ext cx="6400964" cy="738664"/>
          </a:xfrm>
          <a:prstGeom prst="rect">
            <a:avLst/>
          </a:prstGeom>
          <a:noFill/>
        </p:spPr>
        <p:txBody>
          <a:bodyPr wrap="square" rtlCol="0">
            <a:spAutoFit/>
          </a:bodyPr>
          <a:lstStyle/>
          <a:p>
            <a:r>
              <a:rPr lang="en-US" sz="4200" dirty="0" err="1"/>
              <a:t>Thức</a:t>
            </a:r>
            <a:r>
              <a:rPr lang="en-US" sz="4200" dirty="0"/>
              <a:t> </a:t>
            </a:r>
            <a:r>
              <a:rPr lang="en-US" sz="4200" dirty="0" err="1"/>
              <a:t>khuya</a:t>
            </a:r>
            <a:endParaRPr lang="en-US" sz="4200" dirty="0"/>
          </a:p>
        </p:txBody>
      </p:sp>
      <p:sp>
        <p:nvSpPr>
          <p:cNvPr id="41" name="TextBox 40">
            <a:extLst>
              <a:ext uri="{FF2B5EF4-FFF2-40B4-BE49-F238E27FC236}">
                <a16:creationId xmlns:a16="http://schemas.microsoft.com/office/drawing/2014/main" id="{D8A5774B-4AF2-43FF-A399-D859AE8098B3}"/>
              </a:ext>
            </a:extLst>
          </p:cNvPr>
          <p:cNvSpPr txBox="1"/>
          <p:nvPr/>
        </p:nvSpPr>
        <p:spPr>
          <a:xfrm>
            <a:off x="9394471" y="8994807"/>
            <a:ext cx="6400964" cy="738664"/>
          </a:xfrm>
          <a:prstGeom prst="rect">
            <a:avLst/>
          </a:prstGeom>
          <a:noFill/>
        </p:spPr>
        <p:txBody>
          <a:bodyPr wrap="square" rtlCol="0">
            <a:spAutoFit/>
          </a:bodyPr>
          <a:lstStyle/>
          <a:p>
            <a:r>
              <a:rPr lang="en-US" sz="4200" dirty="0" err="1"/>
              <a:t>Cảm</a:t>
            </a:r>
            <a:r>
              <a:rPr lang="en-US" sz="4200" dirty="0"/>
              <a:t> </a:t>
            </a:r>
            <a:r>
              <a:rPr lang="en-US" sz="4200" dirty="0" err="1"/>
              <a:t>thấy</a:t>
            </a:r>
            <a:r>
              <a:rPr lang="en-US" sz="4200" dirty="0"/>
              <a:t> </a:t>
            </a:r>
            <a:r>
              <a:rPr lang="en-US" sz="4200" dirty="0" err="1"/>
              <a:t>ốm</a:t>
            </a:r>
            <a:r>
              <a:rPr lang="en-US" sz="4200" dirty="0"/>
              <a:t> </a:t>
            </a:r>
            <a:r>
              <a:rPr lang="en-US" sz="4200" dirty="0" err="1"/>
              <a:t>yếu</a:t>
            </a:r>
            <a:endParaRPr lang="en-US" sz="4200" dirty="0"/>
          </a:p>
        </p:txBody>
      </p:sp>
      <p:sp>
        <p:nvSpPr>
          <p:cNvPr id="58" name="TextBox 57">
            <a:extLst>
              <a:ext uri="{FF2B5EF4-FFF2-40B4-BE49-F238E27FC236}">
                <a16:creationId xmlns:a16="http://schemas.microsoft.com/office/drawing/2014/main" id="{E2DE0034-F108-4BE6-B2D6-203F3A3BE064}"/>
              </a:ext>
            </a:extLst>
          </p:cNvPr>
          <p:cNvSpPr txBox="1"/>
          <p:nvPr/>
        </p:nvSpPr>
        <p:spPr>
          <a:xfrm>
            <a:off x="7476329" y="7811468"/>
            <a:ext cx="2028498" cy="1015663"/>
          </a:xfrm>
          <a:prstGeom prst="rect">
            <a:avLst/>
          </a:prstGeom>
          <a:noFill/>
        </p:spPr>
        <p:txBody>
          <a:bodyPr wrap="square" rtlCol="0">
            <a:spAutoFit/>
          </a:bodyPr>
          <a:lstStyle/>
          <a:p>
            <a:r>
              <a:rPr lang="en-US" sz="6000" dirty="0">
                <a:latin typeface="+mj-lt"/>
              </a:rPr>
              <a:t> </a:t>
            </a:r>
            <a:r>
              <a:rPr lang="en-US" sz="4200" dirty="0"/>
              <a:t>v</a:t>
            </a:r>
          </a:p>
        </p:txBody>
      </p:sp>
      <p:sp>
        <p:nvSpPr>
          <p:cNvPr id="59" name="TextBox 58">
            <a:extLst>
              <a:ext uri="{FF2B5EF4-FFF2-40B4-BE49-F238E27FC236}">
                <a16:creationId xmlns:a16="http://schemas.microsoft.com/office/drawing/2014/main" id="{5CF81477-CB26-44F7-A79C-78250E535BDD}"/>
              </a:ext>
            </a:extLst>
          </p:cNvPr>
          <p:cNvSpPr txBox="1"/>
          <p:nvPr/>
        </p:nvSpPr>
        <p:spPr>
          <a:xfrm>
            <a:off x="7476329" y="8737196"/>
            <a:ext cx="2028498" cy="1015663"/>
          </a:xfrm>
          <a:prstGeom prst="rect">
            <a:avLst/>
          </a:prstGeom>
          <a:noFill/>
        </p:spPr>
        <p:txBody>
          <a:bodyPr wrap="square" rtlCol="0">
            <a:spAutoFit/>
          </a:bodyPr>
          <a:lstStyle/>
          <a:p>
            <a:r>
              <a:rPr lang="en-US" sz="6000" dirty="0">
                <a:latin typeface="+mj-lt"/>
              </a:rPr>
              <a:t> </a:t>
            </a:r>
            <a:r>
              <a:rPr lang="en-US" sz="4200" dirty="0"/>
              <a:t>v</a:t>
            </a:r>
          </a:p>
        </p:txBody>
      </p:sp>
    </p:spTree>
    <p:extLst>
      <p:ext uri="{BB962C8B-B14F-4D97-AF65-F5344CB8AC3E}">
        <p14:creationId xmlns:p14="http://schemas.microsoft.com/office/powerpoint/2010/main" val="1184527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500" fill="hold"/>
                                        <p:tgtEl>
                                          <p:spTgt spid="49"/>
                                        </p:tgtEl>
                                        <p:attrNameLst>
                                          <p:attrName>ppt_x</p:attrName>
                                        </p:attrNameLst>
                                      </p:cBhvr>
                                      <p:tavLst>
                                        <p:tav tm="0">
                                          <p:val>
                                            <p:strVal val="#ppt_x"/>
                                          </p:val>
                                        </p:tav>
                                        <p:tav tm="100000">
                                          <p:val>
                                            <p:strVal val="#ppt_x"/>
                                          </p:val>
                                        </p:tav>
                                      </p:tavLst>
                                    </p:anim>
                                    <p:anim calcmode="lin" valueType="num">
                                      <p:cBhvr additive="base">
                                        <p:cTn id="7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4"/>
                                        </p:tgtEl>
                                        <p:attrNameLst>
                                          <p:attrName>style.visibility</p:attrName>
                                        </p:attrNameLst>
                                      </p:cBhvr>
                                      <p:to>
                                        <p:strVal val="visible"/>
                                      </p:to>
                                    </p:set>
                                    <p:anim calcmode="lin" valueType="num">
                                      <p:cBhvr additive="base">
                                        <p:cTn id="85" dur="500" fill="hold"/>
                                        <p:tgtEl>
                                          <p:spTgt spid="54"/>
                                        </p:tgtEl>
                                        <p:attrNameLst>
                                          <p:attrName>ppt_x</p:attrName>
                                        </p:attrNameLst>
                                      </p:cBhvr>
                                      <p:tavLst>
                                        <p:tav tm="0">
                                          <p:val>
                                            <p:strVal val="#ppt_x"/>
                                          </p:val>
                                        </p:tav>
                                        <p:tav tm="100000">
                                          <p:val>
                                            <p:strVal val="#ppt_x"/>
                                          </p:val>
                                        </p:tav>
                                      </p:tavLst>
                                    </p:anim>
                                    <p:anim calcmode="lin" valueType="num">
                                      <p:cBhvr additive="base">
                                        <p:cTn id="8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additive="base">
                                        <p:cTn id="91" dur="500" fill="hold"/>
                                        <p:tgtEl>
                                          <p:spTgt spid="50"/>
                                        </p:tgtEl>
                                        <p:attrNameLst>
                                          <p:attrName>ppt_x</p:attrName>
                                        </p:attrNameLst>
                                      </p:cBhvr>
                                      <p:tavLst>
                                        <p:tav tm="0">
                                          <p:val>
                                            <p:strVal val="#ppt_x"/>
                                          </p:val>
                                        </p:tav>
                                        <p:tav tm="100000">
                                          <p:val>
                                            <p:strVal val="#ppt_x"/>
                                          </p:val>
                                        </p:tav>
                                      </p:tavLst>
                                    </p:anim>
                                    <p:anim calcmode="lin" valueType="num">
                                      <p:cBhvr additive="base">
                                        <p:cTn id="9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ppt_x"/>
                                          </p:val>
                                        </p:tav>
                                        <p:tav tm="100000">
                                          <p:val>
                                            <p:strVal val="#ppt_x"/>
                                          </p:val>
                                        </p:tav>
                                      </p:tavLst>
                                    </p:anim>
                                    <p:anim calcmode="lin" valueType="num">
                                      <p:cBhvr additive="base">
                                        <p:cTn id="9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5"/>
                                        </p:tgtEl>
                                        <p:attrNameLst>
                                          <p:attrName>style.visibility</p:attrName>
                                        </p:attrNameLst>
                                      </p:cBhvr>
                                      <p:to>
                                        <p:strVal val="visible"/>
                                      </p:to>
                                    </p:set>
                                    <p:anim calcmode="lin" valueType="num">
                                      <p:cBhvr additive="base">
                                        <p:cTn id="103" dur="500" fill="hold"/>
                                        <p:tgtEl>
                                          <p:spTgt spid="55"/>
                                        </p:tgtEl>
                                        <p:attrNameLst>
                                          <p:attrName>ppt_x</p:attrName>
                                        </p:attrNameLst>
                                      </p:cBhvr>
                                      <p:tavLst>
                                        <p:tav tm="0">
                                          <p:val>
                                            <p:strVal val="#ppt_x"/>
                                          </p:val>
                                        </p:tav>
                                        <p:tav tm="100000">
                                          <p:val>
                                            <p:strVal val="#ppt_x"/>
                                          </p:val>
                                        </p:tav>
                                      </p:tavLst>
                                    </p:anim>
                                    <p:anim calcmode="lin" valueType="num">
                                      <p:cBhvr additive="base">
                                        <p:cTn id="10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cBhvr additive="base">
                                        <p:cTn id="109" dur="500" fill="hold"/>
                                        <p:tgtEl>
                                          <p:spTgt spid="51"/>
                                        </p:tgtEl>
                                        <p:attrNameLst>
                                          <p:attrName>ppt_x</p:attrName>
                                        </p:attrNameLst>
                                      </p:cBhvr>
                                      <p:tavLst>
                                        <p:tav tm="0">
                                          <p:val>
                                            <p:strVal val="#ppt_x"/>
                                          </p:val>
                                        </p:tav>
                                        <p:tav tm="100000">
                                          <p:val>
                                            <p:strVal val="#ppt_x"/>
                                          </p:val>
                                        </p:tav>
                                      </p:tavLst>
                                    </p:anim>
                                    <p:anim calcmode="lin" valueType="num">
                                      <p:cBhvr additive="base">
                                        <p:cTn id="11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3"/>
                                        </p:tgtEl>
                                        <p:attrNameLst>
                                          <p:attrName>style.visibility</p:attrName>
                                        </p:attrNameLst>
                                      </p:cBhvr>
                                      <p:to>
                                        <p:strVal val="visible"/>
                                      </p:to>
                                    </p:set>
                                    <p:anim calcmode="lin" valueType="num">
                                      <p:cBhvr additive="base">
                                        <p:cTn id="115" dur="500" fill="hold"/>
                                        <p:tgtEl>
                                          <p:spTgt spid="43"/>
                                        </p:tgtEl>
                                        <p:attrNameLst>
                                          <p:attrName>ppt_x</p:attrName>
                                        </p:attrNameLst>
                                      </p:cBhvr>
                                      <p:tavLst>
                                        <p:tav tm="0">
                                          <p:val>
                                            <p:strVal val="#ppt_x"/>
                                          </p:val>
                                        </p:tav>
                                        <p:tav tm="100000">
                                          <p:val>
                                            <p:strVal val="#ppt_x"/>
                                          </p:val>
                                        </p:tav>
                                      </p:tavLst>
                                    </p:anim>
                                    <p:anim calcmode="lin" valueType="num">
                                      <p:cBhvr additive="base">
                                        <p:cTn id="1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500" fill="hold"/>
                                        <p:tgtEl>
                                          <p:spTgt spid="56"/>
                                        </p:tgtEl>
                                        <p:attrNameLst>
                                          <p:attrName>ppt_x</p:attrName>
                                        </p:attrNameLst>
                                      </p:cBhvr>
                                      <p:tavLst>
                                        <p:tav tm="0">
                                          <p:val>
                                            <p:strVal val="#ppt_x"/>
                                          </p:val>
                                        </p:tav>
                                        <p:tav tm="100000">
                                          <p:val>
                                            <p:strVal val="#ppt_x"/>
                                          </p:val>
                                        </p:tav>
                                      </p:tavLst>
                                    </p:anim>
                                    <p:anim calcmode="lin" valueType="num">
                                      <p:cBhvr additive="base">
                                        <p:cTn id="1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 calcmode="lin" valueType="num">
                                      <p:cBhvr additive="base">
                                        <p:cTn id="127" dur="500" fill="hold"/>
                                        <p:tgtEl>
                                          <p:spTgt spid="52"/>
                                        </p:tgtEl>
                                        <p:attrNameLst>
                                          <p:attrName>ppt_x</p:attrName>
                                        </p:attrNameLst>
                                      </p:cBhvr>
                                      <p:tavLst>
                                        <p:tav tm="0">
                                          <p:val>
                                            <p:strVal val="#ppt_x"/>
                                          </p:val>
                                        </p:tav>
                                        <p:tav tm="100000">
                                          <p:val>
                                            <p:strVal val="#ppt_x"/>
                                          </p:val>
                                        </p:tav>
                                      </p:tavLst>
                                    </p:anim>
                                    <p:anim calcmode="lin" valueType="num">
                                      <p:cBhvr additive="base">
                                        <p:cTn id="12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additive="base">
                                        <p:cTn id="133" dur="500" fill="hold"/>
                                        <p:tgtEl>
                                          <p:spTgt spid="46"/>
                                        </p:tgtEl>
                                        <p:attrNameLst>
                                          <p:attrName>ppt_x</p:attrName>
                                        </p:attrNameLst>
                                      </p:cBhvr>
                                      <p:tavLst>
                                        <p:tav tm="0">
                                          <p:val>
                                            <p:strVal val="#ppt_x"/>
                                          </p:val>
                                        </p:tav>
                                        <p:tav tm="100000">
                                          <p:val>
                                            <p:strVal val="#ppt_x"/>
                                          </p:val>
                                        </p:tav>
                                      </p:tavLst>
                                    </p:anim>
                                    <p:anim calcmode="lin" valueType="num">
                                      <p:cBhvr additive="base">
                                        <p:cTn id="1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57"/>
                                        </p:tgtEl>
                                        <p:attrNameLst>
                                          <p:attrName>style.visibility</p:attrName>
                                        </p:attrNameLst>
                                      </p:cBhvr>
                                      <p:to>
                                        <p:strVal val="visible"/>
                                      </p:to>
                                    </p:set>
                                    <p:anim calcmode="lin" valueType="num">
                                      <p:cBhvr additive="base">
                                        <p:cTn id="139" dur="500" fill="hold"/>
                                        <p:tgtEl>
                                          <p:spTgt spid="57"/>
                                        </p:tgtEl>
                                        <p:attrNameLst>
                                          <p:attrName>ppt_x</p:attrName>
                                        </p:attrNameLst>
                                      </p:cBhvr>
                                      <p:tavLst>
                                        <p:tav tm="0">
                                          <p:val>
                                            <p:strVal val="#ppt_x"/>
                                          </p:val>
                                        </p:tav>
                                        <p:tav tm="100000">
                                          <p:val>
                                            <p:strVal val="#ppt_x"/>
                                          </p:val>
                                        </p:tav>
                                      </p:tavLst>
                                    </p:anim>
                                    <p:anim calcmode="lin" valueType="num">
                                      <p:cBhvr additive="base">
                                        <p:cTn id="14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53"/>
                                        </p:tgtEl>
                                        <p:attrNameLst>
                                          <p:attrName>style.visibility</p:attrName>
                                        </p:attrNameLst>
                                      </p:cBhvr>
                                      <p:to>
                                        <p:strVal val="visible"/>
                                      </p:to>
                                    </p:set>
                                    <p:anim calcmode="lin" valueType="num">
                                      <p:cBhvr additive="base">
                                        <p:cTn id="145" dur="500" fill="hold"/>
                                        <p:tgtEl>
                                          <p:spTgt spid="53"/>
                                        </p:tgtEl>
                                        <p:attrNameLst>
                                          <p:attrName>ppt_x</p:attrName>
                                        </p:attrNameLst>
                                      </p:cBhvr>
                                      <p:tavLst>
                                        <p:tav tm="0">
                                          <p:val>
                                            <p:strVal val="#ppt_x"/>
                                          </p:val>
                                        </p:tav>
                                        <p:tav tm="100000">
                                          <p:val>
                                            <p:strVal val="#ppt_x"/>
                                          </p:val>
                                        </p:tav>
                                      </p:tavLst>
                                    </p:anim>
                                    <p:anim calcmode="lin" valueType="num">
                                      <p:cBhvr additive="base">
                                        <p:cTn id="14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4"/>
                                        </p:tgtEl>
                                        <p:attrNameLst>
                                          <p:attrName>style.visibility</p:attrName>
                                        </p:attrNameLst>
                                      </p:cBhvr>
                                      <p:to>
                                        <p:strVal val="visible"/>
                                      </p:to>
                                    </p:set>
                                    <p:anim calcmode="lin" valueType="num">
                                      <p:cBhvr additive="base">
                                        <p:cTn id="151" dur="500" fill="hold"/>
                                        <p:tgtEl>
                                          <p:spTgt spid="34"/>
                                        </p:tgtEl>
                                        <p:attrNameLst>
                                          <p:attrName>ppt_x</p:attrName>
                                        </p:attrNameLst>
                                      </p:cBhvr>
                                      <p:tavLst>
                                        <p:tav tm="0">
                                          <p:val>
                                            <p:strVal val="#ppt_x"/>
                                          </p:val>
                                        </p:tav>
                                        <p:tav tm="100000">
                                          <p:val>
                                            <p:strVal val="#ppt_x"/>
                                          </p:val>
                                        </p:tav>
                                      </p:tavLst>
                                    </p:anim>
                                    <p:anim calcmode="lin" valueType="num">
                                      <p:cBhvr additive="base">
                                        <p:cTn id="15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5"/>
                                        </p:tgtEl>
                                        <p:attrNameLst>
                                          <p:attrName>style.visibility</p:attrName>
                                        </p:attrNameLst>
                                      </p:cBhvr>
                                      <p:to>
                                        <p:strVal val="visible"/>
                                      </p:to>
                                    </p:set>
                                    <p:anim calcmode="lin" valueType="num">
                                      <p:cBhvr additive="base">
                                        <p:cTn id="157" dur="500" fill="hold"/>
                                        <p:tgtEl>
                                          <p:spTgt spid="35"/>
                                        </p:tgtEl>
                                        <p:attrNameLst>
                                          <p:attrName>ppt_x</p:attrName>
                                        </p:attrNameLst>
                                      </p:cBhvr>
                                      <p:tavLst>
                                        <p:tav tm="0">
                                          <p:val>
                                            <p:strVal val="#ppt_x"/>
                                          </p:val>
                                        </p:tav>
                                        <p:tav tm="100000">
                                          <p:val>
                                            <p:strVal val="#ppt_x"/>
                                          </p:val>
                                        </p:tav>
                                      </p:tavLst>
                                    </p:anim>
                                    <p:anim calcmode="lin" valueType="num">
                                      <p:cBhvr additive="base">
                                        <p:cTn id="15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40"/>
                                        </p:tgtEl>
                                        <p:attrNameLst>
                                          <p:attrName>style.visibility</p:attrName>
                                        </p:attrNameLst>
                                      </p:cBhvr>
                                      <p:to>
                                        <p:strVal val="visible"/>
                                      </p:to>
                                    </p:set>
                                    <p:anim calcmode="lin" valueType="num">
                                      <p:cBhvr additive="base">
                                        <p:cTn id="163" dur="500" fill="hold"/>
                                        <p:tgtEl>
                                          <p:spTgt spid="40"/>
                                        </p:tgtEl>
                                        <p:attrNameLst>
                                          <p:attrName>ppt_x</p:attrName>
                                        </p:attrNameLst>
                                      </p:cBhvr>
                                      <p:tavLst>
                                        <p:tav tm="0">
                                          <p:val>
                                            <p:strVal val="#ppt_x"/>
                                          </p:val>
                                        </p:tav>
                                        <p:tav tm="100000">
                                          <p:val>
                                            <p:strVal val="#ppt_x"/>
                                          </p:val>
                                        </p:tav>
                                      </p:tavLst>
                                    </p:anim>
                                    <p:anim calcmode="lin" valueType="num">
                                      <p:cBhvr additive="base">
                                        <p:cTn id="16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41"/>
                                        </p:tgtEl>
                                        <p:attrNameLst>
                                          <p:attrName>style.visibility</p:attrName>
                                        </p:attrNameLst>
                                      </p:cBhvr>
                                      <p:to>
                                        <p:strVal val="visible"/>
                                      </p:to>
                                    </p:set>
                                    <p:anim calcmode="lin" valueType="num">
                                      <p:cBhvr additive="base">
                                        <p:cTn id="169" dur="500" fill="hold"/>
                                        <p:tgtEl>
                                          <p:spTgt spid="41"/>
                                        </p:tgtEl>
                                        <p:attrNameLst>
                                          <p:attrName>ppt_x</p:attrName>
                                        </p:attrNameLst>
                                      </p:cBhvr>
                                      <p:tavLst>
                                        <p:tav tm="0">
                                          <p:val>
                                            <p:strVal val="#ppt_x"/>
                                          </p:val>
                                        </p:tav>
                                        <p:tav tm="100000">
                                          <p:val>
                                            <p:strVal val="#ppt_x"/>
                                          </p:val>
                                        </p:tav>
                                      </p:tavLst>
                                    </p:anim>
                                    <p:anim calcmode="lin" valueType="num">
                                      <p:cBhvr additive="base">
                                        <p:cTn id="17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58"/>
                                        </p:tgtEl>
                                        <p:attrNameLst>
                                          <p:attrName>style.visibility</p:attrName>
                                        </p:attrNameLst>
                                      </p:cBhvr>
                                      <p:to>
                                        <p:strVal val="visible"/>
                                      </p:to>
                                    </p:set>
                                    <p:anim calcmode="lin" valueType="num">
                                      <p:cBhvr additive="base">
                                        <p:cTn id="175" dur="500" fill="hold"/>
                                        <p:tgtEl>
                                          <p:spTgt spid="58"/>
                                        </p:tgtEl>
                                        <p:attrNameLst>
                                          <p:attrName>ppt_x</p:attrName>
                                        </p:attrNameLst>
                                      </p:cBhvr>
                                      <p:tavLst>
                                        <p:tav tm="0">
                                          <p:val>
                                            <p:strVal val="#ppt_x"/>
                                          </p:val>
                                        </p:tav>
                                        <p:tav tm="100000">
                                          <p:val>
                                            <p:strVal val="#ppt_x"/>
                                          </p:val>
                                        </p:tav>
                                      </p:tavLst>
                                    </p:anim>
                                    <p:anim calcmode="lin" valueType="num">
                                      <p:cBhvr additive="base">
                                        <p:cTn id="17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59"/>
                                        </p:tgtEl>
                                        <p:attrNameLst>
                                          <p:attrName>style.visibility</p:attrName>
                                        </p:attrNameLst>
                                      </p:cBhvr>
                                      <p:to>
                                        <p:strVal val="visible"/>
                                      </p:to>
                                    </p:set>
                                    <p:anim calcmode="lin" valueType="num">
                                      <p:cBhvr additive="base">
                                        <p:cTn id="181" dur="500" fill="hold"/>
                                        <p:tgtEl>
                                          <p:spTgt spid="59"/>
                                        </p:tgtEl>
                                        <p:attrNameLst>
                                          <p:attrName>ppt_x</p:attrName>
                                        </p:attrNameLst>
                                      </p:cBhvr>
                                      <p:tavLst>
                                        <p:tav tm="0">
                                          <p:val>
                                            <p:strVal val="#ppt_x"/>
                                          </p:val>
                                        </p:tav>
                                        <p:tav tm="100000">
                                          <p:val>
                                            <p:strVal val="#ppt_x"/>
                                          </p:val>
                                        </p:tav>
                                      </p:tavLst>
                                    </p:anim>
                                    <p:anim calcmode="lin" valueType="num">
                                      <p:cBhvr additive="base">
                                        <p:cTn id="18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8" grpId="0"/>
      <p:bldP spid="45" grpId="0"/>
      <p:bldP spid="23" grpId="0"/>
      <p:bldP spid="26" grpId="0"/>
      <p:bldP spid="27" grpId="0"/>
      <p:bldP spid="33" grpId="0"/>
      <p:bldP spid="39" grpId="0"/>
      <p:bldP spid="43" grpId="0"/>
      <p:bldP spid="46" grpId="0"/>
      <p:bldP spid="47" grpId="0"/>
      <p:bldP spid="48" grpId="0"/>
      <p:bldP spid="49" grpId="0"/>
      <p:bldP spid="50" grpId="0"/>
      <p:bldP spid="51" grpId="0"/>
      <p:bldP spid="52" grpId="0"/>
      <p:bldP spid="53" grpId="0"/>
      <p:bldP spid="54" grpId="0"/>
      <p:bldP spid="55" grpId="0"/>
      <p:bldP spid="56" grpId="0"/>
      <p:bldP spid="57" grpId="0"/>
      <p:bldP spid="34" grpId="0"/>
      <p:bldP spid="35" grpId="0"/>
      <p:bldP spid="40" grpId="0"/>
      <p:bldP spid="41" grpId="0"/>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BCDC794-C652-4BC6-8E06-2FA811EB51D1}"/>
              </a:ext>
            </a:extLst>
          </p:cNvPr>
          <p:cNvSpPr txBox="1"/>
          <p:nvPr/>
        </p:nvSpPr>
        <p:spPr>
          <a:xfrm>
            <a:off x="388118" y="654831"/>
            <a:ext cx="4191588" cy="738664"/>
          </a:xfrm>
          <a:prstGeom prst="rect">
            <a:avLst/>
          </a:prstGeom>
          <a:noFill/>
        </p:spPr>
        <p:txBody>
          <a:bodyPr wrap="square" rtlCol="0">
            <a:spAutoFit/>
          </a:bodyPr>
          <a:lstStyle/>
          <a:p>
            <a:r>
              <a:rPr lang="en-SG" sz="4200" dirty="0"/>
              <a:t>22.feel asleep</a:t>
            </a:r>
            <a:endParaRPr lang="en-US" sz="4200" dirty="0"/>
          </a:p>
        </p:txBody>
      </p:sp>
      <p:pic>
        <p:nvPicPr>
          <p:cNvPr id="24" name="Picture 23" descr="Logo, company name&#10;&#10;Description automatically generated">
            <a:extLst>
              <a:ext uri="{FF2B5EF4-FFF2-40B4-BE49-F238E27FC236}">
                <a16:creationId xmlns:a16="http://schemas.microsoft.com/office/drawing/2014/main" id="{B726F4C8-253A-4E1D-93F9-EA438DF679DD}"/>
              </a:ext>
            </a:extLst>
          </p:cNvPr>
          <p:cNvPicPr>
            <a:picLocks noChangeAspect="1"/>
          </p:cNvPicPr>
          <p:nvPr/>
        </p:nvPicPr>
        <p:blipFill rotWithShape="1">
          <a:blip r:embed="rId2">
            <a:extLst>
              <a:ext uri="{28A0092B-C50C-407E-A947-70E740481C1C}">
                <a14:useLocalDpi xmlns:a14="http://schemas.microsoft.com/office/drawing/2010/main" val="0"/>
              </a:ext>
            </a:extLst>
          </a:blip>
          <a:srcRect l="25005" t="17747" r="24724" b="32408"/>
          <a:stretch/>
        </p:blipFill>
        <p:spPr>
          <a:xfrm>
            <a:off x="-3891167" y="494481"/>
            <a:ext cx="2622687" cy="2600445"/>
          </a:xfrm>
          <a:prstGeom prst="rect">
            <a:avLst/>
          </a:prstGeom>
        </p:spPr>
      </p:pic>
      <p:sp>
        <p:nvSpPr>
          <p:cNvPr id="25" name="TextBox 24">
            <a:extLst>
              <a:ext uri="{FF2B5EF4-FFF2-40B4-BE49-F238E27FC236}">
                <a16:creationId xmlns:a16="http://schemas.microsoft.com/office/drawing/2014/main" id="{B51724A5-98D7-4B11-9F27-D37EE38F0AE0}"/>
              </a:ext>
            </a:extLst>
          </p:cNvPr>
          <p:cNvSpPr txBox="1"/>
          <p:nvPr/>
        </p:nvSpPr>
        <p:spPr>
          <a:xfrm>
            <a:off x="-4161032" y="3306036"/>
            <a:ext cx="3968157" cy="1200329"/>
          </a:xfrm>
          <a:prstGeom prst="rect">
            <a:avLst/>
          </a:prstGeom>
          <a:noFill/>
        </p:spPr>
        <p:txBody>
          <a:bodyPr wrap="square" rtlCol="0">
            <a:spAutoFit/>
          </a:bodyPr>
          <a:lstStyle/>
          <a:p>
            <a:r>
              <a:rPr lang="en-US" sz="3600" b="1">
                <a:latin typeface="Contastia"/>
              </a:rPr>
              <a:t>   Ms Phương </a:t>
            </a:r>
          </a:p>
          <a:p>
            <a:r>
              <a:rPr lang="en-US" sz="3600" b="1">
                <a:latin typeface="Contastia"/>
              </a:rPr>
              <a:t>Zalo: 0966765064</a:t>
            </a:r>
          </a:p>
        </p:txBody>
      </p:sp>
      <p:sp>
        <p:nvSpPr>
          <p:cNvPr id="23" name="TextBox 22">
            <a:extLst>
              <a:ext uri="{FF2B5EF4-FFF2-40B4-BE49-F238E27FC236}">
                <a16:creationId xmlns:a16="http://schemas.microsoft.com/office/drawing/2014/main" id="{FB1B40D7-25D2-4EA7-96BC-FE6013CA713B}"/>
              </a:ext>
            </a:extLst>
          </p:cNvPr>
          <p:cNvSpPr txBox="1"/>
          <p:nvPr/>
        </p:nvSpPr>
        <p:spPr>
          <a:xfrm>
            <a:off x="388118" y="1598066"/>
            <a:ext cx="7074122" cy="738664"/>
          </a:xfrm>
          <a:prstGeom prst="rect">
            <a:avLst/>
          </a:prstGeom>
          <a:noFill/>
        </p:spPr>
        <p:txBody>
          <a:bodyPr wrap="square" rtlCol="0">
            <a:spAutoFit/>
          </a:bodyPr>
          <a:lstStyle/>
          <a:p>
            <a:r>
              <a:rPr lang="en-US" sz="4200" dirty="0"/>
              <a:t>23. Keep warm</a:t>
            </a:r>
          </a:p>
        </p:txBody>
      </p:sp>
      <p:sp>
        <p:nvSpPr>
          <p:cNvPr id="26" name="TextBox 25">
            <a:extLst>
              <a:ext uri="{FF2B5EF4-FFF2-40B4-BE49-F238E27FC236}">
                <a16:creationId xmlns:a16="http://schemas.microsoft.com/office/drawing/2014/main" id="{DD2D259D-975F-4C2E-B865-B41133280761}"/>
              </a:ext>
            </a:extLst>
          </p:cNvPr>
          <p:cNvSpPr txBox="1"/>
          <p:nvPr/>
        </p:nvSpPr>
        <p:spPr>
          <a:xfrm>
            <a:off x="388118" y="2541300"/>
            <a:ext cx="7074122" cy="738664"/>
          </a:xfrm>
          <a:prstGeom prst="rect">
            <a:avLst/>
          </a:prstGeom>
          <a:noFill/>
        </p:spPr>
        <p:txBody>
          <a:bodyPr wrap="square" rtlCol="0">
            <a:spAutoFit/>
          </a:bodyPr>
          <a:lstStyle/>
          <a:p>
            <a:r>
              <a:rPr lang="en-SG" sz="4200" dirty="0"/>
              <a:t>24. cafeteria</a:t>
            </a:r>
            <a:endParaRPr lang="en-US" sz="4200" dirty="0"/>
          </a:p>
        </p:txBody>
      </p:sp>
      <p:sp>
        <p:nvSpPr>
          <p:cNvPr id="27" name="TextBox 26">
            <a:extLst>
              <a:ext uri="{FF2B5EF4-FFF2-40B4-BE49-F238E27FC236}">
                <a16:creationId xmlns:a16="http://schemas.microsoft.com/office/drawing/2014/main" id="{9A3DC0FC-A398-4650-8F01-F73845425CC9}"/>
              </a:ext>
            </a:extLst>
          </p:cNvPr>
          <p:cNvSpPr txBox="1"/>
          <p:nvPr/>
        </p:nvSpPr>
        <p:spPr>
          <a:xfrm>
            <a:off x="388118" y="3484535"/>
            <a:ext cx="5517108" cy="738664"/>
          </a:xfrm>
          <a:prstGeom prst="rect">
            <a:avLst/>
          </a:prstGeom>
          <a:noFill/>
        </p:spPr>
        <p:txBody>
          <a:bodyPr wrap="square" rtlCol="0">
            <a:spAutoFit/>
          </a:bodyPr>
          <a:lstStyle/>
          <a:p>
            <a:r>
              <a:rPr lang="en-SG" sz="4200" dirty="0"/>
              <a:t>25. principal</a:t>
            </a:r>
            <a:endParaRPr lang="en-US" sz="4200" dirty="0"/>
          </a:p>
        </p:txBody>
      </p:sp>
      <p:sp>
        <p:nvSpPr>
          <p:cNvPr id="33" name="TextBox 32">
            <a:extLst>
              <a:ext uri="{FF2B5EF4-FFF2-40B4-BE49-F238E27FC236}">
                <a16:creationId xmlns:a16="http://schemas.microsoft.com/office/drawing/2014/main" id="{BC0AC678-80E7-4A0E-AB6C-2380688EB7B1}"/>
              </a:ext>
            </a:extLst>
          </p:cNvPr>
          <p:cNvSpPr txBox="1"/>
          <p:nvPr/>
        </p:nvSpPr>
        <p:spPr>
          <a:xfrm>
            <a:off x="388118" y="4427769"/>
            <a:ext cx="5180118" cy="738664"/>
          </a:xfrm>
          <a:prstGeom prst="rect">
            <a:avLst/>
          </a:prstGeom>
          <a:noFill/>
        </p:spPr>
        <p:txBody>
          <a:bodyPr wrap="square" rtlCol="0">
            <a:spAutoFit/>
          </a:bodyPr>
          <a:lstStyle/>
          <a:p>
            <a:r>
              <a:rPr lang="en-SG" sz="4200" dirty="0"/>
              <a:t>26.effectively</a:t>
            </a:r>
            <a:endParaRPr lang="en-US" sz="4200" dirty="0"/>
          </a:p>
        </p:txBody>
      </p:sp>
      <p:sp>
        <p:nvSpPr>
          <p:cNvPr id="36" name="TextBox 44">
            <a:extLst>
              <a:ext uri="{FF2B5EF4-FFF2-40B4-BE49-F238E27FC236}">
                <a16:creationId xmlns:a16="http://schemas.microsoft.com/office/drawing/2014/main" id="{773FB338-CC14-4F22-8804-51F2F1130C36}"/>
              </a:ext>
            </a:extLst>
          </p:cNvPr>
          <p:cNvSpPr txBox="1"/>
          <p:nvPr/>
        </p:nvSpPr>
        <p:spPr>
          <a:xfrm>
            <a:off x="9394471" y="487976"/>
            <a:ext cx="6400964" cy="738664"/>
          </a:xfrm>
          <a:prstGeom prst="rect">
            <a:avLst/>
          </a:prstGeom>
          <a:noFill/>
        </p:spPr>
        <p:txBody>
          <a:bodyPr wrap="square" rtlCol="0">
            <a:spAutoFit/>
          </a:bodyPr>
          <a:lstStyle/>
          <a:p>
            <a:r>
              <a:rPr lang="en-US" sz="4200" dirty="0" err="1"/>
              <a:t>Cảm</a:t>
            </a:r>
            <a:r>
              <a:rPr lang="en-US" sz="4200" dirty="0"/>
              <a:t> </a:t>
            </a:r>
            <a:r>
              <a:rPr lang="en-US" sz="4200" dirty="0" err="1"/>
              <a:t>thấy</a:t>
            </a:r>
            <a:r>
              <a:rPr lang="en-US" sz="4200" dirty="0"/>
              <a:t> </a:t>
            </a:r>
            <a:r>
              <a:rPr lang="en-US" sz="4200" dirty="0" err="1"/>
              <a:t>buồn</a:t>
            </a:r>
            <a:r>
              <a:rPr lang="en-US" sz="4200" dirty="0"/>
              <a:t> </a:t>
            </a:r>
            <a:r>
              <a:rPr lang="en-US" sz="4200" dirty="0" err="1"/>
              <a:t>ngủ</a:t>
            </a:r>
            <a:endParaRPr lang="en-US" sz="4200" dirty="0"/>
          </a:p>
        </p:txBody>
      </p:sp>
      <p:sp>
        <p:nvSpPr>
          <p:cNvPr id="37" name="TextBox 44">
            <a:extLst>
              <a:ext uri="{FF2B5EF4-FFF2-40B4-BE49-F238E27FC236}">
                <a16:creationId xmlns:a16="http://schemas.microsoft.com/office/drawing/2014/main" id="{14053F14-B53D-4FB8-9F9E-028A8CE99330}"/>
              </a:ext>
            </a:extLst>
          </p:cNvPr>
          <p:cNvSpPr txBox="1"/>
          <p:nvPr/>
        </p:nvSpPr>
        <p:spPr>
          <a:xfrm>
            <a:off x="9394471" y="1393495"/>
            <a:ext cx="6400964" cy="738664"/>
          </a:xfrm>
          <a:prstGeom prst="rect">
            <a:avLst/>
          </a:prstGeom>
          <a:noFill/>
        </p:spPr>
        <p:txBody>
          <a:bodyPr wrap="square" rtlCol="0">
            <a:spAutoFit/>
          </a:bodyPr>
          <a:lstStyle/>
          <a:p>
            <a:r>
              <a:rPr lang="en-US" sz="4200" dirty="0" err="1"/>
              <a:t>Giữ</a:t>
            </a:r>
            <a:r>
              <a:rPr lang="en-US" sz="4200" dirty="0"/>
              <a:t> </a:t>
            </a:r>
            <a:r>
              <a:rPr lang="en-US" sz="4200" dirty="0" err="1"/>
              <a:t>ấm</a:t>
            </a:r>
            <a:endParaRPr lang="en-US" sz="4200" dirty="0"/>
          </a:p>
        </p:txBody>
      </p:sp>
      <p:sp>
        <p:nvSpPr>
          <p:cNvPr id="42" name="TextBox 44">
            <a:extLst>
              <a:ext uri="{FF2B5EF4-FFF2-40B4-BE49-F238E27FC236}">
                <a16:creationId xmlns:a16="http://schemas.microsoft.com/office/drawing/2014/main" id="{52C3B3C5-AB6C-42D7-A232-365DCFCC97FF}"/>
              </a:ext>
            </a:extLst>
          </p:cNvPr>
          <p:cNvSpPr txBox="1"/>
          <p:nvPr/>
        </p:nvSpPr>
        <p:spPr>
          <a:xfrm>
            <a:off x="9394471" y="2336730"/>
            <a:ext cx="6400964" cy="738664"/>
          </a:xfrm>
          <a:prstGeom prst="rect">
            <a:avLst/>
          </a:prstGeom>
          <a:noFill/>
        </p:spPr>
        <p:txBody>
          <a:bodyPr wrap="square" rtlCol="0">
            <a:spAutoFit/>
          </a:bodyPr>
          <a:lstStyle/>
          <a:p>
            <a:r>
              <a:rPr lang="en-US" sz="4200" dirty="0" err="1"/>
              <a:t>Căng</a:t>
            </a:r>
            <a:r>
              <a:rPr lang="en-US" sz="4200" dirty="0"/>
              <a:t> tin</a:t>
            </a:r>
          </a:p>
        </p:txBody>
      </p:sp>
      <p:sp>
        <p:nvSpPr>
          <p:cNvPr id="44" name="TextBox 44">
            <a:extLst>
              <a:ext uri="{FF2B5EF4-FFF2-40B4-BE49-F238E27FC236}">
                <a16:creationId xmlns:a16="http://schemas.microsoft.com/office/drawing/2014/main" id="{E1D80DD3-150D-4325-9AB3-CD2961DD4EB2}"/>
              </a:ext>
            </a:extLst>
          </p:cNvPr>
          <p:cNvSpPr txBox="1"/>
          <p:nvPr/>
        </p:nvSpPr>
        <p:spPr>
          <a:xfrm>
            <a:off x="9445553" y="3306036"/>
            <a:ext cx="6400964" cy="738664"/>
          </a:xfrm>
          <a:prstGeom prst="rect">
            <a:avLst/>
          </a:prstGeom>
          <a:noFill/>
        </p:spPr>
        <p:txBody>
          <a:bodyPr wrap="square" rtlCol="0">
            <a:spAutoFit/>
          </a:bodyPr>
          <a:lstStyle/>
          <a:p>
            <a:r>
              <a:rPr lang="en-US" sz="4200" dirty="0" err="1"/>
              <a:t>Hiệu</a:t>
            </a:r>
            <a:r>
              <a:rPr lang="en-US" sz="4200" dirty="0"/>
              <a:t> </a:t>
            </a:r>
            <a:r>
              <a:rPr lang="en-US" sz="4200" dirty="0" err="1"/>
              <a:t>trưởng</a:t>
            </a:r>
            <a:endParaRPr lang="en-US" sz="4200" dirty="0"/>
          </a:p>
        </p:txBody>
      </p:sp>
      <p:sp>
        <p:nvSpPr>
          <p:cNvPr id="60" name="TextBox 44">
            <a:extLst>
              <a:ext uri="{FF2B5EF4-FFF2-40B4-BE49-F238E27FC236}">
                <a16:creationId xmlns:a16="http://schemas.microsoft.com/office/drawing/2014/main" id="{0093B419-3F37-4A53-99B2-0BC2C8B0DDA3}"/>
              </a:ext>
            </a:extLst>
          </p:cNvPr>
          <p:cNvSpPr txBox="1"/>
          <p:nvPr/>
        </p:nvSpPr>
        <p:spPr>
          <a:xfrm>
            <a:off x="9445553" y="4137033"/>
            <a:ext cx="6400964" cy="738664"/>
          </a:xfrm>
          <a:prstGeom prst="rect">
            <a:avLst/>
          </a:prstGeom>
          <a:noFill/>
        </p:spPr>
        <p:txBody>
          <a:bodyPr wrap="square" rtlCol="0">
            <a:spAutoFit/>
          </a:bodyPr>
          <a:lstStyle/>
          <a:p>
            <a:r>
              <a:rPr lang="en-US" sz="4200" dirty="0" err="1"/>
              <a:t>Một</a:t>
            </a:r>
            <a:r>
              <a:rPr lang="en-US" sz="4200" dirty="0"/>
              <a:t> </a:t>
            </a:r>
            <a:r>
              <a:rPr lang="en-US" sz="4200" dirty="0" err="1"/>
              <a:t>cách</a:t>
            </a:r>
            <a:r>
              <a:rPr lang="en-US" sz="4200" dirty="0"/>
              <a:t> </a:t>
            </a:r>
            <a:r>
              <a:rPr lang="en-US" sz="4200" dirty="0" err="1"/>
              <a:t>hiệu</a:t>
            </a:r>
            <a:r>
              <a:rPr lang="en-US" sz="4200" dirty="0"/>
              <a:t> </a:t>
            </a:r>
            <a:r>
              <a:rPr lang="en-US" sz="4200" dirty="0" err="1"/>
              <a:t>quả</a:t>
            </a:r>
            <a:endParaRPr lang="en-US" sz="4200" dirty="0"/>
          </a:p>
        </p:txBody>
      </p:sp>
      <p:sp>
        <p:nvSpPr>
          <p:cNvPr id="61" name="TextBox 28">
            <a:extLst>
              <a:ext uri="{FF2B5EF4-FFF2-40B4-BE49-F238E27FC236}">
                <a16:creationId xmlns:a16="http://schemas.microsoft.com/office/drawing/2014/main" id="{0E7B8ECD-9C55-4AD1-8F90-450168239F1A}"/>
              </a:ext>
            </a:extLst>
          </p:cNvPr>
          <p:cNvSpPr txBox="1"/>
          <p:nvPr/>
        </p:nvSpPr>
        <p:spPr>
          <a:xfrm>
            <a:off x="7476329" y="405608"/>
            <a:ext cx="2028498" cy="1015663"/>
          </a:xfrm>
          <a:prstGeom prst="rect">
            <a:avLst/>
          </a:prstGeom>
          <a:noFill/>
        </p:spPr>
        <p:txBody>
          <a:bodyPr wrap="square" rtlCol="0">
            <a:spAutoFit/>
          </a:bodyPr>
          <a:lstStyle/>
          <a:p>
            <a:r>
              <a:rPr lang="en-US" sz="6000" dirty="0">
                <a:latin typeface="+mj-lt"/>
              </a:rPr>
              <a:t> </a:t>
            </a:r>
            <a:r>
              <a:rPr lang="en-US" sz="4200" dirty="0"/>
              <a:t>v</a:t>
            </a:r>
          </a:p>
        </p:txBody>
      </p:sp>
      <p:sp>
        <p:nvSpPr>
          <p:cNvPr id="62" name="TextBox 28">
            <a:extLst>
              <a:ext uri="{FF2B5EF4-FFF2-40B4-BE49-F238E27FC236}">
                <a16:creationId xmlns:a16="http://schemas.microsoft.com/office/drawing/2014/main" id="{B9B23B24-B8CC-4220-9DB7-D924D4FC56EE}"/>
              </a:ext>
            </a:extLst>
          </p:cNvPr>
          <p:cNvSpPr txBox="1"/>
          <p:nvPr/>
        </p:nvSpPr>
        <p:spPr>
          <a:xfrm>
            <a:off x="7476329" y="1444259"/>
            <a:ext cx="2028498" cy="1015663"/>
          </a:xfrm>
          <a:prstGeom prst="rect">
            <a:avLst/>
          </a:prstGeom>
          <a:noFill/>
        </p:spPr>
        <p:txBody>
          <a:bodyPr wrap="square" rtlCol="0">
            <a:spAutoFit/>
          </a:bodyPr>
          <a:lstStyle/>
          <a:p>
            <a:r>
              <a:rPr lang="en-US" sz="6000" dirty="0">
                <a:latin typeface="+mj-lt"/>
              </a:rPr>
              <a:t> </a:t>
            </a:r>
            <a:r>
              <a:rPr lang="en-US" sz="4200" dirty="0"/>
              <a:t>v</a:t>
            </a:r>
          </a:p>
        </p:txBody>
      </p:sp>
      <p:sp>
        <p:nvSpPr>
          <p:cNvPr id="63" name="TextBox 28">
            <a:extLst>
              <a:ext uri="{FF2B5EF4-FFF2-40B4-BE49-F238E27FC236}">
                <a16:creationId xmlns:a16="http://schemas.microsoft.com/office/drawing/2014/main" id="{F47D3BEB-0C48-4FDF-8DE2-6EA3A01B4763}"/>
              </a:ext>
            </a:extLst>
          </p:cNvPr>
          <p:cNvSpPr txBox="1"/>
          <p:nvPr/>
        </p:nvSpPr>
        <p:spPr>
          <a:xfrm>
            <a:off x="7476329" y="2155147"/>
            <a:ext cx="2028498" cy="1015663"/>
          </a:xfrm>
          <a:prstGeom prst="rect">
            <a:avLst/>
          </a:prstGeom>
          <a:noFill/>
        </p:spPr>
        <p:txBody>
          <a:bodyPr wrap="square" rtlCol="0">
            <a:spAutoFit/>
          </a:bodyPr>
          <a:lstStyle/>
          <a:p>
            <a:r>
              <a:rPr lang="en-US" sz="6000" dirty="0">
                <a:latin typeface="+mj-lt"/>
              </a:rPr>
              <a:t> </a:t>
            </a:r>
            <a:r>
              <a:rPr lang="en-US" sz="4200" dirty="0"/>
              <a:t>n</a:t>
            </a:r>
          </a:p>
        </p:txBody>
      </p:sp>
      <p:sp>
        <p:nvSpPr>
          <p:cNvPr id="64" name="TextBox 28">
            <a:extLst>
              <a:ext uri="{FF2B5EF4-FFF2-40B4-BE49-F238E27FC236}">
                <a16:creationId xmlns:a16="http://schemas.microsoft.com/office/drawing/2014/main" id="{347989C5-746A-4F04-8CC8-A027707342E1}"/>
              </a:ext>
            </a:extLst>
          </p:cNvPr>
          <p:cNvSpPr txBox="1"/>
          <p:nvPr/>
        </p:nvSpPr>
        <p:spPr>
          <a:xfrm>
            <a:off x="7564797" y="2910632"/>
            <a:ext cx="2028498" cy="1015663"/>
          </a:xfrm>
          <a:prstGeom prst="rect">
            <a:avLst/>
          </a:prstGeom>
          <a:noFill/>
        </p:spPr>
        <p:txBody>
          <a:bodyPr wrap="square" rtlCol="0">
            <a:spAutoFit/>
          </a:bodyPr>
          <a:lstStyle/>
          <a:p>
            <a:r>
              <a:rPr lang="en-US" sz="6000" dirty="0">
                <a:latin typeface="+mj-lt"/>
              </a:rPr>
              <a:t> </a:t>
            </a:r>
            <a:r>
              <a:rPr lang="en-US" sz="4200" dirty="0"/>
              <a:t>n</a:t>
            </a:r>
          </a:p>
        </p:txBody>
      </p:sp>
      <p:sp>
        <p:nvSpPr>
          <p:cNvPr id="65" name="TextBox 28">
            <a:extLst>
              <a:ext uri="{FF2B5EF4-FFF2-40B4-BE49-F238E27FC236}">
                <a16:creationId xmlns:a16="http://schemas.microsoft.com/office/drawing/2014/main" id="{5BF33D67-BF23-4D0C-8097-5C3F31A10A93}"/>
              </a:ext>
            </a:extLst>
          </p:cNvPr>
          <p:cNvSpPr txBox="1"/>
          <p:nvPr/>
        </p:nvSpPr>
        <p:spPr>
          <a:xfrm>
            <a:off x="7546070" y="3952043"/>
            <a:ext cx="2028498" cy="1015663"/>
          </a:xfrm>
          <a:prstGeom prst="rect">
            <a:avLst/>
          </a:prstGeom>
          <a:noFill/>
        </p:spPr>
        <p:txBody>
          <a:bodyPr wrap="square" rtlCol="0">
            <a:spAutoFit/>
          </a:bodyPr>
          <a:lstStyle/>
          <a:p>
            <a:r>
              <a:rPr lang="en-US" sz="6000" dirty="0">
                <a:latin typeface="+mj-lt"/>
              </a:rPr>
              <a:t> </a:t>
            </a:r>
            <a:r>
              <a:rPr lang="en-US" sz="4200" dirty="0"/>
              <a:t>adj</a:t>
            </a:r>
          </a:p>
        </p:txBody>
      </p:sp>
    </p:spTree>
    <p:extLst>
      <p:ext uri="{BB962C8B-B14F-4D97-AF65-F5344CB8AC3E}">
        <p14:creationId xmlns:p14="http://schemas.microsoft.com/office/powerpoint/2010/main" val="2311479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500" fill="hold"/>
                                        <p:tgtEl>
                                          <p:spTgt spid="60"/>
                                        </p:tgtEl>
                                        <p:attrNameLst>
                                          <p:attrName>ppt_x</p:attrName>
                                        </p:attrNameLst>
                                      </p:cBhvr>
                                      <p:tavLst>
                                        <p:tav tm="0">
                                          <p:val>
                                            <p:strVal val="#ppt_x"/>
                                          </p:val>
                                        </p:tav>
                                        <p:tav tm="100000">
                                          <p:val>
                                            <p:strVal val="#ppt_x"/>
                                          </p:val>
                                        </p:tav>
                                      </p:tavLst>
                                    </p:anim>
                                    <p:anim calcmode="lin" valueType="num">
                                      <p:cBhvr additive="base">
                                        <p:cTn id="6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additive="base">
                                        <p:cTn id="67" dur="500" fill="hold"/>
                                        <p:tgtEl>
                                          <p:spTgt spid="61"/>
                                        </p:tgtEl>
                                        <p:attrNameLst>
                                          <p:attrName>ppt_x</p:attrName>
                                        </p:attrNameLst>
                                      </p:cBhvr>
                                      <p:tavLst>
                                        <p:tav tm="0">
                                          <p:val>
                                            <p:strVal val="#ppt_x"/>
                                          </p:val>
                                        </p:tav>
                                        <p:tav tm="100000">
                                          <p:val>
                                            <p:strVal val="#ppt_x"/>
                                          </p:val>
                                        </p:tav>
                                      </p:tavLst>
                                    </p:anim>
                                    <p:anim calcmode="lin" valueType="num">
                                      <p:cBhvr additive="base">
                                        <p:cTn id="6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additive="base">
                                        <p:cTn id="73" dur="500" fill="hold"/>
                                        <p:tgtEl>
                                          <p:spTgt spid="62"/>
                                        </p:tgtEl>
                                        <p:attrNameLst>
                                          <p:attrName>ppt_x</p:attrName>
                                        </p:attrNameLst>
                                      </p:cBhvr>
                                      <p:tavLst>
                                        <p:tav tm="0">
                                          <p:val>
                                            <p:strVal val="#ppt_x"/>
                                          </p:val>
                                        </p:tav>
                                        <p:tav tm="100000">
                                          <p:val>
                                            <p:strVal val="#ppt_x"/>
                                          </p:val>
                                        </p:tav>
                                      </p:tavLst>
                                    </p:anim>
                                    <p:anim calcmode="lin" valueType="num">
                                      <p:cBhvr additive="base">
                                        <p:cTn id="7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additive="base">
                                        <p:cTn id="85" dur="500" fill="hold"/>
                                        <p:tgtEl>
                                          <p:spTgt spid="64"/>
                                        </p:tgtEl>
                                        <p:attrNameLst>
                                          <p:attrName>ppt_x</p:attrName>
                                        </p:attrNameLst>
                                      </p:cBhvr>
                                      <p:tavLst>
                                        <p:tav tm="0">
                                          <p:val>
                                            <p:strVal val="#ppt_x"/>
                                          </p:val>
                                        </p:tav>
                                        <p:tav tm="100000">
                                          <p:val>
                                            <p:strVal val="#ppt_x"/>
                                          </p:val>
                                        </p:tav>
                                      </p:tavLst>
                                    </p:anim>
                                    <p:anim calcmode="lin" valueType="num">
                                      <p:cBhvr additive="base">
                                        <p:cTn id="8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5"/>
                                        </p:tgtEl>
                                        <p:attrNameLst>
                                          <p:attrName>style.visibility</p:attrName>
                                        </p:attrNameLst>
                                      </p:cBhvr>
                                      <p:to>
                                        <p:strVal val="visible"/>
                                      </p:to>
                                    </p:set>
                                    <p:anim calcmode="lin" valueType="num">
                                      <p:cBhvr additive="base">
                                        <p:cTn id="91" dur="500" fill="hold"/>
                                        <p:tgtEl>
                                          <p:spTgt spid="65"/>
                                        </p:tgtEl>
                                        <p:attrNameLst>
                                          <p:attrName>ppt_x</p:attrName>
                                        </p:attrNameLst>
                                      </p:cBhvr>
                                      <p:tavLst>
                                        <p:tav tm="0">
                                          <p:val>
                                            <p:strVal val="#ppt_x"/>
                                          </p:val>
                                        </p:tav>
                                        <p:tav tm="100000">
                                          <p:val>
                                            <p:strVal val="#ppt_x"/>
                                          </p:val>
                                        </p:tav>
                                      </p:tavLst>
                                    </p:anim>
                                    <p:anim calcmode="lin" valueType="num">
                                      <p:cBhvr additive="base">
                                        <p:cTn id="9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3" grpId="0"/>
      <p:bldP spid="26" grpId="0"/>
      <p:bldP spid="27" grpId="0"/>
      <p:bldP spid="33" grpId="0"/>
      <p:bldP spid="36" grpId="0"/>
      <p:bldP spid="37" grpId="0"/>
      <p:bldP spid="42" grpId="0"/>
      <p:bldP spid="44" grpId="0"/>
      <p:bldP spid="60" grpId="0"/>
      <p:bldP spid="61" grpId="0"/>
      <p:bldP spid="62" grpId="0"/>
      <p:bldP spid="63" grpId="0"/>
      <p:bldP spid="64"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13029A-6628-4369-B681-39CFA1AC2209}"/>
              </a:ext>
            </a:extLst>
          </p:cNvPr>
          <p:cNvSpPr txBox="1"/>
          <p:nvPr/>
        </p:nvSpPr>
        <p:spPr>
          <a:xfrm>
            <a:off x="1860334" y="494481"/>
            <a:ext cx="5076494" cy="1200329"/>
          </a:xfrm>
          <a:prstGeom prst="rect">
            <a:avLst/>
          </a:prstGeom>
          <a:noFill/>
        </p:spPr>
        <p:txBody>
          <a:bodyPr wrap="square" rtlCol="0">
            <a:spAutoFit/>
          </a:bodyPr>
          <a:lstStyle/>
          <a:p>
            <a:r>
              <a:rPr lang="en-US" sz="3600" b="1" dirty="0"/>
              <a:t>PRACTICE ONLINE     VOCABULARY</a:t>
            </a:r>
          </a:p>
        </p:txBody>
      </p:sp>
      <p:pic>
        <p:nvPicPr>
          <p:cNvPr id="11" name="Picture 10">
            <a:hlinkClick r:id="rId2"/>
            <a:extLst>
              <a:ext uri="{FF2B5EF4-FFF2-40B4-BE49-F238E27FC236}">
                <a16:creationId xmlns:a16="http://schemas.microsoft.com/office/drawing/2014/main" id="{D4643813-CBE2-41DF-AE83-36D9A12219E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4054955" y="3182890"/>
            <a:ext cx="2533334" cy="1904762"/>
          </a:xfrm>
          <a:prstGeom prst="rect">
            <a:avLst/>
          </a:prstGeom>
        </p:spPr>
      </p:pic>
      <p:sp>
        <p:nvSpPr>
          <p:cNvPr id="13" name="Arrow: Right 12">
            <a:extLst>
              <a:ext uri="{FF2B5EF4-FFF2-40B4-BE49-F238E27FC236}">
                <a16:creationId xmlns:a16="http://schemas.microsoft.com/office/drawing/2014/main" id="{47B2C053-A55B-4EA2-8C25-00A486A3B0FE}"/>
              </a:ext>
            </a:extLst>
          </p:cNvPr>
          <p:cNvSpPr/>
          <p:nvPr/>
        </p:nvSpPr>
        <p:spPr>
          <a:xfrm>
            <a:off x="12890338" y="3771797"/>
            <a:ext cx="1451139" cy="726948"/>
          </a:xfrm>
          <a:prstGeom prst="rightArrow">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9" name="Picture 8" descr="Logo, company name&#10;&#10;Description automatically generated">
            <a:extLst>
              <a:ext uri="{FF2B5EF4-FFF2-40B4-BE49-F238E27FC236}">
                <a16:creationId xmlns:a16="http://schemas.microsoft.com/office/drawing/2014/main" id="{0FA39CA7-5D9B-43D2-BA50-2985A4B88438}"/>
              </a:ext>
            </a:extLst>
          </p:cNvPr>
          <p:cNvPicPr>
            <a:picLocks noChangeAspect="1"/>
          </p:cNvPicPr>
          <p:nvPr/>
        </p:nvPicPr>
        <p:blipFill rotWithShape="1">
          <a:blip r:embed="rId5">
            <a:extLst>
              <a:ext uri="{28A0092B-C50C-407E-A947-70E740481C1C}">
                <a14:useLocalDpi xmlns:a14="http://schemas.microsoft.com/office/drawing/2010/main" val="0"/>
              </a:ext>
            </a:extLst>
          </a:blip>
          <a:srcRect l="25005" t="17747" r="24724" b="32408"/>
          <a:stretch/>
        </p:blipFill>
        <p:spPr>
          <a:xfrm>
            <a:off x="-3891167" y="494481"/>
            <a:ext cx="2622687" cy="2600445"/>
          </a:xfrm>
          <a:prstGeom prst="rect">
            <a:avLst/>
          </a:prstGeom>
        </p:spPr>
      </p:pic>
      <p:sp>
        <p:nvSpPr>
          <p:cNvPr id="12" name="TextBox 11">
            <a:extLst>
              <a:ext uri="{FF2B5EF4-FFF2-40B4-BE49-F238E27FC236}">
                <a16:creationId xmlns:a16="http://schemas.microsoft.com/office/drawing/2014/main" id="{DD57ECB6-488F-43BD-99BF-5699AB0319BD}"/>
              </a:ext>
            </a:extLst>
          </p:cNvPr>
          <p:cNvSpPr txBox="1"/>
          <p:nvPr/>
        </p:nvSpPr>
        <p:spPr>
          <a:xfrm>
            <a:off x="-4161032" y="3306036"/>
            <a:ext cx="3968157" cy="1200329"/>
          </a:xfrm>
          <a:prstGeom prst="rect">
            <a:avLst/>
          </a:prstGeom>
          <a:noFill/>
        </p:spPr>
        <p:txBody>
          <a:bodyPr wrap="square" rtlCol="0">
            <a:spAutoFit/>
          </a:bodyPr>
          <a:lstStyle/>
          <a:p>
            <a:r>
              <a:rPr lang="en-US" sz="3600" b="1">
                <a:latin typeface="Contastia"/>
              </a:rPr>
              <a:t>   Ms Phương </a:t>
            </a:r>
          </a:p>
          <a:p>
            <a:r>
              <a:rPr lang="en-US" sz="3600" b="1">
                <a:latin typeface="Contastia"/>
              </a:rPr>
              <a:t>Zalo: 0966765064</a:t>
            </a:r>
          </a:p>
        </p:txBody>
      </p:sp>
      <p:pic>
        <p:nvPicPr>
          <p:cNvPr id="3" name="Hình ảnh 2">
            <a:extLst>
              <a:ext uri="{FF2B5EF4-FFF2-40B4-BE49-F238E27FC236}">
                <a16:creationId xmlns:a16="http://schemas.microsoft.com/office/drawing/2014/main" id="{3641CC78-F4D3-4E6B-9C2C-A102B5FE6067}"/>
              </a:ext>
            </a:extLst>
          </p:cNvPr>
          <p:cNvPicPr>
            <a:picLocks noChangeAspect="1"/>
          </p:cNvPicPr>
          <p:nvPr/>
        </p:nvPicPr>
        <p:blipFill rotWithShape="1">
          <a:blip r:embed="rId6"/>
          <a:srcRect l="11251" t="10002" r="12083" b="7035"/>
          <a:stretch/>
        </p:blipFill>
        <p:spPr>
          <a:xfrm>
            <a:off x="986982" y="2019300"/>
            <a:ext cx="11442538" cy="6965023"/>
          </a:xfrm>
          <a:prstGeom prst="rect">
            <a:avLst/>
          </a:prstGeom>
        </p:spPr>
      </p:pic>
    </p:spTree>
    <p:extLst>
      <p:ext uri="{BB962C8B-B14F-4D97-AF65-F5344CB8AC3E}">
        <p14:creationId xmlns:p14="http://schemas.microsoft.com/office/powerpoint/2010/main" val="1589421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62033"/>
            <a:ext cx="18105120" cy="10124967"/>
            <a:chOff x="91440" y="53158"/>
            <a:chExt cx="12070080" cy="6749978"/>
          </a:xfrm>
        </p:grpSpPr>
        <p:sp>
          <p:nvSpPr>
            <p:cNvPr id="16" name="Google Shape;906;p36"/>
            <p:cNvSpPr/>
            <p:nvPr/>
          </p:nvSpPr>
          <p:spPr>
            <a:xfrm>
              <a:off x="5486400" y="109728"/>
              <a:ext cx="6675120" cy="6693408"/>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B8A576">
                <a:alpha val="70000"/>
              </a:srgbClr>
            </a:solidFill>
            <a:ln>
              <a:noFill/>
            </a:ln>
          </p:spPr>
          <p:txBody>
            <a:bodyPr spcFirstLastPara="1" wrap="square" lIns="137138" tIns="137138" rIns="137138" bIns="137138" anchor="ctr" anchorCtr="0">
              <a:noAutofit/>
            </a:bodyPr>
            <a:lstStyle/>
            <a:p>
              <a:endParaRPr sz="2700"/>
            </a:p>
          </p:txBody>
        </p:sp>
        <p:sp>
          <p:nvSpPr>
            <p:cNvPr id="17" name="Google Shape;906;p36"/>
            <p:cNvSpPr/>
            <p:nvPr/>
          </p:nvSpPr>
          <p:spPr>
            <a:xfrm>
              <a:off x="143020" y="108368"/>
              <a:ext cx="6675120" cy="6693408"/>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B8A576">
                <a:alpha val="70000"/>
              </a:srgbClr>
            </a:solidFill>
            <a:ln>
              <a:noFill/>
            </a:ln>
          </p:spPr>
          <p:txBody>
            <a:bodyPr spcFirstLastPara="1" wrap="square" lIns="137138" tIns="137138" rIns="137138" bIns="137138" anchor="ctr" anchorCtr="0">
              <a:noAutofit/>
            </a:bodyPr>
            <a:lstStyle/>
            <a:p>
              <a:endParaRPr sz="2700"/>
            </a:p>
          </p:txBody>
        </p:sp>
        <p:sp>
          <p:nvSpPr>
            <p:cNvPr id="18" name="Google Shape;907;p36"/>
            <p:cNvSpPr/>
            <p:nvPr/>
          </p:nvSpPr>
          <p:spPr>
            <a:xfrm>
              <a:off x="5460610" y="53158"/>
              <a:ext cx="6675120" cy="6675120"/>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rgbClr val="F3EEE3"/>
            </a:solidFill>
            <a:ln>
              <a:noFill/>
            </a:ln>
          </p:spPr>
          <p:txBody>
            <a:bodyPr spcFirstLastPara="1" wrap="square" lIns="137138" tIns="137138" rIns="137138" bIns="137138" anchor="t" anchorCtr="0">
              <a:noAutofit/>
            </a:bodyPr>
            <a:lstStyle/>
            <a:p>
              <a:pPr algn="ctr"/>
              <a:endParaRPr lang="en-US" sz="5400" dirty="0">
                <a:solidFill>
                  <a:srgbClr val="C82600"/>
                </a:solidFill>
                <a:latin typeface="HL Brush 1BK" pitchFamily="2" charset="0"/>
              </a:endParaRPr>
            </a:p>
          </p:txBody>
        </p:sp>
        <p:sp>
          <p:nvSpPr>
            <p:cNvPr id="19" name="Google Shape;907;p36"/>
            <p:cNvSpPr/>
            <p:nvPr/>
          </p:nvSpPr>
          <p:spPr>
            <a:xfrm>
              <a:off x="91440" y="91439"/>
              <a:ext cx="6675120" cy="6675120"/>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rgbClr val="F3EEE3"/>
            </a:solidFill>
            <a:ln>
              <a:noFill/>
            </a:ln>
          </p:spPr>
          <p:txBody>
            <a:bodyPr spcFirstLastPara="1" wrap="square" lIns="137138" tIns="137138" rIns="137138" bIns="137138" anchor="t" anchorCtr="0">
              <a:noAutofit/>
            </a:bodyPr>
            <a:lstStyle/>
            <a:p>
              <a:pPr algn="ctr"/>
              <a:endParaRPr lang="en-US" sz="5400" dirty="0">
                <a:solidFill>
                  <a:srgbClr val="C82600"/>
                </a:solidFill>
                <a:latin typeface="HL Brush 1BK" pitchFamily="2" charset="0"/>
              </a:endParaRPr>
            </a:p>
          </p:txBody>
        </p:sp>
        <p:sp>
          <p:nvSpPr>
            <p:cNvPr id="21" name="Google Shape;910;p36"/>
            <p:cNvSpPr/>
            <p:nvPr/>
          </p:nvSpPr>
          <p:spPr>
            <a:xfrm>
              <a:off x="731520" y="59436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22" name="Google Shape;912;p36"/>
            <p:cNvSpPr/>
            <p:nvPr/>
          </p:nvSpPr>
          <p:spPr>
            <a:xfrm>
              <a:off x="731520" y="114300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23" name="Google Shape;914;p36"/>
            <p:cNvSpPr/>
            <p:nvPr/>
          </p:nvSpPr>
          <p:spPr>
            <a:xfrm>
              <a:off x="731520" y="169164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25" name="Google Shape;918;p36"/>
            <p:cNvSpPr/>
            <p:nvPr/>
          </p:nvSpPr>
          <p:spPr>
            <a:xfrm>
              <a:off x="731520" y="278892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26" name="Google Shape;921;p36"/>
            <p:cNvSpPr/>
            <p:nvPr/>
          </p:nvSpPr>
          <p:spPr>
            <a:xfrm>
              <a:off x="731520" y="333756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27" name="Google Shape;923;p36"/>
            <p:cNvSpPr/>
            <p:nvPr/>
          </p:nvSpPr>
          <p:spPr>
            <a:xfrm>
              <a:off x="731520" y="388620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28" name="Google Shape;925;p36"/>
            <p:cNvSpPr/>
            <p:nvPr/>
          </p:nvSpPr>
          <p:spPr>
            <a:xfrm>
              <a:off x="731520" y="443484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29" name="Google Shape;914;p36"/>
            <p:cNvSpPr/>
            <p:nvPr/>
          </p:nvSpPr>
          <p:spPr>
            <a:xfrm>
              <a:off x="731520" y="224028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30" name="Google Shape;914;p36"/>
            <p:cNvSpPr/>
            <p:nvPr/>
          </p:nvSpPr>
          <p:spPr>
            <a:xfrm>
              <a:off x="731520" y="498348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31" name="Google Shape;914;p36"/>
            <p:cNvSpPr/>
            <p:nvPr/>
          </p:nvSpPr>
          <p:spPr>
            <a:xfrm>
              <a:off x="731520" y="553212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32" name="Google Shape;914;p36"/>
            <p:cNvSpPr/>
            <p:nvPr/>
          </p:nvSpPr>
          <p:spPr>
            <a:xfrm>
              <a:off x="731520" y="608076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34" name="Google Shape;914;p36"/>
            <p:cNvSpPr/>
            <p:nvPr/>
          </p:nvSpPr>
          <p:spPr>
            <a:xfrm>
              <a:off x="731520" y="662940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137138" tIns="137138" rIns="137138" bIns="137138" anchor="ctr" anchorCtr="0">
              <a:noAutofit/>
            </a:bodyPr>
            <a:lstStyle/>
            <a:p>
              <a:endParaRPr sz="2700"/>
            </a:p>
          </p:txBody>
        </p:sp>
        <p:sp>
          <p:nvSpPr>
            <p:cNvPr id="35" name="Google Shape;910;p36"/>
            <p:cNvSpPr/>
            <p:nvPr/>
          </p:nvSpPr>
          <p:spPr>
            <a:xfrm rot="5400000">
              <a:off x="-1966284" y="3419855"/>
              <a:ext cx="6675120" cy="18288"/>
            </a:xfrm>
            <a:custGeom>
              <a:avLst/>
              <a:gdLst/>
              <a:ahLst/>
              <a:cxnLst/>
              <a:rect l="l" t="t" r="r" b="b"/>
              <a:pathLst>
                <a:path w="102537" h="453" extrusionOk="0">
                  <a:moveTo>
                    <a:pt x="0" y="0"/>
                  </a:moveTo>
                  <a:lnTo>
                    <a:pt x="0" y="453"/>
                  </a:lnTo>
                  <a:lnTo>
                    <a:pt x="102537" y="453"/>
                  </a:lnTo>
                  <a:lnTo>
                    <a:pt x="102537" y="0"/>
                  </a:lnTo>
                  <a:close/>
                </a:path>
              </a:pathLst>
            </a:custGeom>
            <a:solidFill>
              <a:srgbClr val="C00000"/>
            </a:solidFill>
            <a:ln>
              <a:noFill/>
            </a:ln>
          </p:spPr>
          <p:txBody>
            <a:bodyPr spcFirstLastPara="1" wrap="square" lIns="137138" tIns="137138" rIns="137138" bIns="137138" anchor="ctr" anchorCtr="0">
              <a:noAutofit/>
            </a:bodyPr>
            <a:lstStyle/>
            <a:p>
              <a:endParaRPr sz="2700"/>
            </a:p>
          </p:txBody>
        </p:sp>
      </p:grpSp>
      <p:sp>
        <p:nvSpPr>
          <p:cNvPr id="36" name="Rectangle 35"/>
          <p:cNvSpPr/>
          <p:nvPr/>
        </p:nvSpPr>
        <p:spPr>
          <a:xfrm>
            <a:off x="2069642" y="91493"/>
            <a:ext cx="16121712" cy="923330"/>
          </a:xfrm>
          <a:prstGeom prst="rect">
            <a:avLst/>
          </a:prstGeom>
        </p:spPr>
        <p:txBody>
          <a:bodyPr wrap="square">
            <a:spAutoFit/>
          </a:bodyPr>
          <a:lstStyle/>
          <a:p>
            <a:pPr lvl="0"/>
            <a:r>
              <a:rPr lang="en-US" sz="5400" b="1" i="1">
                <a:solidFill>
                  <a:srgbClr val="C00000"/>
                </a:solidFill>
                <a:latin typeface="Constantia" panose="02030602050306030303" pitchFamily="18" charset="0"/>
                <a:sym typeface="Wingdings" panose="05000000000000000000" pitchFamily="2" charset="2"/>
              </a:rPr>
              <a:t>                </a:t>
            </a:r>
            <a:endParaRPr lang="en-US" sz="5400" b="1" i="1" dirty="0">
              <a:solidFill>
                <a:srgbClr val="C00000"/>
              </a:solidFill>
              <a:latin typeface="Constantia" panose="02030602050306030303" pitchFamily="18" charset="0"/>
              <a:sym typeface="Wingdings" panose="05000000000000000000" pitchFamily="2" charset="2"/>
            </a:endParaRPr>
          </a:p>
        </p:txBody>
      </p:sp>
      <p:pic>
        <p:nvPicPr>
          <p:cNvPr id="24" name="Picture 23" descr="Logo, company name&#10;&#10;Description automatically generated">
            <a:extLst>
              <a:ext uri="{FF2B5EF4-FFF2-40B4-BE49-F238E27FC236}">
                <a16:creationId xmlns:a16="http://schemas.microsoft.com/office/drawing/2014/main" id="{AE214C33-EC63-4505-AA38-A26E78AB400F}"/>
              </a:ext>
            </a:extLst>
          </p:cNvPr>
          <p:cNvPicPr>
            <a:picLocks noChangeAspect="1"/>
          </p:cNvPicPr>
          <p:nvPr/>
        </p:nvPicPr>
        <p:blipFill rotWithShape="1">
          <a:blip r:embed="rId2">
            <a:extLst>
              <a:ext uri="{28A0092B-C50C-407E-A947-70E740481C1C}">
                <a14:useLocalDpi xmlns:a14="http://schemas.microsoft.com/office/drawing/2010/main" val="0"/>
              </a:ext>
            </a:extLst>
          </a:blip>
          <a:srcRect l="25005" t="17747" r="24724" b="32408"/>
          <a:stretch/>
        </p:blipFill>
        <p:spPr>
          <a:xfrm>
            <a:off x="-3891167" y="494481"/>
            <a:ext cx="2622687" cy="2600445"/>
          </a:xfrm>
          <a:prstGeom prst="rect">
            <a:avLst/>
          </a:prstGeom>
        </p:spPr>
      </p:pic>
      <p:sp>
        <p:nvSpPr>
          <p:cNvPr id="33" name="TextBox 32">
            <a:extLst>
              <a:ext uri="{FF2B5EF4-FFF2-40B4-BE49-F238E27FC236}">
                <a16:creationId xmlns:a16="http://schemas.microsoft.com/office/drawing/2014/main" id="{4E48E3DE-75C1-4071-8293-2598CFE17C06}"/>
              </a:ext>
            </a:extLst>
          </p:cNvPr>
          <p:cNvSpPr txBox="1"/>
          <p:nvPr/>
        </p:nvSpPr>
        <p:spPr>
          <a:xfrm>
            <a:off x="-4161032" y="3306036"/>
            <a:ext cx="3968157" cy="1200329"/>
          </a:xfrm>
          <a:prstGeom prst="rect">
            <a:avLst/>
          </a:prstGeom>
          <a:noFill/>
        </p:spPr>
        <p:txBody>
          <a:bodyPr wrap="square" rtlCol="0">
            <a:spAutoFit/>
          </a:bodyPr>
          <a:lstStyle/>
          <a:p>
            <a:r>
              <a:rPr lang="en-US" sz="3600" b="1">
                <a:latin typeface="Contastia"/>
              </a:rPr>
              <a:t>   Ms Phương </a:t>
            </a:r>
          </a:p>
          <a:p>
            <a:r>
              <a:rPr lang="en-US" sz="3600" b="1">
                <a:latin typeface="Contastia"/>
              </a:rPr>
              <a:t>Zalo: 0966765064</a:t>
            </a:r>
          </a:p>
        </p:txBody>
      </p:sp>
      <p:sp>
        <p:nvSpPr>
          <p:cNvPr id="4" name="TextBox 3">
            <a:extLst>
              <a:ext uri="{FF2B5EF4-FFF2-40B4-BE49-F238E27FC236}">
                <a16:creationId xmlns:a16="http://schemas.microsoft.com/office/drawing/2014/main" id="{DD11B3F8-1032-4AEA-B897-4E550245C146}"/>
              </a:ext>
            </a:extLst>
          </p:cNvPr>
          <p:cNvSpPr txBox="1"/>
          <p:nvPr/>
        </p:nvSpPr>
        <p:spPr>
          <a:xfrm>
            <a:off x="2048957" y="2265894"/>
            <a:ext cx="16218359" cy="3144130"/>
          </a:xfrm>
          <a:prstGeom prst="rect">
            <a:avLst/>
          </a:prstGeom>
          <a:noFill/>
        </p:spPr>
        <p:txBody>
          <a:bodyPr wrap="square" rtlCol="0">
            <a:spAutoFit/>
          </a:bodyPr>
          <a:lstStyle/>
          <a:p>
            <a:pPr marL="742950" indent="-742950">
              <a:lnSpc>
                <a:spcPct val="150000"/>
              </a:lnSpc>
              <a:buAutoNum type="arabicPeriod"/>
            </a:pPr>
            <a:r>
              <a:rPr lang="en-US" sz="3600" b="1" dirty="0">
                <a:solidFill>
                  <a:srgbClr val="C00000"/>
                </a:solidFill>
              </a:rPr>
              <a:t>Quantifiers ( </a:t>
            </a:r>
            <a:r>
              <a:rPr lang="en-US" sz="3600" b="1" dirty="0" err="1">
                <a:solidFill>
                  <a:srgbClr val="C00000"/>
                </a:solidFill>
              </a:rPr>
              <a:t>Từ</a:t>
            </a:r>
            <a:r>
              <a:rPr lang="en-US" sz="3600" b="1" dirty="0">
                <a:solidFill>
                  <a:srgbClr val="C00000"/>
                </a:solidFill>
              </a:rPr>
              <a:t> </a:t>
            </a:r>
            <a:r>
              <a:rPr lang="en-US" sz="3600" b="1" dirty="0" err="1">
                <a:solidFill>
                  <a:srgbClr val="C00000"/>
                </a:solidFill>
              </a:rPr>
              <a:t>chỉ</a:t>
            </a:r>
            <a:r>
              <a:rPr lang="en-US" sz="3600" b="1" dirty="0">
                <a:solidFill>
                  <a:srgbClr val="C00000"/>
                </a:solidFill>
              </a:rPr>
              <a:t> </a:t>
            </a:r>
            <a:r>
              <a:rPr lang="en-US" sz="3600" b="1" dirty="0" err="1">
                <a:solidFill>
                  <a:srgbClr val="C00000"/>
                </a:solidFill>
              </a:rPr>
              <a:t>định</a:t>
            </a:r>
            <a:r>
              <a:rPr lang="en-US" sz="3600" b="1" dirty="0">
                <a:solidFill>
                  <a:srgbClr val="C00000"/>
                </a:solidFill>
              </a:rPr>
              <a:t> </a:t>
            </a:r>
            <a:r>
              <a:rPr lang="en-US" sz="3600" b="1" dirty="0" err="1">
                <a:solidFill>
                  <a:srgbClr val="C00000"/>
                </a:solidFill>
              </a:rPr>
              <a:t>lượng</a:t>
            </a:r>
            <a:r>
              <a:rPr lang="en-US" sz="3600" b="1" dirty="0">
                <a:solidFill>
                  <a:srgbClr val="C00000"/>
                </a:solidFill>
              </a:rPr>
              <a:t>)</a:t>
            </a:r>
          </a:p>
          <a:p>
            <a:pPr>
              <a:lnSpc>
                <a:spcPct val="150000"/>
              </a:lnSpc>
            </a:pPr>
            <a:r>
              <a:rPr lang="en-US" sz="3600" b="1" i="1" dirty="0">
                <a:solidFill>
                  <a:srgbClr val="C00000"/>
                </a:solidFill>
              </a:rPr>
              <a:t>Countable and Uncountable nouns ( </a:t>
            </a:r>
            <a:r>
              <a:rPr lang="en-US" sz="3600" b="1" i="1" dirty="0" err="1">
                <a:solidFill>
                  <a:srgbClr val="C00000"/>
                </a:solidFill>
              </a:rPr>
              <a:t>Danh</a:t>
            </a:r>
            <a:r>
              <a:rPr lang="en-US" sz="3600" b="1" i="1" dirty="0">
                <a:solidFill>
                  <a:srgbClr val="C00000"/>
                </a:solidFill>
              </a:rPr>
              <a:t> </a:t>
            </a:r>
            <a:r>
              <a:rPr lang="en-US" sz="3600" b="1" i="1" dirty="0" err="1">
                <a:solidFill>
                  <a:srgbClr val="C00000"/>
                </a:solidFill>
              </a:rPr>
              <a:t>từ</a:t>
            </a:r>
            <a:r>
              <a:rPr lang="en-US" sz="3600" b="1" i="1" dirty="0">
                <a:solidFill>
                  <a:srgbClr val="C00000"/>
                </a:solidFill>
              </a:rPr>
              <a:t> </a:t>
            </a:r>
            <a:r>
              <a:rPr lang="en-US" sz="3600" b="1" i="1" dirty="0" err="1">
                <a:solidFill>
                  <a:srgbClr val="C00000"/>
                </a:solidFill>
              </a:rPr>
              <a:t>đếm</a:t>
            </a:r>
            <a:r>
              <a:rPr lang="en-US" sz="3600" b="1" i="1" dirty="0">
                <a:solidFill>
                  <a:srgbClr val="C00000"/>
                </a:solidFill>
              </a:rPr>
              <a:t> </a:t>
            </a:r>
            <a:r>
              <a:rPr lang="en-US" sz="3600" b="1" i="1" dirty="0" err="1">
                <a:solidFill>
                  <a:srgbClr val="C00000"/>
                </a:solidFill>
              </a:rPr>
              <a:t>được</a:t>
            </a:r>
            <a:r>
              <a:rPr lang="en-US" sz="3600" b="1" i="1" dirty="0">
                <a:solidFill>
                  <a:srgbClr val="C00000"/>
                </a:solidFill>
              </a:rPr>
              <a:t> </a:t>
            </a:r>
            <a:r>
              <a:rPr lang="en-US" sz="3600" b="1" i="1" dirty="0" err="1">
                <a:solidFill>
                  <a:srgbClr val="C00000"/>
                </a:solidFill>
              </a:rPr>
              <a:t>và</a:t>
            </a:r>
            <a:r>
              <a:rPr lang="en-US" sz="3600" b="1" i="1" dirty="0">
                <a:solidFill>
                  <a:srgbClr val="C00000"/>
                </a:solidFill>
              </a:rPr>
              <a:t> </a:t>
            </a:r>
            <a:r>
              <a:rPr lang="en-US" sz="3600" b="1" i="1" dirty="0" err="1">
                <a:solidFill>
                  <a:srgbClr val="C00000"/>
                </a:solidFill>
              </a:rPr>
              <a:t>không</a:t>
            </a:r>
            <a:r>
              <a:rPr lang="en-US" sz="3600" b="1" i="1" dirty="0">
                <a:solidFill>
                  <a:srgbClr val="C00000"/>
                </a:solidFill>
              </a:rPr>
              <a:t> </a:t>
            </a:r>
            <a:r>
              <a:rPr lang="en-US" sz="3600" b="1" i="1" dirty="0" err="1">
                <a:solidFill>
                  <a:srgbClr val="C00000"/>
                </a:solidFill>
              </a:rPr>
              <a:t>đếm</a:t>
            </a:r>
            <a:r>
              <a:rPr lang="en-US" sz="3600" b="1" i="1" dirty="0">
                <a:solidFill>
                  <a:srgbClr val="C00000"/>
                </a:solidFill>
              </a:rPr>
              <a:t> </a:t>
            </a:r>
            <a:r>
              <a:rPr lang="en-US" sz="3600" b="1" i="1" dirty="0" err="1">
                <a:solidFill>
                  <a:srgbClr val="C00000"/>
                </a:solidFill>
              </a:rPr>
              <a:t>được</a:t>
            </a:r>
            <a:r>
              <a:rPr lang="en-US" sz="3600" b="1" i="1" dirty="0">
                <a:solidFill>
                  <a:srgbClr val="C00000"/>
                </a:solidFill>
              </a:rPr>
              <a:t>) </a:t>
            </a:r>
            <a:r>
              <a:rPr lang="en-US" sz="3600" b="1" i="1" dirty="0">
                <a:solidFill>
                  <a:srgbClr val="7030A0"/>
                </a:solidFill>
              </a:rPr>
              <a:t>( </a:t>
            </a:r>
            <a:r>
              <a:rPr lang="en-US" sz="3600" b="1" i="1" dirty="0" err="1">
                <a:solidFill>
                  <a:srgbClr val="7030A0"/>
                </a:solidFill>
              </a:rPr>
              <a:t>Hiện</a:t>
            </a:r>
            <a:r>
              <a:rPr lang="en-US" sz="3600" b="1" i="1" dirty="0">
                <a:solidFill>
                  <a:srgbClr val="7030A0"/>
                </a:solidFill>
              </a:rPr>
              <a:t> </a:t>
            </a:r>
            <a:r>
              <a:rPr lang="en-US" sz="3600" b="1" i="1" dirty="0" err="1">
                <a:solidFill>
                  <a:srgbClr val="7030A0"/>
                </a:solidFill>
              </a:rPr>
              <a:t>tại</a:t>
            </a:r>
            <a:r>
              <a:rPr lang="en-US" sz="3600" b="1" i="1" dirty="0">
                <a:solidFill>
                  <a:srgbClr val="7030A0"/>
                </a:solidFill>
              </a:rPr>
              <a:t> </a:t>
            </a:r>
            <a:r>
              <a:rPr lang="en-US" sz="3600" b="1" i="1" dirty="0" err="1">
                <a:solidFill>
                  <a:srgbClr val="7030A0"/>
                </a:solidFill>
              </a:rPr>
              <a:t>đơn</a:t>
            </a:r>
            <a:r>
              <a:rPr lang="en-US" sz="3600" b="1" i="1" dirty="0">
                <a:solidFill>
                  <a:srgbClr val="7030A0"/>
                </a:solidFill>
              </a:rPr>
              <a:t>)</a:t>
            </a:r>
          </a:p>
          <a:p>
            <a:pPr>
              <a:lnSpc>
                <a:spcPct val="150000"/>
              </a:lnSpc>
            </a:pPr>
            <a:endParaRPr lang="en-US" sz="2700" b="1" dirty="0"/>
          </a:p>
        </p:txBody>
      </p:sp>
      <p:sp>
        <p:nvSpPr>
          <p:cNvPr id="37" name="TextBox 36">
            <a:extLst>
              <a:ext uri="{FF2B5EF4-FFF2-40B4-BE49-F238E27FC236}">
                <a16:creationId xmlns:a16="http://schemas.microsoft.com/office/drawing/2014/main" id="{6A229614-439B-4B5F-8F56-31AA19CACC33}"/>
              </a:ext>
            </a:extLst>
          </p:cNvPr>
          <p:cNvSpPr txBox="1"/>
          <p:nvPr/>
        </p:nvSpPr>
        <p:spPr>
          <a:xfrm>
            <a:off x="4634687" y="620188"/>
            <a:ext cx="10755986" cy="923330"/>
          </a:xfrm>
          <a:prstGeom prst="rect">
            <a:avLst/>
          </a:prstGeom>
          <a:noFill/>
        </p:spPr>
        <p:txBody>
          <a:bodyPr wrap="square" rtlCol="0">
            <a:spAutoFit/>
          </a:bodyPr>
          <a:lstStyle/>
          <a:p>
            <a:r>
              <a:rPr lang="en-US" sz="5400" b="1" dirty="0">
                <a:solidFill>
                  <a:schemeClr val="accent2">
                    <a:lumMod val="75000"/>
                  </a:schemeClr>
                </a:solidFill>
              </a:rPr>
              <a:t>     </a:t>
            </a:r>
            <a:r>
              <a:rPr lang="en-US" sz="5400" b="1" dirty="0">
                <a:solidFill>
                  <a:schemeClr val="accent2">
                    <a:lumMod val="75000"/>
                  </a:schemeClr>
                </a:solidFill>
                <a:effectLst>
                  <a:glow rad="228600">
                    <a:schemeClr val="accent4">
                      <a:satMod val="175000"/>
                      <a:alpha val="40000"/>
                    </a:schemeClr>
                  </a:glow>
                </a:effectLst>
              </a:rPr>
              <a:t>GRAMMAR REVIEW</a:t>
            </a:r>
          </a:p>
        </p:txBody>
      </p:sp>
    </p:spTree>
    <p:extLst>
      <p:ext uri="{BB962C8B-B14F-4D97-AF65-F5344CB8AC3E}">
        <p14:creationId xmlns:p14="http://schemas.microsoft.com/office/powerpoint/2010/main" val="2590513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BAF5D6-C60B-42CD-917C-F1426DA0D06D}"/>
              </a:ext>
            </a:extLst>
          </p:cNvPr>
          <p:cNvSpPr txBox="1"/>
          <p:nvPr/>
        </p:nvSpPr>
        <p:spPr>
          <a:xfrm>
            <a:off x="2964653" y="496668"/>
            <a:ext cx="11708609" cy="1015663"/>
          </a:xfrm>
          <a:prstGeom prst="rect">
            <a:avLst/>
          </a:prstGeom>
          <a:noFill/>
        </p:spPr>
        <p:txBody>
          <a:bodyPr wrap="square" rtlCol="0">
            <a:spAutoFit/>
          </a:bodyPr>
          <a:lstStyle/>
          <a:p>
            <a:r>
              <a:rPr lang="en-AU" sz="6000" b="1">
                <a:effectLst>
                  <a:glow rad="228600">
                    <a:schemeClr val="accent1">
                      <a:satMod val="175000"/>
                      <a:alpha val="40000"/>
                    </a:schemeClr>
                  </a:glow>
                </a:effectLst>
              </a:rPr>
              <a:t>COMMON UNCOUNTABLE NOUNS</a:t>
            </a:r>
            <a:endParaRPr lang="en-AU" sz="6000" b="1" dirty="0">
              <a:effectLst>
                <a:glow rad="228600">
                  <a:schemeClr val="accent1">
                    <a:satMod val="175000"/>
                    <a:alpha val="40000"/>
                  </a:schemeClr>
                </a:glow>
              </a:effectLst>
            </a:endParaRPr>
          </a:p>
        </p:txBody>
      </p:sp>
      <p:sp>
        <p:nvSpPr>
          <p:cNvPr id="3" name="Rectangle: Rounded Corners 2">
            <a:extLst>
              <a:ext uri="{FF2B5EF4-FFF2-40B4-BE49-F238E27FC236}">
                <a16:creationId xmlns:a16="http://schemas.microsoft.com/office/drawing/2014/main" id="{9E3D365E-4583-4E83-8F1E-080A25EC55AB}"/>
              </a:ext>
            </a:extLst>
          </p:cNvPr>
          <p:cNvSpPr/>
          <p:nvPr/>
        </p:nvSpPr>
        <p:spPr>
          <a:xfrm>
            <a:off x="1071563" y="1950425"/>
            <a:ext cx="4386263" cy="1357313"/>
          </a:xfrm>
          <a:prstGeom prst="roundRect">
            <a:avLst/>
          </a:prstGeom>
          <a:solidFill>
            <a:srgbClr val="70E0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chemeClr val="tx1"/>
                </a:solidFill>
              </a:rPr>
              <a:t>food</a:t>
            </a:r>
          </a:p>
        </p:txBody>
      </p:sp>
      <p:sp>
        <p:nvSpPr>
          <p:cNvPr id="5" name="Rectangle 4">
            <a:extLst>
              <a:ext uri="{FF2B5EF4-FFF2-40B4-BE49-F238E27FC236}">
                <a16:creationId xmlns:a16="http://schemas.microsoft.com/office/drawing/2014/main" id="{90ABA595-652E-4728-ADA9-46E5BED935E7}"/>
              </a:ext>
            </a:extLst>
          </p:cNvPr>
          <p:cNvSpPr/>
          <p:nvPr/>
        </p:nvSpPr>
        <p:spPr>
          <a:xfrm>
            <a:off x="1071564" y="3454093"/>
            <a:ext cx="4386261" cy="6530099"/>
          </a:xfrm>
          <a:prstGeom prst="rect">
            <a:avLst/>
          </a:prstGeom>
          <a:solidFill>
            <a:srgbClr val="95D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Rounded Corners 7">
            <a:extLst>
              <a:ext uri="{FF2B5EF4-FFF2-40B4-BE49-F238E27FC236}">
                <a16:creationId xmlns:a16="http://schemas.microsoft.com/office/drawing/2014/main" id="{5453E86F-9CF5-43BC-8CCF-0AE43B2E30FC}"/>
              </a:ext>
            </a:extLst>
          </p:cNvPr>
          <p:cNvSpPr/>
          <p:nvPr/>
        </p:nvSpPr>
        <p:spPr>
          <a:xfrm>
            <a:off x="6950869" y="1950425"/>
            <a:ext cx="4386263" cy="1357313"/>
          </a:xfrm>
          <a:prstGeom prst="roundRect">
            <a:avLst/>
          </a:prstGeom>
          <a:solidFill>
            <a:srgbClr val="70E0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solidFill>
                  <a:schemeClr val="tx1"/>
                </a:solidFill>
              </a:rPr>
              <a:t>liquid</a:t>
            </a:r>
          </a:p>
        </p:txBody>
      </p:sp>
      <p:sp>
        <p:nvSpPr>
          <p:cNvPr id="9" name="Rectangle 8">
            <a:extLst>
              <a:ext uri="{FF2B5EF4-FFF2-40B4-BE49-F238E27FC236}">
                <a16:creationId xmlns:a16="http://schemas.microsoft.com/office/drawing/2014/main" id="{7DB396C5-D28D-46B6-99F4-0C51C4307A8D}"/>
              </a:ext>
            </a:extLst>
          </p:cNvPr>
          <p:cNvSpPr/>
          <p:nvPr/>
        </p:nvSpPr>
        <p:spPr>
          <a:xfrm>
            <a:off x="6950868" y="3454094"/>
            <a:ext cx="4386261" cy="6530097"/>
          </a:xfrm>
          <a:prstGeom prst="rect">
            <a:avLst/>
          </a:prstGeom>
          <a:solidFill>
            <a:srgbClr val="95D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Rounded Corners 10">
            <a:extLst>
              <a:ext uri="{FF2B5EF4-FFF2-40B4-BE49-F238E27FC236}">
                <a16:creationId xmlns:a16="http://schemas.microsoft.com/office/drawing/2014/main" id="{4D6E0406-BD4C-4A3B-BE23-AF1C97AD710B}"/>
              </a:ext>
            </a:extLst>
          </p:cNvPr>
          <p:cNvSpPr/>
          <p:nvPr/>
        </p:nvSpPr>
        <p:spPr>
          <a:xfrm>
            <a:off x="12572999" y="1950425"/>
            <a:ext cx="4386263" cy="1357313"/>
          </a:xfrm>
          <a:prstGeom prst="roundRect">
            <a:avLst/>
          </a:prstGeom>
          <a:solidFill>
            <a:srgbClr val="70E0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others</a:t>
            </a:r>
          </a:p>
        </p:txBody>
      </p:sp>
      <p:sp>
        <p:nvSpPr>
          <p:cNvPr id="12" name="Rectangle 11">
            <a:extLst>
              <a:ext uri="{FF2B5EF4-FFF2-40B4-BE49-F238E27FC236}">
                <a16:creationId xmlns:a16="http://schemas.microsoft.com/office/drawing/2014/main" id="{631C0466-CAC7-4216-9800-C788E2797F05}"/>
              </a:ext>
            </a:extLst>
          </p:cNvPr>
          <p:cNvSpPr/>
          <p:nvPr/>
        </p:nvSpPr>
        <p:spPr>
          <a:xfrm>
            <a:off x="12572999" y="3454093"/>
            <a:ext cx="4386261" cy="6530096"/>
          </a:xfrm>
          <a:prstGeom prst="rect">
            <a:avLst/>
          </a:prstGeom>
          <a:solidFill>
            <a:srgbClr val="95D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TextBox 16">
            <a:extLst>
              <a:ext uri="{FF2B5EF4-FFF2-40B4-BE49-F238E27FC236}">
                <a16:creationId xmlns:a16="http://schemas.microsoft.com/office/drawing/2014/main" id="{0704FD7B-08E2-40AF-A02F-F1406A299F9A}"/>
              </a:ext>
            </a:extLst>
          </p:cNvPr>
          <p:cNvSpPr txBox="1"/>
          <p:nvPr/>
        </p:nvSpPr>
        <p:spPr>
          <a:xfrm>
            <a:off x="1600199" y="3640995"/>
            <a:ext cx="2185988" cy="923330"/>
          </a:xfrm>
          <a:prstGeom prst="rect">
            <a:avLst/>
          </a:prstGeom>
          <a:noFill/>
        </p:spPr>
        <p:txBody>
          <a:bodyPr wrap="square" rtlCol="0">
            <a:spAutoFit/>
          </a:bodyPr>
          <a:lstStyle/>
          <a:p>
            <a:r>
              <a:rPr lang="en-US" sz="5400"/>
              <a:t>butter</a:t>
            </a:r>
          </a:p>
        </p:txBody>
      </p:sp>
      <p:sp>
        <p:nvSpPr>
          <p:cNvPr id="18" name="TextBox 17">
            <a:extLst>
              <a:ext uri="{FF2B5EF4-FFF2-40B4-BE49-F238E27FC236}">
                <a16:creationId xmlns:a16="http://schemas.microsoft.com/office/drawing/2014/main" id="{057CE4BF-DBA2-4665-A903-B634E3C81F34}"/>
              </a:ext>
            </a:extLst>
          </p:cNvPr>
          <p:cNvSpPr txBox="1"/>
          <p:nvPr/>
        </p:nvSpPr>
        <p:spPr>
          <a:xfrm>
            <a:off x="1600199" y="4634958"/>
            <a:ext cx="2728913" cy="923330"/>
          </a:xfrm>
          <a:prstGeom prst="rect">
            <a:avLst/>
          </a:prstGeom>
          <a:noFill/>
        </p:spPr>
        <p:txBody>
          <a:bodyPr wrap="square" rtlCol="0">
            <a:spAutoFit/>
          </a:bodyPr>
          <a:lstStyle/>
          <a:p>
            <a:r>
              <a:rPr lang="en-US" sz="5400"/>
              <a:t>cheese</a:t>
            </a:r>
          </a:p>
        </p:txBody>
      </p:sp>
      <p:sp>
        <p:nvSpPr>
          <p:cNvPr id="19" name="TextBox 18">
            <a:extLst>
              <a:ext uri="{FF2B5EF4-FFF2-40B4-BE49-F238E27FC236}">
                <a16:creationId xmlns:a16="http://schemas.microsoft.com/office/drawing/2014/main" id="{AEFD2029-656C-4DD0-9087-DFB3CEC0E919}"/>
              </a:ext>
            </a:extLst>
          </p:cNvPr>
          <p:cNvSpPr txBox="1"/>
          <p:nvPr/>
        </p:nvSpPr>
        <p:spPr>
          <a:xfrm>
            <a:off x="1600199" y="5628921"/>
            <a:ext cx="2728913" cy="923330"/>
          </a:xfrm>
          <a:prstGeom prst="rect">
            <a:avLst/>
          </a:prstGeom>
          <a:noFill/>
        </p:spPr>
        <p:txBody>
          <a:bodyPr wrap="square" rtlCol="0">
            <a:spAutoFit/>
          </a:bodyPr>
          <a:lstStyle/>
          <a:p>
            <a:r>
              <a:rPr lang="en-US" sz="5400"/>
              <a:t>meat</a:t>
            </a:r>
          </a:p>
        </p:txBody>
      </p:sp>
      <p:sp>
        <p:nvSpPr>
          <p:cNvPr id="20" name="TextBox 19">
            <a:extLst>
              <a:ext uri="{FF2B5EF4-FFF2-40B4-BE49-F238E27FC236}">
                <a16:creationId xmlns:a16="http://schemas.microsoft.com/office/drawing/2014/main" id="{85BBD089-87B4-4841-8B0C-008B12E7F01D}"/>
              </a:ext>
            </a:extLst>
          </p:cNvPr>
          <p:cNvSpPr txBox="1"/>
          <p:nvPr/>
        </p:nvSpPr>
        <p:spPr>
          <a:xfrm>
            <a:off x="1600199" y="6622884"/>
            <a:ext cx="2728913" cy="923330"/>
          </a:xfrm>
          <a:prstGeom prst="rect">
            <a:avLst/>
          </a:prstGeom>
          <a:noFill/>
        </p:spPr>
        <p:txBody>
          <a:bodyPr wrap="square" rtlCol="0">
            <a:spAutoFit/>
          </a:bodyPr>
          <a:lstStyle/>
          <a:p>
            <a:r>
              <a:rPr lang="en-US" sz="5400"/>
              <a:t>rice</a:t>
            </a:r>
          </a:p>
        </p:txBody>
      </p:sp>
      <p:sp>
        <p:nvSpPr>
          <p:cNvPr id="21" name="TextBox 20">
            <a:extLst>
              <a:ext uri="{FF2B5EF4-FFF2-40B4-BE49-F238E27FC236}">
                <a16:creationId xmlns:a16="http://schemas.microsoft.com/office/drawing/2014/main" id="{80AE7527-DAD5-49EE-9E3B-47CE716CDAA7}"/>
              </a:ext>
            </a:extLst>
          </p:cNvPr>
          <p:cNvSpPr txBox="1"/>
          <p:nvPr/>
        </p:nvSpPr>
        <p:spPr>
          <a:xfrm>
            <a:off x="1600199" y="7616847"/>
            <a:ext cx="2728913" cy="923330"/>
          </a:xfrm>
          <a:prstGeom prst="rect">
            <a:avLst/>
          </a:prstGeom>
          <a:noFill/>
        </p:spPr>
        <p:txBody>
          <a:bodyPr wrap="square" rtlCol="0">
            <a:spAutoFit/>
          </a:bodyPr>
          <a:lstStyle/>
          <a:p>
            <a:r>
              <a:rPr lang="en-US" sz="5400"/>
              <a:t>sugar</a:t>
            </a:r>
          </a:p>
        </p:txBody>
      </p:sp>
      <p:sp>
        <p:nvSpPr>
          <p:cNvPr id="22" name="TextBox 21">
            <a:extLst>
              <a:ext uri="{FF2B5EF4-FFF2-40B4-BE49-F238E27FC236}">
                <a16:creationId xmlns:a16="http://schemas.microsoft.com/office/drawing/2014/main" id="{DAADDF51-80A3-4D80-9302-05D05FE9A70F}"/>
              </a:ext>
            </a:extLst>
          </p:cNvPr>
          <p:cNvSpPr txBox="1"/>
          <p:nvPr/>
        </p:nvSpPr>
        <p:spPr>
          <a:xfrm>
            <a:off x="1600199" y="8586344"/>
            <a:ext cx="2728913" cy="923330"/>
          </a:xfrm>
          <a:prstGeom prst="rect">
            <a:avLst/>
          </a:prstGeom>
          <a:noFill/>
        </p:spPr>
        <p:txBody>
          <a:bodyPr wrap="square" rtlCol="0">
            <a:spAutoFit/>
          </a:bodyPr>
          <a:lstStyle/>
          <a:p>
            <a:r>
              <a:rPr lang="en-US" sz="5400"/>
              <a:t>bread</a:t>
            </a:r>
          </a:p>
        </p:txBody>
      </p:sp>
      <p:sp>
        <p:nvSpPr>
          <p:cNvPr id="26" name="TextBox 25">
            <a:extLst>
              <a:ext uri="{FF2B5EF4-FFF2-40B4-BE49-F238E27FC236}">
                <a16:creationId xmlns:a16="http://schemas.microsoft.com/office/drawing/2014/main" id="{931D625C-4846-4C37-8432-454C196BD8F9}"/>
              </a:ext>
            </a:extLst>
          </p:cNvPr>
          <p:cNvSpPr txBox="1"/>
          <p:nvPr/>
        </p:nvSpPr>
        <p:spPr>
          <a:xfrm>
            <a:off x="7129462" y="3655283"/>
            <a:ext cx="3771899" cy="923330"/>
          </a:xfrm>
          <a:prstGeom prst="rect">
            <a:avLst/>
          </a:prstGeom>
          <a:noFill/>
        </p:spPr>
        <p:txBody>
          <a:bodyPr wrap="square" rtlCol="0">
            <a:spAutoFit/>
          </a:bodyPr>
          <a:lstStyle/>
          <a:p>
            <a:r>
              <a:rPr lang="en-US" sz="5400"/>
              <a:t>orange juice</a:t>
            </a:r>
          </a:p>
        </p:txBody>
      </p:sp>
      <p:sp>
        <p:nvSpPr>
          <p:cNvPr id="27" name="TextBox 26">
            <a:extLst>
              <a:ext uri="{FF2B5EF4-FFF2-40B4-BE49-F238E27FC236}">
                <a16:creationId xmlns:a16="http://schemas.microsoft.com/office/drawing/2014/main" id="{3AD70AE8-A065-4F6C-ADA8-DF9726362831}"/>
              </a:ext>
            </a:extLst>
          </p:cNvPr>
          <p:cNvSpPr txBox="1"/>
          <p:nvPr/>
        </p:nvSpPr>
        <p:spPr>
          <a:xfrm>
            <a:off x="7129462" y="4649246"/>
            <a:ext cx="2728913" cy="923330"/>
          </a:xfrm>
          <a:prstGeom prst="rect">
            <a:avLst/>
          </a:prstGeom>
          <a:noFill/>
        </p:spPr>
        <p:txBody>
          <a:bodyPr wrap="square" rtlCol="0">
            <a:spAutoFit/>
          </a:bodyPr>
          <a:lstStyle/>
          <a:p>
            <a:r>
              <a:rPr lang="en-US" sz="5400"/>
              <a:t>coffee</a:t>
            </a:r>
          </a:p>
        </p:txBody>
      </p:sp>
      <p:sp>
        <p:nvSpPr>
          <p:cNvPr id="28" name="TextBox 27">
            <a:extLst>
              <a:ext uri="{FF2B5EF4-FFF2-40B4-BE49-F238E27FC236}">
                <a16:creationId xmlns:a16="http://schemas.microsoft.com/office/drawing/2014/main" id="{A049A78C-A5EC-4C5D-9E1A-01724843A4D0}"/>
              </a:ext>
            </a:extLst>
          </p:cNvPr>
          <p:cNvSpPr txBox="1"/>
          <p:nvPr/>
        </p:nvSpPr>
        <p:spPr>
          <a:xfrm>
            <a:off x="7129462" y="5643209"/>
            <a:ext cx="2728913" cy="923330"/>
          </a:xfrm>
          <a:prstGeom prst="rect">
            <a:avLst/>
          </a:prstGeom>
          <a:noFill/>
        </p:spPr>
        <p:txBody>
          <a:bodyPr wrap="square" rtlCol="0">
            <a:spAutoFit/>
          </a:bodyPr>
          <a:lstStyle/>
          <a:p>
            <a:r>
              <a:rPr lang="en-US" sz="5400"/>
              <a:t>milk</a:t>
            </a:r>
          </a:p>
        </p:txBody>
      </p:sp>
      <p:sp>
        <p:nvSpPr>
          <p:cNvPr id="29" name="TextBox 28">
            <a:extLst>
              <a:ext uri="{FF2B5EF4-FFF2-40B4-BE49-F238E27FC236}">
                <a16:creationId xmlns:a16="http://schemas.microsoft.com/office/drawing/2014/main" id="{A7986EB5-FFD1-4CDB-8E32-66F2FA6F402A}"/>
              </a:ext>
            </a:extLst>
          </p:cNvPr>
          <p:cNvSpPr txBox="1"/>
          <p:nvPr/>
        </p:nvSpPr>
        <p:spPr>
          <a:xfrm>
            <a:off x="7129462" y="6637172"/>
            <a:ext cx="2728913" cy="923330"/>
          </a:xfrm>
          <a:prstGeom prst="rect">
            <a:avLst/>
          </a:prstGeom>
          <a:noFill/>
        </p:spPr>
        <p:txBody>
          <a:bodyPr wrap="square" rtlCol="0">
            <a:spAutoFit/>
          </a:bodyPr>
          <a:lstStyle/>
          <a:p>
            <a:r>
              <a:rPr lang="en-US" sz="5400"/>
              <a:t>water</a:t>
            </a:r>
          </a:p>
        </p:txBody>
      </p:sp>
      <p:sp>
        <p:nvSpPr>
          <p:cNvPr id="30" name="TextBox 29">
            <a:extLst>
              <a:ext uri="{FF2B5EF4-FFF2-40B4-BE49-F238E27FC236}">
                <a16:creationId xmlns:a16="http://schemas.microsoft.com/office/drawing/2014/main" id="{00A05E8E-DBEC-45CA-B860-E008B460B9A2}"/>
              </a:ext>
            </a:extLst>
          </p:cNvPr>
          <p:cNvSpPr txBox="1"/>
          <p:nvPr/>
        </p:nvSpPr>
        <p:spPr>
          <a:xfrm>
            <a:off x="7129462" y="7631135"/>
            <a:ext cx="2728913" cy="923330"/>
          </a:xfrm>
          <a:prstGeom prst="rect">
            <a:avLst/>
          </a:prstGeom>
          <a:noFill/>
        </p:spPr>
        <p:txBody>
          <a:bodyPr wrap="square" rtlCol="0">
            <a:spAutoFit/>
          </a:bodyPr>
          <a:lstStyle/>
          <a:p>
            <a:r>
              <a:rPr lang="en-US" sz="5400"/>
              <a:t>oil</a:t>
            </a:r>
          </a:p>
        </p:txBody>
      </p:sp>
      <p:sp>
        <p:nvSpPr>
          <p:cNvPr id="31" name="TextBox 30">
            <a:extLst>
              <a:ext uri="{FF2B5EF4-FFF2-40B4-BE49-F238E27FC236}">
                <a16:creationId xmlns:a16="http://schemas.microsoft.com/office/drawing/2014/main" id="{C959A3B3-F504-47F9-970F-A10B2EA6395F}"/>
              </a:ext>
            </a:extLst>
          </p:cNvPr>
          <p:cNvSpPr txBox="1"/>
          <p:nvPr/>
        </p:nvSpPr>
        <p:spPr>
          <a:xfrm>
            <a:off x="7129462" y="8600631"/>
            <a:ext cx="3771899" cy="923330"/>
          </a:xfrm>
          <a:prstGeom prst="rect">
            <a:avLst/>
          </a:prstGeom>
          <a:noFill/>
        </p:spPr>
        <p:txBody>
          <a:bodyPr wrap="square" rtlCol="0">
            <a:spAutoFit/>
          </a:bodyPr>
          <a:lstStyle/>
          <a:p>
            <a:r>
              <a:rPr lang="en-US" sz="5400"/>
              <a:t>lemondade</a:t>
            </a:r>
          </a:p>
        </p:txBody>
      </p:sp>
      <p:sp>
        <p:nvSpPr>
          <p:cNvPr id="33" name="TextBox 32">
            <a:extLst>
              <a:ext uri="{FF2B5EF4-FFF2-40B4-BE49-F238E27FC236}">
                <a16:creationId xmlns:a16="http://schemas.microsoft.com/office/drawing/2014/main" id="{82F99B07-C233-4BA5-AE19-99DDA38D522D}"/>
              </a:ext>
            </a:extLst>
          </p:cNvPr>
          <p:cNvSpPr txBox="1"/>
          <p:nvPr/>
        </p:nvSpPr>
        <p:spPr>
          <a:xfrm>
            <a:off x="12687299" y="3761717"/>
            <a:ext cx="3300414" cy="923330"/>
          </a:xfrm>
          <a:prstGeom prst="rect">
            <a:avLst/>
          </a:prstGeom>
          <a:noFill/>
        </p:spPr>
        <p:txBody>
          <a:bodyPr wrap="square" rtlCol="0">
            <a:spAutoFit/>
          </a:bodyPr>
          <a:lstStyle/>
          <a:p>
            <a:r>
              <a:rPr lang="en-US" sz="5400"/>
              <a:t>money</a:t>
            </a:r>
          </a:p>
        </p:txBody>
      </p:sp>
      <p:sp>
        <p:nvSpPr>
          <p:cNvPr id="34" name="TextBox 33">
            <a:extLst>
              <a:ext uri="{FF2B5EF4-FFF2-40B4-BE49-F238E27FC236}">
                <a16:creationId xmlns:a16="http://schemas.microsoft.com/office/drawing/2014/main" id="{5297640C-FD67-4D09-B78A-EBF457A97EC6}"/>
              </a:ext>
            </a:extLst>
          </p:cNvPr>
          <p:cNvSpPr txBox="1"/>
          <p:nvPr/>
        </p:nvSpPr>
        <p:spPr>
          <a:xfrm>
            <a:off x="12687299" y="4755680"/>
            <a:ext cx="4529138" cy="923330"/>
          </a:xfrm>
          <a:prstGeom prst="rect">
            <a:avLst/>
          </a:prstGeom>
          <a:noFill/>
        </p:spPr>
        <p:txBody>
          <a:bodyPr wrap="square" rtlCol="0">
            <a:spAutoFit/>
          </a:bodyPr>
          <a:lstStyle/>
          <a:p>
            <a:r>
              <a:rPr lang="en-US" sz="5400"/>
              <a:t>homework</a:t>
            </a:r>
          </a:p>
        </p:txBody>
      </p:sp>
      <p:sp>
        <p:nvSpPr>
          <p:cNvPr id="35" name="TextBox 34">
            <a:extLst>
              <a:ext uri="{FF2B5EF4-FFF2-40B4-BE49-F238E27FC236}">
                <a16:creationId xmlns:a16="http://schemas.microsoft.com/office/drawing/2014/main" id="{D6974D67-49F6-4047-98A7-7DD5B5035EF2}"/>
              </a:ext>
            </a:extLst>
          </p:cNvPr>
          <p:cNvSpPr txBox="1"/>
          <p:nvPr/>
        </p:nvSpPr>
        <p:spPr>
          <a:xfrm>
            <a:off x="12687299" y="5749643"/>
            <a:ext cx="2728913" cy="923330"/>
          </a:xfrm>
          <a:prstGeom prst="rect">
            <a:avLst/>
          </a:prstGeom>
          <a:noFill/>
        </p:spPr>
        <p:txBody>
          <a:bodyPr wrap="square" rtlCol="0">
            <a:spAutoFit/>
          </a:bodyPr>
          <a:lstStyle/>
          <a:p>
            <a:r>
              <a:rPr lang="en-US" sz="5400"/>
              <a:t>advice</a:t>
            </a:r>
          </a:p>
        </p:txBody>
      </p:sp>
      <p:sp>
        <p:nvSpPr>
          <p:cNvPr id="36" name="TextBox 35">
            <a:extLst>
              <a:ext uri="{FF2B5EF4-FFF2-40B4-BE49-F238E27FC236}">
                <a16:creationId xmlns:a16="http://schemas.microsoft.com/office/drawing/2014/main" id="{7716F7A0-9EC2-46C4-AB84-856D9C21E5B2}"/>
              </a:ext>
            </a:extLst>
          </p:cNvPr>
          <p:cNvSpPr txBox="1"/>
          <p:nvPr/>
        </p:nvSpPr>
        <p:spPr>
          <a:xfrm>
            <a:off x="12687299" y="6743606"/>
            <a:ext cx="4271961" cy="923330"/>
          </a:xfrm>
          <a:prstGeom prst="rect">
            <a:avLst/>
          </a:prstGeom>
          <a:noFill/>
        </p:spPr>
        <p:txBody>
          <a:bodyPr wrap="square" rtlCol="0">
            <a:spAutoFit/>
          </a:bodyPr>
          <a:lstStyle/>
          <a:p>
            <a:r>
              <a:rPr lang="en-US" sz="5400"/>
              <a:t>information</a:t>
            </a:r>
          </a:p>
        </p:txBody>
      </p:sp>
      <p:pic>
        <p:nvPicPr>
          <p:cNvPr id="39" name="Picture 38">
            <a:extLst>
              <a:ext uri="{FF2B5EF4-FFF2-40B4-BE49-F238E27FC236}">
                <a16:creationId xmlns:a16="http://schemas.microsoft.com/office/drawing/2014/main" id="{98847D58-9171-46D0-B436-DBA61E504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167" y="2158750"/>
            <a:ext cx="2021144" cy="1089158"/>
          </a:xfrm>
          <a:prstGeom prst="rect">
            <a:avLst/>
          </a:prstGeom>
        </p:spPr>
      </p:pic>
      <p:pic>
        <p:nvPicPr>
          <p:cNvPr id="40" name="Picture 39">
            <a:extLst>
              <a:ext uri="{FF2B5EF4-FFF2-40B4-BE49-F238E27FC236}">
                <a16:creationId xmlns:a16="http://schemas.microsoft.com/office/drawing/2014/main" id="{51903E44-AF3D-413A-B2B5-B609B569BB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0868" y="1905927"/>
            <a:ext cx="855243" cy="1316223"/>
          </a:xfrm>
          <a:prstGeom prst="rect">
            <a:avLst/>
          </a:prstGeom>
        </p:spPr>
      </p:pic>
      <p:pic>
        <p:nvPicPr>
          <p:cNvPr id="42" name="Picture 41" descr="A picture containing text&#10;&#10;Description automatically generated">
            <a:extLst>
              <a:ext uri="{FF2B5EF4-FFF2-40B4-BE49-F238E27FC236}">
                <a16:creationId xmlns:a16="http://schemas.microsoft.com/office/drawing/2014/main" id="{4C733BB8-02E0-45E2-8A0C-7B3A091757D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1881544" y="1931684"/>
            <a:ext cx="1897259" cy="1316223"/>
          </a:xfrm>
          <a:prstGeom prst="rect">
            <a:avLst/>
          </a:prstGeom>
        </p:spPr>
      </p:pic>
    </p:spTree>
    <p:extLst>
      <p:ext uri="{BB962C8B-B14F-4D97-AF65-F5344CB8AC3E}">
        <p14:creationId xmlns:p14="http://schemas.microsoft.com/office/powerpoint/2010/main" val="200299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ppt_x"/>
                                          </p:val>
                                        </p:tav>
                                        <p:tav tm="100000">
                                          <p:val>
                                            <p:strVal val="#ppt_x"/>
                                          </p:val>
                                        </p:tav>
                                      </p:tavLst>
                                    </p:anim>
                                    <p:anim calcmode="lin" valueType="num">
                                      <p:cBhvr additive="base">
                                        <p:cTn id="8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ppt_x"/>
                                          </p:val>
                                        </p:tav>
                                        <p:tav tm="100000">
                                          <p:val>
                                            <p:strVal val="#ppt_x"/>
                                          </p:val>
                                        </p:tav>
                                      </p:tavLst>
                                    </p:anim>
                                    <p:anim calcmode="lin" valueType="num">
                                      <p:cBhvr additive="base">
                                        <p:cTn id="9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6" grpId="0"/>
      <p:bldP spid="27" grpId="0"/>
      <p:bldP spid="28" grpId="0"/>
      <p:bldP spid="29" grpId="0"/>
      <p:bldP spid="30" grpId="0"/>
      <p:bldP spid="31" grpId="0"/>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1448</Words>
  <Application>Microsoft Office PowerPoint</Application>
  <PresentationFormat>Custom</PresentationFormat>
  <Paragraphs>257</Paragraphs>
  <Slides>20</Slides>
  <Notes>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Roboto</vt:lpstr>
      <vt:lpstr>HL Brush 1BK</vt:lpstr>
      <vt:lpstr>Calibri</vt:lpstr>
      <vt:lpstr>Wingdings</vt:lpstr>
      <vt:lpstr>Times New Roman</vt:lpstr>
      <vt:lpstr>Constantia</vt:lpstr>
      <vt:lpstr>Contastia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Teal Turquoise 3D School Elements Final Defense Presentation Deck</dc:title>
  <dc:creator>PHUONG</dc:creator>
  <cp:lastModifiedBy>Admin</cp:lastModifiedBy>
  <cp:revision>32</cp:revision>
  <dcterms:created xsi:type="dcterms:W3CDTF">2006-08-16T00:00:00Z</dcterms:created>
  <dcterms:modified xsi:type="dcterms:W3CDTF">2025-01-18T09:09:19Z</dcterms:modified>
  <dc:identifier>DAFCzLKM10w</dc:identifier>
</cp:coreProperties>
</file>