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74" r:id="rId2"/>
    <p:sldId id="300" r:id="rId3"/>
    <p:sldId id="304" r:id="rId4"/>
    <p:sldId id="302" r:id="rId5"/>
    <p:sldId id="292" r:id="rId6"/>
    <p:sldId id="348" r:id="rId7"/>
    <p:sldId id="364" r:id="rId8"/>
    <p:sldId id="365" r:id="rId9"/>
    <p:sldId id="363" r:id="rId10"/>
    <p:sldId id="306" r:id="rId11"/>
    <p:sldId id="305" r:id="rId12"/>
    <p:sldId id="350" r:id="rId13"/>
    <p:sldId id="367" r:id="rId14"/>
    <p:sldId id="353" r:id="rId15"/>
    <p:sldId id="355" r:id="rId16"/>
    <p:sldId id="368" r:id="rId17"/>
    <p:sldId id="354" r:id="rId18"/>
    <p:sldId id="369" r:id="rId19"/>
    <p:sldId id="373" r:id="rId20"/>
    <p:sldId id="370" r:id="rId21"/>
    <p:sldId id="371" r:id="rId22"/>
    <p:sldId id="342" r:id="rId23"/>
    <p:sldId id="295" r:id="rId24"/>
    <p:sldId id="331" r:id="rId25"/>
    <p:sldId id="328" r:id="rId26"/>
    <p:sldId id="329" r:id="rId27"/>
    <p:sldId id="33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e Ba Trung" initials="NLBT" lastIdx="1" clrIdx="0">
    <p:extLst>
      <p:ext uri="{19B8F6BF-5375-455C-9EA6-DF929625EA0E}">
        <p15:presenceInfo xmlns:p15="http://schemas.microsoft.com/office/powerpoint/2012/main" userId="Nguyen Le Ba Trung" providerId="None"/>
      </p:ext>
    </p:extLst>
  </p:cmAuthor>
  <p:cmAuthor id="2" name="Rieu Phan Van" initials="RPV" lastIdx="1"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8BC"/>
    <a:srgbClr val="F5F4BE"/>
    <a:srgbClr val="EAE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74" autoAdjust="0"/>
    <p:restoredTop sz="94657"/>
  </p:normalViewPr>
  <p:slideViewPr>
    <p:cSldViewPr snapToGrid="0">
      <p:cViewPr varScale="1">
        <p:scale>
          <a:sx n="66" d="100"/>
          <a:sy n="66" d="100"/>
        </p:scale>
        <p:origin x="1170" y="60"/>
      </p:cViewPr>
      <p:guideLst>
        <p:guide orient="horz" pos="2160"/>
        <p:guide pos="384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18/1/2025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https://www.shutterstock.com/image-photo/young-handsome-man-falling-asleep-during-1265561959</a:t>
            </a:r>
          </a:p>
        </p:txBody>
      </p:sp>
      <p:sp>
        <p:nvSpPr>
          <p:cNvPr id="4" name="Slide Number Placeholder 3"/>
          <p:cNvSpPr>
            <a:spLocks noGrp="1"/>
          </p:cNvSpPr>
          <p:nvPr>
            <p:ph type="sldNum" sz="quarter" idx="5"/>
          </p:nvPr>
        </p:nvSpPr>
        <p:spPr/>
        <p:txBody>
          <a:bodyPr/>
          <a:lstStyle/>
          <a:p>
            <a:fld id="{234EA44A-927D-4D59-858E-589BCB488996}" type="slidenum">
              <a:rPr lang="en-US" smtClean="0"/>
              <a:t>6</a:t>
            </a:fld>
            <a:endParaRPr lang="en-US"/>
          </a:p>
        </p:txBody>
      </p:sp>
    </p:spTree>
    <p:extLst>
      <p:ext uri="{BB962C8B-B14F-4D97-AF65-F5344CB8AC3E}">
        <p14:creationId xmlns:p14="http://schemas.microsoft.com/office/powerpoint/2010/main" val="1250048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6638"/>
            <a:ext cx="12192000"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63F73586-1432-AEFF-B02B-055A38F58065}"/>
              </a:ext>
            </a:extLst>
          </p:cNvPr>
          <p:cNvSpPr txBox="1"/>
          <p:nvPr userDrawn="1"/>
        </p:nvSpPr>
        <p:spPr>
          <a:xfrm>
            <a:off x="11016678" y="-41096"/>
            <a:ext cx="1175322"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3.2</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57" y="369278"/>
            <a:ext cx="11742057" cy="2123658"/>
          </a:xfrm>
          <a:prstGeom prst="rect">
            <a:avLst/>
          </a:prstGeom>
        </p:spPr>
        <p:txBody>
          <a:bodyPr wrap="square">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LUONG VAN CHANH SECONDARY SCHOOL</a:t>
            </a:r>
          </a:p>
          <a:p>
            <a:pPr algn="ctr"/>
            <a:r>
              <a:rPr lang="en-US" sz="4400" dirty="0">
                <a:solidFill>
                  <a:srgbClr val="FF0000"/>
                </a:solidFill>
                <a:latin typeface="Times New Roman" panose="02020603050405020304" pitchFamily="18" charset="0"/>
                <a:cs typeface="Times New Roman" panose="02020603050405020304" pitchFamily="18" charset="0"/>
              </a:rPr>
              <a:t>ENGLISH 7 </a:t>
            </a:r>
          </a:p>
          <a:p>
            <a:pPr algn="ctr"/>
            <a:r>
              <a:rPr lang="en-US" sz="4400" dirty="0">
                <a:solidFill>
                  <a:srgbClr val="FF0000"/>
                </a:solidFill>
                <a:latin typeface="Times New Roman" panose="02020603050405020304" pitchFamily="18" charset="0"/>
                <a:cs typeface="Times New Roman" panose="02020603050405020304" pitchFamily="18" charset="0"/>
              </a:rPr>
              <a:t>TEACHER: TRAN MAI THAO</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8474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23460" cy="6867334"/>
          </a:xfrm>
          <a:prstGeom prst="rect">
            <a:avLst/>
          </a:prstGeom>
        </p:spPr>
      </p:pic>
      <p:sp>
        <p:nvSpPr>
          <p:cNvPr id="5" name="Rectangle 4">
            <a:extLst>
              <a:ext uri="{FF2B5EF4-FFF2-40B4-BE49-F238E27FC236}">
                <a16:creationId xmlns:a16="http://schemas.microsoft.com/office/drawing/2014/main" id="{36F5DB94-B0E4-6B02-1DFC-B24717799592}"/>
              </a:ext>
            </a:extLst>
          </p:cNvPr>
          <p:cNvSpPr/>
          <p:nvPr/>
        </p:nvSpPr>
        <p:spPr>
          <a:xfrm>
            <a:off x="8584162" y="701429"/>
            <a:ext cx="3623478"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WRITING</a:t>
            </a:r>
          </a:p>
        </p:txBody>
      </p:sp>
    </p:spTree>
    <p:extLst>
      <p:ext uri="{BB962C8B-B14F-4D97-AF65-F5344CB8AC3E}">
        <p14:creationId xmlns:p14="http://schemas.microsoft.com/office/powerpoint/2010/main" val="1587296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57BBB0E-584E-DFFB-EB97-C1EEFA5DD055}"/>
              </a:ext>
            </a:extLst>
          </p:cNvPr>
          <p:cNvSpPr txBox="1"/>
          <p:nvPr/>
        </p:nvSpPr>
        <p:spPr>
          <a:xfrm>
            <a:off x="-1" y="375521"/>
            <a:ext cx="10345341" cy="600164"/>
          </a:xfrm>
          <a:prstGeom prst="rect">
            <a:avLst/>
          </a:prstGeom>
          <a:noFill/>
        </p:spPr>
        <p:txBody>
          <a:bodyPr wrap="square">
            <a:spAutoFit/>
          </a:bodyPr>
          <a:lstStyle/>
          <a:p>
            <a:r>
              <a:rPr lang="en-US" sz="3300" b="1" dirty="0">
                <a:solidFill>
                  <a:schemeClr val="accent1">
                    <a:lumMod val="75000"/>
                  </a:schemeClr>
                </a:solidFill>
              </a:rPr>
              <a:t>a. Read about writing request letters. </a:t>
            </a:r>
          </a:p>
        </p:txBody>
      </p:sp>
      <p:sp>
        <p:nvSpPr>
          <p:cNvPr id="11" name="Rectangle 10">
            <a:extLst>
              <a:ext uri="{FF2B5EF4-FFF2-40B4-BE49-F238E27FC236}">
                <a16:creationId xmlns:a16="http://schemas.microsoft.com/office/drawing/2014/main" id="{B7FCC6D3-5D1D-5F02-A7A3-EAE6AC9A3949}"/>
              </a:ext>
            </a:extLst>
          </p:cNvPr>
          <p:cNvSpPr/>
          <p:nvPr/>
        </p:nvSpPr>
        <p:spPr>
          <a:xfrm>
            <a:off x="534364" y="1166842"/>
            <a:ext cx="11123271" cy="4524315"/>
          </a:xfrm>
          <a:prstGeom prst="rect">
            <a:avLst/>
          </a:prstGeom>
          <a:ln w="38100">
            <a:solidFill>
              <a:schemeClr val="tx1"/>
            </a:solidFill>
          </a:ln>
        </p:spPr>
        <p:txBody>
          <a:bodyPr wrap="square">
            <a:spAutoFit/>
          </a:bodyPr>
          <a:lstStyle/>
          <a:p>
            <a:pPr algn="ctr"/>
            <a:r>
              <a:rPr lang="en-US" sz="3200" b="1" dirty="0">
                <a:solidFill>
                  <a:schemeClr val="tx2"/>
                </a:solidFill>
              </a:rPr>
              <a:t>Writing Skill Box</a:t>
            </a:r>
          </a:p>
          <a:p>
            <a:r>
              <a:rPr lang="en-US" sz="3200" dirty="0">
                <a:solidFill>
                  <a:schemeClr val="tx2"/>
                </a:solidFill>
              </a:rPr>
              <a:t>To make requests effectively in a letter, you should:</a:t>
            </a:r>
          </a:p>
          <a:p>
            <a:r>
              <a:rPr lang="en-US" sz="3200" dirty="0">
                <a:solidFill>
                  <a:schemeClr val="tx2"/>
                </a:solidFill>
              </a:rPr>
              <a:t>1. Write your address at the top and the receiver's address below.</a:t>
            </a:r>
          </a:p>
          <a:p>
            <a:r>
              <a:rPr lang="en-US" sz="3200" dirty="0">
                <a:solidFill>
                  <a:schemeClr val="tx2"/>
                </a:solidFill>
              </a:rPr>
              <a:t>2. Write a greeting.</a:t>
            </a:r>
          </a:p>
          <a:p>
            <a:r>
              <a:rPr lang="en-US" sz="3200" dirty="0">
                <a:solidFill>
                  <a:schemeClr val="tx2"/>
                </a:solidFill>
              </a:rPr>
              <a:t>3. Say who you are and why you are writing.</a:t>
            </a:r>
          </a:p>
          <a:p>
            <a:r>
              <a:rPr lang="en-US" sz="3200" dirty="0">
                <a:solidFill>
                  <a:schemeClr val="tx2"/>
                </a:solidFill>
              </a:rPr>
              <a:t>4. Introduce the problem.</a:t>
            </a:r>
          </a:p>
          <a:p>
            <a:r>
              <a:rPr lang="en-US" sz="3200" dirty="0">
                <a:solidFill>
                  <a:schemeClr val="tx2"/>
                </a:solidFill>
              </a:rPr>
              <a:t>5. Give useful solutions.</a:t>
            </a:r>
          </a:p>
          <a:p>
            <a:r>
              <a:rPr lang="en-US" sz="3200" dirty="0">
                <a:solidFill>
                  <a:schemeClr val="tx2"/>
                </a:solidFill>
              </a:rPr>
              <a:t>6. Ask the reader to do something.</a:t>
            </a:r>
          </a:p>
          <a:p>
            <a:r>
              <a:rPr lang="en-US" sz="3200" dirty="0">
                <a:solidFill>
                  <a:schemeClr val="tx2"/>
                </a:solidFill>
              </a:rPr>
              <a:t>7. Finish the letter with a farewell and your name.</a:t>
            </a:r>
          </a:p>
        </p:txBody>
      </p:sp>
    </p:spTree>
    <p:extLst>
      <p:ext uri="{BB962C8B-B14F-4D97-AF65-F5344CB8AC3E}">
        <p14:creationId xmlns:p14="http://schemas.microsoft.com/office/powerpoint/2010/main" val="28668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0" y="232628"/>
            <a:ext cx="8445242" cy="600164"/>
          </a:xfrm>
          <a:prstGeom prst="rect">
            <a:avLst/>
          </a:prstGeom>
          <a:noFill/>
        </p:spPr>
        <p:txBody>
          <a:bodyPr wrap="square">
            <a:spAutoFit/>
          </a:bodyPr>
          <a:lstStyle/>
          <a:p>
            <a:pPr algn="ctr"/>
            <a:r>
              <a:rPr lang="en-US" sz="3300" b="1" dirty="0">
                <a:solidFill>
                  <a:schemeClr val="tx2"/>
                </a:solidFill>
              </a:rPr>
              <a:t>b. Read Tony’s letter again and fill in the labels.</a:t>
            </a:r>
          </a:p>
        </p:txBody>
      </p:sp>
      <p:pic>
        <p:nvPicPr>
          <p:cNvPr id="3" name="Picture 2">
            <a:extLst>
              <a:ext uri="{FF2B5EF4-FFF2-40B4-BE49-F238E27FC236}">
                <a16:creationId xmlns:a16="http://schemas.microsoft.com/office/drawing/2014/main" id="{BD9C42DA-983A-1938-766D-747B335EA9FE}"/>
              </a:ext>
            </a:extLst>
          </p:cNvPr>
          <p:cNvPicPr>
            <a:picLocks noChangeAspect="1"/>
          </p:cNvPicPr>
          <p:nvPr/>
        </p:nvPicPr>
        <p:blipFill>
          <a:blip r:embed="rId2"/>
          <a:stretch>
            <a:fillRect/>
          </a:stretch>
        </p:blipFill>
        <p:spPr>
          <a:xfrm>
            <a:off x="140994" y="1286827"/>
            <a:ext cx="9957574" cy="4284346"/>
          </a:xfrm>
          <a:prstGeom prst="rect">
            <a:avLst/>
          </a:prstGeom>
        </p:spPr>
      </p:pic>
      <p:sp>
        <p:nvSpPr>
          <p:cNvPr id="22" name="TextBox 21">
            <a:extLst>
              <a:ext uri="{FF2B5EF4-FFF2-40B4-BE49-F238E27FC236}">
                <a16:creationId xmlns:a16="http://schemas.microsoft.com/office/drawing/2014/main" id="{D025130A-59DC-6497-946E-C2DB7B6927DA}"/>
              </a:ext>
            </a:extLst>
          </p:cNvPr>
          <p:cNvSpPr txBox="1"/>
          <p:nvPr/>
        </p:nvSpPr>
        <p:spPr>
          <a:xfrm>
            <a:off x="7444791" y="1594733"/>
            <a:ext cx="1663861" cy="600164"/>
          </a:xfrm>
          <a:prstGeom prst="rect">
            <a:avLst/>
          </a:prstGeom>
          <a:noFill/>
        </p:spPr>
        <p:txBody>
          <a:bodyPr wrap="square">
            <a:spAutoFit/>
          </a:bodyPr>
          <a:lstStyle/>
          <a:p>
            <a:r>
              <a:rPr lang="en-US" sz="3300" dirty="0">
                <a:solidFill>
                  <a:srgbClr val="FF0000"/>
                </a:solidFill>
              </a:rPr>
              <a:t>Address</a:t>
            </a:r>
            <a:endParaRPr lang="en-US" sz="3300" dirty="0"/>
          </a:p>
        </p:txBody>
      </p:sp>
      <p:sp>
        <p:nvSpPr>
          <p:cNvPr id="23" name="TextBox 22">
            <a:extLst>
              <a:ext uri="{FF2B5EF4-FFF2-40B4-BE49-F238E27FC236}">
                <a16:creationId xmlns:a16="http://schemas.microsoft.com/office/drawing/2014/main" id="{541A6921-8AFF-476D-E0FA-63887088526E}"/>
              </a:ext>
            </a:extLst>
          </p:cNvPr>
          <p:cNvSpPr txBox="1"/>
          <p:nvPr/>
        </p:nvSpPr>
        <p:spPr>
          <a:xfrm>
            <a:off x="7444791" y="2502803"/>
            <a:ext cx="1980236" cy="646331"/>
          </a:xfrm>
          <a:prstGeom prst="rect">
            <a:avLst/>
          </a:prstGeom>
          <a:noFill/>
        </p:spPr>
        <p:txBody>
          <a:bodyPr wrap="square">
            <a:spAutoFit/>
          </a:bodyPr>
          <a:lstStyle/>
          <a:p>
            <a:r>
              <a:rPr lang="en-US" sz="3600" dirty="0">
                <a:solidFill>
                  <a:srgbClr val="FF0000"/>
                </a:solidFill>
              </a:rPr>
              <a:t>Greeting</a:t>
            </a:r>
            <a:endParaRPr lang="en-US" sz="3300" dirty="0"/>
          </a:p>
        </p:txBody>
      </p:sp>
      <p:sp>
        <p:nvSpPr>
          <p:cNvPr id="26" name="TextBox 25">
            <a:extLst>
              <a:ext uri="{FF2B5EF4-FFF2-40B4-BE49-F238E27FC236}">
                <a16:creationId xmlns:a16="http://schemas.microsoft.com/office/drawing/2014/main" id="{29586EDB-0904-1268-2A4E-D9C00B30C022}"/>
              </a:ext>
            </a:extLst>
          </p:cNvPr>
          <p:cNvSpPr txBox="1"/>
          <p:nvPr/>
        </p:nvSpPr>
        <p:spPr>
          <a:xfrm>
            <a:off x="8650840" y="6051479"/>
            <a:ext cx="354116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Tree>
    <p:extLst>
      <p:ext uri="{BB962C8B-B14F-4D97-AF65-F5344CB8AC3E}">
        <p14:creationId xmlns:p14="http://schemas.microsoft.com/office/powerpoint/2010/main" val="4071909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637A1A-719D-0E2B-3D8D-E85F2D9EC741}"/>
              </a:ext>
            </a:extLst>
          </p:cNvPr>
          <p:cNvSpPr txBox="1"/>
          <p:nvPr/>
        </p:nvSpPr>
        <p:spPr>
          <a:xfrm>
            <a:off x="0" y="1097592"/>
            <a:ext cx="9249402" cy="4662815"/>
          </a:xfrm>
          <a:prstGeom prst="rect">
            <a:avLst/>
          </a:prstGeom>
          <a:noFill/>
        </p:spPr>
        <p:txBody>
          <a:bodyPr wrap="square">
            <a:spAutoFit/>
          </a:bodyPr>
          <a:lstStyle/>
          <a:p>
            <a:r>
              <a:rPr lang="en-US" sz="3300" dirty="0"/>
              <a:t>My name is Tony and I am in Class 7D. I am writing </a:t>
            </a:r>
            <a:br>
              <a:rPr lang="en-US" sz="3300" dirty="0"/>
            </a:br>
            <a:r>
              <a:rPr lang="en-US" sz="3300" dirty="0"/>
              <a:t>to ask you to provide us with healthier food in the cafeteria.</a:t>
            </a:r>
          </a:p>
          <a:p>
            <a:endParaRPr lang="en-US" sz="3300" dirty="0"/>
          </a:p>
          <a:p>
            <a:r>
              <a:rPr lang="en-US" sz="3300" dirty="0"/>
              <a:t>At the moment, it only sells things like soda and fast food. It really isn’t good for students. It makes us feel tired after eating lunch. My classmate even fell asleep at his desk in math class and got in lots of trouble. It makes it so difficult for us to study.</a:t>
            </a:r>
          </a:p>
        </p:txBody>
      </p:sp>
      <p:sp>
        <p:nvSpPr>
          <p:cNvPr id="9" name="Rectangle 8">
            <a:extLst>
              <a:ext uri="{FF2B5EF4-FFF2-40B4-BE49-F238E27FC236}">
                <a16:creationId xmlns:a16="http://schemas.microsoft.com/office/drawing/2014/main" id="{CC748CC2-71B3-5A4B-FEE7-7C2692F80F21}"/>
              </a:ext>
            </a:extLst>
          </p:cNvPr>
          <p:cNvSpPr/>
          <p:nvPr/>
        </p:nvSpPr>
        <p:spPr>
          <a:xfrm>
            <a:off x="9216257" y="3844023"/>
            <a:ext cx="2870523" cy="1234825"/>
          </a:xfrm>
          <a:prstGeom prst="rect">
            <a:avLst/>
          </a:prstGeom>
          <a:solidFill>
            <a:schemeClr val="accent5">
              <a:lumMod val="40000"/>
              <a:lumOff val="60000"/>
            </a:schemeClr>
          </a:solidFill>
        </p:spPr>
        <p:txBody>
          <a:bodyPr wrap="square">
            <a:spAutoFit/>
          </a:bodyPr>
          <a:lstStyle/>
          <a:p>
            <a:pPr>
              <a:lnSpc>
                <a:spcPct val="120000"/>
              </a:lnSpc>
            </a:pPr>
            <a:r>
              <a:rPr lang="en-US" sz="3200" dirty="0">
                <a:solidFill>
                  <a:schemeClr val="accent1">
                    <a:lumMod val="75000"/>
                  </a:schemeClr>
                </a:solidFill>
              </a:rPr>
              <a:t>4. ________</a:t>
            </a:r>
            <a:br>
              <a:rPr lang="en-US" sz="3200" dirty="0">
                <a:solidFill>
                  <a:schemeClr val="accent1">
                    <a:lumMod val="75000"/>
                  </a:schemeClr>
                </a:solidFill>
              </a:rPr>
            </a:br>
            <a:r>
              <a:rPr lang="en-US" sz="3200" dirty="0">
                <a:solidFill>
                  <a:schemeClr val="accent1">
                    <a:lumMod val="75000"/>
                  </a:schemeClr>
                </a:solidFill>
              </a:rPr>
              <a:t>  ___________</a:t>
            </a:r>
          </a:p>
        </p:txBody>
      </p:sp>
      <p:sp>
        <p:nvSpPr>
          <p:cNvPr id="15" name="TextBox 14">
            <a:extLst>
              <a:ext uri="{FF2B5EF4-FFF2-40B4-BE49-F238E27FC236}">
                <a16:creationId xmlns:a16="http://schemas.microsoft.com/office/drawing/2014/main" id="{164D024F-9BF9-36E8-F0FC-3D605C7A792A}"/>
              </a:ext>
            </a:extLst>
          </p:cNvPr>
          <p:cNvSpPr txBox="1"/>
          <p:nvPr/>
        </p:nvSpPr>
        <p:spPr>
          <a:xfrm>
            <a:off x="9249401" y="876250"/>
            <a:ext cx="2870523" cy="1825756"/>
          </a:xfrm>
          <a:prstGeom prst="rect">
            <a:avLst/>
          </a:prstGeom>
          <a:solidFill>
            <a:schemeClr val="accent5">
              <a:lumMod val="40000"/>
              <a:lumOff val="60000"/>
            </a:schemeClr>
          </a:solidFill>
        </p:spPr>
        <p:txBody>
          <a:bodyPr wrap="square">
            <a:spAutoFit/>
          </a:bodyPr>
          <a:lstStyle/>
          <a:p>
            <a:pPr algn="ctr">
              <a:lnSpc>
                <a:spcPct val="120000"/>
              </a:lnSpc>
            </a:pPr>
            <a:r>
              <a:rPr lang="en-US" sz="3200" dirty="0">
                <a:solidFill>
                  <a:schemeClr val="accent1">
                    <a:lumMod val="75000"/>
                  </a:schemeClr>
                </a:solidFill>
              </a:rPr>
              <a:t>3. ___________</a:t>
            </a:r>
            <a:br>
              <a:rPr lang="en-US" sz="3200" dirty="0">
                <a:solidFill>
                  <a:schemeClr val="accent1">
                    <a:lumMod val="75000"/>
                  </a:schemeClr>
                </a:solidFill>
              </a:rPr>
            </a:br>
            <a:r>
              <a:rPr lang="en-US" sz="3200" dirty="0">
                <a:solidFill>
                  <a:schemeClr val="accent1">
                    <a:lumMod val="75000"/>
                  </a:schemeClr>
                </a:solidFill>
              </a:rPr>
              <a:t>____________</a:t>
            </a:r>
            <a:br>
              <a:rPr lang="en-US" sz="3200" dirty="0">
                <a:solidFill>
                  <a:schemeClr val="accent1">
                    <a:lumMod val="75000"/>
                  </a:schemeClr>
                </a:solidFill>
              </a:rPr>
            </a:br>
            <a:r>
              <a:rPr lang="en-US" sz="3200" dirty="0">
                <a:solidFill>
                  <a:schemeClr val="accent1">
                    <a:lumMod val="75000"/>
                  </a:schemeClr>
                </a:solidFill>
              </a:rPr>
              <a:t>____________</a:t>
            </a:r>
          </a:p>
        </p:txBody>
      </p:sp>
      <p:sp>
        <p:nvSpPr>
          <p:cNvPr id="17" name="TextBox 16">
            <a:extLst>
              <a:ext uri="{FF2B5EF4-FFF2-40B4-BE49-F238E27FC236}">
                <a16:creationId xmlns:a16="http://schemas.microsoft.com/office/drawing/2014/main" id="{CCEF09B4-7469-0308-08B3-A3D677BE8D35}"/>
              </a:ext>
            </a:extLst>
          </p:cNvPr>
          <p:cNvSpPr txBox="1"/>
          <p:nvPr/>
        </p:nvSpPr>
        <p:spPr>
          <a:xfrm>
            <a:off x="9321478" y="888030"/>
            <a:ext cx="2870522" cy="1825756"/>
          </a:xfrm>
          <a:prstGeom prst="rect">
            <a:avLst/>
          </a:prstGeom>
          <a:noFill/>
        </p:spPr>
        <p:txBody>
          <a:bodyPr wrap="square">
            <a:spAutoFit/>
          </a:bodyPr>
          <a:lstStyle/>
          <a:p>
            <a:pPr algn="ctr">
              <a:lnSpc>
                <a:spcPct val="120000"/>
              </a:lnSpc>
            </a:pPr>
            <a:r>
              <a:rPr lang="en-US" sz="3200" dirty="0">
                <a:solidFill>
                  <a:srgbClr val="FF0000"/>
                </a:solidFill>
              </a:rPr>
              <a:t>Say who you are and why you are writing</a:t>
            </a:r>
          </a:p>
        </p:txBody>
      </p:sp>
      <p:sp>
        <p:nvSpPr>
          <p:cNvPr id="8" name="Rectangle 7">
            <a:extLst>
              <a:ext uri="{FF2B5EF4-FFF2-40B4-BE49-F238E27FC236}">
                <a16:creationId xmlns:a16="http://schemas.microsoft.com/office/drawing/2014/main" id="{7EDD06B1-3DCA-6F54-48FE-632C9976A967}"/>
              </a:ext>
            </a:extLst>
          </p:cNvPr>
          <p:cNvSpPr/>
          <p:nvPr/>
        </p:nvSpPr>
        <p:spPr>
          <a:xfrm>
            <a:off x="9321478" y="3855803"/>
            <a:ext cx="2429287" cy="1234825"/>
          </a:xfrm>
          <a:prstGeom prst="rect">
            <a:avLst/>
          </a:prstGeom>
        </p:spPr>
        <p:txBody>
          <a:bodyPr wrap="square">
            <a:spAutoFit/>
          </a:bodyPr>
          <a:lstStyle/>
          <a:p>
            <a:pPr algn="ctr">
              <a:lnSpc>
                <a:spcPct val="120000"/>
              </a:lnSpc>
            </a:pPr>
            <a:r>
              <a:rPr lang="en-US" sz="3200" dirty="0">
                <a:solidFill>
                  <a:srgbClr val="FF0000"/>
                </a:solidFill>
              </a:rPr>
              <a:t>Introduce </a:t>
            </a:r>
            <a:br>
              <a:rPr lang="en-US" sz="3200" dirty="0">
                <a:solidFill>
                  <a:srgbClr val="FF0000"/>
                </a:solidFill>
              </a:rPr>
            </a:br>
            <a:r>
              <a:rPr lang="en-US" sz="3200" dirty="0">
                <a:solidFill>
                  <a:srgbClr val="FF0000"/>
                </a:solidFill>
              </a:rPr>
              <a:t>the problem</a:t>
            </a:r>
          </a:p>
        </p:txBody>
      </p:sp>
      <p:sp>
        <p:nvSpPr>
          <p:cNvPr id="18" name="TextBox 17">
            <a:extLst>
              <a:ext uri="{FF2B5EF4-FFF2-40B4-BE49-F238E27FC236}">
                <a16:creationId xmlns:a16="http://schemas.microsoft.com/office/drawing/2014/main" id="{8BF84195-BEAD-8ED5-B87F-97094BCB701F}"/>
              </a:ext>
            </a:extLst>
          </p:cNvPr>
          <p:cNvSpPr txBox="1"/>
          <p:nvPr/>
        </p:nvSpPr>
        <p:spPr>
          <a:xfrm>
            <a:off x="8650840" y="6051479"/>
            <a:ext cx="354116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19" name="TextBox 18">
            <a:extLst>
              <a:ext uri="{FF2B5EF4-FFF2-40B4-BE49-F238E27FC236}">
                <a16:creationId xmlns:a16="http://schemas.microsoft.com/office/drawing/2014/main" id="{2AA02860-A221-6E3D-CB58-D50A656A5F52}"/>
              </a:ext>
            </a:extLst>
          </p:cNvPr>
          <p:cNvSpPr txBox="1"/>
          <p:nvPr/>
        </p:nvSpPr>
        <p:spPr>
          <a:xfrm>
            <a:off x="0" y="232628"/>
            <a:ext cx="8445242" cy="600164"/>
          </a:xfrm>
          <a:prstGeom prst="rect">
            <a:avLst/>
          </a:prstGeom>
          <a:noFill/>
        </p:spPr>
        <p:txBody>
          <a:bodyPr wrap="square">
            <a:spAutoFit/>
          </a:bodyPr>
          <a:lstStyle/>
          <a:p>
            <a:pPr algn="ctr"/>
            <a:r>
              <a:rPr lang="en-US" sz="3300" b="1" dirty="0">
                <a:solidFill>
                  <a:schemeClr val="tx2"/>
                </a:solidFill>
              </a:rPr>
              <a:t>b. Read Tony’s letter again and fill in the labels.</a:t>
            </a:r>
          </a:p>
        </p:txBody>
      </p:sp>
    </p:spTree>
    <p:extLst>
      <p:ext uri="{BB962C8B-B14F-4D97-AF65-F5344CB8AC3E}">
        <p14:creationId xmlns:p14="http://schemas.microsoft.com/office/powerpoint/2010/main" val="2809707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1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0480" y="371455"/>
            <a:ext cx="11673841" cy="1015663"/>
          </a:xfrm>
          <a:prstGeom prst="rect">
            <a:avLst/>
          </a:prstGeom>
          <a:noFill/>
        </p:spPr>
        <p:txBody>
          <a:bodyPr wrap="square">
            <a:spAutoFit/>
          </a:bodyPr>
          <a:lstStyle/>
          <a:p>
            <a:r>
              <a:rPr lang="en-US" sz="3000" b="1" dirty="0">
                <a:solidFill>
                  <a:schemeClr val="tx2"/>
                </a:solidFill>
              </a:rPr>
              <a:t>Put the sentences (1–7) in the correct order of a request letter. </a:t>
            </a:r>
            <a:br>
              <a:rPr lang="en-US" sz="3000" b="1" dirty="0">
                <a:solidFill>
                  <a:schemeClr val="tx2"/>
                </a:solidFill>
              </a:rPr>
            </a:br>
            <a:r>
              <a:rPr lang="en-US" sz="3000" b="1" dirty="0">
                <a:solidFill>
                  <a:schemeClr val="tx2"/>
                </a:solidFill>
              </a:rPr>
              <a:t>Use the skill box to help you.</a:t>
            </a:r>
            <a:endParaRPr lang="en-US" sz="3000" dirty="0">
              <a:solidFill>
                <a:schemeClr val="tx2"/>
              </a:solidFill>
            </a:endParaRPr>
          </a:p>
        </p:txBody>
      </p:sp>
      <p:sp>
        <p:nvSpPr>
          <p:cNvPr id="14" name="TextBox 13">
            <a:extLst>
              <a:ext uri="{FF2B5EF4-FFF2-40B4-BE49-F238E27FC236}">
                <a16:creationId xmlns:a16="http://schemas.microsoft.com/office/drawing/2014/main" id="{8A6D4450-E0E2-F7B2-4B86-70C78D16D1CF}"/>
              </a:ext>
            </a:extLst>
          </p:cNvPr>
          <p:cNvSpPr txBox="1"/>
          <p:nvPr/>
        </p:nvSpPr>
        <p:spPr>
          <a:xfrm>
            <a:off x="8649478" y="6024880"/>
            <a:ext cx="3542522"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8" name="TextBox 7">
            <a:extLst>
              <a:ext uri="{FF2B5EF4-FFF2-40B4-BE49-F238E27FC236}">
                <a16:creationId xmlns:a16="http://schemas.microsoft.com/office/drawing/2014/main" id="{D0F3E8AE-7BAD-7B25-484B-56985AEE8EE8}"/>
              </a:ext>
            </a:extLst>
          </p:cNvPr>
          <p:cNvSpPr txBox="1"/>
          <p:nvPr/>
        </p:nvSpPr>
        <p:spPr>
          <a:xfrm>
            <a:off x="860771" y="1491319"/>
            <a:ext cx="11454694" cy="4708981"/>
          </a:xfrm>
          <a:prstGeom prst="rect">
            <a:avLst/>
          </a:prstGeom>
          <a:noFill/>
        </p:spPr>
        <p:txBody>
          <a:bodyPr wrap="square">
            <a:spAutoFit/>
          </a:bodyPr>
          <a:lstStyle/>
          <a:p>
            <a:r>
              <a:rPr lang="en-US" sz="3000" dirty="0">
                <a:solidFill>
                  <a:schemeClr val="tx2"/>
                </a:solidFill>
              </a:rPr>
              <a:t>a.   The cafeteria sells lots of fast food and it makes the students tired.</a:t>
            </a:r>
          </a:p>
          <a:p>
            <a:r>
              <a:rPr lang="en-US" sz="3000" dirty="0">
                <a:solidFill>
                  <a:schemeClr val="tx2"/>
                </a:solidFill>
              </a:rPr>
              <a:t>b.   Joe Adams, 167 Clay Hall Drive, Grantham, G1 5EP</a:t>
            </a:r>
          </a:p>
          <a:p>
            <a:pPr marL="404813" indent="-404813"/>
            <a:r>
              <a:rPr lang="en-US" sz="3000" dirty="0">
                <a:solidFill>
                  <a:schemeClr val="tx2"/>
                </a:solidFill>
              </a:rPr>
              <a:t>	 Ms. Jones, 29 Woodland Road, Grantham, G1 5ED</a:t>
            </a:r>
          </a:p>
          <a:p>
            <a:pPr marL="514350" indent="-514350">
              <a:buAutoNum type="alphaLcPeriod" startAt="3"/>
            </a:pPr>
            <a:r>
              <a:rPr lang="en-US" sz="3000" dirty="0">
                <a:solidFill>
                  <a:schemeClr val="tx2"/>
                </a:solidFill>
              </a:rPr>
              <a:t>Dear Ms. Jones,</a:t>
            </a:r>
          </a:p>
          <a:p>
            <a:pPr marL="514350" indent="-514350">
              <a:buAutoNum type="alphaLcPeriod" startAt="3"/>
            </a:pPr>
            <a:r>
              <a:rPr lang="en-US" sz="3000" dirty="0">
                <a:solidFill>
                  <a:schemeClr val="tx2"/>
                </a:solidFill>
              </a:rPr>
              <a:t>My name is Joe from Class 7B and I am writing to ask for more healthy food in the cafeteria.</a:t>
            </a:r>
          </a:p>
          <a:p>
            <a:r>
              <a:rPr lang="en-US" sz="3000" dirty="0">
                <a:solidFill>
                  <a:schemeClr val="tx2"/>
                </a:solidFill>
              </a:rPr>
              <a:t>e.  Sincerely,</a:t>
            </a:r>
          </a:p>
          <a:p>
            <a:pPr>
              <a:tabLst>
                <a:tab pos="463550" algn="l"/>
              </a:tabLst>
            </a:pPr>
            <a:r>
              <a:rPr lang="en-US" sz="3000" dirty="0">
                <a:solidFill>
                  <a:schemeClr val="tx2"/>
                </a:solidFill>
              </a:rPr>
              <a:t>	Joe Adams</a:t>
            </a:r>
          </a:p>
          <a:p>
            <a:pPr>
              <a:tabLst>
                <a:tab pos="463550" algn="l"/>
              </a:tabLst>
            </a:pPr>
            <a:r>
              <a:rPr lang="en-US" sz="3000" dirty="0">
                <a:solidFill>
                  <a:schemeClr val="tx2"/>
                </a:solidFill>
              </a:rPr>
              <a:t>f. 	I think it should sell some salad and fruit juices.</a:t>
            </a:r>
          </a:p>
          <a:p>
            <a:pPr>
              <a:tabLst>
                <a:tab pos="463550" algn="l"/>
              </a:tabLst>
            </a:pPr>
            <a:r>
              <a:rPr lang="en-US" sz="3000" dirty="0">
                <a:solidFill>
                  <a:schemeClr val="tx2"/>
                </a:solidFill>
              </a:rPr>
              <a:t>g. 	Please help us and make the cafeteria healthier.</a:t>
            </a:r>
          </a:p>
        </p:txBody>
      </p:sp>
      <p:sp>
        <p:nvSpPr>
          <p:cNvPr id="2" name="TextBox 1">
            <a:extLst>
              <a:ext uri="{FF2B5EF4-FFF2-40B4-BE49-F238E27FC236}">
                <a16:creationId xmlns:a16="http://schemas.microsoft.com/office/drawing/2014/main" id="{009C8866-9DCA-1581-FA2F-54E05723C3D6}"/>
              </a:ext>
            </a:extLst>
          </p:cNvPr>
          <p:cNvSpPr txBox="1"/>
          <p:nvPr/>
        </p:nvSpPr>
        <p:spPr>
          <a:xfrm>
            <a:off x="-82181" y="1387118"/>
            <a:ext cx="1261640" cy="4884479"/>
          </a:xfrm>
          <a:prstGeom prst="rect">
            <a:avLst/>
          </a:prstGeom>
          <a:noFill/>
        </p:spPr>
        <p:txBody>
          <a:bodyPr wrap="square" rtlCol="0">
            <a:spAutoFit/>
          </a:bodyPr>
          <a:lstStyle/>
          <a:p>
            <a:r>
              <a:rPr lang="en-US" sz="3400" dirty="0">
                <a:solidFill>
                  <a:schemeClr val="accent1">
                    <a:lumMod val="75000"/>
                  </a:schemeClr>
                </a:solidFill>
              </a:rPr>
              <a:t>____</a:t>
            </a:r>
          </a:p>
          <a:p>
            <a:r>
              <a:rPr lang="en-US" sz="3400" dirty="0">
                <a:solidFill>
                  <a:schemeClr val="accent1">
                    <a:lumMod val="75000"/>
                  </a:schemeClr>
                </a:solidFill>
              </a:rPr>
              <a:t>____</a:t>
            </a:r>
          </a:p>
          <a:p>
            <a:pPr>
              <a:lnSpc>
                <a:spcPts val="3300"/>
              </a:lnSpc>
            </a:pPr>
            <a:endParaRPr lang="en-US" sz="3400" dirty="0">
              <a:solidFill>
                <a:schemeClr val="accent1">
                  <a:lumMod val="75000"/>
                </a:schemeClr>
              </a:solidFill>
            </a:endParaRPr>
          </a:p>
          <a:p>
            <a:pPr>
              <a:lnSpc>
                <a:spcPts val="3300"/>
              </a:lnSpc>
            </a:pPr>
            <a:r>
              <a:rPr lang="en-US" sz="3400" dirty="0">
                <a:solidFill>
                  <a:schemeClr val="accent1">
                    <a:lumMod val="75000"/>
                  </a:schemeClr>
                </a:solidFill>
              </a:rPr>
              <a:t>____</a:t>
            </a:r>
          </a:p>
          <a:p>
            <a:r>
              <a:rPr lang="en-US" sz="3400" dirty="0">
                <a:solidFill>
                  <a:schemeClr val="accent1">
                    <a:lumMod val="75000"/>
                  </a:schemeClr>
                </a:solidFill>
              </a:rPr>
              <a:t>____</a:t>
            </a:r>
          </a:p>
          <a:p>
            <a:pPr>
              <a:lnSpc>
                <a:spcPct val="190000"/>
              </a:lnSpc>
              <a:spcAft>
                <a:spcPts val="1800"/>
              </a:spcAft>
            </a:pPr>
            <a:r>
              <a:rPr lang="en-US" sz="3400" dirty="0">
                <a:solidFill>
                  <a:schemeClr val="accent1">
                    <a:lumMod val="75000"/>
                  </a:schemeClr>
                </a:solidFill>
              </a:rPr>
              <a:t>____</a:t>
            </a:r>
          </a:p>
          <a:p>
            <a:pPr>
              <a:lnSpc>
                <a:spcPct val="130000"/>
              </a:lnSpc>
              <a:spcAft>
                <a:spcPts val="400"/>
              </a:spcAft>
            </a:pPr>
            <a:r>
              <a:rPr lang="en-US" sz="3400" dirty="0">
                <a:solidFill>
                  <a:schemeClr val="accent1">
                    <a:lumMod val="75000"/>
                  </a:schemeClr>
                </a:solidFill>
              </a:rPr>
              <a:t>____</a:t>
            </a:r>
          </a:p>
          <a:p>
            <a:pPr>
              <a:lnSpc>
                <a:spcPts val="2900"/>
              </a:lnSpc>
            </a:pPr>
            <a:r>
              <a:rPr lang="en-US" sz="3400" dirty="0">
                <a:solidFill>
                  <a:schemeClr val="accent1">
                    <a:lumMod val="75000"/>
                  </a:schemeClr>
                </a:solidFill>
              </a:rPr>
              <a:t>____</a:t>
            </a:r>
          </a:p>
        </p:txBody>
      </p:sp>
      <p:sp>
        <p:nvSpPr>
          <p:cNvPr id="15" name="TextBox 14">
            <a:extLst>
              <a:ext uri="{FF2B5EF4-FFF2-40B4-BE49-F238E27FC236}">
                <a16:creationId xmlns:a16="http://schemas.microsoft.com/office/drawing/2014/main" id="{BCC4D37F-BE4B-35D8-D15D-2300E4A118C6}"/>
              </a:ext>
            </a:extLst>
          </p:cNvPr>
          <p:cNvSpPr txBox="1"/>
          <p:nvPr/>
        </p:nvSpPr>
        <p:spPr>
          <a:xfrm>
            <a:off x="17943" y="1931254"/>
            <a:ext cx="741040" cy="584775"/>
          </a:xfrm>
          <a:prstGeom prst="rect">
            <a:avLst/>
          </a:prstGeom>
          <a:noFill/>
        </p:spPr>
        <p:txBody>
          <a:bodyPr wrap="square">
            <a:spAutoFit/>
          </a:bodyPr>
          <a:lstStyle/>
          <a:p>
            <a:pPr algn="ctr"/>
            <a:r>
              <a:rPr lang="en-US" sz="3200" dirty="0">
                <a:solidFill>
                  <a:srgbClr val="FF0000"/>
                </a:solidFill>
              </a:rPr>
              <a:t>1</a:t>
            </a:r>
          </a:p>
        </p:txBody>
      </p:sp>
      <p:sp>
        <p:nvSpPr>
          <p:cNvPr id="16" name="TextBox 15">
            <a:extLst>
              <a:ext uri="{FF2B5EF4-FFF2-40B4-BE49-F238E27FC236}">
                <a16:creationId xmlns:a16="http://schemas.microsoft.com/office/drawing/2014/main" id="{978743E3-5CCF-1432-0ADC-858F94F47E4E}"/>
              </a:ext>
            </a:extLst>
          </p:cNvPr>
          <p:cNvSpPr txBox="1"/>
          <p:nvPr/>
        </p:nvSpPr>
        <p:spPr>
          <a:xfrm>
            <a:off x="17943" y="2767777"/>
            <a:ext cx="741040" cy="584775"/>
          </a:xfrm>
          <a:prstGeom prst="rect">
            <a:avLst/>
          </a:prstGeom>
          <a:noFill/>
        </p:spPr>
        <p:txBody>
          <a:bodyPr wrap="square">
            <a:spAutoFit/>
          </a:bodyPr>
          <a:lstStyle/>
          <a:p>
            <a:pPr algn="ctr"/>
            <a:r>
              <a:rPr lang="en-US" sz="3200" dirty="0">
                <a:solidFill>
                  <a:srgbClr val="FF0000"/>
                </a:solidFill>
              </a:rPr>
              <a:t>2</a:t>
            </a:r>
          </a:p>
        </p:txBody>
      </p:sp>
      <p:sp>
        <p:nvSpPr>
          <p:cNvPr id="18" name="TextBox 17">
            <a:extLst>
              <a:ext uri="{FF2B5EF4-FFF2-40B4-BE49-F238E27FC236}">
                <a16:creationId xmlns:a16="http://schemas.microsoft.com/office/drawing/2014/main" id="{ABE4B938-E23A-9CB1-A964-0B254504060B}"/>
              </a:ext>
            </a:extLst>
          </p:cNvPr>
          <p:cNvSpPr txBox="1"/>
          <p:nvPr/>
        </p:nvSpPr>
        <p:spPr>
          <a:xfrm>
            <a:off x="17943" y="3261034"/>
            <a:ext cx="741040" cy="584775"/>
          </a:xfrm>
          <a:prstGeom prst="rect">
            <a:avLst/>
          </a:prstGeom>
          <a:noFill/>
        </p:spPr>
        <p:txBody>
          <a:bodyPr wrap="square">
            <a:spAutoFit/>
          </a:bodyPr>
          <a:lstStyle/>
          <a:p>
            <a:pPr algn="ctr"/>
            <a:r>
              <a:rPr lang="en-US" sz="3200" dirty="0">
                <a:solidFill>
                  <a:srgbClr val="FF0000"/>
                </a:solidFill>
              </a:rPr>
              <a:t>3</a:t>
            </a:r>
          </a:p>
        </p:txBody>
      </p:sp>
      <p:sp>
        <p:nvSpPr>
          <p:cNvPr id="19" name="TextBox 18">
            <a:extLst>
              <a:ext uri="{FF2B5EF4-FFF2-40B4-BE49-F238E27FC236}">
                <a16:creationId xmlns:a16="http://schemas.microsoft.com/office/drawing/2014/main" id="{71579DFA-2DFF-12E4-6E7A-9DD884821152}"/>
              </a:ext>
            </a:extLst>
          </p:cNvPr>
          <p:cNvSpPr txBox="1"/>
          <p:nvPr/>
        </p:nvSpPr>
        <p:spPr>
          <a:xfrm>
            <a:off x="17943" y="1427370"/>
            <a:ext cx="741040" cy="584775"/>
          </a:xfrm>
          <a:prstGeom prst="rect">
            <a:avLst/>
          </a:prstGeom>
          <a:noFill/>
        </p:spPr>
        <p:txBody>
          <a:bodyPr wrap="square">
            <a:spAutoFit/>
          </a:bodyPr>
          <a:lstStyle/>
          <a:p>
            <a:pPr algn="ctr"/>
            <a:r>
              <a:rPr lang="en-US" sz="3200" dirty="0">
                <a:solidFill>
                  <a:srgbClr val="FF0000"/>
                </a:solidFill>
              </a:rPr>
              <a:t>4</a:t>
            </a:r>
          </a:p>
        </p:txBody>
      </p:sp>
      <p:sp>
        <p:nvSpPr>
          <p:cNvPr id="20" name="TextBox 19">
            <a:extLst>
              <a:ext uri="{FF2B5EF4-FFF2-40B4-BE49-F238E27FC236}">
                <a16:creationId xmlns:a16="http://schemas.microsoft.com/office/drawing/2014/main" id="{7E4B9413-A782-544B-2BE8-A9651063A35F}"/>
              </a:ext>
            </a:extLst>
          </p:cNvPr>
          <p:cNvSpPr txBox="1"/>
          <p:nvPr/>
        </p:nvSpPr>
        <p:spPr>
          <a:xfrm>
            <a:off x="-30480" y="5113376"/>
            <a:ext cx="741040" cy="584775"/>
          </a:xfrm>
          <a:prstGeom prst="rect">
            <a:avLst/>
          </a:prstGeom>
          <a:noFill/>
        </p:spPr>
        <p:txBody>
          <a:bodyPr wrap="square">
            <a:spAutoFit/>
          </a:bodyPr>
          <a:lstStyle/>
          <a:p>
            <a:pPr algn="ctr"/>
            <a:r>
              <a:rPr lang="en-US" sz="3200" dirty="0">
                <a:solidFill>
                  <a:srgbClr val="FF0000"/>
                </a:solidFill>
              </a:rPr>
              <a:t>5</a:t>
            </a:r>
          </a:p>
        </p:txBody>
      </p:sp>
      <p:sp>
        <p:nvSpPr>
          <p:cNvPr id="21" name="TextBox 20">
            <a:extLst>
              <a:ext uri="{FF2B5EF4-FFF2-40B4-BE49-F238E27FC236}">
                <a16:creationId xmlns:a16="http://schemas.microsoft.com/office/drawing/2014/main" id="{837E9489-D139-152D-874F-B9B10CBEA30E}"/>
              </a:ext>
            </a:extLst>
          </p:cNvPr>
          <p:cNvSpPr txBox="1"/>
          <p:nvPr/>
        </p:nvSpPr>
        <p:spPr>
          <a:xfrm>
            <a:off x="-30480" y="5615525"/>
            <a:ext cx="741040" cy="584775"/>
          </a:xfrm>
          <a:prstGeom prst="rect">
            <a:avLst/>
          </a:prstGeom>
          <a:noFill/>
        </p:spPr>
        <p:txBody>
          <a:bodyPr wrap="square">
            <a:spAutoFit/>
          </a:bodyPr>
          <a:lstStyle/>
          <a:p>
            <a:pPr algn="ctr"/>
            <a:r>
              <a:rPr lang="en-US" sz="3200" dirty="0">
                <a:solidFill>
                  <a:srgbClr val="FF0000"/>
                </a:solidFill>
              </a:rPr>
              <a:t>6</a:t>
            </a:r>
          </a:p>
        </p:txBody>
      </p:sp>
      <p:sp>
        <p:nvSpPr>
          <p:cNvPr id="23" name="TextBox 22">
            <a:extLst>
              <a:ext uri="{FF2B5EF4-FFF2-40B4-BE49-F238E27FC236}">
                <a16:creationId xmlns:a16="http://schemas.microsoft.com/office/drawing/2014/main" id="{F04BB9AD-4C97-509D-0F9D-28BCD6966A88}"/>
              </a:ext>
            </a:extLst>
          </p:cNvPr>
          <p:cNvSpPr txBox="1"/>
          <p:nvPr/>
        </p:nvSpPr>
        <p:spPr>
          <a:xfrm>
            <a:off x="-18660" y="4145891"/>
            <a:ext cx="741040" cy="584775"/>
          </a:xfrm>
          <a:prstGeom prst="rect">
            <a:avLst/>
          </a:prstGeom>
          <a:noFill/>
        </p:spPr>
        <p:txBody>
          <a:bodyPr wrap="square">
            <a:spAutoFit/>
          </a:bodyPr>
          <a:lstStyle/>
          <a:p>
            <a:pPr algn="ctr"/>
            <a:r>
              <a:rPr lang="en-US" sz="3200" dirty="0">
                <a:solidFill>
                  <a:srgbClr val="FF0000"/>
                </a:solidFill>
              </a:rPr>
              <a:t>7</a:t>
            </a:r>
          </a:p>
        </p:txBody>
      </p:sp>
    </p:spTree>
    <p:extLst>
      <p:ext uri="{BB962C8B-B14F-4D97-AF65-F5344CB8AC3E}">
        <p14:creationId xmlns:p14="http://schemas.microsoft.com/office/powerpoint/2010/main" val="3914565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15" grpId="0"/>
      <p:bldP spid="16" grpId="0"/>
      <p:bldP spid="18" grpId="0"/>
      <p:bldP spid="19" grpId="0"/>
      <p:bldP spid="20" grpId="0"/>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894" y="293309"/>
            <a:ext cx="11673841" cy="553998"/>
          </a:xfrm>
          <a:prstGeom prst="rect">
            <a:avLst/>
          </a:prstGeom>
          <a:noFill/>
        </p:spPr>
        <p:txBody>
          <a:bodyPr wrap="square">
            <a:spAutoFit/>
          </a:bodyPr>
          <a:lstStyle/>
          <a:p>
            <a:r>
              <a:rPr lang="en-US" sz="2900" b="1" dirty="0">
                <a:solidFill>
                  <a:schemeClr val="tx2"/>
                </a:solidFill>
              </a:rPr>
              <a:t>a. In pairs: Look at the pictures and name the foods.</a:t>
            </a:r>
          </a:p>
        </p:txBody>
      </p:sp>
      <p:pic>
        <p:nvPicPr>
          <p:cNvPr id="4" name="Picture 3">
            <a:extLst>
              <a:ext uri="{FF2B5EF4-FFF2-40B4-BE49-F238E27FC236}">
                <a16:creationId xmlns:a16="http://schemas.microsoft.com/office/drawing/2014/main" id="{A9622FF6-5EA4-8063-0B3E-C65420D1C3D8}"/>
              </a:ext>
            </a:extLst>
          </p:cNvPr>
          <p:cNvPicPr>
            <a:picLocks noChangeAspect="1"/>
          </p:cNvPicPr>
          <p:nvPr/>
        </p:nvPicPr>
        <p:blipFill>
          <a:blip r:embed="rId2"/>
          <a:stretch>
            <a:fillRect/>
          </a:stretch>
        </p:blipFill>
        <p:spPr>
          <a:xfrm>
            <a:off x="88740" y="829930"/>
            <a:ext cx="2639028" cy="2066081"/>
          </a:xfrm>
          <a:prstGeom prst="rect">
            <a:avLst/>
          </a:prstGeom>
        </p:spPr>
      </p:pic>
      <p:pic>
        <p:nvPicPr>
          <p:cNvPr id="6" name="Picture 5">
            <a:extLst>
              <a:ext uri="{FF2B5EF4-FFF2-40B4-BE49-F238E27FC236}">
                <a16:creationId xmlns:a16="http://schemas.microsoft.com/office/drawing/2014/main" id="{C6D76D3B-5E14-FFC3-AD18-497429D293F8}"/>
              </a:ext>
            </a:extLst>
          </p:cNvPr>
          <p:cNvPicPr>
            <a:picLocks noChangeAspect="1"/>
          </p:cNvPicPr>
          <p:nvPr/>
        </p:nvPicPr>
        <p:blipFill>
          <a:blip r:embed="rId3"/>
          <a:stretch>
            <a:fillRect/>
          </a:stretch>
        </p:blipFill>
        <p:spPr>
          <a:xfrm>
            <a:off x="2936342" y="829930"/>
            <a:ext cx="2639028" cy="2066081"/>
          </a:xfrm>
          <a:prstGeom prst="rect">
            <a:avLst/>
          </a:prstGeom>
        </p:spPr>
      </p:pic>
      <p:sp>
        <p:nvSpPr>
          <p:cNvPr id="19" name="TextBox 18">
            <a:extLst>
              <a:ext uri="{FF2B5EF4-FFF2-40B4-BE49-F238E27FC236}">
                <a16:creationId xmlns:a16="http://schemas.microsoft.com/office/drawing/2014/main" id="{70BAF5AE-326B-86E2-DD18-36C3418C79E5}"/>
              </a:ext>
            </a:extLst>
          </p:cNvPr>
          <p:cNvSpPr txBox="1"/>
          <p:nvPr/>
        </p:nvSpPr>
        <p:spPr>
          <a:xfrm>
            <a:off x="0" y="3523909"/>
            <a:ext cx="11673841" cy="1015663"/>
          </a:xfrm>
          <a:prstGeom prst="rect">
            <a:avLst/>
          </a:prstGeom>
          <a:noFill/>
        </p:spPr>
        <p:txBody>
          <a:bodyPr wrap="square">
            <a:spAutoFit/>
          </a:bodyPr>
          <a:lstStyle/>
          <a:p>
            <a:r>
              <a:rPr lang="en-US" sz="3000" b="1" dirty="0">
                <a:solidFill>
                  <a:schemeClr val="tx2"/>
                </a:solidFill>
              </a:rPr>
              <a:t>Discuss which foods you think would help you study better. </a:t>
            </a:r>
            <a:br>
              <a:rPr lang="en-US" sz="3000" b="1" dirty="0">
                <a:solidFill>
                  <a:schemeClr val="tx2"/>
                </a:solidFill>
              </a:rPr>
            </a:br>
            <a:r>
              <a:rPr lang="en-US" sz="3000" b="1" dirty="0">
                <a:solidFill>
                  <a:schemeClr val="tx2"/>
                </a:solidFill>
              </a:rPr>
              <a:t>Why or why not? Can you buy any of these at your school?</a:t>
            </a:r>
          </a:p>
        </p:txBody>
      </p:sp>
      <p:pic>
        <p:nvPicPr>
          <p:cNvPr id="8" name="Picture 7">
            <a:extLst>
              <a:ext uri="{FF2B5EF4-FFF2-40B4-BE49-F238E27FC236}">
                <a16:creationId xmlns:a16="http://schemas.microsoft.com/office/drawing/2014/main" id="{8629C899-188C-8983-9E38-D9BB84632570}"/>
              </a:ext>
            </a:extLst>
          </p:cNvPr>
          <p:cNvPicPr>
            <a:picLocks noChangeAspect="1"/>
          </p:cNvPicPr>
          <p:nvPr/>
        </p:nvPicPr>
        <p:blipFill>
          <a:blip r:embed="rId4"/>
          <a:stretch>
            <a:fillRect/>
          </a:stretch>
        </p:blipFill>
        <p:spPr>
          <a:xfrm>
            <a:off x="5783944" y="829930"/>
            <a:ext cx="2639028" cy="2066081"/>
          </a:xfrm>
          <a:prstGeom prst="rect">
            <a:avLst/>
          </a:prstGeom>
        </p:spPr>
      </p:pic>
      <p:pic>
        <p:nvPicPr>
          <p:cNvPr id="10" name="Picture 9">
            <a:extLst>
              <a:ext uri="{FF2B5EF4-FFF2-40B4-BE49-F238E27FC236}">
                <a16:creationId xmlns:a16="http://schemas.microsoft.com/office/drawing/2014/main" id="{6071D0F9-2D3B-BA06-9092-0D8E0BD1CE19}"/>
              </a:ext>
            </a:extLst>
          </p:cNvPr>
          <p:cNvPicPr>
            <a:picLocks noChangeAspect="1"/>
          </p:cNvPicPr>
          <p:nvPr/>
        </p:nvPicPr>
        <p:blipFill>
          <a:blip r:embed="rId5"/>
          <a:stretch>
            <a:fillRect/>
          </a:stretch>
        </p:blipFill>
        <p:spPr>
          <a:xfrm>
            <a:off x="8631546" y="818550"/>
            <a:ext cx="2639028" cy="2066081"/>
          </a:xfrm>
          <a:prstGeom prst="rect">
            <a:avLst/>
          </a:prstGeom>
        </p:spPr>
      </p:pic>
      <p:sp>
        <p:nvSpPr>
          <p:cNvPr id="23" name="TextBox 22">
            <a:extLst>
              <a:ext uri="{FF2B5EF4-FFF2-40B4-BE49-F238E27FC236}">
                <a16:creationId xmlns:a16="http://schemas.microsoft.com/office/drawing/2014/main" id="{1AD77BE3-B0F8-1E84-F866-6982E9E25970}"/>
              </a:ext>
            </a:extLst>
          </p:cNvPr>
          <p:cNvSpPr txBox="1"/>
          <p:nvPr/>
        </p:nvSpPr>
        <p:spPr>
          <a:xfrm>
            <a:off x="-41385" y="2990839"/>
            <a:ext cx="2870522"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_____________</a:t>
            </a:r>
          </a:p>
        </p:txBody>
      </p:sp>
      <p:sp>
        <p:nvSpPr>
          <p:cNvPr id="24" name="TextBox 23">
            <a:extLst>
              <a:ext uri="{FF2B5EF4-FFF2-40B4-BE49-F238E27FC236}">
                <a16:creationId xmlns:a16="http://schemas.microsoft.com/office/drawing/2014/main" id="{7AF0F1B5-9E2C-7492-A67A-6A705E50D721}"/>
              </a:ext>
            </a:extLst>
          </p:cNvPr>
          <p:cNvSpPr txBox="1"/>
          <p:nvPr/>
        </p:nvSpPr>
        <p:spPr>
          <a:xfrm>
            <a:off x="0" y="2990839"/>
            <a:ext cx="2796916" cy="584775"/>
          </a:xfrm>
          <a:prstGeom prst="rect">
            <a:avLst/>
          </a:prstGeom>
          <a:noFill/>
        </p:spPr>
        <p:txBody>
          <a:bodyPr wrap="square">
            <a:spAutoFit/>
          </a:bodyPr>
          <a:lstStyle/>
          <a:p>
            <a:pPr algn="ctr"/>
            <a:r>
              <a:rPr lang="en-US" sz="3200" dirty="0">
                <a:solidFill>
                  <a:srgbClr val="FF0000"/>
                </a:solidFill>
              </a:rPr>
              <a:t>instant noodles</a:t>
            </a:r>
          </a:p>
        </p:txBody>
      </p:sp>
      <p:sp>
        <p:nvSpPr>
          <p:cNvPr id="26" name="TextBox 25">
            <a:extLst>
              <a:ext uri="{FF2B5EF4-FFF2-40B4-BE49-F238E27FC236}">
                <a16:creationId xmlns:a16="http://schemas.microsoft.com/office/drawing/2014/main" id="{8C824D9A-537F-6630-3EA0-508A25FC1AC2}"/>
              </a:ext>
            </a:extLst>
          </p:cNvPr>
          <p:cNvSpPr txBox="1"/>
          <p:nvPr/>
        </p:nvSpPr>
        <p:spPr>
          <a:xfrm>
            <a:off x="2936342" y="2990839"/>
            <a:ext cx="2543503"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a:t>
            </a:r>
          </a:p>
        </p:txBody>
      </p:sp>
      <p:sp>
        <p:nvSpPr>
          <p:cNvPr id="28" name="TextBox 27">
            <a:extLst>
              <a:ext uri="{FF2B5EF4-FFF2-40B4-BE49-F238E27FC236}">
                <a16:creationId xmlns:a16="http://schemas.microsoft.com/office/drawing/2014/main" id="{1297F6DF-081B-6DC0-90B7-B8011F8281CE}"/>
              </a:ext>
            </a:extLst>
          </p:cNvPr>
          <p:cNvSpPr txBox="1"/>
          <p:nvPr/>
        </p:nvSpPr>
        <p:spPr>
          <a:xfrm>
            <a:off x="5837546" y="2990839"/>
            <a:ext cx="2543503"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a:t>
            </a:r>
          </a:p>
        </p:txBody>
      </p:sp>
      <p:sp>
        <p:nvSpPr>
          <p:cNvPr id="29" name="TextBox 28">
            <a:extLst>
              <a:ext uri="{FF2B5EF4-FFF2-40B4-BE49-F238E27FC236}">
                <a16:creationId xmlns:a16="http://schemas.microsoft.com/office/drawing/2014/main" id="{C6E3B151-C312-38A8-E764-17EF8FEB3817}"/>
              </a:ext>
            </a:extLst>
          </p:cNvPr>
          <p:cNvSpPr txBox="1"/>
          <p:nvPr/>
        </p:nvSpPr>
        <p:spPr>
          <a:xfrm>
            <a:off x="8652287" y="2999289"/>
            <a:ext cx="2572059"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a:t>
            </a:r>
          </a:p>
        </p:txBody>
      </p:sp>
      <p:sp>
        <p:nvSpPr>
          <p:cNvPr id="30" name="TextBox 29">
            <a:extLst>
              <a:ext uri="{FF2B5EF4-FFF2-40B4-BE49-F238E27FC236}">
                <a16:creationId xmlns:a16="http://schemas.microsoft.com/office/drawing/2014/main" id="{D6792003-F3D2-6214-68FF-329790FBB097}"/>
              </a:ext>
            </a:extLst>
          </p:cNvPr>
          <p:cNvSpPr txBox="1"/>
          <p:nvPr/>
        </p:nvSpPr>
        <p:spPr>
          <a:xfrm>
            <a:off x="2772832" y="2990839"/>
            <a:ext cx="2870522" cy="584775"/>
          </a:xfrm>
          <a:prstGeom prst="rect">
            <a:avLst/>
          </a:prstGeom>
          <a:noFill/>
        </p:spPr>
        <p:txBody>
          <a:bodyPr wrap="square">
            <a:spAutoFit/>
          </a:bodyPr>
          <a:lstStyle/>
          <a:p>
            <a:pPr algn="ctr"/>
            <a:r>
              <a:rPr lang="en-US" sz="3200" dirty="0">
                <a:solidFill>
                  <a:srgbClr val="FF0000"/>
                </a:solidFill>
              </a:rPr>
              <a:t>nuts</a:t>
            </a:r>
          </a:p>
        </p:txBody>
      </p:sp>
      <p:sp>
        <p:nvSpPr>
          <p:cNvPr id="31" name="TextBox 30">
            <a:extLst>
              <a:ext uri="{FF2B5EF4-FFF2-40B4-BE49-F238E27FC236}">
                <a16:creationId xmlns:a16="http://schemas.microsoft.com/office/drawing/2014/main" id="{4A818352-E320-13F4-D06A-B86A3A2757D8}"/>
              </a:ext>
            </a:extLst>
          </p:cNvPr>
          <p:cNvSpPr txBox="1"/>
          <p:nvPr/>
        </p:nvSpPr>
        <p:spPr>
          <a:xfrm>
            <a:off x="5643426" y="2988136"/>
            <a:ext cx="2870522" cy="584775"/>
          </a:xfrm>
          <a:prstGeom prst="rect">
            <a:avLst/>
          </a:prstGeom>
          <a:noFill/>
        </p:spPr>
        <p:txBody>
          <a:bodyPr wrap="square">
            <a:spAutoFit/>
          </a:bodyPr>
          <a:lstStyle/>
          <a:p>
            <a:pPr algn="ctr"/>
            <a:r>
              <a:rPr lang="en-US" sz="3200" dirty="0">
                <a:solidFill>
                  <a:srgbClr val="FF0000"/>
                </a:solidFill>
              </a:rPr>
              <a:t>fruits</a:t>
            </a:r>
          </a:p>
        </p:txBody>
      </p:sp>
      <p:sp>
        <p:nvSpPr>
          <p:cNvPr id="32" name="TextBox 31">
            <a:extLst>
              <a:ext uri="{FF2B5EF4-FFF2-40B4-BE49-F238E27FC236}">
                <a16:creationId xmlns:a16="http://schemas.microsoft.com/office/drawing/2014/main" id="{45E83766-E1B2-5A48-E743-DFABF23904CC}"/>
              </a:ext>
            </a:extLst>
          </p:cNvPr>
          <p:cNvSpPr txBox="1"/>
          <p:nvPr/>
        </p:nvSpPr>
        <p:spPr>
          <a:xfrm>
            <a:off x="8640084" y="2999289"/>
            <a:ext cx="2474515" cy="584775"/>
          </a:xfrm>
          <a:prstGeom prst="rect">
            <a:avLst/>
          </a:prstGeom>
          <a:noFill/>
        </p:spPr>
        <p:txBody>
          <a:bodyPr wrap="square">
            <a:spAutoFit/>
          </a:bodyPr>
          <a:lstStyle/>
          <a:p>
            <a:pPr algn="ctr"/>
            <a:r>
              <a:rPr lang="en-US" sz="3200" dirty="0">
                <a:solidFill>
                  <a:srgbClr val="FF0000"/>
                </a:solidFill>
              </a:rPr>
              <a:t>ice cream</a:t>
            </a:r>
          </a:p>
        </p:txBody>
      </p:sp>
      <p:grpSp>
        <p:nvGrpSpPr>
          <p:cNvPr id="33" name="Group 32">
            <a:extLst>
              <a:ext uri="{FF2B5EF4-FFF2-40B4-BE49-F238E27FC236}">
                <a16:creationId xmlns:a16="http://schemas.microsoft.com/office/drawing/2014/main" id="{1C3E51CD-5638-DDFB-590C-0EAF965F6F1F}"/>
              </a:ext>
            </a:extLst>
          </p:cNvPr>
          <p:cNvGrpSpPr/>
          <p:nvPr/>
        </p:nvGrpSpPr>
        <p:grpSpPr>
          <a:xfrm>
            <a:off x="88740" y="4515926"/>
            <a:ext cx="6449988" cy="1733587"/>
            <a:chOff x="252248" y="4649511"/>
            <a:chExt cx="5321851" cy="1618593"/>
          </a:xfrm>
        </p:grpSpPr>
        <p:sp>
          <p:nvSpPr>
            <p:cNvPr id="11" name="Speech Bubble: Oval 10">
              <a:extLst>
                <a:ext uri="{FF2B5EF4-FFF2-40B4-BE49-F238E27FC236}">
                  <a16:creationId xmlns:a16="http://schemas.microsoft.com/office/drawing/2014/main" id="{12FEADF0-8296-3EF5-2F80-1C6BAE56CFA0}"/>
                </a:ext>
              </a:extLst>
            </p:cNvPr>
            <p:cNvSpPr/>
            <p:nvPr/>
          </p:nvSpPr>
          <p:spPr>
            <a:xfrm>
              <a:off x="252248" y="4649511"/>
              <a:ext cx="5321851" cy="1618593"/>
            </a:xfrm>
            <a:prstGeom prst="wedgeEllipseCallout">
              <a:avLst>
                <a:gd name="adj1" fmla="val -48990"/>
                <a:gd name="adj2" fmla="val 36559"/>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TextBox 15">
              <a:extLst>
                <a:ext uri="{FF2B5EF4-FFF2-40B4-BE49-F238E27FC236}">
                  <a16:creationId xmlns:a16="http://schemas.microsoft.com/office/drawing/2014/main" id="{4214DA83-9467-88EE-AAC6-5C3E215C6D88}"/>
                </a:ext>
              </a:extLst>
            </p:cNvPr>
            <p:cNvSpPr txBox="1"/>
            <p:nvPr/>
          </p:nvSpPr>
          <p:spPr>
            <a:xfrm>
              <a:off x="868864" y="4759313"/>
              <a:ext cx="4258158" cy="1167671"/>
            </a:xfrm>
            <a:prstGeom prst="rect">
              <a:avLst/>
            </a:prstGeom>
            <a:noFill/>
          </p:spPr>
          <p:txBody>
            <a:bodyPr wrap="square" rtlCol="0">
              <a:spAutoFit/>
            </a:bodyPr>
            <a:lstStyle/>
            <a:p>
              <a:pPr algn="ctr"/>
              <a:r>
                <a:rPr lang="en-US" sz="3000" i="1" dirty="0">
                  <a:solidFill>
                    <a:schemeClr val="accent1">
                      <a:lumMod val="75000"/>
                    </a:schemeClr>
                  </a:solidFill>
                </a:rPr>
                <a:t>Instant noodles and ice cream are not healthy, so they wouldn’t help me study better.</a:t>
              </a:r>
            </a:p>
          </p:txBody>
        </p:sp>
      </p:grpSp>
      <p:grpSp>
        <p:nvGrpSpPr>
          <p:cNvPr id="34" name="Group 33">
            <a:extLst>
              <a:ext uri="{FF2B5EF4-FFF2-40B4-BE49-F238E27FC236}">
                <a16:creationId xmlns:a16="http://schemas.microsoft.com/office/drawing/2014/main" id="{40E0DACA-18A6-B3D4-0B9A-86FBBA72E333}"/>
              </a:ext>
            </a:extLst>
          </p:cNvPr>
          <p:cNvGrpSpPr/>
          <p:nvPr/>
        </p:nvGrpSpPr>
        <p:grpSpPr>
          <a:xfrm>
            <a:off x="6779878" y="4728376"/>
            <a:ext cx="5321851" cy="1714565"/>
            <a:chOff x="252248" y="4649511"/>
            <a:chExt cx="5321851" cy="1618593"/>
          </a:xfrm>
        </p:grpSpPr>
        <p:sp>
          <p:nvSpPr>
            <p:cNvPr id="35" name="Speech Bubble: Oval 34">
              <a:extLst>
                <a:ext uri="{FF2B5EF4-FFF2-40B4-BE49-F238E27FC236}">
                  <a16:creationId xmlns:a16="http://schemas.microsoft.com/office/drawing/2014/main" id="{12F121A1-6842-FCAC-754F-927A0AAC2238}"/>
                </a:ext>
              </a:extLst>
            </p:cNvPr>
            <p:cNvSpPr/>
            <p:nvPr/>
          </p:nvSpPr>
          <p:spPr>
            <a:xfrm>
              <a:off x="252248" y="4649511"/>
              <a:ext cx="5321851" cy="1618593"/>
            </a:xfrm>
            <a:prstGeom prst="wedgeEllipseCallout">
              <a:avLst>
                <a:gd name="adj1" fmla="val 47662"/>
                <a:gd name="adj2" fmla="val 418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36" name="TextBox 35">
              <a:extLst>
                <a:ext uri="{FF2B5EF4-FFF2-40B4-BE49-F238E27FC236}">
                  <a16:creationId xmlns:a16="http://schemas.microsoft.com/office/drawing/2014/main" id="{3BDBAE78-7D8F-4D59-0540-54379797932D}"/>
                </a:ext>
              </a:extLst>
            </p:cNvPr>
            <p:cNvSpPr txBox="1"/>
            <p:nvPr/>
          </p:nvSpPr>
          <p:spPr>
            <a:xfrm>
              <a:off x="1133882" y="4790776"/>
              <a:ext cx="4099113" cy="1477328"/>
            </a:xfrm>
            <a:prstGeom prst="rect">
              <a:avLst/>
            </a:prstGeom>
            <a:noFill/>
          </p:spPr>
          <p:txBody>
            <a:bodyPr wrap="square" rtlCol="0">
              <a:spAutoFit/>
            </a:bodyPr>
            <a:lstStyle/>
            <a:p>
              <a:r>
                <a:rPr lang="en-US" sz="3000" i="1" dirty="0">
                  <a:solidFill>
                    <a:schemeClr val="accent1">
                      <a:lumMod val="75000"/>
                    </a:schemeClr>
                  </a:solidFill>
                </a:rPr>
                <a:t>Nuts and fruits are really healthy, so they would help me study better.</a:t>
              </a:r>
            </a:p>
          </p:txBody>
        </p:sp>
      </p:grpSp>
      <p:sp>
        <p:nvSpPr>
          <p:cNvPr id="37" name="TextBox 36">
            <a:extLst>
              <a:ext uri="{FF2B5EF4-FFF2-40B4-BE49-F238E27FC236}">
                <a16:creationId xmlns:a16="http://schemas.microsoft.com/office/drawing/2014/main" id="{46E1562F-92A7-7606-065D-77A4FDF0CDDE}"/>
              </a:ext>
            </a:extLst>
          </p:cNvPr>
          <p:cNvSpPr txBox="1"/>
          <p:nvPr/>
        </p:nvSpPr>
        <p:spPr>
          <a:xfrm>
            <a:off x="8625840" y="303781"/>
            <a:ext cx="3563121" cy="40011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40485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19" grpId="0"/>
      <p:bldP spid="24" grpId="0"/>
      <p:bldP spid="30"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894" y="293309"/>
            <a:ext cx="11673841" cy="569387"/>
          </a:xfrm>
          <a:prstGeom prst="rect">
            <a:avLst/>
          </a:prstGeom>
          <a:noFill/>
        </p:spPr>
        <p:txBody>
          <a:bodyPr wrap="square">
            <a:spAutoFit/>
          </a:bodyPr>
          <a:lstStyle/>
          <a:p>
            <a:r>
              <a:rPr lang="en-US" sz="3100" b="1" dirty="0">
                <a:solidFill>
                  <a:schemeClr val="tx2"/>
                </a:solidFill>
              </a:rPr>
              <a:t>b. Now, complete the table about your school.</a:t>
            </a:r>
          </a:p>
        </p:txBody>
      </p:sp>
      <p:graphicFrame>
        <p:nvGraphicFramePr>
          <p:cNvPr id="7" name="Table 8">
            <a:extLst>
              <a:ext uri="{FF2B5EF4-FFF2-40B4-BE49-F238E27FC236}">
                <a16:creationId xmlns:a16="http://schemas.microsoft.com/office/drawing/2014/main" id="{2A43C617-7C1B-F1ED-D892-64D5BF0FB749}"/>
              </a:ext>
            </a:extLst>
          </p:cNvPr>
          <p:cNvGraphicFramePr>
            <a:graphicFrameLocks noGrp="1"/>
          </p:cNvGraphicFramePr>
          <p:nvPr>
            <p:extLst>
              <p:ext uri="{D42A27DB-BD31-4B8C-83A1-F6EECF244321}">
                <p14:modId xmlns:p14="http://schemas.microsoft.com/office/powerpoint/2010/main" val="4109459377"/>
              </p:ext>
            </p:extLst>
          </p:nvPr>
        </p:nvGraphicFramePr>
        <p:xfrm>
          <a:off x="87515" y="1112098"/>
          <a:ext cx="11569201" cy="3291840"/>
        </p:xfrm>
        <a:graphic>
          <a:graphicData uri="http://schemas.openxmlformats.org/drawingml/2006/table">
            <a:tbl>
              <a:tblPr firstRow="1" bandRow="1">
                <a:tableStyleId>{5C22544A-7EE6-4342-B048-85BDC9FD1C3A}</a:tableStyleId>
              </a:tblPr>
              <a:tblGrid>
                <a:gridCol w="4850245">
                  <a:extLst>
                    <a:ext uri="{9D8B030D-6E8A-4147-A177-3AD203B41FA5}">
                      <a16:colId xmlns:a16="http://schemas.microsoft.com/office/drawing/2014/main" val="376857230"/>
                    </a:ext>
                  </a:extLst>
                </a:gridCol>
                <a:gridCol w="6718956">
                  <a:extLst>
                    <a:ext uri="{9D8B030D-6E8A-4147-A177-3AD203B41FA5}">
                      <a16:colId xmlns:a16="http://schemas.microsoft.com/office/drawing/2014/main" val="316608958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Address of your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422398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Name of your principal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14669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Unhealthy things you can buy in your cafeteria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399065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Healthy things you want in your cafeteria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94666885"/>
                  </a:ext>
                </a:extLst>
              </a:tr>
            </a:tbl>
          </a:graphicData>
        </a:graphic>
      </p:graphicFrame>
    </p:spTree>
    <p:extLst>
      <p:ext uri="{BB962C8B-B14F-4D97-AF65-F5344CB8AC3E}">
        <p14:creationId xmlns:p14="http://schemas.microsoft.com/office/powerpoint/2010/main" val="568653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47B15E-19C4-6F38-98B5-896299F99874}"/>
              </a:ext>
            </a:extLst>
          </p:cNvPr>
          <p:cNvSpPr txBox="1"/>
          <p:nvPr/>
        </p:nvSpPr>
        <p:spPr>
          <a:xfrm>
            <a:off x="60960" y="347924"/>
            <a:ext cx="12131040" cy="1046440"/>
          </a:xfrm>
          <a:prstGeom prst="rect">
            <a:avLst/>
          </a:prstGeom>
          <a:noFill/>
        </p:spPr>
        <p:txBody>
          <a:bodyPr wrap="square">
            <a:spAutoFit/>
          </a:bodyPr>
          <a:lstStyle/>
          <a:p>
            <a:r>
              <a:rPr lang="en-US" sz="3100" b="1" dirty="0">
                <a:solidFill>
                  <a:schemeClr val="tx2"/>
                </a:solidFill>
              </a:rPr>
              <a:t>c. Now, write a letter to your school’s principal asking for better food in your cafeteria. Use the feedback form to help you. Write 60 to 80 words.</a:t>
            </a:r>
          </a:p>
        </p:txBody>
      </p:sp>
      <p:grpSp>
        <p:nvGrpSpPr>
          <p:cNvPr id="4" name="Group 3">
            <a:extLst>
              <a:ext uri="{FF2B5EF4-FFF2-40B4-BE49-F238E27FC236}">
                <a16:creationId xmlns:a16="http://schemas.microsoft.com/office/drawing/2014/main" id="{F27FC89A-7793-1F0D-4802-FC5631712BA4}"/>
              </a:ext>
            </a:extLst>
          </p:cNvPr>
          <p:cNvGrpSpPr/>
          <p:nvPr/>
        </p:nvGrpSpPr>
        <p:grpSpPr>
          <a:xfrm>
            <a:off x="445137" y="1931391"/>
            <a:ext cx="11123563" cy="2880725"/>
            <a:chOff x="445137" y="1931391"/>
            <a:chExt cx="11123563" cy="2880725"/>
          </a:xfrm>
        </p:grpSpPr>
        <p:sp>
          <p:nvSpPr>
            <p:cNvPr id="5" name="TextBox 4">
              <a:extLst>
                <a:ext uri="{FF2B5EF4-FFF2-40B4-BE49-F238E27FC236}">
                  <a16:creationId xmlns:a16="http://schemas.microsoft.com/office/drawing/2014/main" id="{80A9D374-D2CA-7380-91DF-CEDC4477D82D}"/>
                </a:ext>
              </a:extLst>
            </p:cNvPr>
            <p:cNvSpPr txBox="1"/>
            <p:nvPr/>
          </p:nvSpPr>
          <p:spPr>
            <a:xfrm>
              <a:off x="445137" y="1931391"/>
              <a:ext cx="11123563" cy="2880725"/>
            </a:xfrm>
            <a:prstGeom prst="rect">
              <a:avLst/>
            </a:prstGeom>
            <a:noFill/>
            <a:ln w="28575">
              <a:solidFill>
                <a:schemeClr val="accent1">
                  <a:lumMod val="75000"/>
                </a:schemeClr>
              </a:solidFill>
            </a:ln>
          </p:spPr>
          <p:txBody>
            <a:bodyPr wrap="square">
              <a:spAutoFit/>
            </a:bodyPr>
            <a:lstStyle/>
            <a:p>
              <a:pPr>
                <a:lnSpc>
                  <a:spcPct val="150000"/>
                </a:lnSpc>
              </a:pPr>
              <a:r>
                <a:rPr lang="en-US" sz="3100" dirty="0">
                  <a:solidFill>
                    <a:schemeClr val="tx2"/>
                  </a:solidFill>
                </a:rPr>
                <a:t>The letter follows the model and uses the correct structure. </a:t>
              </a:r>
            </a:p>
            <a:p>
              <a:pPr>
                <a:lnSpc>
                  <a:spcPct val="150000"/>
                </a:lnSpc>
              </a:pPr>
              <a:r>
                <a:rPr lang="en-US" sz="3100" dirty="0">
                  <a:solidFill>
                    <a:schemeClr val="tx2"/>
                  </a:solidFill>
                </a:rPr>
                <a:t>It is interesting. (Suggest ideas, if not.) </a:t>
              </a:r>
            </a:p>
            <a:p>
              <a:pPr>
                <a:lnSpc>
                  <a:spcPct val="150000"/>
                </a:lnSpc>
              </a:pPr>
              <a:r>
                <a:rPr lang="en-US" sz="3100" dirty="0">
                  <a:solidFill>
                    <a:schemeClr val="tx2"/>
                  </a:solidFill>
                </a:rPr>
                <a:t>I can understand everything. </a:t>
              </a:r>
            </a:p>
            <a:p>
              <a:pPr>
                <a:lnSpc>
                  <a:spcPct val="150000"/>
                </a:lnSpc>
              </a:pPr>
              <a:r>
                <a:rPr lang="en-US" sz="3100" dirty="0">
                  <a:solidFill>
                    <a:schemeClr val="tx2"/>
                  </a:solidFill>
                </a:rPr>
                <a:t>(Underline anything you don't understand.)</a:t>
              </a:r>
            </a:p>
          </p:txBody>
        </p:sp>
        <p:pic>
          <p:nvPicPr>
            <p:cNvPr id="7" name="Picture 6">
              <a:extLst>
                <a:ext uri="{FF2B5EF4-FFF2-40B4-BE49-F238E27FC236}">
                  <a16:creationId xmlns:a16="http://schemas.microsoft.com/office/drawing/2014/main" id="{2F38E8EB-C271-A192-D3F4-68B742448917}"/>
                </a:ext>
              </a:extLst>
            </p:cNvPr>
            <p:cNvPicPr>
              <a:picLocks noChangeAspect="1"/>
            </p:cNvPicPr>
            <p:nvPr/>
          </p:nvPicPr>
          <p:blipFill>
            <a:blip r:embed="rId2"/>
            <a:stretch>
              <a:fillRect/>
            </a:stretch>
          </p:blipFill>
          <p:spPr>
            <a:xfrm>
              <a:off x="10141636" y="2042993"/>
              <a:ext cx="1125804" cy="562902"/>
            </a:xfrm>
            <a:prstGeom prst="rect">
              <a:avLst/>
            </a:prstGeom>
          </p:spPr>
        </p:pic>
        <p:pic>
          <p:nvPicPr>
            <p:cNvPr id="8" name="Picture 7">
              <a:extLst>
                <a:ext uri="{FF2B5EF4-FFF2-40B4-BE49-F238E27FC236}">
                  <a16:creationId xmlns:a16="http://schemas.microsoft.com/office/drawing/2014/main" id="{0A9C8E30-D976-BF05-8F19-ABE8DC29F189}"/>
                </a:ext>
              </a:extLst>
            </p:cNvPr>
            <p:cNvPicPr>
              <a:picLocks noChangeAspect="1"/>
            </p:cNvPicPr>
            <p:nvPr/>
          </p:nvPicPr>
          <p:blipFill>
            <a:blip r:embed="rId2"/>
            <a:stretch>
              <a:fillRect/>
            </a:stretch>
          </p:blipFill>
          <p:spPr>
            <a:xfrm>
              <a:off x="10141636" y="2744864"/>
              <a:ext cx="1125804" cy="562902"/>
            </a:xfrm>
            <a:prstGeom prst="rect">
              <a:avLst/>
            </a:prstGeom>
          </p:spPr>
        </p:pic>
        <p:pic>
          <p:nvPicPr>
            <p:cNvPr id="9" name="Picture 8">
              <a:extLst>
                <a:ext uri="{FF2B5EF4-FFF2-40B4-BE49-F238E27FC236}">
                  <a16:creationId xmlns:a16="http://schemas.microsoft.com/office/drawing/2014/main" id="{63112DE3-5D0D-7E47-4FA3-61797DBE2B15}"/>
                </a:ext>
              </a:extLst>
            </p:cNvPr>
            <p:cNvPicPr>
              <a:picLocks noChangeAspect="1"/>
            </p:cNvPicPr>
            <p:nvPr/>
          </p:nvPicPr>
          <p:blipFill>
            <a:blip r:embed="rId2"/>
            <a:stretch>
              <a:fillRect/>
            </a:stretch>
          </p:blipFill>
          <p:spPr>
            <a:xfrm>
              <a:off x="10141636" y="3486246"/>
              <a:ext cx="1125804" cy="562902"/>
            </a:xfrm>
            <a:prstGeom prst="rect">
              <a:avLst/>
            </a:prstGeom>
          </p:spPr>
        </p:pic>
      </p:grpSp>
    </p:spTree>
    <p:extLst>
      <p:ext uri="{BB962C8B-B14F-4D97-AF65-F5344CB8AC3E}">
        <p14:creationId xmlns:p14="http://schemas.microsoft.com/office/powerpoint/2010/main" val="32148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308344" y="244810"/>
            <a:ext cx="11937118" cy="6324808"/>
          </a:xfrm>
          <a:prstGeom prst="rect">
            <a:avLst/>
          </a:prstGeom>
          <a:noFill/>
        </p:spPr>
        <p:txBody>
          <a:bodyPr wrap="square">
            <a:spAutoFit/>
          </a:bodyPr>
          <a:lstStyle/>
          <a:p>
            <a:r>
              <a:rPr lang="en-US" sz="2700" dirty="0" err="1">
                <a:solidFill>
                  <a:schemeClr val="tx2"/>
                </a:solidFill>
              </a:rPr>
              <a:t>Duy</a:t>
            </a:r>
            <a:r>
              <a:rPr lang="en-US" sz="2700" dirty="0">
                <a:solidFill>
                  <a:schemeClr val="tx2"/>
                </a:solidFill>
              </a:rPr>
              <a:t> </a:t>
            </a:r>
            <a:r>
              <a:rPr lang="en-US" sz="2700" dirty="0" err="1">
                <a:solidFill>
                  <a:schemeClr val="tx2"/>
                </a:solidFill>
              </a:rPr>
              <a:t>Nguyễn</a:t>
            </a:r>
            <a:endParaRPr lang="en-US" sz="2700" dirty="0">
              <a:solidFill>
                <a:schemeClr val="tx2"/>
              </a:solidFill>
            </a:endParaRPr>
          </a:p>
          <a:p>
            <a:r>
              <a:rPr lang="en-US" sz="2700" dirty="0">
                <a:solidFill>
                  <a:schemeClr val="tx2"/>
                </a:solidFill>
              </a:rPr>
              <a:t>189 </a:t>
            </a:r>
            <a:r>
              <a:rPr lang="en-US" sz="2700" dirty="0" err="1">
                <a:solidFill>
                  <a:schemeClr val="tx2"/>
                </a:solidFill>
              </a:rPr>
              <a:t>Nguyễn</a:t>
            </a:r>
            <a:r>
              <a:rPr lang="en-US" sz="2700" dirty="0">
                <a:solidFill>
                  <a:schemeClr val="tx2"/>
                </a:solidFill>
              </a:rPr>
              <a:t> </a:t>
            </a:r>
            <a:r>
              <a:rPr lang="en-US" sz="2700" dirty="0" err="1">
                <a:solidFill>
                  <a:schemeClr val="tx2"/>
                </a:solidFill>
              </a:rPr>
              <a:t>Phúc</a:t>
            </a:r>
            <a:r>
              <a:rPr lang="en-US" sz="2700" dirty="0">
                <a:solidFill>
                  <a:schemeClr val="tx2"/>
                </a:solidFill>
              </a:rPr>
              <a:t> Chu Street, Ward 15,</a:t>
            </a:r>
          </a:p>
          <a:p>
            <a:r>
              <a:rPr lang="en-US" sz="2700" dirty="0" err="1">
                <a:solidFill>
                  <a:schemeClr val="tx2"/>
                </a:solidFill>
              </a:rPr>
              <a:t>Tân</a:t>
            </a:r>
            <a:r>
              <a:rPr lang="en-US" sz="2700" dirty="0">
                <a:solidFill>
                  <a:schemeClr val="tx2"/>
                </a:solidFill>
              </a:rPr>
              <a:t> </a:t>
            </a:r>
            <a:r>
              <a:rPr lang="en-US" sz="2700" dirty="0" err="1">
                <a:solidFill>
                  <a:schemeClr val="tx2"/>
                </a:solidFill>
              </a:rPr>
              <a:t>Bình</a:t>
            </a:r>
            <a:r>
              <a:rPr lang="en-US" sz="2700" dirty="0">
                <a:solidFill>
                  <a:schemeClr val="tx2"/>
                </a:solidFill>
              </a:rPr>
              <a:t> District, Ho Chi Minh City</a:t>
            </a:r>
          </a:p>
          <a:p>
            <a:r>
              <a:rPr lang="en-US" sz="2700" dirty="0">
                <a:solidFill>
                  <a:schemeClr val="tx2"/>
                </a:solidFill>
              </a:rPr>
              <a:t>Mr. Anh </a:t>
            </a:r>
            <a:r>
              <a:rPr lang="en-US" sz="2700" dirty="0" err="1">
                <a:solidFill>
                  <a:schemeClr val="tx2"/>
                </a:solidFill>
              </a:rPr>
              <a:t>Trần</a:t>
            </a:r>
            <a:endParaRPr lang="en-US" sz="2700" dirty="0">
              <a:solidFill>
                <a:schemeClr val="tx2"/>
              </a:solidFill>
            </a:endParaRPr>
          </a:p>
          <a:p>
            <a:r>
              <a:rPr lang="en-US" sz="2700" dirty="0">
                <a:solidFill>
                  <a:schemeClr val="tx2"/>
                </a:solidFill>
              </a:rPr>
              <a:t>148 </a:t>
            </a:r>
            <a:r>
              <a:rPr lang="en-US" sz="2700" dirty="0" err="1">
                <a:solidFill>
                  <a:schemeClr val="tx2"/>
                </a:solidFill>
              </a:rPr>
              <a:t>Nguyễn</a:t>
            </a:r>
            <a:r>
              <a:rPr lang="en-US" sz="2700" dirty="0">
                <a:solidFill>
                  <a:schemeClr val="tx2"/>
                </a:solidFill>
              </a:rPr>
              <a:t> </a:t>
            </a:r>
            <a:r>
              <a:rPr lang="en-US" sz="2700" dirty="0" err="1">
                <a:solidFill>
                  <a:schemeClr val="tx2"/>
                </a:solidFill>
              </a:rPr>
              <a:t>Đình</a:t>
            </a:r>
            <a:r>
              <a:rPr lang="en-US" sz="2700" dirty="0">
                <a:solidFill>
                  <a:schemeClr val="tx2"/>
                </a:solidFill>
              </a:rPr>
              <a:t> </a:t>
            </a:r>
            <a:r>
              <a:rPr lang="en-US" sz="2700" dirty="0" err="1">
                <a:solidFill>
                  <a:schemeClr val="tx2"/>
                </a:solidFill>
              </a:rPr>
              <a:t>Chính</a:t>
            </a:r>
            <a:r>
              <a:rPr lang="en-US" sz="2700" dirty="0">
                <a:solidFill>
                  <a:schemeClr val="tx2"/>
                </a:solidFill>
              </a:rPr>
              <a:t> Street, Ward 8,</a:t>
            </a:r>
          </a:p>
          <a:p>
            <a:r>
              <a:rPr lang="en-US" sz="2700" dirty="0" err="1">
                <a:solidFill>
                  <a:schemeClr val="tx2"/>
                </a:solidFill>
              </a:rPr>
              <a:t>Phú</a:t>
            </a:r>
            <a:r>
              <a:rPr lang="en-US" sz="2700" dirty="0">
                <a:solidFill>
                  <a:schemeClr val="tx2"/>
                </a:solidFill>
              </a:rPr>
              <a:t> </a:t>
            </a:r>
            <a:r>
              <a:rPr lang="en-US" sz="2700" dirty="0" err="1">
                <a:solidFill>
                  <a:schemeClr val="tx2"/>
                </a:solidFill>
              </a:rPr>
              <a:t>Nhuận</a:t>
            </a:r>
            <a:r>
              <a:rPr lang="en-US" sz="2700" dirty="0">
                <a:solidFill>
                  <a:schemeClr val="tx2"/>
                </a:solidFill>
              </a:rPr>
              <a:t> District, Ho Chi Minh City</a:t>
            </a:r>
          </a:p>
          <a:p>
            <a:r>
              <a:rPr lang="en-US" sz="2700" dirty="0">
                <a:solidFill>
                  <a:schemeClr val="tx2"/>
                </a:solidFill>
              </a:rPr>
              <a:t>Dear Mr. Anh,</a:t>
            </a:r>
          </a:p>
          <a:p>
            <a:r>
              <a:rPr lang="en-US" sz="2700" dirty="0">
                <a:solidFill>
                  <a:schemeClr val="tx2"/>
                </a:solidFill>
              </a:rPr>
              <a:t>I am writing to ask for more healthy food in the cafeteria.</a:t>
            </a:r>
          </a:p>
          <a:p>
            <a:r>
              <a:rPr lang="en-US" sz="2700" dirty="0">
                <a:solidFill>
                  <a:schemeClr val="tx2"/>
                </a:solidFill>
              </a:rPr>
              <a:t>It sells lots of soda and fast food. They have too much sugar and salt in them. It is not good for students.</a:t>
            </a:r>
          </a:p>
          <a:p>
            <a:r>
              <a:rPr lang="en-US" sz="2700" dirty="0">
                <a:solidFill>
                  <a:schemeClr val="tx2"/>
                </a:solidFill>
              </a:rPr>
              <a:t>I think it should sell more fruit and smoothies. This will help students learn better and be healthier.</a:t>
            </a:r>
          </a:p>
          <a:p>
            <a:r>
              <a:rPr lang="en-US" sz="2700" dirty="0">
                <a:solidFill>
                  <a:schemeClr val="tx2"/>
                </a:solidFill>
              </a:rPr>
              <a:t>Please help us by asking the cafeteria to sell healthier food and drinks soon.</a:t>
            </a:r>
          </a:p>
          <a:p>
            <a:r>
              <a:rPr lang="en-US" sz="2700" dirty="0">
                <a:solidFill>
                  <a:schemeClr val="tx2"/>
                </a:solidFill>
              </a:rPr>
              <a:t>Sincerely,</a:t>
            </a:r>
          </a:p>
          <a:p>
            <a:r>
              <a:rPr lang="en-US" sz="2700" dirty="0" err="1">
                <a:solidFill>
                  <a:schemeClr val="tx2"/>
                </a:solidFill>
              </a:rPr>
              <a:t>Duy</a:t>
            </a:r>
            <a:r>
              <a:rPr lang="en-US" sz="2700" dirty="0">
                <a:solidFill>
                  <a:schemeClr val="tx2"/>
                </a:solidFill>
              </a:rPr>
              <a:t> </a:t>
            </a:r>
            <a:r>
              <a:rPr lang="en-US" sz="2700" dirty="0" err="1">
                <a:solidFill>
                  <a:schemeClr val="tx2"/>
                </a:solidFill>
              </a:rPr>
              <a:t>Nguyễn</a:t>
            </a:r>
            <a:endParaRPr lang="en-US" sz="2700" dirty="0">
              <a:solidFill>
                <a:schemeClr val="tx2"/>
              </a:solidFill>
            </a:endParaRPr>
          </a:p>
        </p:txBody>
      </p:sp>
      <p:sp>
        <p:nvSpPr>
          <p:cNvPr id="13" name="TextBox 12">
            <a:extLst>
              <a:ext uri="{FF2B5EF4-FFF2-40B4-BE49-F238E27FC236}">
                <a16:creationId xmlns:a16="http://schemas.microsoft.com/office/drawing/2014/main" id="{2720F155-9034-5076-BA96-172E66D5E9EF}"/>
              </a:ext>
            </a:extLst>
          </p:cNvPr>
          <p:cNvSpPr txBox="1"/>
          <p:nvPr/>
        </p:nvSpPr>
        <p:spPr>
          <a:xfrm>
            <a:off x="6969760" y="163530"/>
            <a:ext cx="4490720" cy="600164"/>
          </a:xfrm>
          <a:prstGeom prst="rect">
            <a:avLst/>
          </a:prstGeom>
          <a:noFill/>
        </p:spPr>
        <p:txBody>
          <a:bodyPr wrap="square">
            <a:spAutoFit/>
          </a:bodyPr>
          <a:lstStyle/>
          <a:p>
            <a:pPr algn="ctr"/>
            <a:r>
              <a:rPr lang="en-US" sz="3300" b="1" dirty="0">
                <a:solidFill>
                  <a:schemeClr val="tx2"/>
                </a:solidFill>
              </a:rPr>
              <a:t>Sample answer</a:t>
            </a:r>
          </a:p>
        </p:txBody>
      </p:sp>
    </p:spTree>
    <p:extLst>
      <p:ext uri="{BB962C8B-B14F-4D97-AF65-F5344CB8AC3E}">
        <p14:creationId xmlns:p14="http://schemas.microsoft.com/office/powerpoint/2010/main" val="2458412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47B15E-19C4-6F38-98B5-896299F99874}"/>
              </a:ext>
            </a:extLst>
          </p:cNvPr>
          <p:cNvSpPr txBox="1"/>
          <p:nvPr/>
        </p:nvSpPr>
        <p:spPr>
          <a:xfrm>
            <a:off x="60960" y="347924"/>
            <a:ext cx="12049760" cy="1569660"/>
          </a:xfrm>
          <a:prstGeom prst="rect">
            <a:avLst/>
          </a:prstGeom>
          <a:noFill/>
        </p:spPr>
        <p:txBody>
          <a:bodyPr wrap="square">
            <a:spAutoFit/>
          </a:bodyPr>
          <a:lstStyle/>
          <a:p>
            <a:r>
              <a:rPr lang="en-US" sz="3200" b="1" u="none" strike="noStrike" dirty="0">
                <a:solidFill>
                  <a:srgbClr val="0070C0"/>
                </a:solidFill>
                <a:effectLst/>
                <a:latin typeface="Calibri" panose="020F0502020204030204" pitchFamily="34" charset="0"/>
              </a:rPr>
              <a:t>- Exchange your letter with a partner. </a:t>
            </a:r>
            <a:br>
              <a:rPr lang="en-US" sz="3200" b="1" u="none" strike="noStrike" dirty="0">
                <a:solidFill>
                  <a:srgbClr val="0070C0"/>
                </a:solidFill>
                <a:effectLst/>
                <a:latin typeface="Calibri" panose="020F0502020204030204" pitchFamily="34" charset="0"/>
              </a:rPr>
            </a:br>
            <a:r>
              <a:rPr lang="en-US" sz="3200" b="1" u="none" strike="noStrike" dirty="0">
                <a:solidFill>
                  <a:srgbClr val="0070C0"/>
                </a:solidFill>
                <a:effectLst/>
                <a:latin typeface="Calibri" panose="020F0502020204030204" pitchFamily="34" charset="0"/>
              </a:rPr>
              <a:t>- Double check, </a:t>
            </a:r>
            <a:r>
              <a:rPr lang="en-US" sz="3200" b="1" dirty="0">
                <a:solidFill>
                  <a:srgbClr val="0070C0"/>
                </a:solidFill>
                <a:latin typeface="Calibri" panose="020F0502020204030204" pitchFamily="34" charset="0"/>
              </a:rPr>
              <a:t>using the feedback form </a:t>
            </a:r>
            <a:r>
              <a:rPr lang="en-US" sz="3200" b="1" u="none" strike="noStrike" dirty="0">
                <a:solidFill>
                  <a:srgbClr val="0070C0"/>
                </a:solidFill>
                <a:effectLst/>
                <a:latin typeface="Calibri" panose="020F0502020204030204" pitchFamily="34" charset="0"/>
              </a:rPr>
              <a:t>to see if you can help your friend write better! </a:t>
            </a:r>
            <a:r>
              <a:rPr lang="en-US" sz="3200" b="1" dirty="0">
                <a:solidFill>
                  <a:srgbClr val="000000"/>
                </a:solidFill>
                <a:effectLst/>
                <a:latin typeface="Calibri" panose="020F0502020204030204" pitchFamily="34" charset="0"/>
              </a:rPr>
              <a:t>​</a:t>
            </a:r>
            <a:endParaRPr lang="en-US" sz="3100" b="1" dirty="0">
              <a:solidFill>
                <a:schemeClr val="tx2"/>
              </a:solidFill>
            </a:endParaRPr>
          </a:p>
        </p:txBody>
      </p:sp>
      <p:grpSp>
        <p:nvGrpSpPr>
          <p:cNvPr id="9" name="Group 8">
            <a:extLst>
              <a:ext uri="{FF2B5EF4-FFF2-40B4-BE49-F238E27FC236}">
                <a16:creationId xmlns:a16="http://schemas.microsoft.com/office/drawing/2014/main" id="{71912074-0C26-B533-541A-F0379225872E}"/>
              </a:ext>
            </a:extLst>
          </p:cNvPr>
          <p:cNvGrpSpPr/>
          <p:nvPr/>
        </p:nvGrpSpPr>
        <p:grpSpPr>
          <a:xfrm>
            <a:off x="524058" y="2208793"/>
            <a:ext cx="11123563" cy="2880725"/>
            <a:chOff x="445137" y="1931391"/>
            <a:chExt cx="11123563" cy="2880725"/>
          </a:xfrm>
        </p:grpSpPr>
        <p:sp>
          <p:nvSpPr>
            <p:cNvPr id="13" name="TextBox 12">
              <a:extLst>
                <a:ext uri="{FF2B5EF4-FFF2-40B4-BE49-F238E27FC236}">
                  <a16:creationId xmlns:a16="http://schemas.microsoft.com/office/drawing/2014/main" id="{DD82244F-9E8D-1E1B-E688-FD2BB491B572}"/>
                </a:ext>
              </a:extLst>
            </p:cNvPr>
            <p:cNvSpPr txBox="1"/>
            <p:nvPr/>
          </p:nvSpPr>
          <p:spPr>
            <a:xfrm>
              <a:off x="445137" y="1931391"/>
              <a:ext cx="11123563" cy="2880725"/>
            </a:xfrm>
            <a:prstGeom prst="rect">
              <a:avLst/>
            </a:prstGeom>
            <a:noFill/>
            <a:ln w="28575">
              <a:solidFill>
                <a:schemeClr val="accent1">
                  <a:lumMod val="75000"/>
                </a:schemeClr>
              </a:solidFill>
            </a:ln>
          </p:spPr>
          <p:txBody>
            <a:bodyPr wrap="square">
              <a:spAutoFit/>
            </a:bodyPr>
            <a:lstStyle/>
            <a:p>
              <a:pPr>
                <a:lnSpc>
                  <a:spcPct val="150000"/>
                </a:lnSpc>
              </a:pPr>
              <a:r>
                <a:rPr lang="en-US" sz="3100" dirty="0">
                  <a:solidFill>
                    <a:schemeClr val="tx2"/>
                  </a:solidFill>
                </a:rPr>
                <a:t>The letter follows the model and uses the correct structure. </a:t>
              </a:r>
            </a:p>
            <a:p>
              <a:pPr>
                <a:lnSpc>
                  <a:spcPct val="150000"/>
                </a:lnSpc>
              </a:pPr>
              <a:r>
                <a:rPr lang="en-US" sz="3100" dirty="0">
                  <a:solidFill>
                    <a:schemeClr val="tx2"/>
                  </a:solidFill>
                </a:rPr>
                <a:t>It is interesting. (Suggest ideas, if not.) </a:t>
              </a:r>
            </a:p>
            <a:p>
              <a:pPr>
                <a:lnSpc>
                  <a:spcPct val="150000"/>
                </a:lnSpc>
              </a:pPr>
              <a:r>
                <a:rPr lang="en-US" sz="3100" dirty="0">
                  <a:solidFill>
                    <a:schemeClr val="tx2"/>
                  </a:solidFill>
                </a:rPr>
                <a:t>I can understand everything. </a:t>
              </a:r>
            </a:p>
            <a:p>
              <a:pPr>
                <a:lnSpc>
                  <a:spcPct val="150000"/>
                </a:lnSpc>
              </a:pPr>
              <a:r>
                <a:rPr lang="en-US" sz="3100" dirty="0">
                  <a:solidFill>
                    <a:schemeClr val="tx2"/>
                  </a:solidFill>
                </a:rPr>
                <a:t>(Underline anything you don't understand.)</a:t>
              </a:r>
            </a:p>
          </p:txBody>
        </p:sp>
        <p:pic>
          <p:nvPicPr>
            <p:cNvPr id="14" name="Picture 13">
              <a:extLst>
                <a:ext uri="{FF2B5EF4-FFF2-40B4-BE49-F238E27FC236}">
                  <a16:creationId xmlns:a16="http://schemas.microsoft.com/office/drawing/2014/main" id="{920D668E-4EC3-20FE-9D56-DB8607DD00D6}"/>
                </a:ext>
              </a:extLst>
            </p:cNvPr>
            <p:cNvPicPr>
              <a:picLocks noChangeAspect="1"/>
            </p:cNvPicPr>
            <p:nvPr/>
          </p:nvPicPr>
          <p:blipFill>
            <a:blip r:embed="rId2"/>
            <a:stretch>
              <a:fillRect/>
            </a:stretch>
          </p:blipFill>
          <p:spPr>
            <a:xfrm>
              <a:off x="10141636" y="2042993"/>
              <a:ext cx="1125804" cy="562902"/>
            </a:xfrm>
            <a:prstGeom prst="rect">
              <a:avLst/>
            </a:prstGeom>
          </p:spPr>
        </p:pic>
        <p:pic>
          <p:nvPicPr>
            <p:cNvPr id="15" name="Picture 14">
              <a:extLst>
                <a:ext uri="{FF2B5EF4-FFF2-40B4-BE49-F238E27FC236}">
                  <a16:creationId xmlns:a16="http://schemas.microsoft.com/office/drawing/2014/main" id="{09C8A5FC-698F-9109-D6AE-0337C329C508}"/>
                </a:ext>
              </a:extLst>
            </p:cNvPr>
            <p:cNvPicPr>
              <a:picLocks noChangeAspect="1"/>
            </p:cNvPicPr>
            <p:nvPr/>
          </p:nvPicPr>
          <p:blipFill>
            <a:blip r:embed="rId2"/>
            <a:stretch>
              <a:fillRect/>
            </a:stretch>
          </p:blipFill>
          <p:spPr>
            <a:xfrm>
              <a:off x="10141636" y="2744864"/>
              <a:ext cx="1125804" cy="562902"/>
            </a:xfrm>
            <a:prstGeom prst="rect">
              <a:avLst/>
            </a:prstGeom>
          </p:spPr>
        </p:pic>
        <p:pic>
          <p:nvPicPr>
            <p:cNvPr id="16" name="Picture 15">
              <a:extLst>
                <a:ext uri="{FF2B5EF4-FFF2-40B4-BE49-F238E27FC236}">
                  <a16:creationId xmlns:a16="http://schemas.microsoft.com/office/drawing/2014/main" id="{58C8B114-7C17-B04E-4A41-A86B28E2F040}"/>
                </a:ext>
              </a:extLst>
            </p:cNvPr>
            <p:cNvPicPr>
              <a:picLocks noChangeAspect="1"/>
            </p:cNvPicPr>
            <p:nvPr/>
          </p:nvPicPr>
          <p:blipFill>
            <a:blip r:embed="rId2"/>
            <a:stretch>
              <a:fillRect/>
            </a:stretch>
          </p:blipFill>
          <p:spPr>
            <a:xfrm>
              <a:off x="10141636" y="3486246"/>
              <a:ext cx="1125804" cy="562902"/>
            </a:xfrm>
            <a:prstGeom prst="rect">
              <a:avLst/>
            </a:prstGeom>
          </p:spPr>
        </p:pic>
      </p:grpSp>
    </p:spTree>
    <p:extLst>
      <p:ext uri="{BB962C8B-B14F-4D97-AF65-F5344CB8AC3E}">
        <p14:creationId xmlns:p14="http://schemas.microsoft.com/office/powerpoint/2010/main" val="302832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2: Health</a:t>
            </a:r>
            <a:endParaRPr lang="en-US" sz="3200" b="1" dirty="0">
              <a:solidFill>
                <a:srgbClr val="0070C0"/>
              </a:solidFill>
            </a:endParaRPr>
          </a:p>
          <a:p>
            <a:pPr algn="ctr"/>
            <a:r>
              <a:rPr lang="en-US" sz="3200" b="1" dirty="0">
                <a:solidFill>
                  <a:srgbClr val="00B050"/>
                </a:solidFill>
              </a:rPr>
              <a:t>Lesson 3.2: Writing</a:t>
            </a:r>
            <a:endParaRPr lang="en-US" sz="3200" dirty="0"/>
          </a:p>
          <a:p>
            <a:pPr algn="ctr"/>
            <a:r>
              <a:rPr lang="en-US" sz="3200" dirty="0">
                <a:solidFill>
                  <a:srgbClr val="FF0000"/>
                </a:solidFill>
              </a:rPr>
              <a:t>Page</a:t>
            </a:r>
            <a:r>
              <a:rPr lang="en-US" sz="3200" dirty="0"/>
              <a:t> </a:t>
            </a:r>
            <a:r>
              <a:rPr lang="en-US" sz="3200" dirty="0">
                <a:solidFill>
                  <a:srgbClr val="FF0000"/>
                </a:solidFill>
              </a:rPr>
              <a:t>19</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826771" y="963075"/>
            <a:ext cx="11511841" cy="5595378"/>
          </a:xfrm>
          <a:prstGeom prst="rect">
            <a:avLst/>
          </a:prstGeom>
          <a:noFill/>
        </p:spPr>
        <p:txBody>
          <a:bodyPr wrap="square">
            <a:spAutoFit/>
          </a:bodyPr>
          <a:lstStyle/>
          <a:p>
            <a:pPr>
              <a:lnSpc>
                <a:spcPct val="120000"/>
              </a:lnSpc>
            </a:pPr>
            <a:r>
              <a:rPr lang="en-US" sz="3000" dirty="0">
                <a:solidFill>
                  <a:schemeClr val="tx2"/>
                </a:solidFill>
              </a:rPr>
              <a:t>a. Our fitness hall is closed until next month.</a:t>
            </a:r>
          </a:p>
          <a:p>
            <a:pPr>
              <a:lnSpc>
                <a:spcPct val="120000"/>
              </a:lnSpc>
            </a:pPr>
            <a:r>
              <a:rPr lang="en-US" sz="3000" dirty="0">
                <a:solidFill>
                  <a:schemeClr val="tx2"/>
                </a:solidFill>
              </a:rPr>
              <a:t>b. John West, 215 Penny Lane, Liverpool L15 9EB</a:t>
            </a:r>
          </a:p>
          <a:p>
            <a:pPr>
              <a:lnSpc>
                <a:spcPct val="120000"/>
              </a:lnSpc>
            </a:pPr>
            <a:r>
              <a:rPr lang="en-US" sz="3000" dirty="0">
                <a:solidFill>
                  <a:schemeClr val="tx2"/>
                </a:solidFill>
              </a:rPr>
              <a:t>     Ms. Harris, 83 Pound Street, Liverpool L15 9AY</a:t>
            </a:r>
          </a:p>
          <a:p>
            <a:pPr>
              <a:lnSpc>
                <a:spcPct val="120000"/>
              </a:lnSpc>
            </a:pPr>
            <a:r>
              <a:rPr lang="en-US" sz="3000" dirty="0">
                <a:solidFill>
                  <a:schemeClr val="tx2"/>
                </a:solidFill>
              </a:rPr>
              <a:t>c. Dear Ms. Harris,</a:t>
            </a:r>
          </a:p>
          <a:p>
            <a:pPr>
              <a:lnSpc>
                <a:spcPct val="120000"/>
              </a:lnSpc>
              <a:tabLst>
                <a:tab pos="404813" algn="l"/>
              </a:tabLst>
            </a:pPr>
            <a:r>
              <a:rPr lang="en-US" sz="3000" dirty="0">
                <a:solidFill>
                  <a:schemeClr val="tx2"/>
                </a:solidFill>
              </a:rPr>
              <a:t>d. My name is John from Penny Lane Fitness Center and I am writing to 	ask if we can use the town hall for our fitness classes.</a:t>
            </a:r>
          </a:p>
          <a:p>
            <a:pPr>
              <a:lnSpc>
                <a:spcPct val="120000"/>
              </a:lnSpc>
            </a:pPr>
            <a:r>
              <a:rPr lang="en-US" sz="3000" dirty="0">
                <a:solidFill>
                  <a:schemeClr val="tx2"/>
                </a:solidFill>
              </a:rPr>
              <a:t>e. Sincerely,</a:t>
            </a:r>
          </a:p>
          <a:p>
            <a:pPr marL="346075" indent="-346075">
              <a:lnSpc>
                <a:spcPct val="120000"/>
              </a:lnSpc>
            </a:pPr>
            <a:r>
              <a:rPr lang="en-US" sz="3000" dirty="0">
                <a:solidFill>
                  <a:schemeClr val="tx2"/>
                </a:solidFill>
              </a:rPr>
              <a:t>	John West</a:t>
            </a:r>
          </a:p>
          <a:p>
            <a:pPr>
              <a:lnSpc>
                <a:spcPct val="120000"/>
              </a:lnSpc>
            </a:pPr>
            <a:r>
              <a:rPr lang="en-US" sz="3000" dirty="0">
                <a:solidFill>
                  <a:schemeClr val="tx2"/>
                </a:solidFill>
              </a:rPr>
              <a:t>f.  We would like to use the town hall on Wednesdays from 7 until 9 p.m.</a:t>
            </a:r>
          </a:p>
          <a:p>
            <a:pPr>
              <a:lnSpc>
                <a:spcPct val="120000"/>
              </a:lnSpc>
            </a:pPr>
            <a:r>
              <a:rPr lang="en-US" sz="3000" dirty="0">
                <a:solidFill>
                  <a:schemeClr val="tx2"/>
                </a:solidFill>
              </a:rPr>
              <a:t>g. Please help us by saying yes.</a:t>
            </a:r>
          </a:p>
        </p:txBody>
      </p:sp>
      <p:sp>
        <p:nvSpPr>
          <p:cNvPr id="13" name="TextBox 12">
            <a:extLst>
              <a:ext uri="{FF2B5EF4-FFF2-40B4-BE49-F238E27FC236}">
                <a16:creationId xmlns:a16="http://schemas.microsoft.com/office/drawing/2014/main" id="{2720F155-9034-5076-BA96-172E66D5E9EF}"/>
              </a:ext>
            </a:extLst>
          </p:cNvPr>
          <p:cNvSpPr txBox="1"/>
          <p:nvPr/>
        </p:nvSpPr>
        <p:spPr>
          <a:xfrm>
            <a:off x="-53463" y="204170"/>
            <a:ext cx="4490720" cy="492443"/>
          </a:xfrm>
          <a:prstGeom prst="rect">
            <a:avLst/>
          </a:prstGeom>
          <a:noFill/>
        </p:spPr>
        <p:txBody>
          <a:bodyPr wrap="square">
            <a:spAutoFit/>
          </a:bodyPr>
          <a:lstStyle/>
          <a:p>
            <a:r>
              <a:rPr lang="en-US" sz="2600" dirty="0">
                <a:solidFill>
                  <a:schemeClr val="tx2"/>
                </a:solidFill>
              </a:rPr>
              <a:t>Workbook page 13</a:t>
            </a:r>
          </a:p>
        </p:txBody>
      </p:sp>
      <p:sp>
        <p:nvSpPr>
          <p:cNvPr id="4" name="TextBox 3">
            <a:extLst>
              <a:ext uri="{FF2B5EF4-FFF2-40B4-BE49-F238E27FC236}">
                <a16:creationId xmlns:a16="http://schemas.microsoft.com/office/drawing/2014/main" id="{ECE745CD-EA60-B7DF-893B-D6C8AC42656C}"/>
              </a:ext>
            </a:extLst>
          </p:cNvPr>
          <p:cNvSpPr txBox="1"/>
          <p:nvPr/>
        </p:nvSpPr>
        <p:spPr>
          <a:xfrm>
            <a:off x="-53463" y="504856"/>
            <a:ext cx="11034889" cy="553998"/>
          </a:xfrm>
          <a:prstGeom prst="rect">
            <a:avLst/>
          </a:prstGeom>
          <a:noFill/>
        </p:spPr>
        <p:txBody>
          <a:bodyPr wrap="square">
            <a:spAutoFit/>
          </a:bodyPr>
          <a:lstStyle/>
          <a:p>
            <a:r>
              <a:rPr lang="en-US" sz="3000" b="1" dirty="0">
                <a:solidFill>
                  <a:schemeClr val="tx2"/>
                </a:solidFill>
              </a:rPr>
              <a:t>Number the sentences (1–7) in correct order of a request letter.</a:t>
            </a:r>
          </a:p>
        </p:txBody>
      </p:sp>
      <p:sp>
        <p:nvSpPr>
          <p:cNvPr id="6" name="TextBox 5">
            <a:extLst>
              <a:ext uri="{FF2B5EF4-FFF2-40B4-BE49-F238E27FC236}">
                <a16:creationId xmlns:a16="http://schemas.microsoft.com/office/drawing/2014/main" id="{A1DE8BBF-F3F4-3C47-C70C-70AA6E3CCD3B}"/>
              </a:ext>
            </a:extLst>
          </p:cNvPr>
          <p:cNvSpPr txBox="1"/>
          <p:nvPr/>
        </p:nvSpPr>
        <p:spPr>
          <a:xfrm>
            <a:off x="-346015" y="966084"/>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7" name="TextBox 6">
            <a:extLst>
              <a:ext uri="{FF2B5EF4-FFF2-40B4-BE49-F238E27FC236}">
                <a16:creationId xmlns:a16="http://schemas.microsoft.com/office/drawing/2014/main" id="{7CBD92D8-7E03-B83D-CC1E-542B1A44D7F1}"/>
              </a:ext>
            </a:extLst>
          </p:cNvPr>
          <p:cNvSpPr txBox="1"/>
          <p:nvPr/>
        </p:nvSpPr>
        <p:spPr>
          <a:xfrm>
            <a:off x="-346015" y="1517073"/>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8" name="TextBox 7">
            <a:extLst>
              <a:ext uri="{FF2B5EF4-FFF2-40B4-BE49-F238E27FC236}">
                <a16:creationId xmlns:a16="http://schemas.microsoft.com/office/drawing/2014/main" id="{85E48595-2E9C-7B78-6966-1933DB8C22A9}"/>
              </a:ext>
            </a:extLst>
          </p:cNvPr>
          <p:cNvSpPr txBox="1"/>
          <p:nvPr/>
        </p:nvSpPr>
        <p:spPr>
          <a:xfrm>
            <a:off x="-346015" y="2611145"/>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9" name="TextBox 8">
            <a:extLst>
              <a:ext uri="{FF2B5EF4-FFF2-40B4-BE49-F238E27FC236}">
                <a16:creationId xmlns:a16="http://schemas.microsoft.com/office/drawing/2014/main" id="{4158A5A7-5E11-7D6D-F193-2B08795EC658}"/>
              </a:ext>
            </a:extLst>
          </p:cNvPr>
          <p:cNvSpPr txBox="1"/>
          <p:nvPr/>
        </p:nvSpPr>
        <p:spPr>
          <a:xfrm>
            <a:off x="-346015" y="3186625"/>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0" name="TextBox 9">
            <a:extLst>
              <a:ext uri="{FF2B5EF4-FFF2-40B4-BE49-F238E27FC236}">
                <a16:creationId xmlns:a16="http://schemas.microsoft.com/office/drawing/2014/main" id="{188932DE-1E45-7A04-C24D-1A71AE21F672}"/>
              </a:ext>
            </a:extLst>
          </p:cNvPr>
          <p:cNvSpPr txBox="1"/>
          <p:nvPr/>
        </p:nvSpPr>
        <p:spPr>
          <a:xfrm>
            <a:off x="-379009" y="4251662"/>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1" name="TextBox 10">
            <a:extLst>
              <a:ext uri="{FF2B5EF4-FFF2-40B4-BE49-F238E27FC236}">
                <a16:creationId xmlns:a16="http://schemas.microsoft.com/office/drawing/2014/main" id="{E0EEB112-1368-4D15-95ED-669002155BE8}"/>
              </a:ext>
            </a:extLst>
          </p:cNvPr>
          <p:cNvSpPr txBox="1"/>
          <p:nvPr/>
        </p:nvSpPr>
        <p:spPr>
          <a:xfrm>
            <a:off x="-357507" y="5362637"/>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2" name="TextBox 11">
            <a:extLst>
              <a:ext uri="{FF2B5EF4-FFF2-40B4-BE49-F238E27FC236}">
                <a16:creationId xmlns:a16="http://schemas.microsoft.com/office/drawing/2014/main" id="{B50AFBB9-E95F-9B4B-D65D-45877673DB05}"/>
              </a:ext>
            </a:extLst>
          </p:cNvPr>
          <p:cNvSpPr txBox="1"/>
          <p:nvPr/>
        </p:nvSpPr>
        <p:spPr>
          <a:xfrm>
            <a:off x="-357507" y="5917916"/>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9" name="TextBox 18">
            <a:extLst>
              <a:ext uri="{FF2B5EF4-FFF2-40B4-BE49-F238E27FC236}">
                <a16:creationId xmlns:a16="http://schemas.microsoft.com/office/drawing/2014/main" id="{A5070FAE-B8D1-D544-9C4B-A42BA622425B}"/>
              </a:ext>
            </a:extLst>
          </p:cNvPr>
          <p:cNvSpPr txBox="1"/>
          <p:nvPr/>
        </p:nvSpPr>
        <p:spPr>
          <a:xfrm>
            <a:off x="96793" y="1524777"/>
            <a:ext cx="741040" cy="584775"/>
          </a:xfrm>
          <a:prstGeom prst="rect">
            <a:avLst/>
          </a:prstGeom>
          <a:noFill/>
        </p:spPr>
        <p:txBody>
          <a:bodyPr wrap="square">
            <a:spAutoFit/>
          </a:bodyPr>
          <a:lstStyle/>
          <a:p>
            <a:pPr algn="ctr"/>
            <a:r>
              <a:rPr lang="en-US" sz="3200" dirty="0">
                <a:solidFill>
                  <a:srgbClr val="FF0000"/>
                </a:solidFill>
              </a:rPr>
              <a:t>1</a:t>
            </a:r>
          </a:p>
        </p:txBody>
      </p:sp>
      <p:sp>
        <p:nvSpPr>
          <p:cNvPr id="20" name="TextBox 19">
            <a:extLst>
              <a:ext uri="{FF2B5EF4-FFF2-40B4-BE49-F238E27FC236}">
                <a16:creationId xmlns:a16="http://schemas.microsoft.com/office/drawing/2014/main" id="{5071DF79-8BC3-5F2D-6198-BB13A7310F08}"/>
              </a:ext>
            </a:extLst>
          </p:cNvPr>
          <p:cNvSpPr txBox="1"/>
          <p:nvPr/>
        </p:nvSpPr>
        <p:spPr>
          <a:xfrm>
            <a:off x="101744" y="2617006"/>
            <a:ext cx="741040" cy="584775"/>
          </a:xfrm>
          <a:prstGeom prst="rect">
            <a:avLst/>
          </a:prstGeom>
          <a:noFill/>
        </p:spPr>
        <p:txBody>
          <a:bodyPr wrap="square">
            <a:spAutoFit/>
          </a:bodyPr>
          <a:lstStyle/>
          <a:p>
            <a:pPr algn="ctr"/>
            <a:r>
              <a:rPr lang="en-US" sz="3200" dirty="0">
                <a:solidFill>
                  <a:srgbClr val="FF0000"/>
                </a:solidFill>
              </a:rPr>
              <a:t>2</a:t>
            </a:r>
          </a:p>
        </p:txBody>
      </p:sp>
      <p:sp>
        <p:nvSpPr>
          <p:cNvPr id="21" name="TextBox 20">
            <a:extLst>
              <a:ext uri="{FF2B5EF4-FFF2-40B4-BE49-F238E27FC236}">
                <a16:creationId xmlns:a16="http://schemas.microsoft.com/office/drawing/2014/main" id="{43A4C0F3-45F1-2052-93AA-5898CED4A3A3}"/>
              </a:ext>
            </a:extLst>
          </p:cNvPr>
          <p:cNvSpPr txBox="1"/>
          <p:nvPr/>
        </p:nvSpPr>
        <p:spPr>
          <a:xfrm>
            <a:off x="108877" y="3167144"/>
            <a:ext cx="741040" cy="584775"/>
          </a:xfrm>
          <a:prstGeom prst="rect">
            <a:avLst/>
          </a:prstGeom>
          <a:noFill/>
        </p:spPr>
        <p:txBody>
          <a:bodyPr wrap="square">
            <a:spAutoFit/>
          </a:bodyPr>
          <a:lstStyle/>
          <a:p>
            <a:pPr algn="ctr"/>
            <a:r>
              <a:rPr lang="en-US" sz="3200" dirty="0">
                <a:solidFill>
                  <a:srgbClr val="FF0000"/>
                </a:solidFill>
              </a:rPr>
              <a:t>3</a:t>
            </a:r>
          </a:p>
        </p:txBody>
      </p:sp>
      <p:sp>
        <p:nvSpPr>
          <p:cNvPr id="22" name="TextBox 21">
            <a:extLst>
              <a:ext uri="{FF2B5EF4-FFF2-40B4-BE49-F238E27FC236}">
                <a16:creationId xmlns:a16="http://schemas.microsoft.com/office/drawing/2014/main" id="{F55E51E8-DDC0-7BCA-CE49-A431BD089F20}"/>
              </a:ext>
            </a:extLst>
          </p:cNvPr>
          <p:cNvSpPr txBox="1"/>
          <p:nvPr/>
        </p:nvSpPr>
        <p:spPr>
          <a:xfrm>
            <a:off x="63846" y="970597"/>
            <a:ext cx="741040" cy="584775"/>
          </a:xfrm>
          <a:prstGeom prst="rect">
            <a:avLst/>
          </a:prstGeom>
          <a:noFill/>
        </p:spPr>
        <p:txBody>
          <a:bodyPr wrap="square">
            <a:spAutoFit/>
          </a:bodyPr>
          <a:lstStyle/>
          <a:p>
            <a:pPr algn="ctr"/>
            <a:r>
              <a:rPr lang="en-US" sz="3200" dirty="0">
                <a:solidFill>
                  <a:srgbClr val="FF0000"/>
                </a:solidFill>
              </a:rPr>
              <a:t>4</a:t>
            </a:r>
          </a:p>
        </p:txBody>
      </p:sp>
      <p:sp>
        <p:nvSpPr>
          <p:cNvPr id="23" name="TextBox 22">
            <a:extLst>
              <a:ext uri="{FF2B5EF4-FFF2-40B4-BE49-F238E27FC236}">
                <a16:creationId xmlns:a16="http://schemas.microsoft.com/office/drawing/2014/main" id="{A62DEEA4-C01C-C8DD-8BE4-5BE086F76AC1}"/>
              </a:ext>
            </a:extLst>
          </p:cNvPr>
          <p:cNvSpPr txBox="1"/>
          <p:nvPr/>
        </p:nvSpPr>
        <p:spPr>
          <a:xfrm>
            <a:off x="39934" y="5371343"/>
            <a:ext cx="741040" cy="584775"/>
          </a:xfrm>
          <a:prstGeom prst="rect">
            <a:avLst/>
          </a:prstGeom>
          <a:noFill/>
        </p:spPr>
        <p:txBody>
          <a:bodyPr wrap="square">
            <a:spAutoFit/>
          </a:bodyPr>
          <a:lstStyle/>
          <a:p>
            <a:pPr algn="ctr"/>
            <a:r>
              <a:rPr lang="en-US" sz="3200" dirty="0">
                <a:solidFill>
                  <a:srgbClr val="FF0000"/>
                </a:solidFill>
              </a:rPr>
              <a:t>5</a:t>
            </a:r>
          </a:p>
        </p:txBody>
      </p:sp>
      <p:sp>
        <p:nvSpPr>
          <p:cNvPr id="24" name="TextBox 23">
            <a:extLst>
              <a:ext uri="{FF2B5EF4-FFF2-40B4-BE49-F238E27FC236}">
                <a16:creationId xmlns:a16="http://schemas.microsoft.com/office/drawing/2014/main" id="{F713FEA5-16AF-D822-D6ED-4650776F0B95}"/>
              </a:ext>
            </a:extLst>
          </p:cNvPr>
          <p:cNvSpPr txBox="1"/>
          <p:nvPr/>
        </p:nvSpPr>
        <p:spPr>
          <a:xfrm>
            <a:off x="62918" y="5897125"/>
            <a:ext cx="729548" cy="584775"/>
          </a:xfrm>
          <a:prstGeom prst="rect">
            <a:avLst/>
          </a:prstGeom>
          <a:noFill/>
        </p:spPr>
        <p:txBody>
          <a:bodyPr wrap="square">
            <a:spAutoFit/>
          </a:bodyPr>
          <a:lstStyle/>
          <a:p>
            <a:pPr algn="ctr"/>
            <a:r>
              <a:rPr lang="en-US" sz="3200" dirty="0">
                <a:solidFill>
                  <a:srgbClr val="FF0000"/>
                </a:solidFill>
              </a:rPr>
              <a:t>6</a:t>
            </a:r>
          </a:p>
        </p:txBody>
      </p:sp>
      <p:sp>
        <p:nvSpPr>
          <p:cNvPr id="26" name="TextBox 25">
            <a:extLst>
              <a:ext uri="{FF2B5EF4-FFF2-40B4-BE49-F238E27FC236}">
                <a16:creationId xmlns:a16="http://schemas.microsoft.com/office/drawing/2014/main" id="{97150AF9-D89A-CBB4-0D30-655065A4A8A1}"/>
              </a:ext>
            </a:extLst>
          </p:cNvPr>
          <p:cNvSpPr txBox="1"/>
          <p:nvPr/>
        </p:nvSpPr>
        <p:spPr>
          <a:xfrm>
            <a:off x="63846" y="4235087"/>
            <a:ext cx="741040" cy="584775"/>
          </a:xfrm>
          <a:prstGeom prst="rect">
            <a:avLst/>
          </a:prstGeom>
          <a:noFill/>
        </p:spPr>
        <p:txBody>
          <a:bodyPr wrap="square">
            <a:spAutoFit/>
          </a:bodyPr>
          <a:lstStyle/>
          <a:p>
            <a:pPr algn="ctr"/>
            <a:r>
              <a:rPr lang="en-US" sz="3200" dirty="0">
                <a:solidFill>
                  <a:srgbClr val="FF0000"/>
                </a:solidFill>
              </a:rPr>
              <a:t>7</a:t>
            </a:r>
          </a:p>
        </p:txBody>
      </p:sp>
      <p:sp>
        <p:nvSpPr>
          <p:cNvPr id="28" name="TextBox 27">
            <a:extLst>
              <a:ext uri="{FF2B5EF4-FFF2-40B4-BE49-F238E27FC236}">
                <a16:creationId xmlns:a16="http://schemas.microsoft.com/office/drawing/2014/main" id="{21EA1EA4-7112-B0EF-1CC8-82E568777953}"/>
              </a:ext>
            </a:extLst>
          </p:cNvPr>
          <p:cNvSpPr txBox="1"/>
          <p:nvPr/>
        </p:nvSpPr>
        <p:spPr>
          <a:xfrm>
            <a:off x="8886106" y="6081790"/>
            <a:ext cx="3270280" cy="40011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2921480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19" grpId="0"/>
      <p:bldP spid="20" grpId="0"/>
      <p:bldP spid="21" grpId="0"/>
      <p:bldP spid="22" grpId="0"/>
      <p:bldP spid="23" grpId="0"/>
      <p:bldP spid="2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E745CD-EA60-B7DF-893B-D6C8AC42656C}"/>
              </a:ext>
            </a:extLst>
          </p:cNvPr>
          <p:cNvSpPr txBox="1"/>
          <p:nvPr/>
        </p:nvSpPr>
        <p:spPr>
          <a:xfrm>
            <a:off x="0" y="364308"/>
            <a:ext cx="12129849" cy="1938992"/>
          </a:xfrm>
          <a:prstGeom prst="rect">
            <a:avLst/>
          </a:prstGeom>
          <a:noFill/>
        </p:spPr>
        <p:txBody>
          <a:bodyPr wrap="square">
            <a:spAutoFit/>
          </a:bodyPr>
          <a:lstStyle/>
          <a:p>
            <a:r>
              <a:rPr lang="en-US" sz="3000" b="1" dirty="0">
                <a:solidFill>
                  <a:schemeClr val="tx2"/>
                </a:solidFill>
              </a:rPr>
              <a:t>Think about sports and fitness in your school. Is there enough space to play sports and do exercise? What kind of sports equipment (bats, balls, table tennis) or facilities (swimming pool, football pitch) would you like to have? Complete the table about your school.</a:t>
            </a:r>
          </a:p>
        </p:txBody>
      </p:sp>
      <p:sp>
        <p:nvSpPr>
          <p:cNvPr id="17" name="TextBox 16">
            <a:extLst>
              <a:ext uri="{FF2B5EF4-FFF2-40B4-BE49-F238E27FC236}">
                <a16:creationId xmlns:a16="http://schemas.microsoft.com/office/drawing/2014/main" id="{0A9281A0-CF5C-32E1-AE91-FD9CAB6700BD}"/>
              </a:ext>
            </a:extLst>
          </p:cNvPr>
          <p:cNvSpPr txBox="1"/>
          <p:nvPr/>
        </p:nvSpPr>
        <p:spPr>
          <a:xfrm>
            <a:off x="8094948" y="7168503"/>
            <a:ext cx="4602480" cy="461665"/>
          </a:xfrm>
          <a:prstGeom prst="rect">
            <a:avLst/>
          </a:prstGeom>
          <a:noFill/>
        </p:spPr>
        <p:txBody>
          <a:bodyPr wrap="square" rtlCol="0">
            <a:spAutoFit/>
          </a:bodyPr>
          <a:lstStyle/>
          <a:p>
            <a:pPr algn="ctr"/>
            <a:r>
              <a:rPr lang="en-US" sz="2400" dirty="0"/>
              <a:t>Click here for the answers.</a:t>
            </a:r>
          </a:p>
        </p:txBody>
      </p:sp>
      <p:graphicFrame>
        <p:nvGraphicFramePr>
          <p:cNvPr id="29" name="Table 8">
            <a:extLst>
              <a:ext uri="{FF2B5EF4-FFF2-40B4-BE49-F238E27FC236}">
                <a16:creationId xmlns:a16="http://schemas.microsoft.com/office/drawing/2014/main" id="{6E4B4A86-E90B-84FD-686A-8E0F4A65F1C6}"/>
              </a:ext>
            </a:extLst>
          </p:cNvPr>
          <p:cNvGraphicFramePr>
            <a:graphicFrameLocks noGrp="1"/>
          </p:cNvGraphicFramePr>
          <p:nvPr>
            <p:extLst>
              <p:ext uri="{D42A27DB-BD31-4B8C-83A1-F6EECF244321}">
                <p14:modId xmlns:p14="http://schemas.microsoft.com/office/powerpoint/2010/main" val="1367221425"/>
              </p:ext>
            </p:extLst>
          </p:nvPr>
        </p:nvGraphicFramePr>
        <p:xfrm>
          <a:off x="311399" y="2558752"/>
          <a:ext cx="11569201" cy="3779520"/>
        </p:xfrm>
        <a:graphic>
          <a:graphicData uri="http://schemas.openxmlformats.org/drawingml/2006/table">
            <a:tbl>
              <a:tblPr firstRow="1" bandRow="1">
                <a:tableStyleId>{5C22544A-7EE6-4342-B048-85BDC9FD1C3A}</a:tableStyleId>
              </a:tblPr>
              <a:tblGrid>
                <a:gridCol w="4439920">
                  <a:extLst>
                    <a:ext uri="{9D8B030D-6E8A-4147-A177-3AD203B41FA5}">
                      <a16:colId xmlns:a16="http://schemas.microsoft.com/office/drawing/2014/main" val="376857230"/>
                    </a:ext>
                  </a:extLst>
                </a:gridCol>
                <a:gridCol w="7129281">
                  <a:extLst>
                    <a:ext uri="{9D8B030D-6E8A-4147-A177-3AD203B41FA5}">
                      <a16:colId xmlns:a16="http://schemas.microsoft.com/office/drawing/2014/main" val="316608958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Address of your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422398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a:solidFill>
                            <a:schemeClr val="accent1">
                              <a:lumMod val="75000"/>
                            </a:schemeClr>
                          </a:solidFill>
                        </a:rPr>
                        <a:t>Name of your principal</a:t>
                      </a:r>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14669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Space and equipment in your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399065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Sports and fitness equipment you would like to have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94666885"/>
                  </a:ext>
                </a:extLst>
              </a:tr>
            </a:tbl>
          </a:graphicData>
        </a:graphic>
      </p:graphicFrame>
    </p:spTree>
    <p:extLst>
      <p:ext uri="{BB962C8B-B14F-4D97-AF65-F5344CB8AC3E}">
        <p14:creationId xmlns:p14="http://schemas.microsoft.com/office/powerpoint/2010/main" val="2749445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F3A10-3E56-DD1F-0C7F-E3ADE3C49C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9161"/>
            <a:ext cx="9059917" cy="603941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7183121" y="423746"/>
            <a:ext cx="5008880" cy="643719"/>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3945096117"/>
      </p:ext>
    </p:extLst>
  </p:cSld>
  <p:clrMapOvr>
    <a:masterClrMapping/>
  </p:clrMapOvr>
  <p:transition spd="med">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9364"/>
            <a:ext cx="4276107" cy="923330"/>
          </a:xfrm>
          <a:prstGeom prst="rect">
            <a:avLst/>
          </a:prstGeom>
        </p:spPr>
        <p:txBody>
          <a:bodyPr wrap="none">
            <a:spAutoFit/>
          </a:bodyPr>
          <a:lstStyle/>
          <a:p>
            <a:r>
              <a:rPr lang="en-US" sz="5400" b="1" dirty="0">
                <a:solidFill>
                  <a:srgbClr val="FF0000"/>
                </a:solidFill>
              </a:rPr>
              <a:t>Today’s lesson</a:t>
            </a:r>
          </a:p>
        </p:txBody>
      </p:sp>
      <p:sp>
        <p:nvSpPr>
          <p:cNvPr id="11" name="TextBox 10">
            <a:extLst>
              <a:ext uri="{FF2B5EF4-FFF2-40B4-BE49-F238E27FC236}">
                <a16:creationId xmlns:a16="http://schemas.microsoft.com/office/drawing/2014/main" id="{772E5FF4-D731-C9ED-7165-434888BCB149}"/>
              </a:ext>
            </a:extLst>
          </p:cNvPr>
          <p:cNvSpPr txBox="1"/>
          <p:nvPr/>
        </p:nvSpPr>
        <p:spPr>
          <a:xfrm>
            <a:off x="259112" y="2351314"/>
            <a:ext cx="2822134" cy="156966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rgbClr val="002060"/>
                </a:solidFill>
              </a:rPr>
              <a:t>WRITING </a:t>
            </a:r>
            <a:br>
              <a:rPr lang="en-US" sz="3200" dirty="0">
                <a:solidFill>
                  <a:srgbClr val="002060"/>
                </a:solidFill>
              </a:rPr>
            </a:br>
            <a:r>
              <a:rPr lang="en-US" sz="3200" dirty="0">
                <a:solidFill>
                  <a:srgbClr val="002060"/>
                </a:solidFill>
              </a:rPr>
              <a:t>A REQUEST LETTER</a:t>
            </a:r>
            <a:endParaRPr lang="en-US" dirty="0">
              <a:solidFill>
                <a:srgbClr val="002060"/>
              </a:solidFill>
            </a:endParaRPr>
          </a:p>
        </p:txBody>
      </p:sp>
      <p:cxnSp>
        <p:nvCxnSpPr>
          <p:cNvPr id="12" name="Straight Arrow Connector 11">
            <a:extLst>
              <a:ext uri="{FF2B5EF4-FFF2-40B4-BE49-F238E27FC236}">
                <a16:creationId xmlns:a16="http://schemas.microsoft.com/office/drawing/2014/main" id="{C800CF68-4854-2300-5884-6CDF6C96E035}"/>
              </a:ext>
            </a:extLst>
          </p:cNvPr>
          <p:cNvCxnSpPr>
            <a:cxnSpLocks/>
            <a:stCxn id="11" idx="3"/>
          </p:cNvCxnSpPr>
          <p:nvPr/>
        </p:nvCxnSpPr>
        <p:spPr>
          <a:xfrm flipV="1">
            <a:off x="3081246" y="857403"/>
            <a:ext cx="2356367" cy="2278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45BEBD-87C8-ECED-BA01-02C851E20EFA}"/>
              </a:ext>
            </a:extLst>
          </p:cNvPr>
          <p:cNvSpPr txBox="1"/>
          <p:nvPr/>
        </p:nvSpPr>
        <p:spPr>
          <a:xfrm>
            <a:off x="5557357" y="318794"/>
            <a:ext cx="6140657"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400050" indent="-400050"/>
            <a:r>
              <a:rPr lang="en-US" sz="3200" dirty="0">
                <a:solidFill>
                  <a:schemeClr val="tx2"/>
                </a:solidFill>
              </a:rPr>
              <a:t>1. Write your address at the top </a:t>
            </a:r>
            <a:br>
              <a:rPr lang="en-US" sz="3200" dirty="0">
                <a:solidFill>
                  <a:schemeClr val="tx2"/>
                </a:solidFill>
              </a:rPr>
            </a:br>
            <a:r>
              <a:rPr lang="en-US" sz="3200" dirty="0">
                <a:solidFill>
                  <a:schemeClr val="tx2"/>
                </a:solidFill>
              </a:rPr>
              <a:t>and the receiver's address below.</a:t>
            </a:r>
          </a:p>
        </p:txBody>
      </p:sp>
      <p:cxnSp>
        <p:nvCxnSpPr>
          <p:cNvPr id="14" name="Straight Arrow Connector 13">
            <a:extLst>
              <a:ext uri="{FF2B5EF4-FFF2-40B4-BE49-F238E27FC236}">
                <a16:creationId xmlns:a16="http://schemas.microsoft.com/office/drawing/2014/main" id="{A7ED5FFB-F1EF-91D2-1D2D-38945BA87732}"/>
              </a:ext>
            </a:extLst>
          </p:cNvPr>
          <p:cNvCxnSpPr>
            <a:cxnSpLocks/>
            <a:stCxn id="11" idx="3"/>
            <a:endCxn id="15" idx="1"/>
          </p:cNvCxnSpPr>
          <p:nvPr/>
        </p:nvCxnSpPr>
        <p:spPr>
          <a:xfrm flipV="1">
            <a:off x="3081246" y="1766602"/>
            <a:ext cx="2476110" cy="1369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95F7E5-32B1-ED42-8246-9B9C7712C304}"/>
              </a:ext>
            </a:extLst>
          </p:cNvPr>
          <p:cNvSpPr txBox="1"/>
          <p:nvPr/>
        </p:nvSpPr>
        <p:spPr>
          <a:xfrm>
            <a:off x="5557356" y="1474214"/>
            <a:ext cx="614065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2. Write a greeting.</a:t>
            </a:r>
          </a:p>
        </p:txBody>
      </p:sp>
      <p:cxnSp>
        <p:nvCxnSpPr>
          <p:cNvPr id="16" name="Straight Arrow Connector 15">
            <a:extLst>
              <a:ext uri="{FF2B5EF4-FFF2-40B4-BE49-F238E27FC236}">
                <a16:creationId xmlns:a16="http://schemas.microsoft.com/office/drawing/2014/main" id="{9A5CF567-ADE2-CC32-A5EC-28219C70F9F8}"/>
              </a:ext>
            </a:extLst>
          </p:cNvPr>
          <p:cNvCxnSpPr>
            <a:cxnSpLocks/>
            <a:stCxn id="11" idx="3"/>
            <a:endCxn id="17" idx="1"/>
          </p:cNvCxnSpPr>
          <p:nvPr/>
        </p:nvCxnSpPr>
        <p:spPr>
          <a:xfrm flipV="1">
            <a:off x="3081246" y="2645127"/>
            <a:ext cx="2476110" cy="491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24E18F-17AB-4C2C-08E5-D4B27E1CACE5}"/>
              </a:ext>
            </a:extLst>
          </p:cNvPr>
          <p:cNvSpPr txBox="1"/>
          <p:nvPr/>
        </p:nvSpPr>
        <p:spPr>
          <a:xfrm>
            <a:off x="5557356" y="2106518"/>
            <a:ext cx="6140653"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400050" indent="-400050"/>
            <a:r>
              <a:rPr lang="en-US" sz="3200" dirty="0">
                <a:solidFill>
                  <a:schemeClr val="tx2"/>
                </a:solidFill>
              </a:rPr>
              <a:t>3. Say who you are and </a:t>
            </a:r>
            <a:br>
              <a:rPr lang="en-US" sz="3200" dirty="0">
                <a:solidFill>
                  <a:schemeClr val="tx2"/>
                </a:solidFill>
              </a:rPr>
            </a:br>
            <a:r>
              <a:rPr lang="en-US" sz="3200" dirty="0">
                <a:solidFill>
                  <a:schemeClr val="tx2"/>
                </a:solidFill>
              </a:rPr>
              <a:t>why you are writing.</a:t>
            </a:r>
          </a:p>
        </p:txBody>
      </p:sp>
      <p:cxnSp>
        <p:nvCxnSpPr>
          <p:cNvPr id="18" name="Straight Arrow Connector 17">
            <a:extLst>
              <a:ext uri="{FF2B5EF4-FFF2-40B4-BE49-F238E27FC236}">
                <a16:creationId xmlns:a16="http://schemas.microsoft.com/office/drawing/2014/main" id="{4B0FC1A0-3516-35DE-AD38-4C492B89F8FA}"/>
              </a:ext>
            </a:extLst>
          </p:cNvPr>
          <p:cNvCxnSpPr>
            <a:cxnSpLocks/>
            <a:stCxn id="11" idx="3"/>
            <a:endCxn id="19" idx="1"/>
          </p:cNvCxnSpPr>
          <p:nvPr/>
        </p:nvCxnSpPr>
        <p:spPr>
          <a:xfrm>
            <a:off x="3081246" y="3136144"/>
            <a:ext cx="2476110" cy="435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5B510E-39FB-C54A-8A61-49AEA12279B2}"/>
              </a:ext>
            </a:extLst>
          </p:cNvPr>
          <p:cNvSpPr txBox="1"/>
          <p:nvPr/>
        </p:nvSpPr>
        <p:spPr>
          <a:xfrm>
            <a:off x="5557356" y="3279179"/>
            <a:ext cx="6140652"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4. Introduce the problem.</a:t>
            </a:r>
          </a:p>
        </p:txBody>
      </p:sp>
      <p:sp>
        <p:nvSpPr>
          <p:cNvPr id="26" name="TextBox 25">
            <a:extLst>
              <a:ext uri="{FF2B5EF4-FFF2-40B4-BE49-F238E27FC236}">
                <a16:creationId xmlns:a16="http://schemas.microsoft.com/office/drawing/2014/main" id="{3003F4A2-14A5-25F0-5E90-15579815FA3D}"/>
              </a:ext>
            </a:extLst>
          </p:cNvPr>
          <p:cNvSpPr txBox="1"/>
          <p:nvPr/>
        </p:nvSpPr>
        <p:spPr>
          <a:xfrm>
            <a:off x="5557356" y="3979431"/>
            <a:ext cx="614065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5. Give useful solutions.</a:t>
            </a:r>
          </a:p>
        </p:txBody>
      </p:sp>
      <p:cxnSp>
        <p:nvCxnSpPr>
          <p:cNvPr id="28" name="Straight Arrow Connector 27">
            <a:extLst>
              <a:ext uri="{FF2B5EF4-FFF2-40B4-BE49-F238E27FC236}">
                <a16:creationId xmlns:a16="http://schemas.microsoft.com/office/drawing/2014/main" id="{6A7C9555-5ED2-76A3-AA02-2B9E086D4179}"/>
              </a:ext>
            </a:extLst>
          </p:cNvPr>
          <p:cNvCxnSpPr>
            <a:cxnSpLocks/>
            <a:stCxn id="11" idx="3"/>
            <a:endCxn id="26" idx="1"/>
          </p:cNvCxnSpPr>
          <p:nvPr/>
        </p:nvCxnSpPr>
        <p:spPr>
          <a:xfrm>
            <a:off x="3081246" y="3136144"/>
            <a:ext cx="2476110" cy="1135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254DF12-51F8-F2DB-718E-0BB3569F8256}"/>
              </a:ext>
            </a:extLst>
          </p:cNvPr>
          <p:cNvSpPr txBox="1"/>
          <p:nvPr/>
        </p:nvSpPr>
        <p:spPr>
          <a:xfrm>
            <a:off x="5557356" y="4648384"/>
            <a:ext cx="614065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6. Ask the reader to do something.</a:t>
            </a:r>
          </a:p>
        </p:txBody>
      </p:sp>
      <p:sp>
        <p:nvSpPr>
          <p:cNvPr id="31" name="TextBox 30">
            <a:extLst>
              <a:ext uri="{FF2B5EF4-FFF2-40B4-BE49-F238E27FC236}">
                <a16:creationId xmlns:a16="http://schemas.microsoft.com/office/drawing/2014/main" id="{A48DCD94-5DF2-F238-405D-A682E62C1A6A}"/>
              </a:ext>
            </a:extLst>
          </p:cNvPr>
          <p:cNvSpPr txBox="1"/>
          <p:nvPr/>
        </p:nvSpPr>
        <p:spPr>
          <a:xfrm>
            <a:off x="5557356" y="5317337"/>
            <a:ext cx="6140657"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tabLst>
                <a:tab pos="400050" algn="l"/>
              </a:tabLst>
            </a:pPr>
            <a:r>
              <a:rPr lang="en-US" sz="3200" dirty="0">
                <a:solidFill>
                  <a:schemeClr val="tx2"/>
                </a:solidFill>
              </a:rPr>
              <a:t>7. Finish the letter with a farewell 	and your name.</a:t>
            </a:r>
          </a:p>
        </p:txBody>
      </p:sp>
      <p:cxnSp>
        <p:nvCxnSpPr>
          <p:cNvPr id="39" name="Straight Arrow Connector 38">
            <a:extLst>
              <a:ext uri="{FF2B5EF4-FFF2-40B4-BE49-F238E27FC236}">
                <a16:creationId xmlns:a16="http://schemas.microsoft.com/office/drawing/2014/main" id="{CF8A31CD-2747-97AF-0978-C17E6543B22E}"/>
              </a:ext>
            </a:extLst>
          </p:cNvPr>
          <p:cNvCxnSpPr>
            <a:cxnSpLocks/>
            <a:stCxn id="11" idx="3"/>
            <a:endCxn id="30" idx="1"/>
          </p:cNvCxnSpPr>
          <p:nvPr/>
        </p:nvCxnSpPr>
        <p:spPr>
          <a:xfrm>
            <a:off x="3081246" y="3136144"/>
            <a:ext cx="2476110" cy="1804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BAE6358-2EE9-DB02-269F-11502B18B2D1}"/>
              </a:ext>
            </a:extLst>
          </p:cNvPr>
          <p:cNvCxnSpPr>
            <a:cxnSpLocks/>
            <a:stCxn id="11" idx="3"/>
          </p:cNvCxnSpPr>
          <p:nvPr/>
        </p:nvCxnSpPr>
        <p:spPr>
          <a:xfrm>
            <a:off x="3081246" y="3136144"/>
            <a:ext cx="2476111" cy="2573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3879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ircle(in)">
                                      <p:cBhvr>
                                        <p:cTn id="39" dur="2000"/>
                                        <p:tgtEl>
                                          <p:spTgt spid="2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circle(in)">
                                      <p:cBhvr>
                                        <p:cTn id="42" dur="20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20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circle(in)">
                                      <p:cBhvr>
                                        <p:cTn id="50" dur="20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ircle(in)">
                                      <p:cBhvr>
                                        <p:cTn id="55" dur="2000"/>
                                        <p:tgtEl>
                                          <p:spTgt spid="41"/>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circle(in)">
                                      <p:cBhvr>
                                        <p:cTn id="5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6"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401735" y="1925263"/>
            <a:ext cx="10327810"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Writing: </a:t>
            </a:r>
          </a:p>
          <a:p>
            <a:pPr marL="571500" indent="-571500">
              <a:buFontTx/>
              <a:buChar char="-"/>
            </a:pPr>
            <a:r>
              <a:rPr lang="en-US" sz="3600" i="1" dirty="0">
                <a:solidFill>
                  <a:srgbClr val="0070C0"/>
                </a:solidFill>
              </a:rPr>
              <a:t>Understand steps to write a request letter. </a:t>
            </a:r>
          </a:p>
          <a:p>
            <a:pPr marL="571500" indent="-571500">
              <a:buFontTx/>
              <a:buChar char="-"/>
            </a:pPr>
            <a:r>
              <a:rPr lang="en-US" sz="3600" i="1" dirty="0">
                <a:solidFill>
                  <a:srgbClr val="0070C0"/>
                </a:solidFill>
              </a:rPr>
              <a:t>Practice writing a request letter.</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093734" y="19515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writing exercise in Workbook, page 13.</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13</a:t>
            </a:r>
          </a:p>
          <a:p>
            <a:pPr marL="571500" indent="-571500">
              <a:buFontTx/>
              <a:buChar char="-"/>
            </a:pPr>
            <a:r>
              <a:rPr lang="en-US" sz="3600" i="1" dirty="0">
                <a:solidFill>
                  <a:srgbClr val="0070C0"/>
                </a:solidFill>
              </a:rPr>
              <a:t>Prepare Review Unit 2 (pages 86 &amp; 87, SB).</a:t>
            </a:r>
          </a:p>
          <a:p>
            <a:pPr marL="571500" indent="-571500">
              <a:buFontTx/>
              <a:buChar char="-"/>
            </a:pPr>
            <a:r>
              <a:rPr lang="en-US" sz="3600" i="1" dirty="0">
                <a:solidFill>
                  <a:srgbClr val="0070C0"/>
                </a:solidFill>
              </a:rPr>
              <a:t>Play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15" name="Picture 14">
            <a:extLst>
              <a:ext uri="{FF2B5EF4-FFF2-40B4-BE49-F238E27FC236}">
                <a16:creationId xmlns:a16="http://schemas.microsoft.com/office/drawing/2014/main" id="{6E255EEF-83C6-E749-018B-7809966EE5E2}"/>
              </a:ext>
            </a:extLst>
          </p:cNvPr>
          <p:cNvPicPr>
            <a:picLocks noChangeAspect="1"/>
          </p:cNvPicPr>
          <p:nvPr/>
        </p:nvPicPr>
        <p:blipFill>
          <a:blip r:embed="rId2"/>
          <a:stretch>
            <a:fillRect/>
          </a:stretch>
        </p:blipFill>
        <p:spPr>
          <a:xfrm>
            <a:off x="702918" y="1514066"/>
            <a:ext cx="1920785" cy="570039"/>
          </a:xfrm>
          <a:prstGeom prst="rect">
            <a:avLst/>
          </a:prstGeom>
        </p:spPr>
      </p:pic>
      <p:sp>
        <p:nvSpPr>
          <p:cNvPr id="16" name="Round Diagonal Corner Rectangle 10">
            <a:extLst>
              <a:ext uri="{FF2B5EF4-FFF2-40B4-BE49-F238E27FC236}">
                <a16:creationId xmlns:a16="http://schemas.microsoft.com/office/drawing/2014/main" id="{AB1C4153-2374-9B0A-0E87-6E467A143F7D}"/>
              </a:ext>
            </a:extLst>
          </p:cNvPr>
          <p:cNvSpPr/>
          <p:nvPr/>
        </p:nvSpPr>
        <p:spPr>
          <a:xfrm>
            <a:off x="2605067" y="4868044"/>
            <a:ext cx="2378633" cy="539496"/>
          </a:xfrm>
          <a:prstGeom prst="round2Diag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sp>
        <p:nvSpPr>
          <p:cNvPr id="17" name="Round Diagonal Corner Rectangle 10">
            <a:extLst>
              <a:ext uri="{FF2B5EF4-FFF2-40B4-BE49-F238E27FC236}">
                <a16:creationId xmlns:a16="http://schemas.microsoft.com/office/drawing/2014/main" id="{F44842C3-485A-1B2B-68DC-8C605FFB468E}"/>
              </a:ext>
            </a:extLst>
          </p:cNvPr>
          <p:cNvSpPr/>
          <p:nvPr/>
        </p:nvSpPr>
        <p:spPr>
          <a:xfrm>
            <a:off x="1274436" y="2269959"/>
            <a:ext cx="2591508" cy="539496"/>
          </a:xfrm>
          <a:prstGeom prst="round2Diag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Presentation</a:t>
            </a:r>
          </a:p>
        </p:txBody>
      </p:sp>
      <p:sp>
        <p:nvSpPr>
          <p:cNvPr id="18" name="Round Diagonal Corner Rectangle 10">
            <a:extLst>
              <a:ext uri="{FF2B5EF4-FFF2-40B4-BE49-F238E27FC236}">
                <a16:creationId xmlns:a16="http://schemas.microsoft.com/office/drawing/2014/main" id="{74345CD0-86BF-BCB1-C4F0-0370CA2E3595}"/>
              </a:ext>
            </a:extLst>
          </p:cNvPr>
          <p:cNvSpPr/>
          <p:nvPr/>
        </p:nvSpPr>
        <p:spPr>
          <a:xfrm>
            <a:off x="2180316" y="4010331"/>
            <a:ext cx="2378633" cy="539496"/>
          </a:xfrm>
          <a:prstGeom prst="round2Diag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Production</a:t>
            </a:r>
          </a:p>
        </p:txBody>
      </p:sp>
      <p:sp>
        <p:nvSpPr>
          <p:cNvPr id="19" name="Round Diagonal Corner Rectangle 10">
            <a:extLst>
              <a:ext uri="{FF2B5EF4-FFF2-40B4-BE49-F238E27FC236}">
                <a16:creationId xmlns:a16="http://schemas.microsoft.com/office/drawing/2014/main" id="{7AA8AAA4-F3A7-C01F-5144-03A896C760AB}"/>
              </a:ext>
            </a:extLst>
          </p:cNvPr>
          <p:cNvSpPr/>
          <p:nvPr/>
        </p:nvSpPr>
        <p:spPr>
          <a:xfrm>
            <a:off x="1589324" y="3130968"/>
            <a:ext cx="2378633" cy="539496"/>
          </a:xfrm>
          <a:prstGeom prst="round2Diag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Practice</a:t>
            </a:r>
          </a:p>
        </p:txBody>
      </p:sp>
      <p:sp>
        <p:nvSpPr>
          <p:cNvPr id="9" name="Round Diagonal Corner Rectangle 10">
            <a:extLst>
              <a:ext uri="{FF2B5EF4-FFF2-40B4-BE49-F238E27FC236}">
                <a16:creationId xmlns:a16="http://schemas.microsoft.com/office/drawing/2014/main" id="{D586A9FD-9E05-B777-E306-B8F69AED2D10}"/>
              </a:ext>
            </a:extLst>
          </p:cNvPr>
          <p:cNvSpPr/>
          <p:nvPr/>
        </p:nvSpPr>
        <p:spPr>
          <a:xfrm>
            <a:off x="3081213" y="5725757"/>
            <a:ext cx="2378633" cy="539496"/>
          </a:xfrm>
          <a:prstGeom prst="round2Diag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Wrap-up</a:t>
            </a:r>
          </a:p>
        </p:txBody>
      </p:sp>
      <p:pic>
        <p:nvPicPr>
          <p:cNvPr id="3" name="Picture 2"/>
          <p:cNvPicPr>
            <a:picLocks noChangeAspect="1"/>
          </p:cNvPicPr>
          <p:nvPr/>
        </p:nvPicPr>
        <p:blipFill>
          <a:blip r:embed="rId3"/>
          <a:stretch>
            <a:fillRect/>
          </a:stretch>
        </p:blipFill>
        <p:spPr>
          <a:xfrm>
            <a:off x="7121163"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00322" y="578094"/>
            <a:ext cx="5980924" cy="258532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a:t>
            </a:r>
            <a:r>
              <a:rPr lang="en-US" sz="3600" i="1" dirty="0">
                <a:solidFill>
                  <a:srgbClr val="0070C0"/>
                </a:solidFill>
              </a:rPr>
              <a:t>write a request letter.</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2932"/>
            <a:ext cx="12192001" cy="569387"/>
          </a:xfrm>
          <a:prstGeom prst="rect">
            <a:avLst/>
          </a:prstGeom>
        </p:spPr>
        <p:txBody>
          <a:bodyPr wrap="square">
            <a:spAutoFit/>
          </a:bodyPr>
          <a:lstStyle/>
          <a:p>
            <a:r>
              <a:rPr lang="en-US" sz="3100" b="1" dirty="0">
                <a:solidFill>
                  <a:srgbClr val="0070C0"/>
                </a:solidFill>
              </a:rPr>
              <a:t>a. Name the activities in the following photos.</a:t>
            </a:r>
          </a:p>
        </p:txBody>
      </p:sp>
      <p:sp>
        <p:nvSpPr>
          <p:cNvPr id="9" name="TextBox 8">
            <a:extLst>
              <a:ext uri="{FF2B5EF4-FFF2-40B4-BE49-F238E27FC236}">
                <a16:creationId xmlns:a16="http://schemas.microsoft.com/office/drawing/2014/main" id="{65859E34-B077-12BF-DDDE-A10027C86582}"/>
              </a:ext>
            </a:extLst>
          </p:cNvPr>
          <p:cNvSpPr txBox="1"/>
          <p:nvPr/>
        </p:nvSpPr>
        <p:spPr>
          <a:xfrm>
            <a:off x="8605520" y="6013403"/>
            <a:ext cx="3646495"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3" name="Rectangle 22">
            <a:extLst>
              <a:ext uri="{FF2B5EF4-FFF2-40B4-BE49-F238E27FC236}">
                <a16:creationId xmlns:a16="http://schemas.microsoft.com/office/drawing/2014/main" id="{0E920E8D-11AC-4239-F09E-9367C7023201}"/>
              </a:ext>
            </a:extLst>
          </p:cNvPr>
          <p:cNvSpPr/>
          <p:nvPr/>
        </p:nvSpPr>
        <p:spPr>
          <a:xfrm>
            <a:off x="0" y="4935401"/>
            <a:ext cx="2906001" cy="584775"/>
          </a:xfrm>
          <a:prstGeom prst="rect">
            <a:avLst/>
          </a:prstGeom>
        </p:spPr>
        <p:txBody>
          <a:bodyPr wrap="square">
            <a:spAutoFit/>
          </a:bodyPr>
          <a:lstStyle/>
          <a:p>
            <a:r>
              <a:rPr lang="en-US" sz="3200" dirty="0">
                <a:solidFill>
                  <a:schemeClr val="tx2"/>
                </a:solidFill>
              </a:rPr>
              <a:t>1.</a:t>
            </a:r>
          </a:p>
        </p:txBody>
      </p:sp>
      <p:sp>
        <p:nvSpPr>
          <p:cNvPr id="24" name="Rectangle 23">
            <a:extLst>
              <a:ext uri="{FF2B5EF4-FFF2-40B4-BE49-F238E27FC236}">
                <a16:creationId xmlns:a16="http://schemas.microsoft.com/office/drawing/2014/main" id="{7967F907-3B69-D057-9EB5-911568740462}"/>
              </a:ext>
            </a:extLst>
          </p:cNvPr>
          <p:cNvSpPr/>
          <p:nvPr/>
        </p:nvSpPr>
        <p:spPr>
          <a:xfrm>
            <a:off x="3478021" y="4153953"/>
            <a:ext cx="4274194" cy="584775"/>
          </a:xfrm>
          <a:prstGeom prst="rect">
            <a:avLst/>
          </a:prstGeom>
        </p:spPr>
        <p:txBody>
          <a:bodyPr wrap="square">
            <a:spAutoFit/>
          </a:bodyPr>
          <a:lstStyle/>
          <a:p>
            <a:r>
              <a:rPr lang="en-US" sz="3200" dirty="0">
                <a:solidFill>
                  <a:schemeClr val="tx2"/>
                </a:solidFill>
              </a:rPr>
              <a:t>2. Eating ___________</a:t>
            </a:r>
          </a:p>
        </p:txBody>
      </p:sp>
      <p:sp>
        <p:nvSpPr>
          <p:cNvPr id="34" name="Rectangle 33">
            <a:extLst>
              <a:ext uri="{FF2B5EF4-FFF2-40B4-BE49-F238E27FC236}">
                <a16:creationId xmlns:a16="http://schemas.microsoft.com/office/drawing/2014/main" id="{D4970569-B59C-E31F-5D44-E6B71B002AC8}"/>
              </a:ext>
            </a:extLst>
          </p:cNvPr>
          <p:cNvSpPr/>
          <p:nvPr/>
        </p:nvSpPr>
        <p:spPr>
          <a:xfrm>
            <a:off x="399707" y="4930369"/>
            <a:ext cx="3065419" cy="1077218"/>
          </a:xfrm>
          <a:prstGeom prst="rect">
            <a:avLst/>
          </a:prstGeom>
        </p:spPr>
        <p:txBody>
          <a:bodyPr wrap="square">
            <a:spAutoFit/>
          </a:bodyPr>
          <a:lstStyle/>
          <a:p>
            <a:r>
              <a:rPr lang="en-US" sz="3200" dirty="0">
                <a:solidFill>
                  <a:schemeClr val="tx2"/>
                </a:solidFill>
              </a:rPr>
              <a:t>Eating ______ and _________</a:t>
            </a:r>
          </a:p>
        </p:txBody>
      </p:sp>
      <p:sp>
        <p:nvSpPr>
          <p:cNvPr id="36" name="Rectangle 35">
            <a:extLst>
              <a:ext uri="{FF2B5EF4-FFF2-40B4-BE49-F238E27FC236}">
                <a16:creationId xmlns:a16="http://schemas.microsoft.com/office/drawing/2014/main" id="{3F625BBA-E817-3982-BBAD-2A6151807706}"/>
              </a:ext>
            </a:extLst>
          </p:cNvPr>
          <p:cNvSpPr/>
          <p:nvPr/>
        </p:nvSpPr>
        <p:spPr>
          <a:xfrm>
            <a:off x="7953825" y="4311757"/>
            <a:ext cx="4182594" cy="584775"/>
          </a:xfrm>
          <a:prstGeom prst="rect">
            <a:avLst/>
          </a:prstGeom>
        </p:spPr>
        <p:txBody>
          <a:bodyPr wrap="square">
            <a:spAutoFit/>
          </a:bodyPr>
          <a:lstStyle/>
          <a:p>
            <a:r>
              <a:rPr lang="en-US" sz="3200" dirty="0">
                <a:solidFill>
                  <a:schemeClr val="tx2"/>
                </a:solidFill>
              </a:rPr>
              <a:t>3. Falling __________</a:t>
            </a:r>
          </a:p>
        </p:txBody>
      </p:sp>
      <p:sp>
        <p:nvSpPr>
          <p:cNvPr id="37" name="Rectangle 36">
            <a:extLst>
              <a:ext uri="{FF2B5EF4-FFF2-40B4-BE49-F238E27FC236}">
                <a16:creationId xmlns:a16="http://schemas.microsoft.com/office/drawing/2014/main" id="{697A0572-437F-D391-6A8C-81817BC08976}"/>
              </a:ext>
            </a:extLst>
          </p:cNvPr>
          <p:cNvSpPr/>
          <p:nvPr/>
        </p:nvSpPr>
        <p:spPr>
          <a:xfrm>
            <a:off x="1718324" y="4935400"/>
            <a:ext cx="1089019" cy="584775"/>
          </a:xfrm>
          <a:prstGeom prst="rect">
            <a:avLst/>
          </a:prstGeom>
        </p:spPr>
        <p:txBody>
          <a:bodyPr wrap="square">
            <a:spAutoFit/>
          </a:bodyPr>
          <a:lstStyle/>
          <a:p>
            <a:r>
              <a:rPr lang="en-US" sz="3200" dirty="0">
                <a:solidFill>
                  <a:srgbClr val="FF0000"/>
                </a:solidFill>
              </a:rPr>
              <a:t>fruit </a:t>
            </a:r>
          </a:p>
        </p:txBody>
      </p:sp>
      <p:pic>
        <p:nvPicPr>
          <p:cNvPr id="32" name="Picture 31">
            <a:extLst>
              <a:ext uri="{FF2B5EF4-FFF2-40B4-BE49-F238E27FC236}">
                <a16:creationId xmlns:a16="http://schemas.microsoft.com/office/drawing/2014/main" id="{7A0F7260-5E46-30D5-6051-105C0E8F8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5" y="1037747"/>
            <a:ext cx="3402931" cy="3649626"/>
          </a:xfrm>
          <a:prstGeom prst="rect">
            <a:avLst/>
          </a:prstGeom>
        </p:spPr>
      </p:pic>
      <p:pic>
        <p:nvPicPr>
          <p:cNvPr id="51" name="Picture 50">
            <a:extLst>
              <a:ext uri="{FF2B5EF4-FFF2-40B4-BE49-F238E27FC236}">
                <a16:creationId xmlns:a16="http://schemas.microsoft.com/office/drawing/2014/main" id="{A5AFBA5C-C46D-2376-8F14-D7DEB1BD2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1872" y="1037747"/>
            <a:ext cx="4509872" cy="3012386"/>
          </a:xfrm>
          <a:prstGeom prst="rect">
            <a:avLst/>
          </a:prstGeom>
        </p:spPr>
      </p:pic>
      <p:sp>
        <p:nvSpPr>
          <p:cNvPr id="55" name="Rectangle 54">
            <a:extLst>
              <a:ext uri="{FF2B5EF4-FFF2-40B4-BE49-F238E27FC236}">
                <a16:creationId xmlns:a16="http://schemas.microsoft.com/office/drawing/2014/main" id="{8543EC6D-10B1-5467-9FB2-D094E082FF56}"/>
              </a:ext>
            </a:extLst>
          </p:cNvPr>
          <p:cNvSpPr/>
          <p:nvPr/>
        </p:nvSpPr>
        <p:spPr>
          <a:xfrm>
            <a:off x="1085536" y="5428628"/>
            <a:ext cx="2153042" cy="584775"/>
          </a:xfrm>
          <a:prstGeom prst="rect">
            <a:avLst/>
          </a:prstGeom>
        </p:spPr>
        <p:txBody>
          <a:bodyPr wrap="square">
            <a:spAutoFit/>
          </a:bodyPr>
          <a:lstStyle/>
          <a:p>
            <a:r>
              <a:rPr lang="en-US" sz="3200" dirty="0">
                <a:solidFill>
                  <a:srgbClr val="FF0000"/>
                </a:solidFill>
              </a:rPr>
              <a:t>vegetables </a:t>
            </a:r>
          </a:p>
        </p:txBody>
      </p:sp>
      <p:sp>
        <p:nvSpPr>
          <p:cNvPr id="56" name="Rectangle 55">
            <a:extLst>
              <a:ext uri="{FF2B5EF4-FFF2-40B4-BE49-F238E27FC236}">
                <a16:creationId xmlns:a16="http://schemas.microsoft.com/office/drawing/2014/main" id="{9ECC305C-EDAE-49E3-FF11-9873F8DAC685}"/>
              </a:ext>
            </a:extLst>
          </p:cNvPr>
          <p:cNvSpPr/>
          <p:nvPr/>
        </p:nvSpPr>
        <p:spPr>
          <a:xfrm>
            <a:off x="4994767" y="4170082"/>
            <a:ext cx="2339333" cy="584775"/>
          </a:xfrm>
          <a:prstGeom prst="rect">
            <a:avLst/>
          </a:prstGeom>
        </p:spPr>
        <p:txBody>
          <a:bodyPr wrap="square">
            <a:spAutoFit/>
          </a:bodyPr>
          <a:lstStyle/>
          <a:p>
            <a:r>
              <a:rPr lang="en-US" sz="3200" dirty="0">
                <a:solidFill>
                  <a:srgbClr val="FF0000"/>
                </a:solidFill>
              </a:rPr>
              <a:t>French fries </a:t>
            </a:r>
          </a:p>
        </p:txBody>
      </p:sp>
      <p:sp>
        <p:nvSpPr>
          <p:cNvPr id="57" name="Rectangle 56">
            <a:extLst>
              <a:ext uri="{FF2B5EF4-FFF2-40B4-BE49-F238E27FC236}">
                <a16:creationId xmlns:a16="http://schemas.microsoft.com/office/drawing/2014/main" id="{B6E5809E-3071-7638-4DCA-12067BE8EFB7}"/>
              </a:ext>
            </a:extLst>
          </p:cNvPr>
          <p:cNvSpPr/>
          <p:nvPr/>
        </p:nvSpPr>
        <p:spPr>
          <a:xfrm>
            <a:off x="9622188" y="4288192"/>
            <a:ext cx="1739448" cy="584775"/>
          </a:xfrm>
          <a:prstGeom prst="rect">
            <a:avLst/>
          </a:prstGeom>
        </p:spPr>
        <p:txBody>
          <a:bodyPr wrap="square">
            <a:spAutoFit/>
          </a:bodyPr>
          <a:lstStyle/>
          <a:p>
            <a:pPr algn="ctr"/>
            <a:r>
              <a:rPr lang="en-US" sz="3200" dirty="0">
                <a:solidFill>
                  <a:srgbClr val="FF0000"/>
                </a:solidFill>
              </a:rPr>
              <a:t>asleep </a:t>
            </a:r>
          </a:p>
        </p:txBody>
      </p:sp>
      <p:pic>
        <p:nvPicPr>
          <p:cNvPr id="1026" name="Picture 2" descr="Young handsome man falling asleep during boring lecture at university. Cute male student sitting at table with personal computer, leaning head on hand and sleeping while other student writing.">
            <a:extLst>
              <a:ext uri="{FF2B5EF4-FFF2-40B4-BE49-F238E27FC236}">
                <a16:creationId xmlns:a16="http://schemas.microsoft.com/office/drawing/2014/main" id="{9AB11865-2EFD-839C-58A9-593C28EA74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16" b="7065"/>
          <a:stretch/>
        </p:blipFill>
        <p:spPr bwMode="auto">
          <a:xfrm>
            <a:off x="8089984" y="1306945"/>
            <a:ext cx="3863683" cy="284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021992"/>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37" grpId="0"/>
      <p:bldP spid="55" grpId="0"/>
      <p:bldP spid="56"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859E34-B077-12BF-DDDE-A10027C86582}"/>
              </a:ext>
            </a:extLst>
          </p:cNvPr>
          <p:cNvSpPr txBox="1"/>
          <p:nvPr/>
        </p:nvSpPr>
        <p:spPr>
          <a:xfrm>
            <a:off x="8279763" y="6013516"/>
            <a:ext cx="371431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3" name="Rectangle 22">
            <a:extLst>
              <a:ext uri="{FF2B5EF4-FFF2-40B4-BE49-F238E27FC236}">
                <a16:creationId xmlns:a16="http://schemas.microsoft.com/office/drawing/2014/main" id="{0E920E8D-11AC-4239-F09E-9367C7023201}"/>
              </a:ext>
            </a:extLst>
          </p:cNvPr>
          <p:cNvSpPr/>
          <p:nvPr/>
        </p:nvSpPr>
        <p:spPr>
          <a:xfrm>
            <a:off x="484905" y="2760481"/>
            <a:ext cx="3645111" cy="584775"/>
          </a:xfrm>
          <a:prstGeom prst="rect">
            <a:avLst/>
          </a:prstGeom>
        </p:spPr>
        <p:txBody>
          <a:bodyPr wrap="square">
            <a:spAutoFit/>
          </a:bodyPr>
          <a:lstStyle/>
          <a:p>
            <a:r>
              <a:rPr lang="en-US" sz="3200" dirty="0">
                <a:solidFill>
                  <a:schemeClr val="tx2"/>
                </a:solidFill>
              </a:rPr>
              <a:t>1. Riding a ______</a:t>
            </a:r>
          </a:p>
        </p:txBody>
      </p:sp>
      <p:sp>
        <p:nvSpPr>
          <p:cNvPr id="24" name="Rectangle 23">
            <a:extLst>
              <a:ext uri="{FF2B5EF4-FFF2-40B4-BE49-F238E27FC236}">
                <a16:creationId xmlns:a16="http://schemas.microsoft.com/office/drawing/2014/main" id="{7967F907-3B69-D057-9EB5-911568740462}"/>
              </a:ext>
            </a:extLst>
          </p:cNvPr>
          <p:cNvSpPr/>
          <p:nvPr/>
        </p:nvSpPr>
        <p:spPr>
          <a:xfrm>
            <a:off x="3995233" y="5894179"/>
            <a:ext cx="3761161" cy="584775"/>
          </a:xfrm>
          <a:prstGeom prst="rect">
            <a:avLst/>
          </a:prstGeom>
        </p:spPr>
        <p:txBody>
          <a:bodyPr wrap="square">
            <a:spAutoFit/>
          </a:bodyPr>
          <a:lstStyle/>
          <a:p>
            <a:r>
              <a:rPr lang="en-US" sz="3200" dirty="0">
                <a:solidFill>
                  <a:schemeClr val="tx2"/>
                </a:solidFill>
              </a:rPr>
              <a:t>2. staying ____ ____</a:t>
            </a:r>
          </a:p>
        </p:txBody>
      </p:sp>
      <p:sp>
        <p:nvSpPr>
          <p:cNvPr id="25" name="Rectangle 24">
            <a:extLst>
              <a:ext uri="{FF2B5EF4-FFF2-40B4-BE49-F238E27FC236}">
                <a16:creationId xmlns:a16="http://schemas.microsoft.com/office/drawing/2014/main" id="{3E77E781-976D-5F5F-13B5-757EBE2809D5}"/>
              </a:ext>
            </a:extLst>
          </p:cNvPr>
          <p:cNvSpPr/>
          <p:nvPr/>
        </p:nvSpPr>
        <p:spPr>
          <a:xfrm>
            <a:off x="4776540" y="4845016"/>
            <a:ext cx="2499420" cy="584775"/>
          </a:xfrm>
          <a:prstGeom prst="rect">
            <a:avLst/>
          </a:prstGeom>
        </p:spPr>
        <p:txBody>
          <a:bodyPr wrap="square">
            <a:spAutoFit/>
          </a:bodyPr>
          <a:lstStyle/>
          <a:p>
            <a:r>
              <a:rPr lang="en-US" sz="3200" dirty="0">
                <a:solidFill>
                  <a:schemeClr val="tx2"/>
                </a:solidFill>
              </a:rPr>
              <a:t>3. ________</a:t>
            </a:r>
          </a:p>
        </p:txBody>
      </p:sp>
      <p:sp>
        <p:nvSpPr>
          <p:cNvPr id="26" name="Rectangle 25">
            <a:extLst>
              <a:ext uri="{FF2B5EF4-FFF2-40B4-BE49-F238E27FC236}">
                <a16:creationId xmlns:a16="http://schemas.microsoft.com/office/drawing/2014/main" id="{189DF5EF-973D-0E37-FE62-DFF95EE36310}"/>
              </a:ext>
            </a:extLst>
          </p:cNvPr>
          <p:cNvSpPr/>
          <p:nvPr/>
        </p:nvSpPr>
        <p:spPr>
          <a:xfrm>
            <a:off x="7455678" y="3345256"/>
            <a:ext cx="4706390" cy="584775"/>
          </a:xfrm>
          <a:prstGeom prst="rect">
            <a:avLst/>
          </a:prstGeom>
        </p:spPr>
        <p:txBody>
          <a:bodyPr wrap="square">
            <a:spAutoFit/>
          </a:bodyPr>
          <a:lstStyle/>
          <a:p>
            <a:r>
              <a:rPr lang="en-US" sz="3200" dirty="0">
                <a:solidFill>
                  <a:schemeClr val="tx2"/>
                </a:solidFill>
              </a:rPr>
              <a:t>4. _____ ____ __________ </a:t>
            </a:r>
          </a:p>
        </p:txBody>
      </p:sp>
      <p:pic>
        <p:nvPicPr>
          <p:cNvPr id="4" name="Picture 3">
            <a:extLst>
              <a:ext uri="{FF2B5EF4-FFF2-40B4-BE49-F238E27FC236}">
                <a16:creationId xmlns:a16="http://schemas.microsoft.com/office/drawing/2014/main" id="{73B8D185-51EE-78A7-64A3-550BB098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8" y="365627"/>
            <a:ext cx="3655685" cy="2491864"/>
          </a:xfrm>
          <a:prstGeom prst="rect">
            <a:avLst/>
          </a:prstGeom>
        </p:spPr>
      </p:pic>
      <p:pic>
        <p:nvPicPr>
          <p:cNvPr id="6" name="Picture 5">
            <a:extLst>
              <a:ext uri="{FF2B5EF4-FFF2-40B4-BE49-F238E27FC236}">
                <a16:creationId xmlns:a16="http://schemas.microsoft.com/office/drawing/2014/main" id="{D9F6DA18-8A3E-576A-9D41-D0C03A1D2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566410" y="936175"/>
            <a:ext cx="4508856" cy="3381642"/>
          </a:xfrm>
          <a:prstGeom prst="rect">
            <a:avLst/>
          </a:prstGeom>
        </p:spPr>
      </p:pic>
      <p:pic>
        <p:nvPicPr>
          <p:cNvPr id="8" name="Picture 7">
            <a:extLst>
              <a:ext uri="{FF2B5EF4-FFF2-40B4-BE49-F238E27FC236}">
                <a16:creationId xmlns:a16="http://schemas.microsoft.com/office/drawing/2014/main" id="{48881BDD-C9A7-F296-70C4-D6F562055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652" y="372568"/>
            <a:ext cx="4591416" cy="3045505"/>
          </a:xfrm>
          <a:prstGeom prst="rect">
            <a:avLst/>
          </a:prstGeom>
        </p:spPr>
      </p:pic>
      <p:pic>
        <p:nvPicPr>
          <p:cNvPr id="11" name="Picture 10">
            <a:extLst>
              <a:ext uri="{FF2B5EF4-FFF2-40B4-BE49-F238E27FC236}">
                <a16:creationId xmlns:a16="http://schemas.microsoft.com/office/drawing/2014/main" id="{3F79958E-0436-7B74-39BA-98D5906F8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1" y="3338414"/>
            <a:ext cx="3965302" cy="3130073"/>
          </a:xfrm>
          <a:prstGeom prst="rect">
            <a:avLst/>
          </a:prstGeom>
        </p:spPr>
      </p:pic>
      <p:sp>
        <p:nvSpPr>
          <p:cNvPr id="42" name="Rectangle 41">
            <a:extLst>
              <a:ext uri="{FF2B5EF4-FFF2-40B4-BE49-F238E27FC236}">
                <a16:creationId xmlns:a16="http://schemas.microsoft.com/office/drawing/2014/main" id="{611DEBD8-1A8B-727F-E06A-48090E21BF2B}"/>
              </a:ext>
            </a:extLst>
          </p:cNvPr>
          <p:cNvSpPr/>
          <p:nvPr/>
        </p:nvSpPr>
        <p:spPr>
          <a:xfrm>
            <a:off x="2331575" y="2760480"/>
            <a:ext cx="1739448" cy="584775"/>
          </a:xfrm>
          <a:prstGeom prst="rect">
            <a:avLst/>
          </a:prstGeom>
        </p:spPr>
        <p:txBody>
          <a:bodyPr wrap="square">
            <a:spAutoFit/>
          </a:bodyPr>
          <a:lstStyle/>
          <a:p>
            <a:r>
              <a:rPr lang="en-US" sz="3200" dirty="0">
                <a:solidFill>
                  <a:srgbClr val="FF0000"/>
                </a:solidFill>
              </a:rPr>
              <a:t>bicycle </a:t>
            </a:r>
          </a:p>
        </p:txBody>
      </p:sp>
      <p:sp>
        <p:nvSpPr>
          <p:cNvPr id="44" name="Rectangle 43">
            <a:extLst>
              <a:ext uri="{FF2B5EF4-FFF2-40B4-BE49-F238E27FC236}">
                <a16:creationId xmlns:a16="http://schemas.microsoft.com/office/drawing/2014/main" id="{5D6AEA11-194B-C546-16E7-E28B2318E36D}"/>
              </a:ext>
            </a:extLst>
          </p:cNvPr>
          <p:cNvSpPr/>
          <p:nvPr/>
        </p:nvSpPr>
        <p:spPr>
          <a:xfrm>
            <a:off x="5772211" y="5857771"/>
            <a:ext cx="1739448" cy="584775"/>
          </a:xfrm>
          <a:prstGeom prst="rect">
            <a:avLst/>
          </a:prstGeom>
        </p:spPr>
        <p:txBody>
          <a:bodyPr wrap="square">
            <a:spAutoFit/>
          </a:bodyPr>
          <a:lstStyle/>
          <a:p>
            <a:r>
              <a:rPr lang="en-US" sz="3200" dirty="0">
                <a:solidFill>
                  <a:srgbClr val="FF0000"/>
                </a:solidFill>
              </a:rPr>
              <a:t>up     late </a:t>
            </a:r>
          </a:p>
        </p:txBody>
      </p:sp>
      <p:sp>
        <p:nvSpPr>
          <p:cNvPr id="47" name="Rectangle 46">
            <a:extLst>
              <a:ext uri="{FF2B5EF4-FFF2-40B4-BE49-F238E27FC236}">
                <a16:creationId xmlns:a16="http://schemas.microsoft.com/office/drawing/2014/main" id="{A1D192D2-F3F8-8A52-84A5-7C9BDC0E04B9}"/>
              </a:ext>
            </a:extLst>
          </p:cNvPr>
          <p:cNvSpPr/>
          <p:nvPr/>
        </p:nvSpPr>
        <p:spPr>
          <a:xfrm>
            <a:off x="5334939" y="4845016"/>
            <a:ext cx="1739448" cy="584775"/>
          </a:xfrm>
          <a:prstGeom prst="rect">
            <a:avLst/>
          </a:prstGeom>
        </p:spPr>
        <p:txBody>
          <a:bodyPr wrap="square">
            <a:spAutoFit/>
          </a:bodyPr>
          <a:lstStyle/>
          <a:p>
            <a:r>
              <a:rPr lang="en-US" sz="3200" dirty="0">
                <a:solidFill>
                  <a:srgbClr val="FF0000"/>
                </a:solidFill>
              </a:rPr>
              <a:t>running</a:t>
            </a:r>
          </a:p>
        </p:txBody>
      </p:sp>
      <p:sp>
        <p:nvSpPr>
          <p:cNvPr id="48" name="Rectangle 47">
            <a:extLst>
              <a:ext uri="{FF2B5EF4-FFF2-40B4-BE49-F238E27FC236}">
                <a16:creationId xmlns:a16="http://schemas.microsoft.com/office/drawing/2014/main" id="{F5104958-4B58-4C35-7564-B4FB47918702}"/>
              </a:ext>
            </a:extLst>
          </p:cNvPr>
          <p:cNvSpPr/>
          <p:nvPr/>
        </p:nvSpPr>
        <p:spPr>
          <a:xfrm>
            <a:off x="7838764" y="3345256"/>
            <a:ext cx="4323304" cy="584775"/>
          </a:xfrm>
          <a:prstGeom prst="rect">
            <a:avLst/>
          </a:prstGeom>
        </p:spPr>
        <p:txBody>
          <a:bodyPr wrap="square">
            <a:spAutoFit/>
          </a:bodyPr>
          <a:lstStyle/>
          <a:p>
            <a:r>
              <a:rPr lang="en-US" sz="3200" dirty="0">
                <a:solidFill>
                  <a:srgbClr val="FF0000"/>
                </a:solidFill>
              </a:rPr>
              <a:t>Going    to     sleep / bed</a:t>
            </a:r>
          </a:p>
        </p:txBody>
      </p:sp>
    </p:spTree>
    <p:extLst>
      <p:ext uri="{BB962C8B-B14F-4D97-AF65-F5344CB8AC3E}">
        <p14:creationId xmlns:p14="http://schemas.microsoft.com/office/powerpoint/2010/main" val="2456057181"/>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42" grpId="0"/>
      <p:bldP spid="44"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859E34-B077-12BF-DDDE-A10027C86582}"/>
              </a:ext>
            </a:extLst>
          </p:cNvPr>
          <p:cNvSpPr txBox="1"/>
          <p:nvPr/>
        </p:nvSpPr>
        <p:spPr>
          <a:xfrm>
            <a:off x="8316272" y="6013516"/>
            <a:ext cx="3724454"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3" name="Rectangle 22">
            <a:extLst>
              <a:ext uri="{FF2B5EF4-FFF2-40B4-BE49-F238E27FC236}">
                <a16:creationId xmlns:a16="http://schemas.microsoft.com/office/drawing/2014/main" id="{0E920E8D-11AC-4239-F09E-9367C7023201}"/>
              </a:ext>
            </a:extLst>
          </p:cNvPr>
          <p:cNvSpPr/>
          <p:nvPr/>
        </p:nvSpPr>
        <p:spPr>
          <a:xfrm>
            <a:off x="29932" y="4082650"/>
            <a:ext cx="3645111" cy="584775"/>
          </a:xfrm>
          <a:prstGeom prst="rect">
            <a:avLst/>
          </a:prstGeom>
        </p:spPr>
        <p:txBody>
          <a:bodyPr wrap="square">
            <a:spAutoFit/>
          </a:bodyPr>
          <a:lstStyle/>
          <a:p>
            <a:r>
              <a:rPr lang="en-US" sz="3200" dirty="0">
                <a:solidFill>
                  <a:schemeClr val="tx2"/>
                </a:solidFill>
              </a:rPr>
              <a:t>1. Playing ______</a:t>
            </a:r>
          </a:p>
        </p:txBody>
      </p:sp>
      <p:sp>
        <p:nvSpPr>
          <p:cNvPr id="24" name="Rectangle 23">
            <a:extLst>
              <a:ext uri="{FF2B5EF4-FFF2-40B4-BE49-F238E27FC236}">
                <a16:creationId xmlns:a16="http://schemas.microsoft.com/office/drawing/2014/main" id="{7967F907-3B69-D057-9EB5-911568740462}"/>
              </a:ext>
            </a:extLst>
          </p:cNvPr>
          <p:cNvSpPr/>
          <p:nvPr/>
        </p:nvSpPr>
        <p:spPr>
          <a:xfrm>
            <a:off x="8912979" y="4233461"/>
            <a:ext cx="2864981" cy="584775"/>
          </a:xfrm>
          <a:prstGeom prst="rect">
            <a:avLst/>
          </a:prstGeom>
        </p:spPr>
        <p:txBody>
          <a:bodyPr wrap="square">
            <a:spAutoFit/>
          </a:bodyPr>
          <a:lstStyle/>
          <a:p>
            <a:r>
              <a:rPr lang="en-US" sz="3200" dirty="0">
                <a:solidFill>
                  <a:schemeClr val="tx2"/>
                </a:solidFill>
              </a:rPr>
              <a:t>3. feeling ____ </a:t>
            </a:r>
          </a:p>
        </p:txBody>
      </p:sp>
      <p:sp>
        <p:nvSpPr>
          <p:cNvPr id="25" name="Rectangle 24">
            <a:extLst>
              <a:ext uri="{FF2B5EF4-FFF2-40B4-BE49-F238E27FC236}">
                <a16:creationId xmlns:a16="http://schemas.microsoft.com/office/drawing/2014/main" id="{3E77E781-976D-5F5F-13B5-757EBE2809D5}"/>
              </a:ext>
            </a:extLst>
          </p:cNvPr>
          <p:cNvSpPr/>
          <p:nvPr/>
        </p:nvSpPr>
        <p:spPr>
          <a:xfrm>
            <a:off x="4299986" y="4170126"/>
            <a:ext cx="4218548" cy="584775"/>
          </a:xfrm>
          <a:prstGeom prst="rect">
            <a:avLst/>
          </a:prstGeom>
        </p:spPr>
        <p:txBody>
          <a:bodyPr wrap="square">
            <a:spAutoFit/>
          </a:bodyPr>
          <a:lstStyle/>
          <a:p>
            <a:r>
              <a:rPr lang="en-US" sz="3200" dirty="0">
                <a:solidFill>
                  <a:schemeClr val="tx2"/>
                </a:solidFill>
              </a:rPr>
              <a:t>2. Getting _____ _____</a:t>
            </a:r>
          </a:p>
        </p:txBody>
      </p:sp>
      <p:sp>
        <p:nvSpPr>
          <p:cNvPr id="42" name="Rectangle 41">
            <a:extLst>
              <a:ext uri="{FF2B5EF4-FFF2-40B4-BE49-F238E27FC236}">
                <a16:creationId xmlns:a16="http://schemas.microsoft.com/office/drawing/2014/main" id="{611DEBD8-1A8B-727F-E06A-48090E21BF2B}"/>
              </a:ext>
            </a:extLst>
          </p:cNvPr>
          <p:cNvSpPr/>
          <p:nvPr/>
        </p:nvSpPr>
        <p:spPr>
          <a:xfrm>
            <a:off x="1645108" y="4082649"/>
            <a:ext cx="1514780" cy="584775"/>
          </a:xfrm>
          <a:prstGeom prst="rect">
            <a:avLst/>
          </a:prstGeom>
        </p:spPr>
        <p:txBody>
          <a:bodyPr wrap="square">
            <a:spAutoFit/>
          </a:bodyPr>
          <a:lstStyle/>
          <a:p>
            <a:r>
              <a:rPr lang="en-US" sz="3200" dirty="0">
                <a:solidFill>
                  <a:srgbClr val="FF0000"/>
                </a:solidFill>
              </a:rPr>
              <a:t>football </a:t>
            </a:r>
          </a:p>
        </p:txBody>
      </p:sp>
      <p:sp>
        <p:nvSpPr>
          <p:cNvPr id="44" name="Rectangle 43">
            <a:extLst>
              <a:ext uri="{FF2B5EF4-FFF2-40B4-BE49-F238E27FC236}">
                <a16:creationId xmlns:a16="http://schemas.microsoft.com/office/drawing/2014/main" id="{5D6AEA11-194B-C546-16E7-E28B2318E36D}"/>
              </a:ext>
            </a:extLst>
          </p:cNvPr>
          <p:cNvSpPr/>
          <p:nvPr/>
        </p:nvSpPr>
        <p:spPr>
          <a:xfrm>
            <a:off x="10507680" y="4233460"/>
            <a:ext cx="1299761" cy="584775"/>
          </a:xfrm>
          <a:prstGeom prst="rect">
            <a:avLst/>
          </a:prstGeom>
        </p:spPr>
        <p:txBody>
          <a:bodyPr wrap="square">
            <a:spAutoFit/>
          </a:bodyPr>
          <a:lstStyle/>
          <a:p>
            <a:r>
              <a:rPr lang="en-US" sz="3200" dirty="0">
                <a:solidFill>
                  <a:srgbClr val="FF0000"/>
                </a:solidFill>
              </a:rPr>
              <a:t>weak</a:t>
            </a:r>
          </a:p>
        </p:txBody>
      </p:sp>
      <p:sp>
        <p:nvSpPr>
          <p:cNvPr id="47" name="Rectangle 46">
            <a:extLst>
              <a:ext uri="{FF2B5EF4-FFF2-40B4-BE49-F238E27FC236}">
                <a16:creationId xmlns:a16="http://schemas.microsoft.com/office/drawing/2014/main" id="{A1D192D2-F3F8-8A52-84A5-7C9BDC0E04B9}"/>
              </a:ext>
            </a:extLst>
          </p:cNvPr>
          <p:cNvSpPr/>
          <p:nvPr/>
        </p:nvSpPr>
        <p:spPr>
          <a:xfrm>
            <a:off x="6144247" y="4139729"/>
            <a:ext cx="2362550" cy="584775"/>
          </a:xfrm>
          <a:prstGeom prst="rect">
            <a:avLst/>
          </a:prstGeom>
        </p:spPr>
        <p:txBody>
          <a:bodyPr wrap="square">
            <a:spAutoFit/>
          </a:bodyPr>
          <a:lstStyle/>
          <a:p>
            <a:r>
              <a:rPr lang="en-US" sz="3200" dirty="0">
                <a:solidFill>
                  <a:srgbClr val="FF0000"/>
                </a:solidFill>
              </a:rPr>
              <a:t>some   rest</a:t>
            </a:r>
          </a:p>
        </p:txBody>
      </p:sp>
      <p:pic>
        <p:nvPicPr>
          <p:cNvPr id="5" name="Picture 4">
            <a:extLst>
              <a:ext uri="{FF2B5EF4-FFF2-40B4-BE49-F238E27FC236}">
                <a16:creationId xmlns:a16="http://schemas.microsoft.com/office/drawing/2014/main" id="{F322D9C2-6FC6-4BB2-DD12-1C9E98720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5" y="837691"/>
            <a:ext cx="4588979" cy="3023327"/>
          </a:xfrm>
          <a:prstGeom prst="rect">
            <a:avLst/>
          </a:prstGeom>
        </p:spPr>
      </p:pic>
      <p:pic>
        <p:nvPicPr>
          <p:cNvPr id="10" name="Picture 9">
            <a:extLst>
              <a:ext uri="{FF2B5EF4-FFF2-40B4-BE49-F238E27FC236}">
                <a16:creationId xmlns:a16="http://schemas.microsoft.com/office/drawing/2014/main" id="{E2800558-176C-60B3-8032-3D4272DAF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724" y="837691"/>
            <a:ext cx="4218548" cy="3329978"/>
          </a:xfrm>
          <a:prstGeom prst="rect">
            <a:avLst/>
          </a:prstGeom>
        </p:spPr>
      </p:pic>
      <p:pic>
        <p:nvPicPr>
          <p:cNvPr id="13" name="Picture 12">
            <a:extLst>
              <a:ext uri="{FF2B5EF4-FFF2-40B4-BE49-F238E27FC236}">
                <a16:creationId xmlns:a16="http://schemas.microsoft.com/office/drawing/2014/main" id="{6226D76D-FCAE-5714-AA58-E1ED6E4B8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95" y="852847"/>
            <a:ext cx="4049675" cy="3229802"/>
          </a:xfrm>
          <a:prstGeom prst="rect">
            <a:avLst/>
          </a:prstGeom>
        </p:spPr>
      </p:pic>
    </p:spTree>
    <p:extLst>
      <p:ext uri="{BB962C8B-B14F-4D97-AF65-F5344CB8AC3E}">
        <p14:creationId xmlns:p14="http://schemas.microsoft.com/office/powerpoint/2010/main" val="4077930607"/>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42" grpId="0"/>
      <p:bldP spid="44"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2932"/>
            <a:ext cx="12192001" cy="1523494"/>
          </a:xfrm>
          <a:prstGeom prst="rect">
            <a:avLst/>
          </a:prstGeom>
        </p:spPr>
        <p:txBody>
          <a:bodyPr wrap="square">
            <a:spAutoFit/>
          </a:bodyPr>
          <a:lstStyle/>
          <a:p>
            <a:r>
              <a:rPr lang="en-US" sz="3100" b="1" dirty="0">
                <a:solidFill>
                  <a:srgbClr val="0070C0"/>
                </a:solidFill>
              </a:rPr>
              <a:t>a. Becky is having some problems. Some of the phrases in exercise A are Becky’s problems and some are advice. Match the problems to the correct advice.</a:t>
            </a:r>
          </a:p>
        </p:txBody>
      </p:sp>
      <p:sp>
        <p:nvSpPr>
          <p:cNvPr id="9" name="TextBox 8">
            <a:extLst>
              <a:ext uri="{FF2B5EF4-FFF2-40B4-BE49-F238E27FC236}">
                <a16:creationId xmlns:a16="http://schemas.microsoft.com/office/drawing/2014/main" id="{65859E34-B077-12BF-DDDE-A10027C86582}"/>
              </a:ext>
            </a:extLst>
          </p:cNvPr>
          <p:cNvSpPr txBox="1"/>
          <p:nvPr/>
        </p:nvSpPr>
        <p:spPr>
          <a:xfrm>
            <a:off x="8503920" y="6051479"/>
            <a:ext cx="3568215"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1" name="Rectangle 20">
            <a:extLst>
              <a:ext uri="{FF2B5EF4-FFF2-40B4-BE49-F238E27FC236}">
                <a16:creationId xmlns:a16="http://schemas.microsoft.com/office/drawing/2014/main" id="{2C06656E-C54D-DD08-C4E3-2249CC7F0A7B}"/>
              </a:ext>
            </a:extLst>
          </p:cNvPr>
          <p:cNvSpPr/>
          <p:nvPr/>
        </p:nvSpPr>
        <p:spPr>
          <a:xfrm>
            <a:off x="141999" y="2097555"/>
            <a:ext cx="3828117" cy="3539430"/>
          </a:xfrm>
          <a:prstGeom prst="rect">
            <a:avLst/>
          </a:prstGeom>
          <a:solidFill>
            <a:schemeClr val="bg1"/>
          </a:solidFill>
          <a:ln w="38100">
            <a:solidFill>
              <a:srgbClr val="0070C0"/>
            </a:solidFill>
          </a:ln>
        </p:spPr>
        <p:txBody>
          <a:bodyPr wrap="square">
            <a:spAutoFit/>
          </a:bodyPr>
          <a:lstStyle/>
          <a:p>
            <a:pPr algn="ctr"/>
            <a:r>
              <a:rPr lang="en-US" sz="3200" b="1" dirty="0">
                <a:solidFill>
                  <a:schemeClr val="accent1">
                    <a:lumMod val="75000"/>
                  </a:schemeClr>
                </a:solidFill>
              </a:rPr>
              <a:t>Becky’s problems</a:t>
            </a:r>
          </a:p>
          <a:p>
            <a:pPr marL="514350" indent="-514350">
              <a:buAutoNum type="arabicPeriod"/>
            </a:pPr>
            <a:r>
              <a:rPr lang="en-US" sz="3200" dirty="0">
                <a:solidFill>
                  <a:schemeClr val="accent1">
                    <a:lumMod val="75000"/>
                  </a:schemeClr>
                </a:solidFill>
              </a:rPr>
              <a:t>Eating lots of French fries</a:t>
            </a:r>
          </a:p>
          <a:p>
            <a:pPr marL="514350" indent="-514350">
              <a:buAutoNum type="arabicPeriod"/>
            </a:pPr>
            <a:r>
              <a:rPr lang="en-US" sz="3200" dirty="0">
                <a:solidFill>
                  <a:schemeClr val="accent1">
                    <a:lumMod val="75000"/>
                  </a:schemeClr>
                </a:solidFill>
              </a:rPr>
              <a:t>Falling asleep</a:t>
            </a:r>
          </a:p>
          <a:p>
            <a:pPr marL="514350" indent="-514350">
              <a:buAutoNum type="arabicPeriod"/>
            </a:pPr>
            <a:r>
              <a:rPr lang="en-US" sz="3200" dirty="0">
                <a:solidFill>
                  <a:schemeClr val="accent1">
                    <a:lumMod val="75000"/>
                  </a:schemeClr>
                </a:solidFill>
              </a:rPr>
              <a:t>Staying up late every day</a:t>
            </a:r>
          </a:p>
          <a:p>
            <a:pPr marL="514350" indent="-514350">
              <a:buAutoNum type="arabicPeriod"/>
            </a:pPr>
            <a:r>
              <a:rPr lang="en-US" sz="3200" dirty="0">
                <a:solidFill>
                  <a:schemeClr val="accent1">
                    <a:lumMod val="75000"/>
                  </a:schemeClr>
                </a:solidFill>
              </a:rPr>
              <a:t>Feeling weak</a:t>
            </a:r>
            <a:endParaRPr lang="en-US" sz="3200" b="1" dirty="0">
              <a:solidFill>
                <a:schemeClr val="accent1">
                  <a:lumMod val="75000"/>
                </a:schemeClr>
              </a:solidFill>
            </a:endParaRPr>
          </a:p>
        </p:txBody>
      </p:sp>
      <p:sp>
        <p:nvSpPr>
          <p:cNvPr id="50" name="Rectangle 49">
            <a:extLst>
              <a:ext uri="{FF2B5EF4-FFF2-40B4-BE49-F238E27FC236}">
                <a16:creationId xmlns:a16="http://schemas.microsoft.com/office/drawing/2014/main" id="{4258422E-6133-AFF0-BC81-75698ED92347}"/>
              </a:ext>
            </a:extLst>
          </p:cNvPr>
          <p:cNvSpPr/>
          <p:nvPr/>
        </p:nvSpPr>
        <p:spPr>
          <a:xfrm>
            <a:off x="4572000" y="2097555"/>
            <a:ext cx="7620000" cy="3093154"/>
          </a:xfrm>
          <a:prstGeom prst="rect">
            <a:avLst/>
          </a:prstGeom>
          <a:solidFill>
            <a:schemeClr val="bg1"/>
          </a:solidFill>
          <a:ln w="38100">
            <a:solidFill>
              <a:srgbClr val="0070C0"/>
            </a:solidFill>
          </a:ln>
        </p:spPr>
        <p:txBody>
          <a:bodyPr wrap="square">
            <a:spAutoFit/>
          </a:bodyPr>
          <a:lstStyle/>
          <a:p>
            <a:pPr algn="ctr"/>
            <a:r>
              <a:rPr lang="en-US" sz="3200" b="1" dirty="0">
                <a:solidFill>
                  <a:schemeClr val="accent1">
                    <a:lumMod val="75000"/>
                  </a:schemeClr>
                </a:solidFill>
              </a:rPr>
              <a:t>Advice for Becky</a:t>
            </a:r>
          </a:p>
          <a:p>
            <a:pPr>
              <a:spcBef>
                <a:spcPts val="600"/>
              </a:spcBef>
              <a:spcAft>
                <a:spcPts val="600"/>
              </a:spcAft>
            </a:pPr>
            <a:r>
              <a:rPr lang="en-US" sz="3200" dirty="0">
                <a:solidFill>
                  <a:schemeClr val="accent1">
                    <a:lumMod val="75000"/>
                  </a:schemeClr>
                </a:solidFill>
              </a:rPr>
              <a:t>a. She should play sports like football.</a:t>
            </a:r>
          </a:p>
          <a:p>
            <a:pPr>
              <a:spcBef>
                <a:spcPts val="600"/>
              </a:spcBef>
              <a:spcAft>
                <a:spcPts val="600"/>
              </a:spcAft>
            </a:pPr>
            <a:r>
              <a:rPr lang="en-US" sz="3200" dirty="0">
                <a:solidFill>
                  <a:schemeClr val="accent1">
                    <a:lumMod val="75000"/>
                  </a:schemeClr>
                </a:solidFill>
              </a:rPr>
              <a:t>b. She should get some rest every one hour.</a:t>
            </a:r>
          </a:p>
          <a:p>
            <a:pPr>
              <a:spcBef>
                <a:spcPts val="600"/>
              </a:spcBef>
              <a:spcAft>
                <a:spcPts val="600"/>
              </a:spcAft>
            </a:pPr>
            <a:r>
              <a:rPr lang="en-US" sz="3200" dirty="0">
                <a:solidFill>
                  <a:schemeClr val="accent1">
                    <a:lumMod val="75000"/>
                  </a:schemeClr>
                </a:solidFill>
              </a:rPr>
              <a:t>c. She should go to bed early.</a:t>
            </a:r>
          </a:p>
          <a:p>
            <a:pPr>
              <a:spcBef>
                <a:spcPts val="600"/>
              </a:spcBef>
              <a:spcAft>
                <a:spcPts val="600"/>
              </a:spcAft>
            </a:pPr>
            <a:r>
              <a:rPr lang="en-US" sz="3200" dirty="0">
                <a:solidFill>
                  <a:schemeClr val="accent1">
                    <a:lumMod val="75000"/>
                  </a:schemeClr>
                </a:solidFill>
              </a:rPr>
              <a:t>d. She should eat more fruit and vegetables.</a:t>
            </a:r>
          </a:p>
        </p:txBody>
      </p:sp>
      <p:sp>
        <p:nvSpPr>
          <p:cNvPr id="51" name="Rectangle 50">
            <a:extLst>
              <a:ext uri="{FF2B5EF4-FFF2-40B4-BE49-F238E27FC236}">
                <a16:creationId xmlns:a16="http://schemas.microsoft.com/office/drawing/2014/main" id="{B62AEF61-F0D3-7A7F-40EE-A61E664C9880}"/>
              </a:ext>
            </a:extLst>
          </p:cNvPr>
          <p:cNvSpPr/>
          <p:nvPr/>
        </p:nvSpPr>
        <p:spPr>
          <a:xfrm>
            <a:off x="2841141" y="2955386"/>
            <a:ext cx="1212462" cy="584775"/>
          </a:xfrm>
          <a:prstGeom prst="rect">
            <a:avLst/>
          </a:prstGeom>
        </p:spPr>
        <p:txBody>
          <a:bodyPr wrap="square">
            <a:spAutoFit/>
          </a:bodyPr>
          <a:lstStyle/>
          <a:p>
            <a:pPr algn="ctr"/>
            <a:r>
              <a:rPr lang="en-US" sz="3200" dirty="0">
                <a:solidFill>
                  <a:srgbClr val="FF0000"/>
                </a:solidFill>
              </a:rPr>
              <a:t>____</a:t>
            </a:r>
          </a:p>
        </p:txBody>
      </p:sp>
      <p:sp>
        <p:nvSpPr>
          <p:cNvPr id="52" name="Rectangle 51">
            <a:extLst>
              <a:ext uri="{FF2B5EF4-FFF2-40B4-BE49-F238E27FC236}">
                <a16:creationId xmlns:a16="http://schemas.microsoft.com/office/drawing/2014/main" id="{9D1B12E9-6E7F-A869-E462-1546718875FE}"/>
              </a:ext>
            </a:extLst>
          </p:cNvPr>
          <p:cNvSpPr/>
          <p:nvPr/>
        </p:nvSpPr>
        <p:spPr>
          <a:xfrm>
            <a:off x="2841141" y="3537491"/>
            <a:ext cx="1212462" cy="584775"/>
          </a:xfrm>
          <a:prstGeom prst="rect">
            <a:avLst/>
          </a:prstGeom>
        </p:spPr>
        <p:txBody>
          <a:bodyPr wrap="square">
            <a:spAutoFit/>
          </a:bodyPr>
          <a:lstStyle/>
          <a:p>
            <a:pPr algn="ctr"/>
            <a:r>
              <a:rPr lang="en-US" sz="3200" dirty="0">
                <a:solidFill>
                  <a:srgbClr val="FF0000"/>
                </a:solidFill>
              </a:rPr>
              <a:t>____</a:t>
            </a:r>
          </a:p>
        </p:txBody>
      </p:sp>
      <p:sp>
        <p:nvSpPr>
          <p:cNvPr id="53" name="Rectangle 52">
            <a:extLst>
              <a:ext uri="{FF2B5EF4-FFF2-40B4-BE49-F238E27FC236}">
                <a16:creationId xmlns:a16="http://schemas.microsoft.com/office/drawing/2014/main" id="{7349CCBD-B31C-86A1-FA0A-47133DDDC87C}"/>
              </a:ext>
            </a:extLst>
          </p:cNvPr>
          <p:cNvSpPr/>
          <p:nvPr/>
        </p:nvSpPr>
        <p:spPr>
          <a:xfrm>
            <a:off x="2830705" y="4505452"/>
            <a:ext cx="1212462" cy="584775"/>
          </a:xfrm>
          <a:prstGeom prst="rect">
            <a:avLst/>
          </a:prstGeom>
        </p:spPr>
        <p:txBody>
          <a:bodyPr wrap="square">
            <a:spAutoFit/>
          </a:bodyPr>
          <a:lstStyle/>
          <a:p>
            <a:pPr algn="ctr"/>
            <a:r>
              <a:rPr lang="en-US" sz="3200" dirty="0">
                <a:solidFill>
                  <a:srgbClr val="FF0000"/>
                </a:solidFill>
              </a:rPr>
              <a:t>____</a:t>
            </a:r>
          </a:p>
        </p:txBody>
      </p:sp>
      <p:sp>
        <p:nvSpPr>
          <p:cNvPr id="54" name="Rectangle 53">
            <a:extLst>
              <a:ext uri="{FF2B5EF4-FFF2-40B4-BE49-F238E27FC236}">
                <a16:creationId xmlns:a16="http://schemas.microsoft.com/office/drawing/2014/main" id="{DA5FE441-FCAE-D139-AE3B-7F03EEC0B2F8}"/>
              </a:ext>
            </a:extLst>
          </p:cNvPr>
          <p:cNvSpPr/>
          <p:nvPr/>
        </p:nvSpPr>
        <p:spPr>
          <a:xfrm>
            <a:off x="2841141" y="4988475"/>
            <a:ext cx="1212462" cy="584775"/>
          </a:xfrm>
          <a:prstGeom prst="rect">
            <a:avLst/>
          </a:prstGeom>
        </p:spPr>
        <p:txBody>
          <a:bodyPr wrap="square">
            <a:spAutoFit/>
          </a:bodyPr>
          <a:lstStyle/>
          <a:p>
            <a:pPr algn="ctr"/>
            <a:r>
              <a:rPr lang="en-US" sz="3200" dirty="0">
                <a:solidFill>
                  <a:srgbClr val="FF0000"/>
                </a:solidFill>
              </a:rPr>
              <a:t>____</a:t>
            </a:r>
          </a:p>
        </p:txBody>
      </p:sp>
      <p:sp>
        <p:nvSpPr>
          <p:cNvPr id="56" name="Rectangle 55">
            <a:extLst>
              <a:ext uri="{FF2B5EF4-FFF2-40B4-BE49-F238E27FC236}">
                <a16:creationId xmlns:a16="http://schemas.microsoft.com/office/drawing/2014/main" id="{C2BBE064-3AF3-115D-4263-41BACE64FB8B}"/>
              </a:ext>
            </a:extLst>
          </p:cNvPr>
          <p:cNvSpPr/>
          <p:nvPr/>
        </p:nvSpPr>
        <p:spPr>
          <a:xfrm>
            <a:off x="2799397" y="2949664"/>
            <a:ext cx="1212462" cy="584775"/>
          </a:xfrm>
          <a:prstGeom prst="rect">
            <a:avLst/>
          </a:prstGeom>
        </p:spPr>
        <p:txBody>
          <a:bodyPr wrap="square">
            <a:spAutoFit/>
          </a:bodyPr>
          <a:lstStyle/>
          <a:p>
            <a:pPr algn="ctr"/>
            <a:r>
              <a:rPr lang="en-US" sz="3200" b="1" dirty="0">
                <a:solidFill>
                  <a:srgbClr val="FF0000"/>
                </a:solidFill>
              </a:rPr>
              <a:t>d</a:t>
            </a:r>
          </a:p>
        </p:txBody>
      </p:sp>
      <p:sp>
        <p:nvSpPr>
          <p:cNvPr id="57" name="Rectangle 56">
            <a:extLst>
              <a:ext uri="{FF2B5EF4-FFF2-40B4-BE49-F238E27FC236}">
                <a16:creationId xmlns:a16="http://schemas.microsoft.com/office/drawing/2014/main" id="{6D80C5BF-B2F4-DD34-ACDD-AA7C99F622FE}"/>
              </a:ext>
            </a:extLst>
          </p:cNvPr>
          <p:cNvSpPr/>
          <p:nvPr/>
        </p:nvSpPr>
        <p:spPr>
          <a:xfrm>
            <a:off x="2820269" y="3540543"/>
            <a:ext cx="1212462" cy="584775"/>
          </a:xfrm>
          <a:prstGeom prst="rect">
            <a:avLst/>
          </a:prstGeom>
        </p:spPr>
        <p:txBody>
          <a:bodyPr wrap="square">
            <a:spAutoFit/>
          </a:bodyPr>
          <a:lstStyle/>
          <a:p>
            <a:pPr algn="ctr"/>
            <a:r>
              <a:rPr lang="en-US" sz="3200" b="1" dirty="0">
                <a:solidFill>
                  <a:srgbClr val="FF0000"/>
                </a:solidFill>
              </a:rPr>
              <a:t>b</a:t>
            </a:r>
          </a:p>
        </p:txBody>
      </p:sp>
      <p:sp>
        <p:nvSpPr>
          <p:cNvPr id="58" name="Rectangle 57">
            <a:extLst>
              <a:ext uri="{FF2B5EF4-FFF2-40B4-BE49-F238E27FC236}">
                <a16:creationId xmlns:a16="http://schemas.microsoft.com/office/drawing/2014/main" id="{E1370B15-86D8-7157-0B01-5C2EAD1F73B4}"/>
              </a:ext>
            </a:extLst>
          </p:cNvPr>
          <p:cNvSpPr/>
          <p:nvPr/>
        </p:nvSpPr>
        <p:spPr>
          <a:xfrm>
            <a:off x="2809833" y="4509109"/>
            <a:ext cx="1212462" cy="584775"/>
          </a:xfrm>
          <a:prstGeom prst="rect">
            <a:avLst/>
          </a:prstGeom>
        </p:spPr>
        <p:txBody>
          <a:bodyPr wrap="square">
            <a:spAutoFit/>
          </a:bodyPr>
          <a:lstStyle/>
          <a:p>
            <a:pPr algn="ctr"/>
            <a:r>
              <a:rPr lang="en-US" sz="3200" b="1" dirty="0">
                <a:solidFill>
                  <a:srgbClr val="FF0000"/>
                </a:solidFill>
              </a:rPr>
              <a:t>c</a:t>
            </a:r>
          </a:p>
        </p:txBody>
      </p:sp>
      <p:sp>
        <p:nvSpPr>
          <p:cNvPr id="59" name="Rectangle 58">
            <a:extLst>
              <a:ext uri="{FF2B5EF4-FFF2-40B4-BE49-F238E27FC236}">
                <a16:creationId xmlns:a16="http://schemas.microsoft.com/office/drawing/2014/main" id="{9101F206-426A-BC20-0D69-42B93D3BE7F1}"/>
              </a:ext>
            </a:extLst>
          </p:cNvPr>
          <p:cNvSpPr/>
          <p:nvPr/>
        </p:nvSpPr>
        <p:spPr>
          <a:xfrm>
            <a:off x="2820269" y="4983709"/>
            <a:ext cx="1212462" cy="584775"/>
          </a:xfrm>
          <a:prstGeom prst="rect">
            <a:avLst/>
          </a:prstGeom>
        </p:spPr>
        <p:txBody>
          <a:bodyPr wrap="square">
            <a:spAutoFit/>
          </a:bodyPr>
          <a:lstStyle/>
          <a:p>
            <a:pPr algn="ctr"/>
            <a:r>
              <a:rPr lang="en-US" sz="3200" b="1" dirty="0">
                <a:solidFill>
                  <a:srgbClr val="FF0000"/>
                </a:solidFill>
              </a:rPr>
              <a:t>a</a:t>
            </a:r>
          </a:p>
        </p:txBody>
      </p:sp>
    </p:spTree>
    <p:extLst>
      <p:ext uri="{BB962C8B-B14F-4D97-AF65-F5344CB8AC3E}">
        <p14:creationId xmlns:p14="http://schemas.microsoft.com/office/powerpoint/2010/main" val="444209137"/>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56" grpId="0"/>
      <p:bldP spid="57" grpId="0"/>
      <p:bldP spid="58" grpId="0"/>
      <p:bldP spid="5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5465</TotalTime>
  <Words>1117</Words>
  <Application>Microsoft Office PowerPoint</Application>
  <PresentationFormat>Widescreen</PresentationFormat>
  <Paragraphs>210</Paragraphs>
  <Slides>27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477</cp:revision>
  <dcterms:created xsi:type="dcterms:W3CDTF">2020-12-08T03:17:05Z</dcterms:created>
  <dcterms:modified xsi:type="dcterms:W3CDTF">2025-01-18T09:07:47Z</dcterms:modified>
</cp:coreProperties>
</file>