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0" r:id="rId2"/>
    <p:sldId id="367" r:id="rId3"/>
    <p:sldId id="304" r:id="rId4"/>
    <p:sldId id="302" r:id="rId5"/>
    <p:sldId id="292" r:id="rId6"/>
    <p:sldId id="348" r:id="rId7"/>
    <p:sldId id="301" r:id="rId8"/>
    <p:sldId id="344" r:id="rId9"/>
    <p:sldId id="306" r:id="rId10"/>
    <p:sldId id="305" r:id="rId11"/>
    <p:sldId id="349" r:id="rId12"/>
    <p:sldId id="350" r:id="rId13"/>
    <p:sldId id="361" r:id="rId14"/>
    <p:sldId id="353" r:id="rId15"/>
    <p:sldId id="355" r:id="rId16"/>
    <p:sldId id="354" r:id="rId17"/>
    <p:sldId id="341" r:id="rId18"/>
    <p:sldId id="343" r:id="rId19"/>
    <p:sldId id="342" r:id="rId20"/>
    <p:sldId id="308" r:id="rId21"/>
    <p:sldId id="347" r:id="rId22"/>
    <p:sldId id="351" r:id="rId23"/>
    <p:sldId id="352" r:id="rId24"/>
    <p:sldId id="364" r:id="rId25"/>
    <p:sldId id="357" r:id="rId26"/>
    <p:sldId id="358" r:id="rId27"/>
    <p:sldId id="359" r:id="rId28"/>
    <p:sldId id="360" r:id="rId29"/>
    <p:sldId id="365" r:id="rId30"/>
    <p:sldId id="366" r:id="rId31"/>
    <p:sldId id="362" r:id="rId32"/>
    <p:sldId id="363" r:id="rId33"/>
    <p:sldId id="331" r:id="rId34"/>
    <p:sldId id="295" r:id="rId35"/>
    <p:sldId id="329" r:id="rId36"/>
    <p:sldId id="33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Le Ba Trung" initials="NLBT" lastIdx="1" clrIdx="0">
    <p:extLst>
      <p:ext uri="{19B8F6BF-5375-455C-9EA6-DF929625EA0E}">
        <p15:presenceInfo xmlns:p15="http://schemas.microsoft.com/office/powerpoint/2012/main" userId="Nguyen Le Ba Tr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8BC"/>
    <a:srgbClr val="F5F4BE"/>
    <a:srgbClr val="EAE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72" autoAdjust="0"/>
    <p:restoredTop sz="94657"/>
  </p:normalViewPr>
  <p:slideViewPr>
    <p:cSldViewPr snapToGrid="0">
      <p:cViewPr varScale="1">
        <p:scale>
          <a:sx n="66" d="100"/>
          <a:sy n="66" d="100"/>
        </p:scale>
        <p:origin x="115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18/1/2025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16638"/>
            <a:ext cx="12192000"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2</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63F73586-1432-AEFF-B02B-055A38F58065}"/>
              </a:ext>
            </a:extLst>
          </p:cNvPr>
          <p:cNvSpPr txBox="1"/>
          <p:nvPr userDrawn="1"/>
        </p:nvSpPr>
        <p:spPr>
          <a:xfrm>
            <a:off x="11016677" y="-12935"/>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3.1</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eduhome.com.vn/DHALesson?idGrade=10&amp;idSubject=1&amp;idSeries=118&amp;idTheme=1067&amp;IdLevel=3&amp;idThemeServer=78"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2: Health</a:t>
            </a:r>
            <a:endParaRPr lang="en-US" sz="3200" b="1" dirty="0">
              <a:solidFill>
                <a:srgbClr val="0070C0"/>
              </a:solidFill>
            </a:endParaRPr>
          </a:p>
          <a:p>
            <a:pPr algn="ctr"/>
            <a:r>
              <a:rPr lang="en-US" sz="3200" b="1" dirty="0">
                <a:solidFill>
                  <a:srgbClr val="00B050"/>
                </a:solidFill>
              </a:rPr>
              <a:t>Lesson 3.1: Listening &amp; Reading</a:t>
            </a:r>
            <a:endParaRPr lang="en-US" sz="3200" dirty="0"/>
          </a:p>
          <a:p>
            <a:pPr algn="ctr"/>
            <a:r>
              <a:rPr lang="en-US" sz="3200" dirty="0">
                <a:solidFill>
                  <a:srgbClr val="FF0000"/>
                </a:solidFill>
              </a:rPr>
              <a:t>Page</a:t>
            </a:r>
            <a:r>
              <a:rPr lang="en-US" sz="3200" dirty="0"/>
              <a:t> </a:t>
            </a:r>
            <a:r>
              <a:rPr lang="en-US" sz="3200" dirty="0">
                <a:solidFill>
                  <a:srgbClr val="FF0000"/>
                </a:solidFill>
              </a:rPr>
              <a:t>18</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57BBB0E-584E-DFFB-EB97-C1EEFA5DD055}"/>
              </a:ext>
            </a:extLst>
          </p:cNvPr>
          <p:cNvSpPr txBox="1"/>
          <p:nvPr/>
        </p:nvSpPr>
        <p:spPr>
          <a:xfrm>
            <a:off x="502245" y="501175"/>
            <a:ext cx="7853680" cy="1107996"/>
          </a:xfrm>
          <a:prstGeom prst="rect">
            <a:avLst/>
          </a:prstGeom>
          <a:noFill/>
        </p:spPr>
        <p:txBody>
          <a:bodyPr wrap="square">
            <a:spAutoFit/>
          </a:bodyPr>
          <a:lstStyle/>
          <a:p>
            <a:r>
              <a:rPr lang="en-US" sz="3300" b="1" dirty="0">
                <a:solidFill>
                  <a:schemeClr val="tx2"/>
                </a:solidFill>
              </a:rPr>
              <a:t>a. Listen to an interview with James Olive. Where is the interview taking place?</a:t>
            </a:r>
          </a:p>
        </p:txBody>
      </p:sp>
      <p:sp>
        <p:nvSpPr>
          <p:cNvPr id="11" name="Rectangle 10">
            <a:extLst>
              <a:ext uri="{FF2B5EF4-FFF2-40B4-BE49-F238E27FC236}">
                <a16:creationId xmlns:a16="http://schemas.microsoft.com/office/drawing/2014/main" id="{B7FCC6D3-5D1D-5F02-A7A3-EAE6AC9A3949}"/>
              </a:ext>
            </a:extLst>
          </p:cNvPr>
          <p:cNvSpPr/>
          <p:nvPr/>
        </p:nvSpPr>
        <p:spPr>
          <a:xfrm>
            <a:off x="755418" y="2146139"/>
            <a:ext cx="3978830" cy="584775"/>
          </a:xfrm>
          <a:prstGeom prst="rect">
            <a:avLst/>
          </a:prstGeom>
        </p:spPr>
        <p:txBody>
          <a:bodyPr wrap="square">
            <a:spAutoFit/>
          </a:bodyPr>
          <a:lstStyle/>
          <a:p>
            <a:r>
              <a:rPr lang="en-US" sz="3200" dirty="0">
                <a:solidFill>
                  <a:schemeClr val="tx2"/>
                </a:solidFill>
              </a:rPr>
              <a:t>1. in a school cafeteria</a:t>
            </a:r>
          </a:p>
        </p:txBody>
      </p:sp>
      <p:sp>
        <p:nvSpPr>
          <p:cNvPr id="12" name="Rectangle 11">
            <a:extLst>
              <a:ext uri="{FF2B5EF4-FFF2-40B4-BE49-F238E27FC236}">
                <a16:creationId xmlns:a16="http://schemas.microsoft.com/office/drawing/2014/main" id="{2C500AD9-4580-37FC-D25B-9379717876C1}"/>
              </a:ext>
            </a:extLst>
          </p:cNvPr>
          <p:cNvSpPr/>
          <p:nvPr/>
        </p:nvSpPr>
        <p:spPr>
          <a:xfrm>
            <a:off x="6366510" y="2146138"/>
            <a:ext cx="3978830" cy="584775"/>
          </a:xfrm>
          <a:prstGeom prst="rect">
            <a:avLst/>
          </a:prstGeom>
        </p:spPr>
        <p:txBody>
          <a:bodyPr wrap="square">
            <a:spAutoFit/>
          </a:bodyPr>
          <a:lstStyle/>
          <a:p>
            <a:r>
              <a:rPr lang="en-US" sz="3200" dirty="0">
                <a:solidFill>
                  <a:schemeClr val="tx2"/>
                </a:solidFill>
              </a:rPr>
              <a:t>2. on TV</a:t>
            </a:r>
          </a:p>
        </p:txBody>
      </p:sp>
      <p:pic>
        <p:nvPicPr>
          <p:cNvPr id="2" name="CD1-TRACK 23 cut">
            <a:hlinkClick r:id="" action="ppaction://media"/>
            <a:extLst>
              <a:ext uri="{FF2B5EF4-FFF2-40B4-BE49-F238E27FC236}">
                <a16:creationId xmlns:a16="http://schemas.microsoft.com/office/drawing/2014/main" id="{7FC1664A-FFE6-F350-B065-984BAEFA5C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9426" y="778948"/>
            <a:ext cx="552450" cy="552450"/>
          </a:xfrm>
          <a:prstGeom prst="rect">
            <a:avLst/>
          </a:prstGeom>
        </p:spPr>
      </p:pic>
      <p:sp>
        <p:nvSpPr>
          <p:cNvPr id="19" name="TextBox 18">
            <a:extLst>
              <a:ext uri="{FF2B5EF4-FFF2-40B4-BE49-F238E27FC236}">
                <a16:creationId xmlns:a16="http://schemas.microsoft.com/office/drawing/2014/main" id="{87EBEBDB-3A9C-107E-659F-5EBBE38FE591}"/>
              </a:ext>
            </a:extLst>
          </p:cNvPr>
          <p:cNvSpPr txBox="1"/>
          <p:nvPr/>
        </p:nvSpPr>
        <p:spPr>
          <a:xfrm>
            <a:off x="9992360" y="5675048"/>
            <a:ext cx="1894840" cy="76944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sz="2200" i="1" dirty="0"/>
              <a:t>Click here for the answer.</a:t>
            </a:r>
          </a:p>
        </p:txBody>
      </p:sp>
      <p:sp>
        <p:nvSpPr>
          <p:cNvPr id="3" name="Oval 2">
            <a:extLst>
              <a:ext uri="{FF2B5EF4-FFF2-40B4-BE49-F238E27FC236}">
                <a16:creationId xmlns:a16="http://schemas.microsoft.com/office/drawing/2014/main" id="{7DFF4968-6C06-B055-BD17-C5AB258E2F43}"/>
              </a:ext>
            </a:extLst>
          </p:cNvPr>
          <p:cNvSpPr/>
          <p:nvPr/>
        </p:nvSpPr>
        <p:spPr>
          <a:xfrm>
            <a:off x="755418" y="1788160"/>
            <a:ext cx="3978830" cy="14427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8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0" y="813471"/>
            <a:ext cx="4490720" cy="600164"/>
          </a:xfrm>
          <a:prstGeom prst="rect">
            <a:avLst/>
          </a:prstGeom>
          <a:noFill/>
        </p:spPr>
        <p:txBody>
          <a:bodyPr wrap="square">
            <a:spAutoFit/>
          </a:bodyPr>
          <a:lstStyle/>
          <a:p>
            <a:r>
              <a:rPr lang="en-US" sz="3300" b="1" dirty="0">
                <a:solidFill>
                  <a:schemeClr val="tx2"/>
                </a:solidFill>
              </a:rPr>
              <a:t>b. Now, listen and circle. </a:t>
            </a:r>
          </a:p>
        </p:txBody>
      </p:sp>
      <p:pic>
        <p:nvPicPr>
          <p:cNvPr id="24" name="CD1-TRACK 23 cut">
            <a:hlinkClick r:id="" action="ppaction://media"/>
            <a:extLst>
              <a:ext uri="{FF2B5EF4-FFF2-40B4-BE49-F238E27FC236}">
                <a16:creationId xmlns:a16="http://schemas.microsoft.com/office/drawing/2014/main" id="{77C9165B-FEC1-7FBC-733E-0ED92428F4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69460" y="837328"/>
            <a:ext cx="552450" cy="552450"/>
          </a:xfrm>
          <a:prstGeom prst="rect">
            <a:avLst/>
          </a:prstGeom>
        </p:spPr>
      </p:pic>
      <p:sp>
        <p:nvSpPr>
          <p:cNvPr id="25" name="TextBox 24">
            <a:extLst>
              <a:ext uri="{FF2B5EF4-FFF2-40B4-BE49-F238E27FC236}">
                <a16:creationId xmlns:a16="http://schemas.microsoft.com/office/drawing/2014/main" id="{CA3037D8-3233-A8A2-0EF2-50403211162B}"/>
              </a:ext>
            </a:extLst>
          </p:cNvPr>
          <p:cNvSpPr txBox="1"/>
          <p:nvPr/>
        </p:nvSpPr>
        <p:spPr>
          <a:xfrm>
            <a:off x="115747" y="1365586"/>
            <a:ext cx="5980254" cy="4385816"/>
          </a:xfrm>
          <a:prstGeom prst="rect">
            <a:avLst/>
          </a:prstGeom>
          <a:noFill/>
        </p:spPr>
        <p:txBody>
          <a:bodyPr wrap="square">
            <a:spAutoFit/>
          </a:bodyPr>
          <a:lstStyle/>
          <a:p>
            <a:pPr marL="514350" indent="-514350">
              <a:buAutoNum type="arabicPeriod"/>
            </a:pPr>
            <a:r>
              <a:rPr lang="en-US" sz="3100" dirty="0">
                <a:solidFill>
                  <a:schemeClr val="tx2"/>
                </a:solidFill>
              </a:rPr>
              <a:t>What does James do?</a:t>
            </a:r>
          </a:p>
          <a:p>
            <a:pPr marL="514350" indent="-514350">
              <a:buAutoNum type="alphaUcPeriod"/>
            </a:pPr>
            <a:r>
              <a:rPr lang="en-US" sz="3100" dirty="0">
                <a:solidFill>
                  <a:schemeClr val="tx2"/>
                </a:solidFill>
              </a:rPr>
              <a:t>Sells healthy food.</a:t>
            </a:r>
          </a:p>
          <a:p>
            <a:pPr marL="514350" indent="-514350">
              <a:buAutoNum type="alphaUcPeriod"/>
            </a:pPr>
            <a:r>
              <a:rPr lang="en-US" sz="3100" dirty="0">
                <a:solidFill>
                  <a:schemeClr val="tx2"/>
                </a:solidFill>
              </a:rPr>
              <a:t>Tells schools to sell healthy food.</a:t>
            </a:r>
          </a:p>
          <a:p>
            <a:pPr marL="514350" indent="-514350">
              <a:buAutoNum type="alphaUcPeriod"/>
            </a:pPr>
            <a:r>
              <a:rPr lang="en-US" sz="3100" dirty="0">
                <a:solidFill>
                  <a:schemeClr val="tx2"/>
                </a:solidFill>
              </a:rPr>
              <a:t>Helps adults eat healthier food.</a:t>
            </a:r>
          </a:p>
          <a:p>
            <a:endParaRPr lang="en-US" sz="3100" dirty="0">
              <a:solidFill>
                <a:schemeClr val="tx2"/>
              </a:solidFill>
            </a:endParaRPr>
          </a:p>
          <a:p>
            <a:r>
              <a:rPr lang="en-US" sz="3100" dirty="0">
                <a:solidFill>
                  <a:schemeClr val="tx2"/>
                </a:solidFill>
              </a:rPr>
              <a:t>2.  What do lots of schools sell?</a:t>
            </a:r>
          </a:p>
          <a:p>
            <a:r>
              <a:rPr lang="en-US" sz="3100" dirty="0">
                <a:solidFill>
                  <a:schemeClr val="tx2"/>
                </a:solidFill>
              </a:rPr>
              <a:t>A.  Salad and smoothies.</a:t>
            </a:r>
          </a:p>
          <a:p>
            <a:r>
              <a:rPr lang="en-US" sz="3100" dirty="0">
                <a:solidFill>
                  <a:schemeClr val="tx2"/>
                </a:solidFill>
              </a:rPr>
              <a:t>B.  Fast food.</a:t>
            </a:r>
          </a:p>
          <a:p>
            <a:r>
              <a:rPr lang="en-US" sz="3100" dirty="0">
                <a:solidFill>
                  <a:schemeClr val="tx2"/>
                </a:solidFill>
              </a:rPr>
              <a:t>C.  Fruits and nuts.</a:t>
            </a:r>
          </a:p>
        </p:txBody>
      </p:sp>
      <p:sp>
        <p:nvSpPr>
          <p:cNvPr id="27" name="TextBox 26">
            <a:extLst>
              <a:ext uri="{FF2B5EF4-FFF2-40B4-BE49-F238E27FC236}">
                <a16:creationId xmlns:a16="http://schemas.microsoft.com/office/drawing/2014/main" id="{1C2F479C-C1A6-BDA5-5741-5ADDCD3C7F9E}"/>
              </a:ext>
            </a:extLst>
          </p:cNvPr>
          <p:cNvSpPr txBox="1"/>
          <p:nvPr/>
        </p:nvSpPr>
        <p:spPr>
          <a:xfrm>
            <a:off x="6305550" y="888532"/>
            <a:ext cx="5886450" cy="4862870"/>
          </a:xfrm>
          <a:prstGeom prst="rect">
            <a:avLst/>
          </a:prstGeom>
          <a:noFill/>
        </p:spPr>
        <p:txBody>
          <a:bodyPr wrap="square">
            <a:spAutoFit/>
          </a:bodyPr>
          <a:lstStyle/>
          <a:p>
            <a:r>
              <a:rPr lang="en-US" sz="3100" dirty="0">
                <a:solidFill>
                  <a:schemeClr val="tx2"/>
                </a:solidFill>
              </a:rPr>
              <a:t>3. According to James, what makes students feel tired?</a:t>
            </a:r>
          </a:p>
          <a:p>
            <a:r>
              <a:rPr lang="en-US" sz="3100" dirty="0">
                <a:solidFill>
                  <a:schemeClr val="tx2"/>
                </a:solidFill>
              </a:rPr>
              <a:t>A. Having fast food and soda.</a:t>
            </a:r>
          </a:p>
          <a:p>
            <a:r>
              <a:rPr lang="en-US" sz="3100" dirty="0">
                <a:solidFill>
                  <a:schemeClr val="tx2"/>
                </a:solidFill>
              </a:rPr>
              <a:t>B. Eating small lunches.</a:t>
            </a:r>
          </a:p>
          <a:p>
            <a:r>
              <a:rPr lang="en-US" sz="3100" dirty="0">
                <a:solidFill>
                  <a:schemeClr val="tx2"/>
                </a:solidFill>
              </a:rPr>
              <a:t>C. Studying at school.</a:t>
            </a:r>
          </a:p>
          <a:p>
            <a:endParaRPr lang="en-US" sz="3100" dirty="0">
              <a:solidFill>
                <a:schemeClr val="tx2"/>
              </a:solidFill>
            </a:endParaRPr>
          </a:p>
          <a:p>
            <a:r>
              <a:rPr lang="en-US" sz="3100" dirty="0">
                <a:solidFill>
                  <a:schemeClr val="tx2"/>
                </a:solidFill>
              </a:rPr>
              <a:t>4. What is "brain food"?</a:t>
            </a:r>
          </a:p>
          <a:p>
            <a:r>
              <a:rPr lang="en-US" sz="3100" dirty="0">
                <a:solidFill>
                  <a:schemeClr val="tx2"/>
                </a:solidFill>
              </a:rPr>
              <a:t>A. Food that looks like brains.</a:t>
            </a:r>
          </a:p>
          <a:p>
            <a:r>
              <a:rPr lang="en-US" sz="3100" dirty="0">
                <a:solidFill>
                  <a:schemeClr val="tx2"/>
                </a:solidFill>
              </a:rPr>
              <a:t>B. Food with lots of sugar and salt.</a:t>
            </a:r>
          </a:p>
          <a:p>
            <a:r>
              <a:rPr lang="en-US" sz="3100" dirty="0">
                <a:solidFill>
                  <a:schemeClr val="tx2"/>
                </a:solidFill>
              </a:rPr>
              <a:t>C. Food that helps you study better.</a:t>
            </a:r>
          </a:p>
        </p:txBody>
      </p:sp>
      <p:sp>
        <p:nvSpPr>
          <p:cNvPr id="17" name="Oval 16">
            <a:extLst>
              <a:ext uri="{FF2B5EF4-FFF2-40B4-BE49-F238E27FC236}">
                <a16:creationId xmlns:a16="http://schemas.microsoft.com/office/drawing/2014/main" id="{A631CC7F-761F-E9DD-29CA-A921ADEB2987}"/>
              </a:ext>
            </a:extLst>
          </p:cNvPr>
          <p:cNvSpPr/>
          <p:nvPr/>
        </p:nvSpPr>
        <p:spPr>
          <a:xfrm>
            <a:off x="115747" y="2346236"/>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0CFB548-5982-428C-A390-F8E2927CFC2C}"/>
              </a:ext>
            </a:extLst>
          </p:cNvPr>
          <p:cNvSpPr/>
          <p:nvPr/>
        </p:nvSpPr>
        <p:spPr>
          <a:xfrm>
            <a:off x="115747" y="4694368"/>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F16B48-9159-4CF5-17AD-4C748AE7D7BB}"/>
              </a:ext>
            </a:extLst>
          </p:cNvPr>
          <p:cNvSpPr/>
          <p:nvPr/>
        </p:nvSpPr>
        <p:spPr>
          <a:xfrm>
            <a:off x="6289040" y="1837512"/>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5D55943-70D3-16ED-0AB1-52EFE36CA5AD}"/>
              </a:ext>
            </a:extLst>
          </p:cNvPr>
          <p:cNvSpPr/>
          <p:nvPr/>
        </p:nvSpPr>
        <p:spPr>
          <a:xfrm>
            <a:off x="6289040" y="5187266"/>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6D4450-E0E2-F7B2-4B86-70C78D16D1CF}"/>
              </a:ext>
            </a:extLst>
          </p:cNvPr>
          <p:cNvSpPr txBox="1"/>
          <p:nvPr/>
        </p:nvSpPr>
        <p:spPr>
          <a:xfrm>
            <a:off x="7589520" y="5969468"/>
            <a:ext cx="3439264"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spTree>
    <p:extLst>
      <p:ext uri="{BB962C8B-B14F-4D97-AF65-F5344CB8AC3E}">
        <p14:creationId xmlns:p14="http://schemas.microsoft.com/office/powerpoint/2010/main" val="348918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44"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17" grpId="0" animBg="1"/>
      <p:bldP spid="18"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4483681" y="208351"/>
            <a:ext cx="4490720" cy="600164"/>
          </a:xfrm>
          <a:prstGeom prst="rect">
            <a:avLst/>
          </a:prstGeom>
          <a:noFill/>
        </p:spPr>
        <p:txBody>
          <a:bodyPr wrap="square">
            <a:spAutoFit/>
          </a:bodyPr>
          <a:lstStyle/>
          <a:p>
            <a:pPr algn="ctr"/>
            <a:r>
              <a:rPr lang="en-US" sz="3300" b="1" dirty="0">
                <a:solidFill>
                  <a:schemeClr val="tx2"/>
                </a:solidFill>
              </a:rPr>
              <a:t>Audio script</a:t>
            </a:r>
          </a:p>
        </p:txBody>
      </p:sp>
      <p:pic>
        <p:nvPicPr>
          <p:cNvPr id="24" name="CD1-TRACK 23 cut">
            <a:hlinkClick r:id="" action="ppaction://media"/>
            <a:extLst>
              <a:ext uri="{FF2B5EF4-FFF2-40B4-BE49-F238E27FC236}">
                <a16:creationId xmlns:a16="http://schemas.microsoft.com/office/drawing/2014/main" id="{77C9165B-FEC1-7FBC-733E-0ED92428F4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1951" y="302531"/>
            <a:ext cx="552450" cy="552450"/>
          </a:xfrm>
          <a:prstGeom prst="rect">
            <a:avLst/>
          </a:prstGeom>
        </p:spPr>
      </p:pic>
      <p:sp>
        <p:nvSpPr>
          <p:cNvPr id="25" name="TextBox 24">
            <a:extLst>
              <a:ext uri="{FF2B5EF4-FFF2-40B4-BE49-F238E27FC236}">
                <a16:creationId xmlns:a16="http://schemas.microsoft.com/office/drawing/2014/main" id="{CA3037D8-3233-A8A2-0EF2-50403211162B}"/>
              </a:ext>
            </a:extLst>
          </p:cNvPr>
          <p:cNvSpPr txBox="1"/>
          <p:nvPr/>
        </p:nvSpPr>
        <p:spPr>
          <a:xfrm>
            <a:off x="1" y="578756"/>
            <a:ext cx="12161520" cy="5632311"/>
          </a:xfrm>
          <a:prstGeom prst="rect">
            <a:avLst/>
          </a:prstGeom>
          <a:noFill/>
        </p:spPr>
        <p:txBody>
          <a:bodyPr wrap="square">
            <a:spAutoFit/>
          </a:bodyPr>
          <a:lstStyle/>
          <a:p>
            <a:r>
              <a:rPr lang="en-US" sz="2400" dirty="0">
                <a:solidFill>
                  <a:schemeClr val="tx2"/>
                </a:solidFill>
              </a:rPr>
              <a:t>W: Welcome back. I'm here talking to James Olive.</a:t>
            </a:r>
          </a:p>
          <a:p>
            <a:r>
              <a:rPr lang="en-US" sz="2400" dirty="0">
                <a:solidFill>
                  <a:schemeClr val="tx2"/>
                </a:solidFill>
              </a:rPr>
              <a:t>M: Hello.</a:t>
            </a:r>
          </a:p>
          <a:p>
            <a:r>
              <a:rPr lang="en-US" sz="2400" dirty="0">
                <a:solidFill>
                  <a:schemeClr val="tx2"/>
                </a:solidFill>
              </a:rPr>
              <a:t>W: Please tell everyone what you do, James.</a:t>
            </a:r>
          </a:p>
          <a:p>
            <a:r>
              <a:rPr lang="en-US" sz="2400" dirty="0">
                <a:solidFill>
                  <a:schemeClr val="tx2"/>
                </a:solidFill>
              </a:rPr>
              <a:t>M: Sure. I go to schools around the country and ask principals to sell healthier food in their cafeterias.</a:t>
            </a:r>
          </a:p>
          <a:p>
            <a:r>
              <a:rPr lang="en-US" sz="2400" dirty="0">
                <a:solidFill>
                  <a:schemeClr val="tx2"/>
                </a:solidFill>
              </a:rPr>
              <a:t>W: Why?</a:t>
            </a:r>
          </a:p>
          <a:p>
            <a:r>
              <a:rPr lang="en-US" sz="2400" dirty="0">
                <a:solidFill>
                  <a:schemeClr val="tx2"/>
                </a:solidFill>
              </a:rPr>
              <a:t>M: Well, lots of schools only sell food and drinks like pizza, burgers, and soda. These are not healthy and really don't help students learn and feel healthy. Fast food and soda have a lot of sugar and salt in them. In just a few hours after eating lunch, they will feel tired, and it will be harder to listen in class.</a:t>
            </a:r>
          </a:p>
          <a:p>
            <a:r>
              <a:rPr lang="en-US" sz="2400" dirty="0">
                <a:solidFill>
                  <a:schemeClr val="tx2"/>
                </a:solidFill>
              </a:rPr>
              <a:t>W: I see.</a:t>
            </a:r>
          </a:p>
          <a:p>
            <a:r>
              <a:rPr lang="en-US" sz="2400" dirty="0">
                <a:solidFill>
                  <a:schemeClr val="tx2"/>
                </a:solidFill>
              </a:rPr>
              <a:t>M: Instead, cafeterias should sell "brain food" like fruits and nuts. These foods help you study better and feel much healthier. So, if your school only sells unhealthy food, you should write a letter to your principal and ask for healthy options.</a:t>
            </a:r>
          </a:p>
          <a:p>
            <a:r>
              <a:rPr lang="en-US" sz="2400" dirty="0">
                <a:solidFill>
                  <a:schemeClr val="tx2"/>
                </a:solidFill>
              </a:rPr>
              <a:t>W: Thanks, James.</a:t>
            </a:r>
          </a:p>
        </p:txBody>
      </p:sp>
    </p:spTree>
    <p:extLst>
      <p:ext uri="{BB962C8B-B14F-4D97-AF65-F5344CB8AC3E}">
        <p14:creationId xmlns:p14="http://schemas.microsoft.com/office/powerpoint/2010/main" val="40719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44"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A0917D-6E78-966D-A364-2F58E4D31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488"/>
            <a:ext cx="10681921" cy="6183024"/>
          </a:xfrm>
          <a:prstGeom prst="rect">
            <a:avLst/>
          </a:prstGeom>
        </p:spPr>
      </p:pic>
      <p:sp>
        <p:nvSpPr>
          <p:cNvPr id="4" name="Rectangle 3">
            <a:extLst>
              <a:ext uri="{FF2B5EF4-FFF2-40B4-BE49-F238E27FC236}">
                <a16:creationId xmlns:a16="http://schemas.microsoft.com/office/drawing/2014/main" id="{36F5DB94-B0E4-6B02-1DFC-B24717799592}"/>
              </a:ext>
            </a:extLst>
          </p:cNvPr>
          <p:cNvSpPr/>
          <p:nvPr/>
        </p:nvSpPr>
        <p:spPr>
          <a:xfrm>
            <a:off x="4842588" y="337488"/>
            <a:ext cx="7349413"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Extra Listening PRACTICE</a:t>
            </a:r>
          </a:p>
        </p:txBody>
      </p:sp>
    </p:spTree>
    <p:extLst>
      <p:ext uri="{BB962C8B-B14F-4D97-AF65-F5344CB8AC3E}">
        <p14:creationId xmlns:p14="http://schemas.microsoft.com/office/powerpoint/2010/main" val="4255254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30480" y="833120"/>
            <a:ext cx="11673841" cy="1985159"/>
          </a:xfrm>
          <a:prstGeom prst="rect">
            <a:avLst/>
          </a:prstGeom>
          <a:noFill/>
        </p:spPr>
        <p:txBody>
          <a:bodyPr wrap="square">
            <a:spAutoFit/>
          </a:bodyPr>
          <a:lstStyle/>
          <a:p>
            <a:r>
              <a:rPr lang="en-US" sz="3000" b="1" dirty="0">
                <a:solidFill>
                  <a:schemeClr val="tx2"/>
                </a:solidFill>
              </a:rPr>
              <a:t>a. Listen to Ben talking about exercise and healthy eating and circle the</a:t>
            </a:r>
          </a:p>
          <a:p>
            <a:r>
              <a:rPr lang="en-US" sz="3000" b="1" dirty="0">
                <a:solidFill>
                  <a:schemeClr val="tx2"/>
                </a:solidFill>
              </a:rPr>
              <a:t>correct answer. </a:t>
            </a:r>
          </a:p>
          <a:p>
            <a:endParaRPr lang="en-US" sz="3000" b="1" dirty="0">
              <a:solidFill>
                <a:schemeClr val="tx2"/>
              </a:solidFill>
            </a:endParaRPr>
          </a:p>
          <a:p>
            <a:r>
              <a:rPr lang="en-US" sz="3300" dirty="0">
                <a:solidFill>
                  <a:schemeClr val="tx2"/>
                </a:solidFill>
              </a:rPr>
              <a:t>Ben is …		a. healthy. 		b. unhealthy.</a:t>
            </a:r>
          </a:p>
        </p:txBody>
      </p:sp>
      <p:sp>
        <p:nvSpPr>
          <p:cNvPr id="13" name="TextBox 12">
            <a:extLst>
              <a:ext uri="{FF2B5EF4-FFF2-40B4-BE49-F238E27FC236}">
                <a16:creationId xmlns:a16="http://schemas.microsoft.com/office/drawing/2014/main" id="{2720F155-9034-5076-BA96-172E66D5E9EF}"/>
              </a:ext>
            </a:extLst>
          </p:cNvPr>
          <p:cNvSpPr txBox="1"/>
          <p:nvPr/>
        </p:nvSpPr>
        <p:spPr>
          <a:xfrm>
            <a:off x="0" y="333620"/>
            <a:ext cx="3464560" cy="553998"/>
          </a:xfrm>
          <a:prstGeom prst="rect">
            <a:avLst/>
          </a:prstGeom>
          <a:noFill/>
        </p:spPr>
        <p:txBody>
          <a:bodyPr wrap="square">
            <a:spAutoFit/>
          </a:bodyPr>
          <a:lstStyle/>
          <a:p>
            <a:r>
              <a:rPr lang="en-US" sz="3000" b="1" dirty="0">
                <a:solidFill>
                  <a:schemeClr val="tx2"/>
                </a:solidFill>
              </a:rPr>
              <a:t>Workbook, page 12</a:t>
            </a:r>
          </a:p>
        </p:txBody>
      </p:sp>
      <p:sp>
        <p:nvSpPr>
          <p:cNvPr id="17" name="Oval 16">
            <a:extLst>
              <a:ext uri="{FF2B5EF4-FFF2-40B4-BE49-F238E27FC236}">
                <a16:creationId xmlns:a16="http://schemas.microsoft.com/office/drawing/2014/main" id="{A631CC7F-761F-E9DD-29CA-A921ADEB2987}"/>
              </a:ext>
            </a:extLst>
          </p:cNvPr>
          <p:cNvSpPr/>
          <p:nvPr/>
        </p:nvSpPr>
        <p:spPr>
          <a:xfrm>
            <a:off x="6329975" y="2284593"/>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6D4450-E0E2-F7B2-4B86-70C78D16D1CF}"/>
              </a:ext>
            </a:extLst>
          </p:cNvPr>
          <p:cNvSpPr txBox="1"/>
          <p:nvPr/>
        </p:nvSpPr>
        <p:spPr>
          <a:xfrm>
            <a:off x="7589520" y="5969468"/>
            <a:ext cx="4602480"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pic>
        <p:nvPicPr>
          <p:cNvPr id="8" name="WB TRACK 04 cut">
            <a:hlinkClick r:id="" action="ppaction://media"/>
            <a:extLst>
              <a:ext uri="{FF2B5EF4-FFF2-40B4-BE49-F238E27FC236}">
                <a16:creationId xmlns:a16="http://schemas.microsoft.com/office/drawing/2014/main" id="{7CC15D49-6528-C7D0-9080-0AC1C3588F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88335" y="1387118"/>
            <a:ext cx="552450" cy="552450"/>
          </a:xfrm>
          <a:prstGeom prst="rect">
            <a:avLst/>
          </a:prstGeom>
        </p:spPr>
      </p:pic>
    </p:spTree>
    <p:extLst>
      <p:ext uri="{BB962C8B-B14F-4D97-AF65-F5344CB8AC3E}">
        <p14:creationId xmlns:p14="http://schemas.microsoft.com/office/powerpoint/2010/main" val="391456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30480" y="833120"/>
            <a:ext cx="11673841" cy="553998"/>
          </a:xfrm>
          <a:prstGeom prst="rect">
            <a:avLst/>
          </a:prstGeom>
          <a:noFill/>
        </p:spPr>
        <p:txBody>
          <a:bodyPr wrap="square">
            <a:spAutoFit/>
          </a:bodyPr>
          <a:lstStyle/>
          <a:p>
            <a:r>
              <a:rPr lang="en-US" sz="3000" b="1" dirty="0">
                <a:solidFill>
                  <a:schemeClr val="tx2"/>
                </a:solidFill>
              </a:rPr>
              <a:t>b. Now, listen and choose the correct answers. </a:t>
            </a:r>
            <a:endParaRPr lang="en-US" sz="3000" dirty="0">
              <a:solidFill>
                <a:schemeClr val="tx2"/>
              </a:solidFill>
            </a:endParaRPr>
          </a:p>
        </p:txBody>
      </p:sp>
      <p:sp>
        <p:nvSpPr>
          <p:cNvPr id="13" name="TextBox 12">
            <a:extLst>
              <a:ext uri="{FF2B5EF4-FFF2-40B4-BE49-F238E27FC236}">
                <a16:creationId xmlns:a16="http://schemas.microsoft.com/office/drawing/2014/main" id="{2720F155-9034-5076-BA96-172E66D5E9EF}"/>
              </a:ext>
            </a:extLst>
          </p:cNvPr>
          <p:cNvSpPr txBox="1"/>
          <p:nvPr/>
        </p:nvSpPr>
        <p:spPr>
          <a:xfrm>
            <a:off x="0" y="333620"/>
            <a:ext cx="3464560" cy="553998"/>
          </a:xfrm>
          <a:prstGeom prst="rect">
            <a:avLst/>
          </a:prstGeom>
          <a:noFill/>
        </p:spPr>
        <p:txBody>
          <a:bodyPr wrap="square">
            <a:spAutoFit/>
          </a:bodyPr>
          <a:lstStyle/>
          <a:p>
            <a:r>
              <a:rPr lang="en-US" sz="3000" b="1" dirty="0">
                <a:solidFill>
                  <a:schemeClr val="tx2"/>
                </a:solidFill>
              </a:rPr>
              <a:t>Workbook, page 12</a:t>
            </a:r>
          </a:p>
        </p:txBody>
      </p:sp>
      <p:sp>
        <p:nvSpPr>
          <p:cNvPr id="25" name="TextBox 24">
            <a:extLst>
              <a:ext uri="{FF2B5EF4-FFF2-40B4-BE49-F238E27FC236}">
                <a16:creationId xmlns:a16="http://schemas.microsoft.com/office/drawing/2014/main" id="{CA3037D8-3233-A8A2-0EF2-50403211162B}"/>
              </a:ext>
            </a:extLst>
          </p:cNvPr>
          <p:cNvSpPr txBox="1"/>
          <p:nvPr/>
        </p:nvSpPr>
        <p:spPr>
          <a:xfrm>
            <a:off x="99526" y="1893302"/>
            <a:ext cx="5886450" cy="4385816"/>
          </a:xfrm>
          <a:prstGeom prst="rect">
            <a:avLst/>
          </a:prstGeom>
          <a:noFill/>
        </p:spPr>
        <p:txBody>
          <a:bodyPr wrap="square">
            <a:spAutoFit/>
          </a:bodyPr>
          <a:lstStyle/>
          <a:p>
            <a:pPr marL="514350" indent="-514350">
              <a:buAutoNum type="arabicPeriod"/>
            </a:pPr>
            <a:r>
              <a:rPr lang="en-US" sz="3100" dirty="0">
                <a:solidFill>
                  <a:schemeClr val="tx2"/>
                </a:solidFill>
              </a:rPr>
              <a:t>His mom says he should... </a:t>
            </a:r>
          </a:p>
          <a:p>
            <a:r>
              <a:rPr lang="en-US" sz="3100" dirty="0">
                <a:solidFill>
                  <a:schemeClr val="tx2"/>
                </a:solidFill>
              </a:rPr>
              <a:t>a. do more exercise.</a:t>
            </a:r>
          </a:p>
          <a:p>
            <a:r>
              <a:rPr lang="en-US" sz="3100" dirty="0">
                <a:solidFill>
                  <a:schemeClr val="tx2"/>
                </a:solidFill>
              </a:rPr>
              <a:t>b. watch less TV.</a:t>
            </a:r>
          </a:p>
          <a:p>
            <a:r>
              <a:rPr lang="en-US" sz="3100" dirty="0">
                <a:solidFill>
                  <a:schemeClr val="tx2"/>
                </a:solidFill>
              </a:rPr>
              <a:t>c. eat more fruit. </a:t>
            </a:r>
          </a:p>
          <a:p>
            <a:endParaRPr lang="en-US" sz="3100" dirty="0">
              <a:solidFill>
                <a:schemeClr val="tx2"/>
              </a:solidFill>
            </a:endParaRPr>
          </a:p>
          <a:p>
            <a:r>
              <a:rPr lang="en-US" sz="3100" dirty="0">
                <a:solidFill>
                  <a:schemeClr val="tx2"/>
                </a:solidFill>
              </a:rPr>
              <a:t>3. He doesn't agree with... </a:t>
            </a:r>
          </a:p>
          <a:p>
            <a:r>
              <a:rPr lang="en-US" sz="3100" dirty="0">
                <a:solidFill>
                  <a:schemeClr val="tx2"/>
                </a:solidFill>
              </a:rPr>
              <a:t>a. his parents. </a:t>
            </a:r>
          </a:p>
          <a:p>
            <a:r>
              <a:rPr lang="en-US" sz="3100" dirty="0">
                <a:solidFill>
                  <a:schemeClr val="tx2"/>
                </a:solidFill>
              </a:rPr>
              <a:t>b. his teachers. </a:t>
            </a:r>
          </a:p>
          <a:p>
            <a:r>
              <a:rPr lang="en-US" sz="3100" dirty="0">
                <a:solidFill>
                  <a:schemeClr val="tx2"/>
                </a:solidFill>
              </a:rPr>
              <a:t>c. both. </a:t>
            </a:r>
          </a:p>
        </p:txBody>
      </p:sp>
      <p:sp>
        <p:nvSpPr>
          <p:cNvPr id="27" name="TextBox 26">
            <a:extLst>
              <a:ext uri="{FF2B5EF4-FFF2-40B4-BE49-F238E27FC236}">
                <a16:creationId xmlns:a16="http://schemas.microsoft.com/office/drawing/2014/main" id="{1C2F479C-C1A6-BDA5-5741-5ADDCD3C7F9E}"/>
              </a:ext>
            </a:extLst>
          </p:cNvPr>
          <p:cNvSpPr txBox="1"/>
          <p:nvPr/>
        </p:nvSpPr>
        <p:spPr>
          <a:xfrm>
            <a:off x="5882888" y="1832592"/>
            <a:ext cx="6127892" cy="4385816"/>
          </a:xfrm>
          <a:prstGeom prst="rect">
            <a:avLst/>
          </a:prstGeom>
          <a:noFill/>
        </p:spPr>
        <p:txBody>
          <a:bodyPr wrap="square">
            <a:spAutoFit/>
          </a:bodyPr>
          <a:lstStyle/>
          <a:p>
            <a:r>
              <a:rPr lang="en-US" sz="3100" dirty="0">
                <a:solidFill>
                  <a:schemeClr val="tx2"/>
                </a:solidFill>
              </a:rPr>
              <a:t>2. His teachers say playing sport is...</a:t>
            </a:r>
          </a:p>
          <a:p>
            <a:r>
              <a:rPr lang="en-US" sz="3100" dirty="0">
                <a:solidFill>
                  <a:schemeClr val="tx2"/>
                </a:solidFill>
              </a:rPr>
              <a:t>a. not important.</a:t>
            </a:r>
          </a:p>
          <a:p>
            <a:r>
              <a:rPr lang="en-US" sz="3100" dirty="0">
                <a:solidFill>
                  <a:schemeClr val="tx2"/>
                </a:solidFill>
              </a:rPr>
              <a:t>b. important.</a:t>
            </a:r>
          </a:p>
          <a:p>
            <a:r>
              <a:rPr lang="en-US" sz="3100" dirty="0">
                <a:solidFill>
                  <a:schemeClr val="tx2"/>
                </a:solidFill>
              </a:rPr>
              <a:t>c. healthy.</a:t>
            </a:r>
          </a:p>
          <a:p>
            <a:endParaRPr lang="en-US" sz="3100" dirty="0">
              <a:solidFill>
                <a:schemeClr val="tx2"/>
              </a:solidFill>
            </a:endParaRPr>
          </a:p>
          <a:p>
            <a:r>
              <a:rPr lang="en-US" sz="3100" dirty="0">
                <a:solidFill>
                  <a:schemeClr val="tx2"/>
                </a:solidFill>
              </a:rPr>
              <a:t>4. He doesn't like...</a:t>
            </a:r>
          </a:p>
          <a:p>
            <a:r>
              <a:rPr lang="en-US" sz="3100" dirty="0">
                <a:solidFill>
                  <a:schemeClr val="tx2"/>
                </a:solidFill>
              </a:rPr>
              <a:t>a. hamburgers.</a:t>
            </a:r>
          </a:p>
          <a:p>
            <a:r>
              <a:rPr lang="en-US" sz="3100" dirty="0">
                <a:solidFill>
                  <a:schemeClr val="tx2"/>
                </a:solidFill>
              </a:rPr>
              <a:t>b. salad. </a:t>
            </a:r>
          </a:p>
          <a:p>
            <a:r>
              <a:rPr lang="en-US" sz="3100" dirty="0">
                <a:solidFill>
                  <a:schemeClr val="tx2"/>
                </a:solidFill>
              </a:rPr>
              <a:t>c. soda.</a:t>
            </a:r>
          </a:p>
        </p:txBody>
      </p:sp>
      <p:sp>
        <p:nvSpPr>
          <p:cNvPr id="17" name="Oval 16">
            <a:extLst>
              <a:ext uri="{FF2B5EF4-FFF2-40B4-BE49-F238E27FC236}">
                <a16:creationId xmlns:a16="http://schemas.microsoft.com/office/drawing/2014/main" id="{A631CC7F-761F-E9DD-29CA-A921ADEB2987}"/>
              </a:ext>
            </a:extLst>
          </p:cNvPr>
          <p:cNvSpPr/>
          <p:nvPr/>
        </p:nvSpPr>
        <p:spPr>
          <a:xfrm>
            <a:off x="19486" y="3372219"/>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0CFB548-5982-428C-A390-F8E2927CFC2C}"/>
              </a:ext>
            </a:extLst>
          </p:cNvPr>
          <p:cNvSpPr/>
          <p:nvPr/>
        </p:nvSpPr>
        <p:spPr>
          <a:xfrm>
            <a:off x="5840815" y="2801150"/>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F16B48-9159-4CF5-17AD-4C748AE7D7BB}"/>
              </a:ext>
            </a:extLst>
          </p:cNvPr>
          <p:cNvSpPr/>
          <p:nvPr/>
        </p:nvSpPr>
        <p:spPr>
          <a:xfrm>
            <a:off x="19486" y="5741354"/>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5D55943-70D3-16ED-0AB1-52EFE36CA5AD}"/>
              </a:ext>
            </a:extLst>
          </p:cNvPr>
          <p:cNvSpPr/>
          <p:nvPr/>
        </p:nvSpPr>
        <p:spPr>
          <a:xfrm>
            <a:off x="5866445" y="5138758"/>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6D4450-E0E2-F7B2-4B86-70C78D16D1CF}"/>
              </a:ext>
            </a:extLst>
          </p:cNvPr>
          <p:cNvSpPr txBox="1"/>
          <p:nvPr/>
        </p:nvSpPr>
        <p:spPr>
          <a:xfrm>
            <a:off x="8094016" y="6053319"/>
            <a:ext cx="3916764"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i="1" dirty="0"/>
              <a:t>Click here for the answer.</a:t>
            </a:r>
          </a:p>
        </p:txBody>
      </p:sp>
      <p:pic>
        <p:nvPicPr>
          <p:cNvPr id="2" name="WB TRACK 04 cut">
            <a:hlinkClick r:id="" action="ppaction://media"/>
            <a:extLst>
              <a:ext uri="{FF2B5EF4-FFF2-40B4-BE49-F238E27FC236}">
                <a16:creationId xmlns:a16="http://schemas.microsoft.com/office/drawing/2014/main" id="{5A1804E7-CE9A-1281-7AC2-AB9450DD90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56885" y="834668"/>
            <a:ext cx="552450" cy="552450"/>
          </a:xfrm>
          <a:prstGeom prst="rect">
            <a:avLst/>
          </a:prstGeom>
        </p:spPr>
      </p:pic>
    </p:spTree>
    <p:extLst>
      <p:ext uri="{BB962C8B-B14F-4D97-AF65-F5344CB8AC3E}">
        <p14:creationId xmlns:p14="http://schemas.microsoft.com/office/powerpoint/2010/main" val="404858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17" grpId="0" animBg="1"/>
      <p:bldP spid="18"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4216400" y="209425"/>
            <a:ext cx="4490720" cy="600164"/>
          </a:xfrm>
          <a:prstGeom prst="rect">
            <a:avLst/>
          </a:prstGeom>
          <a:noFill/>
        </p:spPr>
        <p:txBody>
          <a:bodyPr wrap="square">
            <a:spAutoFit/>
          </a:bodyPr>
          <a:lstStyle/>
          <a:p>
            <a:pPr algn="ctr"/>
            <a:r>
              <a:rPr lang="en-US" sz="3300" b="1" dirty="0">
                <a:solidFill>
                  <a:schemeClr val="tx2"/>
                </a:solidFill>
              </a:rPr>
              <a:t>Audio script</a:t>
            </a:r>
          </a:p>
        </p:txBody>
      </p:sp>
      <p:sp>
        <p:nvSpPr>
          <p:cNvPr id="25" name="TextBox 24">
            <a:extLst>
              <a:ext uri="{FF2B5EF4-FFF2-40B4-BE49-F238E27FC236}">
                <a16:creationId xmlns:a16="http://schemas.microsoft.com/office/drawing/2014/main" id="{CA3037D8-3233-A8A2-0EF2-50403211162B}"/>
              </a:ext>
            </a:extLst>
          </p:cNvPr>
          <p:cNvSpPr txBox="1"/>
          <p:nvPr/>
        </p:nvSpPr>
        <p:spPr>
          <a:xfrm>
            <a:off x="121919" y="948088"/>
            <a:ext cx="11927841" cy="4385816"/>
          </a:xfrm>
          <a:prstGeom prst="rect">
            <a:avLst/>
          </a:prstGeom>
          <a:noFill/>
        </p:spPr>
        <p:txBody>
          <a:bodyPr wrap="square">
            <a:spAutoFit/>
          </a:bodyPr>
          <a:lstStyle/>
          <a:p>
            <a:pPr algn="just"/>
            <a:r>
              <a:rPr lang="en-US" sz="3100" dirty="0">
                <a:solidFill>
                  <a:schemeClr val="tx2"/>
                </a:solidFill>
              </a:rPr>
              <a:t>Ben: People are always telling me that I should be careful about my health. My mom says I should eat more fruit and vegetables, and my dad says I'm too lazy and should do more exercise. My teachers at school are always telling me that playing sport is important. I don't agree with them. </a:t>
            </a:r>
            <a:br>
              <a:rPr lang="en-US" sz="3100" dirty="0">
                <a:solidFill>
                  <a:schemeClr val="tx2"/>
                </a:solidFill>
              </a:rPr>
            </a:br>
            <a:r>
              <a:rPr lang="en-US" sz="3100" dirty="0">
                <a:solidFill>
                  <a:schemeClr val="tx2"/>
                </a:solidFill>
              </a:rPr>
              <a:t>I like to eat a lot of hamburgers and French fries, and I enjoy watching TV and playing video games. I'm not very good at sport and I don't like it. </a:t>
            </a:r>
            <a:br>
              <a:rPr lang="en-US" sz="3100" dirty="0">
                <a:solidFill>
                  <a:schemeClr val="tx2"/>
                </a:solidFill>
              </a:rPr>
            </a:br>
            <a:r>
              <a:rPr lang="en-US" sz="3100" dirty="0">
                <a:solidFill>
                  <a:schemeClr val="tx2"/>
                </a:solidFill>
              </a:rPr>
              <a:t>I don't want to waste time doing things I don't enjoy and eating food </a:t>
            </a:r>
            <a:br>
              <a:rPr lang="en-US" sz="3100" dirty="0">
                <a:solidFill>
                  <a:schemeClr val="tx2"/>
                </a:solidFill>
              </a:rPr>
            </a:br>
            <a:r>
              <a:rPr lang="en-US" sz="3100" dirty="0">
                <a:solidFill>
                  <a:schemeClr val="tx2"/>
                </a:solidFill>
              </a:rPr>
              <a:t>I don't like. I hate salad and fruit. I'll take a burger and fries and a can of soda every time.</a:t>
            </a:r>
          </a:p>
        </p:txBody>
      </p:sp>
      <p:pic>
        <p:nvPicPr>
          <p:cNvPr id="3" name="WB TRACK 04 cut">
            <a:hlinkClick r:id="" action="ppaction://media"/>
            <a:extLst>
              <a:ext uri="{FF2B5EF4-FFF2-40B4-BE49-F238E27FC236}">
                <a16:creationId xmlns:a16="http://schemas.microsoft.com/office/drawing/2014/main" id="{2202AD7F-D87D-0542-8A43-61AC9488AC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96235" y="395638"/>
            <a:ext cx="552450" cy="552450"/>
          </a:xfrm>
          <a:prstGeom prst="rect">
            <a:avLst/>
          </a:prstGeom>
        </p:spPr>
      </p:pic>
    </p:spTree>
    <p:extLst>
      <p:ext uri="{BB962C8B-B14F-4D97-AF65-F5344CB8AC3E}">
        <p14:creationId xmlns:p14="http://schemas.microsoft.com/office/powerpoint/2010/main" val="32148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242780-2D7A-EADF-0517-C9C0DF5E23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897274"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283143" y="451143"/>
            <a:ext cx="3236067"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SPEAKING</a:t>
            </a:r>
          </a:p>
        </p:txBody>
      </p:sp>
    </p:spTree>
    <p:extLst>
      <p:ext uri="{BB962C8B-B14F-4D97-AF65-F5344CB8AC3E}">
        <p14:creationId xmlns:p14="http://schemas.microsoft.com/office/powerpoint/2010/main" val="985221864"/>
      </p:ext>
    </p:extLst>
  </p:cSld>
  <p:clrMapOvr>
    <a:masterClrMapping/>
  </p:clrMapOvr>
  <p:transition spd="med">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8162E5-8E94-1A49-E181-A256DA02E86D}"/>
              </a:ext>
            </a:extLst>
          </p:cNvPr>
          <p:cNvSpPr/>
          <p:nvPr/>
        </p:nvSpPr>
        <p:spPr>
          <a:xfrm>
            <a:off x="61519" y="363207"/>
            <a:ext cx="11176324" cy="101566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b="1" dirty="0">
                <a:solidFill>
                  <a:srgbClr val="0070C0"/>
                </a:solidFill>
              </a:rPr>
              <a:t>In pairs: Ask and answer the two following questions.</a:t>
            </a:r>
          </a:p>
          <a:p>
            <a:r>
              <a:rPr lang="en-US" sz="3000" b="1" dirty="0">
                <a:solidFill>
                  <a:srgbClr val="0070C0"/>
                </a:solidFill>
              </a:rPr>
              <a:t>Suggestions:</a:t>
            </a:r>
          </a:p>
        </p:txBody>
      </p:sp>
      <p:grpSp>
        <p:nvGrpSpPr>
          <p:cNvPr id="31" name="Group 30">
            <a:extLst>
              <a:ext uri="{FF2B5EF4-FFF2-40B4-BE49-F238E27FC236}">
                <a16:creationId xmlns:a16="http://schemas.microsoft.com/office/drawing/2014/main" id="{C7805573-D9FE-6303-2F1C-CB89C9328433}"/>
              </a:ext>
            </a:extLst>
          </p:cNvPr>
          <p:cNvGrpSpPr/>
          <p:nvPr/>
        </p:nvGrpSpPr>
        <p:grpSpPr>
          <a:xfrm>
            <a:off x="61519" y="1518525"/>
            <a:ext cx="4192429" cy="1692508"/>
            <a:chOff x="22060" y="3979640"/>
            <a:chExt cx="3875771" cy="1334920"/>
          </a:xfrm>
          <a:noFill/>
        </p:grpSpPr>
        <p:sp>
          <p:nvSpPr>
            <p:cNvPr id="33" name="Speech Bubble: Rectangle 32">
              <a:extLst>
                <a:ext uri="{FF2B5EF4-FFF2-40B4-BE49-F238E27FC236}">
                  <a16:creationId xmlns:a16="http://schemas.microsoft.com/office/drawing/2014/main" id="{C79E6B98-F2FB-17EB-633C-A7AB76707C46}"/>
                </a:ext>
              </a:extLst>
            </p:cNvPr>
            <p:cNvSpPr/>
            <p:nvPr/>
          </p:nvSpPr>
          <p:spPr>
            <a:xfrm>
              <a:off x="22060" y="4047111"/>
              <a:ext cx="3875771" cy="1200206"/>
            </a:xfrm>
            <a:prstGeom prst="wedgeRectCallout">
              <a:avLst>
                <a:gd name="adj1" fmla="val -36946"/>
                <a:gd name="adj2" fmla="val 70858"/>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rgbClr val="0070C0"/>
                </a:solidFill>
                <a:latin typeface="+mj-lt"/>
              </a:endParaRPr>
            </a:p>
          </p:txBody>
        </p:sp>
        <p:sp>
          <p:nvSpPr>
            <p:cNvPr id="34" name="TextBox 33">
              <a:extLst>
                <a:ext uri="{FF2B5EF4-FFF2-40B4-BE49-F238E27FC236}">
                  <a16:creationId xmlns:a16="http://schemas.microsoft.com/office/drawing/2014/main" id="{CDA8050D-A3CD-EED4-8D67-F9DE6FD05D74}"/>
                </a:ext>
              </a:extLst>
            </p:cNvPr>
            <p:cNvSpPr txBox="1"/>
            <p:nvPr/>
          </p:nvSpPr>
          <p:spPr>
            <a:xfrm>
              <a:off x="22060" y="3979640"/>
              <a:ext cx="3875771" cy="1334920"/>
            </a:xfrm>
            <a:prstGeom prst="rect">
              <a:avLst/>
            </a:prstGeom>
            <a:grpFill/>
            <a:ln>
              <a:noFill/>
            </a:ln>
          </p:spPr>
          <p:txBody>
            <a:bodyPr wrap="square" rtlCol="0">
              <a:spAutoFit/>
            </a:bodyPr>
            <a:lstStyle/>
            <a:p>
              <a:pPr marL="514350" indent="-514350">
                <a:buAutoNum type="arabicPeriod"/>
              </a:pPr>
              <a:r>
                <a:rPr lang="en-US" sz="3000" dirty="0">
                  <a:solidFill>
                    <a:srgbClr val="0070C0"/>
                  </a:solidFill>
                </a:rPr>
                <a:t>What should you eat at the school canteen to be healthy?</a:t>
              </a:r>
            </a:p>
          </p:txBody>
        </p:sp>
      </p:grpSp>
      <p:grpSp>
        <p:nvGrpSpPr>
          <p:cNvPr id="44" name="Group 43">
            <a:extLst>
              <a:ext uri="{FF2B5EF4-FFF2-40B4-BE49-F238E27FC236}">
                <a16:creationId xmlns:a16="http://schemas.microsoft.com/office/drawing/2014/main" id="{C8DAB582-0981-CB34-6987-63AC69735C1E}"/>
              </a:ext>
            </a:extLst>
          </p:cNvPr>
          <p:cNvGrpSpPr/>
          <p:nvPr/>
        </p:nvGrpSpPr>
        <p:grpSpPr>
          <a:xfrm>
            <a:off x="61519" y="4019803"/>
            <a:ext cx="4192429" cy="1918892"/>
            <a:chOff x="28314" y="2885120"/>
            <a:chExt cx="4225834" cy="884597"/>
          </a:xfrm>
          <a:noFill/>
        </p:grpSpPr>
        <p:sp>
          <p:nvSpPr>
            <p:cNvPr id="39" name="Speech Bubble: Rectangle 38">
              <a:extLst>
                <a:ext uri="{FF2B5EF4-FFF2-40B4-BE49-F238E27FC236}">
                  <a16:creationId xmlns:a16="http://schemas.microsoft.com/office/drawing/2014/main" id="{F803EF6F-C7B6-2DDF-4C76-11DE26286777}"/>
                </a:ext>
              </a:extLst>
            </p:cNvPr>
            <p:cNvSpPr/>
            <p:nvPr/>
          </p:nvSpPr>
          <p:spPr>
            <a:xfrm>
              <a:off x="28314" y="2885120"/>
              <a:ext cx="4200213" cy="884597"/>
            </a:xfrm>
            <a:prstGeom prst="wedgeRectCallout">
              <a:avLst>
                <a:gd name="adj1" fmla="val -39363"/>
                <a:gd name="adj2" fmla="val 66367"/>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rgbClr val="0070C0"/>
                </a:solidFill>
              </a:endParaRPr>
            </a:p>
          </p:txBody>
        </p:sp>
        <p:sp>
          <p:nvSpPr>
            <p:cNvPr id="40" name="TextBox 39">
              <a:extLst>
                <a:ext uri="{FF2B5EF4-FFF2-40B4-BE49-F238E27FC236}">
                  <a16:creationId xmlns:a16="http://schemas.microsoft.com/office/drawing/2014/main" id="{B14709DB-D515-FA56-C6CD-D259252F5953}"/>
                </a:ext>
              </a:extLst>
            </p:cNvPr>
            <p:cNvSpPr txBox="1"/>
            <p:nvPr/>
          </p:nvSpPr>
          <p:spPr>
            <a:xfrm>
              <a:off x="39495" y="2983049"/>
              <a:ext cx="4214653" cy="681039"/>
            </a:xfrm>
            <a:prstGeom prst="rect">
              <a:avLst/>
            </a:prstGeom>
            <a:grpFill/>
            <a:ln>
              <a:noFill/>
            </a:ln>
          </p:spPr>
          <p:txBody>
            <a:bodyPr wrap="square" rtlCol="0">
              <a:spAutoFit/>
            </a:bodyPr>
            <a:lstStyle/>
            <a:p>
              <a:pPr marL="400050" indent="-400050"/>
              <a:r>
                <a:rPr lang="en-US" sz="3000" dirty="0">
                  <a:solidFill>
                    <a:srgbClr val="0070C0"/>
                  </a:solidFill>
                </a:rPr>
                <a:t>2. What shouldn’t you eat at the school canteen to be healthy?</a:t>
              </a:r>
            </a:p>
          </p:txBody>
        </p:sp>
      </p:grpSp>
      <p:grpSp>
        <p:nvGrpSpPr>
          <p:cNvPr id="19" name="Group 18">
            <a:extLst>
              <a:ext uri="{FF2B5EF4-FFF2-40B4-BE49-F238E27FC236}">
                <a16:creationId xmlns:a16="http://schemas.microsoft.com/office/drawing/2014/main" id="{45673A7C-86DF-F7C6-0E8C-0CCE407BB954}"/>
              </a:ext>
            </a:extLst>
          </p:cNvPr>
          <p:cNvGrpSpPr/>
          <p:nvPr/>
        </p:nvGrpSpPr>
        <p:grpSpPr>
          <a:xfrm>
            <a:off x="5669718" y="1694350"/>
            <a:ext cx="6237802" cy="2080036"/>
            <a:chOff x="28314" y="2885120"/>
            <a:chExt cx="4214653" cy="884597"/>
          </a:xfrm>
          <a:noFill/>
        </p:grpSpPr>
        <p:sp>
          <p:nvSpPr>
            <p:cNvPr id="20" name="Speech Bubble: Rectangle 19">
              <a:extLst>
                <a:ext uri="{FF2B5EF4-FFF2-40B4-BE49-F238E27FC236}">
                  <a16:creationId xmlns:a16="http://schemas.microsoft.com/office/drawing/2014/main" id="{6C009F95-4B15-2D06-2698-9CCD66FD1A7B}"/>
                </a:ext>
              </a:extLst>
            </p:cNvPr>
            <p:cNvSpPr/>
            <p:nvPr/>
          </p:nvSpPr>
          <p:spPr>
            <a:xfrm>
              <a:off x="28314" y="2885120"/>
              <a:ext cx="4200213" cy="884597"/>
            </a:xfrm>
            <a:prstGeom prst="wedgeRectCallout">
              <a:avLst>
                <a:gd name="adj1" fmla="val 37350"/>
                <a:gd name="adj2" fmla="val 66869"/>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i="1" dirty="0">
                <a:solidFill>
                  <a:srgbClr val="0070C0"/>
                </a:solidFill>
              </a:endParaRPr>
            </a:p>
          </p:txBody>
        </p:sp>
        <p:sp>
          <p:nvSpPr>
            <p:cNvPr id="21" name="TextBox 20">
              <a:extLst>
                <a:ext uri="{FF2B5EF4-FFF2-40B4-BE49-F238E27FC236}">
                  <a16:creationId xmlns:a16="http://schemas.microsoft.com/office/drawing/2014/main" id="{073C45AF-7C48-6C79-8006-83DF8BDAD2AB}"/>
                </a:ext>
              </a:extLst>
            </p:cNvPr>
            <p:cNvSpPr txBox="1"/>
            <p:nvPr/>
          </p:nvSpPr>
          <p:spPr>
            <a:xfrm>
              <a:off x="28314" y="2885120"/>
              <a:ext cx="4214653" cy="824614"/>
            </a:xfrm>
            <a:prstGeom prst="rect">
              <a:avLst/>
            </a:prstGeom>
            <a:grpFill/>
            <a:ln>
              <a:noFill/>
            </a:ln>
          </p:spPr>
          <p:txBody>
            <a:bodyPr wrap="square" rtlCol="0">
              <a:spAutoFit/>
            </a:bodyPr>
            <a:lstStyle/>
            <a:p>
              <a:r>
                <a:rPr lang="en-US" sz="3000" i="1" dirty="0">
                  <a:solidFill>
                    <a:srgbClr val="0070C0"/>
                  </a:solidFill>
                </a:rPr>
                <a:t>I should eat lots of fruits like bananas and watermelons. I should eat more nuts and vegetables like potatoes, tomatoes because they are healthy.</a:t>
              </a:r>
            </a:p>
          </p:txBody>
        </p:sp>
      </p:grpSp>
      <p:grpSp>
        <p:nvGrpSpPr>
          <p:cNvPr id="22" name="Group 21">
            <a:extLst>
              <a:ext uri="{FF2B5EF4-FFF2-40B4-BE49-F238E27FC236}">
                <a16:creationId xmlns:a16="http://schemas.microsoft.com/office/drawing/2014/main" id="{DE0EFCEB-6D54-216A-6AB7-805BEBB3E959}"/>
              </a:ext>
            </a:extLst>
          </p:cNvPr>
          <p:cNvGrpSpPr/>
          <p:nvPr/>
        </p:nvGrpSpPr>
        <p:grpSpPr>
          <a:xfrm>
            <a:off x="5649680" y="4312084"/>
            <a:ext cx="6257839" cy="1938995"/>
            <a:chOff x="-189581" y="2829390"/>
            <a:chExt cx="4214653" cy="817819"/>
          </a:xfrm>
          <a:noFill/>
        </p:grpSpPr>
        <p:sp>
          <p:nvSpPr>
            <p:cNvPr id="23" name="Speech Bubble: Rectangle 22">
              <a:extLst>
                <a:ext uri="{FF2B5EF4-FFF2-40B4-BE49-F238E27FC236}">
                  <a16:creationId xmlns:a16="http://schemas.microsoft.com/office/drawing/2014/main" id="{FCD0ED95-2AF1-CC6B-1704-100AB231E8A6}"/>
                </a:ext>
              </a:extLst>
            </p:cNvPr>
            <p:cNvSpPr/>
            <p:nvPr/>
          </p:nvSpPr>
          <p:spPr>
            <a:xfrm>
              <a:off x="-175141" y="2829390"/>
              <a:ext cx="4200213" cy="809340"/>
            </a:xfrm>
            <a:prstGeom prst="wedgeRectCallout">
              <a:avLst>
                <a:gd name="adj1" fmla="val 36751"/>
                <a:gd name="adj2" fmla="val 59469"/>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rgbClr val="0070C0"/>
                </a:solidFill>
              </a:endParaRPr>
            </a:p>
          </p:txBody>
        </p:sp>
        <p:sp>
          <p:nvSpPr>
            <p:cNvPr id="24" name="TextBox 23">
              <a:extLst>
                <a:ext uri="{FF2B5EF4-FFF2-40B4-BE49-F238E27FC236}">
                  <a16:creationId xmlns:a16="http://schemas.microsoft.com/office/drawing/2014/main" id="{EB616999-EB4A-010C-16E8-F7AE6D7F4ADC}"/>
                </a:ext>
              </a:extLst>
            </p:cNvPr>
            <p:cNvSpPr txBox="1"/>
            <p:nvPr/>
          </p:nvSpPr>
          <p:spPr>
            <a:xfrm>
              <a:off x="-189581" y="2829391"/>
              <a:ext cx="4214653" cy="817818"/>
            </a:xfrm>
            <a:prstGeom prst="rect">
              <a:avLst/>
            </a:prstGeom>
            <a:grpFill/>
            <a:ln>
              <a:noFill/>
            </a:ln>
          </p:spPr>
          <p:txBody>
            <a:bodyPr wrap="square" rtlCol="0">
              <a:spAutoFit/>
            </a:bodyPr>
            <a:lstStyle/>
            <a:p>
              <a:r>
                <a:rPr lang="en-US" sz="3000" i="1" dirty="0">
                  <a:solidFill>
                    <a:srgbClr val="0070C0"/>
                  </a:solidFill>
                </a:rPr>
                <a:t>I shouldn’t eat fast food like burgers or chips. I shouldn’t drink soda or other kinds of soft drinks because they are unhealthy.</a:t>
              </a:r>
            </a:p>
          </p:txBody>
        </p:sp>
      </p:grpSp>
    </p:spTree>
    <p:extLst>
      <p:ext uri="{BB962C8B-B14F-4D97-AF65-F5344CB8AC3E}">
        <p14:creationId xmlns:p14="http://schemas.microsoft.com/office/powerpoint/2010/main" val="283367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715CB0-1785-842A-D3DF-FA0102C20D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7955667" y="423746"/>
            <a:ext cx="4236333" cy="643719"/>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READING</a:t>
            </a:r>
          </a:p>
        </p:txBody>
      </p:sp>
    </p:spTree>
    <p:extLst>
      <p:ext uri="{BB962C8B-B14F-4D97-AF65-F5344CB8AC3E}">
        <p14:creationId xmlns:p14="http://schemas.microsoft.com/office/powerpoint/2010/main" val="3945096117"/>
      </p:ext>
    </p:extLst>
  </p:cSld>
  <p:clrMapOvr>
    <a:masterClrMapping/>
  </p:clrMapOvr>
  <p:transition spd="med">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0060"/>
            <a:ext cx="11625943" cy="1938992"/>
          </a:xfrm>
          <a:prstGeom prst="rect">
            <a:avLst/>
          </a:prstGeom>
        </p:spPr>
        <p:txBody>
          <a:bodyPr wrap="square">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LUONG VAN CHANH SECONDARY SCHOOL</a:t>
            </a:r>
          </a:p>
          <a:p>
            <a:pPr algn="ctr"/>
            <a:r>
              <a:rPr lang="en-US" sz="4000" dirty="0">
                <a:solidFill>
                  <a:srgbClr val="FF0000"/>
                </a:solidFill>
                <a:latin typeface="Times New Roman" panose="02020603050405020304" pitchFamily="18" charset="0"/>
                <a:cs typeface="Times New Roman" panose="02020603050405020304" pitchFamily="18" charset="0"/>
              </a:rPr>
              <a:t>ENGLISH 7 </a:t>
            </a:r>
          </a:p>
          <a:p>
            <a:pPr algn="ctr"/>
            <a:r>
              <a:rPr lang="en-US" sz="4000" dirty="0">
                <a:solidFill>
                  <a:srgbClr val="FF0000"/>
                </a:solidFill>
                <a:latin typeface="Times New Roman" panose="02020603050405020304" pitchFamily="18" charset="0"/>
                <a:cs typeface="Times New Roman" panose="02020603050405020304" pitchFamily="18" charset="0"/>
              </a:rPr>
              <a:t>TEACHER: TRAN MAI THAO</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8251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C187CA-98F3-506B-FA78-44D6E3F4978F}"/>
              </a:ext>
            </a:extLst>
          </p:cNvPr>
          <p:cNvSpPr txBox="1"/>
          <p:nvPr/>
        </p:nvSpPr>
        <p:spPr>
          <a:xfrm>
            <a:off x="233680" y="3197592"/>
            <a:ext cx="11348720" cy="1569660"/>
          </a:xfrm>
          <a:prstGeom prst="rect">
            <a:avLst/>
          </a:prstGeom>
          <a:noFill/>
        </p:spPr>
        <p:txBody>
          <a:bodyPr wrap="square">
            <a:spAutoFit/>
          </a:bodyPr>
          <a:lstStyle/>
          <a:p>
            <a:r>
              <a:rPr lang="en-US" sz="3200" i="1" dirty="0"/>
              <a:t>Dear Mrs. Clancy,</a:t>
            </a:r>
          </a:p>
          <a:p>
            <a:r>
              <a:rPr lang="en-US" sz="3200" i="1" dirty="0"/>
              <a:t>My name is Tony and I am in Class 7D. I am writing to ask you to provide us with healthier food in the cafeteria.</a:t>
            </a:r>
          </a:p>
        </p:txBody>
      </p:sp>
      <p:sp>
        <p:nvSpPr>
          <p:cNvPr id="5" name="Rectangle 4">
            <a:extLst>
              <a:ext uri="{FF2B5EF4-FFF2-40B4-BE49-F238E27FC236}">
                <a16:creationId xmlns:a16="http://schemas.microsoft.com/office/drawing/2014/main" id="{1CC0DAD7-C0E2-750A-2BD1-F47092BEA0F4}"/>
              </a:ext>
            </a:extLst>
          </p:cNvPr>
          <p:cNvSpPr/>
          <p:nvPr/>
        </p:nvSpPr>
        <p:spPr>
          <a:xfrm>
            <a:off x="0" y="891001"/>
            <a:ext cx="12192000" cy="56938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100" i="1" dirty="0">
                <a:solidFill>
                  <a:srgbClr val="0070C0"/>
                </a:solidFill>
              </a:rPr>
              <a:t>a. Read Tony's letter and circle. Who you think Mrs. Clancy is.?</a:t>
            </a:r>
          </a:p>
        </p:txBody>
      </p:sp>
      <p:sp>
        <p:nvSpPr>
          <p:cNvPr id="6" name="Rectangle 5">
            <a:extLst>
              <a:ext uri="{FF2B5EF4-FFF2-40B4-BE49-F238E27FC236}">
                <a16:creationId xmlns:a16="http://schemas.microsoft.com/office/drawing/2014/main" id="{3880CCED-1C64-2DD9-0CBD-E863101212BB}"/>
              </a:ext>
            </a:extLst>
          </p:cNvPr>
          <p:cNvSpPr/>
          <p:nvPr/>
        </p:nvSpPr>
        <p:spPr>
          <a:xfrm>
            <a:off x="622181" y="1681917"/>
            <a:ext cx="3978830" cy="584775"/>
          </a:xfrm>
          <a:prstGeom prst="rect">
            <a:avLst/>
          </a:prstGeom>
        </p:spPr>
        <p:txBody>
          <a:bodyPr wrap="square">
            <a:spAutoFit/>
          </a:bodyPr>
          <a:lstStyle/>
          <a:p>
            <a:r>
              <a:rPr lang="en-US" sz="3100" i="1" dirty="0">
                <a:solidFill>
                  <a:srgbClr val="0070C0"/>
                </a:solidFill>
              </a:rPr>
              <a:t>1. Tony's math teacher</a:t>
            </a:r>
          </a:p>
        </p:txBody>
      </p:sp>
      <p:sp>
        <p:nvSpPr>
          <p:cNvPr id="7" name="Rectangle 6">
            <a:extLst>
              <a:ext uri="{FF2B5EF4-FFF2-40B4-BE49-F238E27FC236}">
                <a16:creationId xmlns:a16="http://schemas.microsoft.com/office/drawing/2014/main" id="{FCB07F17-13E0-F67D-0808-611278939530}"/>
              </a:ext>
            </a:extLst>
          </p:cNvPr>
          <p:cNvSpPr/>
          <p:nvPr/>
        </p:nvSpPr>
        <p:spPr>
          <a:xfrm>
            <a:off x="6233273" y="1681916"/>
            <a:ext cx="4697730" cy="584775"/>
          </a:xfrm>
          <a:prstGeom prst="rect">
            <a:avLst/>
          </a:prstGeom>
        </p:spPr>
        <p:txBody>
          <a:bodyPr wrap="square">
            <a:spAutoFit/>
          </a:bodyPr>
          <a:lstStyle/>
          <a:p>
            <a:r>
              <a:rPr lang="en-US" sz="3100" i="1" dirty="0">
                <a:solidFill>
                  <a:srgbClr val="0070C0"/>
                </a:solidFill>
              </a:rPr>
              <a:t>2. Tony's school principal</a:t>
            </a:r>
          </a:p>
        </p:txBody>
      </p:sp>
      <p:sp>
        <p:nvSpPr>
          <p:cNvPr id="8" name="Oval 7">
            <a:extLst>
              <a:ext uri="{FF2B5EF4-FFF2-40B4-BE49-F238E27FC236}">
                <a16:creationId xmlns:a16="http://schemas.microsoft.com/office/drawing/2014/main" id="{3D4F517E-234B-22F7-CC59-568D817C80D7}"/>
              </a:ext>
            </a:extLst>
          </p:cNvPr>
          <p:cNvSpPr/>
          <p:nvPr/>
        </p:nvSpPr>
        <p:spPr>
          <a:xfrm>
            <a:off x="6154334" y="1719941"/>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A9053CC-FAF5-D963-A1D8-1851B0C95451}"/>
              </a:ext>
            </a:extLst>
          </p:cNvPr>
          <p:cNvSpPr txBox="1"/>
          <p:nvPr/>
        </p:nvSpPr>
        <p:spPr>
          <a:xfrm>
            <a:off x="10025844" y="5660128"/>
            <a:ext cx="2160576" cy="83099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400" dirty="0"/>
              <a:t>Click here for the answer.</a:t>
            </a:r>
          </a:p>
        </p:txBody>
      </p:sp>
      <p:sp>
        <p:nvSpPr>
          <p:cNvPr id="10" name="TextBox 9">
            <a:extLst>
              <a:ext uri="{FF2B5EF4-FFF2-40B4-BE49-F238E27FC236}">
                <a16:creationId xmlns:a16="http://schemas.microsoft.com/office/drawing/2014/main" id="{FA2B2E1B-75F0-8F91-9734-68BB6D6B262E}"/>
              </a:ext>
            </a:extLst>
          </p:cNvPr>
          <p:cNvSpPr txBox="1"/>
          <p:nvPr/>
        </p:nvSpPr>
        <p:spPr>
          <a:xfrm>
            <a:off x="-1" y="333620"/>
            <a:ext cx="5162309" cy="553998"/>
          </a:xfrm>
          <a:prstGeom prst="rect">
            <a:avLst/>
          </a:prstGeom>
          <a:noFill/>
        </p:spPr>
        <p:txBody>
          <a:bodyPr wrap="square">
            <a:spAutoFit/>
          </a:bodyPr>
          <a:lstStyle/>
          <a:p>
            <a:r>
              <a:rPr lang="en-US" sz="3000" b="1" dirty="0">
                <a:solidFill>
                  <a:schemeClr val="tx2"/>
                </a:solidFill>
              </a:rPr>
              <a:t>Student’s book, page 18</a:t>
            </a:r>
          </a:p>
        </p:txBody>
      </p:sp>
      <p:cxnSp>
        <p:nvCxnSpPr>
          <p:cNvPr id="11" name="Straight Connector 10">
            <a:extLst>
              <a:ext uri="{FF2B5EF4-FFF2-40B4-BE49-F238E27FC236}">
                <a16:creationId xmlns:a16="http://schemas.microsoft.com/office/drawing/2014/main" id="{1DDC4F69-C7C1-8ABB-CB01-58E4B2C26049}"/>
              </a:ext>
            </a:extLst>
          </p:cNvPr>
          <p:cNvCxnSpPr>
            <a:cxnSpLocks/>
          </p:cNvCxnSpPr>
          <p:nvPr/>
        </p:nvCxnSpPr>
        <p:spPr>
          <a:xfrm>
            <a:off x="6662334" y="4239560"/>
            <a:ext cx="426866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D6A674FD-0505-58B8-5221-427CCACBCABB}"/>
              </a:ext>
            </a:extLst>
          </p:cNvPr>
          <p:cNvCxnSpPr>
            <a:cxnSpLocks/>
          </p:cNvCxnSpPr>
          <p:nvPr/>
        </p:nvCxnSpPr>
        <p:spPr>
          <a:xfrm>
            <a:off x="318740" y="4767252"/>
            <a:ext cx="748555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37859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358803"/>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circle the correct answer.</a:t>
            </a:r>
          </a:p>
        </p:txBody>
      </p:sp>
      <p:sp>
        <p:nvSpPr>
          <p:cNvPr id="6" name="Rectangle 5">
            <a:extLst>
              <a:ext uri="{FF2B5EF4-FFF2-40B4-BE49-F238E27FC236}">
                <a16:creationId xmlns:a16="http://schemas.microsoft.com/office/drawing/2014/main" id="{7576F390-99E4-2B66-0A85-BC941AA53ED7}"/>
              </a:ext>
            </a:extLst>
          </p:cNvPr>
          <p:cNvSpPr/>
          <p:nvPr/>
        </p:nvSpPr>
        <p:spPr>
          <a:xfrm>
            <a:off x="0" y="2028616"/>
            <a:ext cx="12192000" cy="440120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Tony Jones</a:t>
            </a:r>
          </a:p>
          <a:p>
            <a:r>
              <a:rPr lang="en-US" sz="2800" i="1" dirty="0"/>
              <a:t>1362 Elk Avenue</a:t>
            </a:r>
          </a:p>
          <a:p>
            <a:r>
              <a:rPr lang="en-US" sz="2800" i="1" dirty="0"/>
              <a:t>Fort Lauderdale</a:t>
            </a:r>
          </a:p>
          <a:p>
            <a:r>
              <a:rPr lang="en-US" sz="2800" i="1" dirty="0"/>
              <a:t>Florida</a:t>
            </a:r>
          </a:p>
          <a:p>
            <a:r>
              <a:rPr lang="en-US" sz="2800" i="1" dirty="0"/>
              <a:t>33314</a:t>
            </a:r>
          </a:p>
          <a:p>
            <a:r>
              <a:rPr lang="en-US" sz="2800" i="1" dirty="0"/>
              <a:t>Mrs. J. Clancy</a:t>
            </a:r>
          </a:p>
          <a:p>
            <a:r>
              <a:rPr lang="en-US" sz="2800" i="1" dirty="0"/>
              <a:t>146 West Street</a:t>
            </a:r>
          </a:p>
          <a:p>
            <a:r>
              <a:rPr lang="en-US" sz="2800" i="1" dirty="0"/>
              <a:t>Fort Lauderdale</a:t>
            </a:r>
          </a:p>
          <a:p>
            <a:r>
              <a:rPr lang="en-US" sz="2800" i="1" dirty="0"/>
              <a:t>Florida</a:t>
            </a:r>
          </a:p>
          <a:p>
            <a:r>
              <a:rPr lang="en-US" sz="2800" i="1" dirty="0"/>
              <a:t>33301</a:t>
            </a:r>
          </a:p>
        </p:txBody>
      </p:sp>
      <p:sp>
        <p:nvSpPr>
          <p:cNvPr id="12" name="TextBox 11">
            <a:extLst>
              <a:ext uri="{FF2B5EF4-FFF2-40B4-BE49-F238E27FC236}">
                <a16:creationId xmlns:a16="http://schemas.microsoft.com/office/drawing/2014/main" id="{DA51BA4F-30BA-40E5-67D1-9314494E46E7}"/>
              </a:ext>
            </a:extLst>
          </p:cNvPr>
          <p:cNvSpPr txBox="1"/>
          <p:nvPr/>
        </p:nvSpPr>
        <p:spPr>
          <a:xfrm>
            <a:off x="82303" y="981283"/>
            <a:ext cx="8831928" cy="1046440"/>
          </a:xfrm>
          <a:prstGeom prst="rect">
            <a:avLst/>
          </a:prstGeom>
          <a:noFill/>
        </p:spPr>
        <p:txBody>
          <a:bodyPr wrap="square">
            <a:spAutoFit/>
          </a:bodyPr>
          <a:lstStyle/>
          <a:p>
            <a:pPr marL="342900" indent="-342900">
              <a:buAutoNum type="arabicPeriod"/>
            </a:pPr>
            <a:r>
              <a:rPr lang="en-US" sz="3100" dirty="0">
                <a:solidFill>
                  <a:srgbClr val="0070C0"/>
                </a:solidFill>
              </a:rPr>
              <a:t>What street does Tony live on?</a:t>
            </a:r>
          </a:p>
          <a:p>
            <a:r>
              <a:rPr lang="en-US" sz="3100" dirty="0">
                <a:solidFill>
                  <a:srgbClr val="0070C0"/>
                </a:solidFill>
              </a:rPr>
              <a:t>a. West Street 	b. Elk Avenue 	c. Fort Lauderdale</a:t>
            </a:r>
          </a:p>
        </p:txBody>
      </p:sp>
      <p:sp>
        <p:nvSpPr>
          <p:cNvPr id="13" name="Oval 12">
            <a:extLst>
              <a:ext uri="{FF2B5EF4-FFF2-40B4-BE49-F238E27FC236}">
                <a16:creationId xmlns:a16="http://schemas.microsoft.com/office/drawing/2014/main" id="{4962653F-EAF4-77DB-D477-C190F4DEEDDA}"/>
              </a:ext>
            </a:extLst>
          </p:cNvPr>
          <p:cNvSpPr/>
          <p:nvPr/>
        </p:nvSpPr>
        <p:spPr>
          <a:xfrm>
            <a:off x="2777924" y="1503861"/>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480B17A-0C59-315A-615E-9754EE897FBD}"/>
              </a:ext>
            </a:extLst>
          </p:cNvPr>
          <p:cNvCxnSpPr>
            <a:cxnSpLocks/>
          </p:cNvCxnSpPr>
          <p:nvPr/>
        </p:nvCxnSpPr>
        <p:spPr>
          <a:xfrm>
            <a:off x="82303" y="2924354"/>
            <a:ext cx="236759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09F36C69-20DD-F5C5-2007-F98364C9FB89}"/>
              </a:ext>
            </a:extLst>
          </p:cNvPr>
          <p:cNvSpPr txBox="1"/>
          <p:nvPr/>
        </p:nvSpPr>
        <p:spPr>
          <a:xfrm>
            <a:off x="9991843" y="5453595"/>
            <a:ext cx="2160576" cy="83099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400" dirty="0"/>
              <a:t>Click here for the answer.</a:t>
            </a:r>
          </a:p>
        </p:txBody>
      </p:sp>
    </p:spTree>
    <p:extLst>
      <p:ext uri="{BB962C8B-B14F-4D97-AF65-F5344CB8AC3E}">
        <p14:creationId xmlns:p14="http://schemas.microsoft.com/office/powerpoint/2010/main" val="701959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463406"/>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circle the correct answer.</a:t>
            </a:r>
          </a:p>
        </p:txBody>
      </p:sp>
      <p:sp>
        <p:nvSpPr>
          <p:cNvPr id="6" name="Rectangle 5">
            <a:extLst>
              <a:ext uri="{FF2B5EF4-FFF2-40B4-BE49-F238E27FC236}">
                <a16:creationId xmlns:a16="http://schemas.microsoft.com/office/drawing/2014/main" id="{7576F390-99E4-2B66-0A85-BC941AA53ED7}"/>
              </a:ext>
            </a:extLst>
          </p:cNvPr>
          <p:cNvSpPr/>
          <p:nvPr/>
        </p:nvSpPr>
        <p:spPr>
          <a:xfrm>
            <a:off x="0" y="3295843"/>
            <a:ext cx="11852476" cy="310854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Dear Mrs. Clancy,</a:t>
            </a:r>
          </a:p>
          <a:p>
            <a:r>
              <a:rPr lang="en-US" sz="2800" i="1" dirty="0"/>
              <a:t>My name is Tony and I am in Class 7D. I am writing to ask you to provide us with healthier food in the cafeteria.</a:t>
            </a:r>
          </a:p>
          <a:p>
            <a:r>
              <a:rPr lang="en-US" sz="2800" i="1" dirty="0"/>
              <a:t>At the moment, it only sells things like soda and fast food. It really isn’t good for students. It makes us feel tired after eating lunch. My classmate even fell asleep at his desk in math class and got in lots of trouble. It makes it so difficult for us </a:t>
            </a:r>
            <a:br>
              <a:rPr lang="en-US" sz="2800" i="1" dirty="0"/>
            </a:br>
            <a:r>
              <a:rPr lang="en-US" sz="2800" i="1" dirty="0"/>
              <a:t>to study. </a:t>
            </a:r>
          </a:p>
        </p:txBody>
      </p:sp>
      <p:sp>
        <p:nvSpPr>
          <p:cNvPr id="12" name="TextBox 11">
            <a:extLst>
              <a:ext uri="{FF2B5EF4-FFF2-40B4-BE49-F238E27FC236}">
                <a16:creationId xmlns:a16="http://schemas.microsoft.com/office/drawing/2014/main" id="{DA51BA4F-30BA-40E5-67D1-9314494E46E7}"/>
              </a:ext>
            </a:extLst>
          </p:cNvPr>
          <p:cNvSpPr txBox="1"/>
          <p:nvPr/>
        </p:nvSpPr>
        <p:spPr>
          <a:xfrm>
            <a:off x="0" y="1182819"/>
            <a:ext cx="8831928" cy="2000548"/>
          </a:xfrm>
          <a:prstGeom prst="rect">
            <a:avLst/>
          </a:prstGeom>
          <a:noFill/>
        </p:spPr>
        <p:txBody>
          <a:bodyPr wrap="square">
            <a:spAutoFit/>
          </a:bodyPr>
          <a:lstStyle/>
          <a:p>
            <a:r>
              <a:rPr lang="en-US" sz="3100" dirty="0">
                <a:solidFill>
                  <a:srgbClr val="0070C0"/>
                </a:solidFill>
              </a:rPr>
              <a:t>2. What does the cafeteria sell now?</a:t>
            </a:r>
          </a:p>
          <a:p>
            <a:pPr marL="514350" indent="-514350">
              <a:buAutoNum type="alphaLcPeriod"/>
            </a:pPr>
            <a:r>
              <a:rPr lang="en-US" sz="3100" dirty="0">
                <a:solidFill>
                  <a:srgbClr val="0070C0"/>
                </a:solidFill>
              </a:rPr>
              <a:t>salads 		b. soda 		c. fruit</a:t>
            </a:r>
          </a:p>
          <a:p>
            <a:r>
              <a:rPr lang="en-US" sz="3100" dirty="0">
                <a:solidFill>
                  <a:srgbClr val="0070C0"/>
                </a:solidFill>
              </a:rPr>
              <a:t>3. How does the food make students feel?</a:t>
            </a:r>
          </a:p>
          <a:p>
            <a:r>
              <a:rPr lang="en-US" sz="3100" dirty="0">
                <a:solidFill>
                  <a:srgbClr val="0070C0"/>
                </a:solidFill>
              </a:rPr>
              <a:t>a. good 		b. unhealthy 	c. tired</a:t>
            </a:r>
          </a:p>
        </p:txBody>
      </p:sp>
      <p:sp>
        <p:nvSpPr>
          <p:cNvPr id="7" name="Oval 6">
            <a:extLst>
              <a:ext uri="{FF2B5EF4-FFF2-40B4-BE49-F238E27FC236}">
                <a16:creationId xmlns:a16="http://schemas.microsoft.com/office/drawing/2014/main" id="{F2D704EE-B04E-0207-1201-D2FEF200B943}"/>
              </a:ext>
            </a:extLst>
          </p:cNvPr>
          <p:cNvSpPr/>
          <p:nvPr/>
        </p:nvSpPr>
        <p:spPr>
          <a:xfrm>
            <a:off x="2705156" y="1702864"/>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DB45086-0FB6-7B9A-43A6-245EE5B5E15B}"/>
              </a:ext>
            </a:extLst>
          </p:cNvPr>
          <p:cNvSpPr/>
          <p:nvPr/>
        </p:nvSpPr>
        <p:spPr>
          <a:xfrm>
            <a:off x="5418238" y="2674643"/>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F76654-100B-0E55-6B9C-0DECCA4D9763}"/>
              </a:ext>
            </a:extLst>
          </p:cNvPr>
          <p:cNvSpPr txBox="1"/>
          <p:nvPr/>
        </p:nvSpPr>
        <p:spPr>
          <a:xfrm>
            <a:off x="8345941" y="5885367"/>
            <a:ext cx="3503935"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cxnSp>
        <p:nvCxnSpPr>
          <p:cNvPr id="11" name="Straight Connector 10">
            <a:extLst>
              <a:ext uri="{FF2B5EF4-FFF2-40B4-BE49-F238E27FC236}">
                <a16:creationId xmlns:a16="http://schemas.microsoft.com/office/drawing/2014/main" id="{20911508-E99D-6F70-A6E8-DB895D74A40E}"/>
              </a:ext>
            </a:extLst>
          </p:cNvPr>
          <p:cNvCxnSpPr>
            <a:cxnSpLocks/>
          </p:cNvCxnSpPr>
          <p:nvPr/>
        </p:nvCxnSpPr>
        <p:spPr>
          <a:xfrm>
            <a:off x="2439423" y="5057954"/>
            <a:ext cx="589177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724F0430-5197-C6F3-2190-934E939F8335}"/>
              </a:ext>
            </a:extLst>
          </p:cNvPr>
          <p:cNvCxnSpPr>
            <a:cxnSpLocks/>
          </p:cNvCxnSpPr>
          <p:nvPr/>
        </p:nvCxnSpPr>
        <p:spPr>
          <a:xfrm>
            <a:off x="1514863" y="5464354"/>
            <a:ext cx="554633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11511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659599"/>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circle the correct answer.</a:t>
            </a:r>
          </a:p>
        </p:txBody>
      </p:sp>
      <p:sp>
        <p:nvSpPr>
          <p:cNvPr id="6" name="Rectangle 5">
            <a:extLst>
              <a:ext uri="{FF2B5EF4-FFF2-40B4-BE49-F238E27FC236}">
                <a16:creationId xmlns:a16="http://schemas.microsoft.com/office/drawing/2014/main" id="{7576F390-99E4-2B66-0A85-BC941AA53ED7}"/>
              </a:ext>
            </a:extLst>
          </p:cNvPr>
          <p:cNvSpPr/>
          <p:nvPr/>
        </p:nvSpPr>
        <p:spPr>
          <a:xfrm>
            <a:off x="0" y="3375663"/>
            <a:ext cx="12192000" cy="267765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I think the cafeteria should sell things like fruit juice and salads. They are so much better for us and will help us study better and feel healthier. I also think it should sell less fast food and soda.</a:t>
            </a:r>
          </a:p>
          <a:p>
            <a:r>
              <a:rPr lang="en-US" sz="2800" i="1" dirty="0"/>
              <a:t>Please help make the cafeteria healthier.</a:t>
            </a:r>
          </a:p>
          <a:p>
            <a:r>
              <a:rPr lang="en-US" sz="2800" i="1" dirty="0"/>
              <a:t>Sincerely,</a:t>
            </a:r>
          </a:p>
          <a:p>
            <a:r>
              <a:rPr lang="en-US" sz="2800" i="1" dirty="0"/>
              <a:t>Tony Jones</a:t>
            </a:r>
          </a:p>
        </p:txBody>
      </p:sp>
      <p:sp>
        <p:nvSpPr>
          <p:cNvPr id="12" name="TextBox 11">
            <a:extLst>
              <a:ext uri="{FF2B5EF4-FFF2-40B4-BE49-F238E27FC236}">
                <a16:creationId xmlns:a16="http://schemas.microsoft.com/office/drawing/2014/main" id="{DA51BA4F-30BA-40E5-67D1-9314494E46E7}"/>
              </a:ext>
            </a:extLst>
          </p:cNvPr>
          <p:cNvSpPr txBox="1"/>
          <p:nvPr/>
        </p:nvSpPr>
        <p:spPr>
          <a:xfrm>
            <a:off x="0" y="1271296"/>
            <a:ext cx="8831928" cy="1046440"/>
          </a:xfrm>
          <a:prstGeom prst="rect">
            <a:avLst/>
          </a:prstGeom>
          <a:noFill/>
        </p:spPr>
        <p:txBody>
          <a:bodyPr wrap="square">
            <a:spAutoFit/>
          </a:bodyPr>
          <a:lstStyle/>
          <a:p>
            <a:r>
              <a:rPr lang="en-US" sz="3100" dirty="0">
                <a:solidFill>
                  <a:srgbClr val="0070C0"/>
                </a:solidFill>
              </a:rPr>
              <a:t>4. What does Tony want the cafeteria to sell?</a:t>
            </a:r>
          </a:p>
          <a:p>
            <a:r>
              <a:rPr lang="en-US" sz="3100" dirty="0">
                <a:solidFill>
                  <a:srgbClr val="0070C0"/>
                </a:solidFill>
              </a:rPr>
              <a:t>a. fruit juice 	b. fast food 	c. fresh fruit</a:t>
            </a:r>
          </a:p>
        </p:txBody>
      </p:sp>
      <p:sp>
        <p:nvSpPr>
          <p:cNvPr id="7" name="TextBox 6">
            <a:extLst>
              <a:ext uri="{FF2B5EF4-FFF2-40B4-BE49-F238E27FC236}">
                <a16:creationId xmlns:a16="http://schemas.microsoft.com/office/drawing/2014/main" id="{6D19401A-E99D-9EAA-199C-F063D2D49D79}"/>
              </a:ext>
            </a:extLst>
          </p:cNvPr>
          <p:cNvSpPr txBox="1"/>
          <p:nvPr/>
        </p:nvSpPr>
        <p:spPr>
          <a:xfrm>
            <a:off x="8495236" y="6015996"/>
            <a:ext cx="3569249" cy="461665"/>
          </a:xfrm>
          <a:prstGeom prst="rect">
            <a:avLst/>
          </a:prstGeom>
          <a:solidFill>
            <a:schemeClr val="bg1"/>
          </a:solidFill>
          <a:effectLst>
            <a:outerShdw blurRad="50800" dist="38100" dir="16200000" rotWithShape="0">
              <a:prstClr val="black">
                <a:alpha val="40000"/>
              </a:prstClr>
            </a:outerShdw>
          </a:effectLst>
        </p:spPr>
        <p:txBody>
          <a:bodyPr wrap="square" rtlCol="0">
            <a:spAutoFit/>
          </a:bodyPr>
          <a:lstStyle/>
          <a:p>
            <a:pPr algn="ctr"/>
            <a:r>
              <a:rPr lang="en-US" sz="2400" dirty="0"/>
              <a:t>Click here for the answer.</a:t>
            </a:r>
          </a:p>
        </p:txBody>
      </p:sp>
      <p:sp>
        <p:nvSpPr>
          <p:cNvPr id="8" name="Oval 7">
            <a:extLst>
              <a:ext uri="{FF2B5EF4-FFF2-40B4-BE49-F238E27FC236}">
                <a16:creationId xmlns:a16="http://schemas.microsoft.com/office/drawing/2014/main" id="{05B9441F-A81A-AF7E-428E-1F42D5A01DD1}"/>
              </a:ext>
            </a:extLst>
          </p:cNvPr>
          <p:cNvSpPr/>
          <p:nvPr/>
        </p:nvSpPr>
        <p:spPr>
          <a:xfrm>
            <a:off x="0" y="1809905"/>
            <a:ext cx="414068" cy="432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7D99919-84C6-5469-E98F-86E47FEE1D25}"/>
              </a:ext>
            </a:extLst>
          </p:cNvPr>
          <p:cNvCxnSpPr>
            <a:cxnSpLocks/>
          </p:cNvCxnSpPr>
          <p:nvPr/>
        </p:nvCxnSpPr>
        <p:spPr>
          <a:xfrm>
            <a:off x="82303" y="3808274"/>
            <a:ext cx="732433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77454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A0917D-6E78-966D-A364-2F58E4D31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488"/>
            <a:ext cx="10681921" cy="6183024"/>
          </a:xfrm>
          <a:prstGeom prst="rect">
            <a:avLst/>
          </a:prstGeom>
        </p:spPr>
      </p:pic>
      <p:sp>
        <p:nvSpPr>
          <p:cNvPr id="4" name="Rectangle 3">
            <a:extLst>
              <a:ext uri="{FF2B5EF4-FFF2-40B4-BE49-F238E27FC236}">
                <a16:creationId xmlns:a16="http://schemas.microsoft.com/office/drawing/2014/main" id="{36F5DB94-B0E4-6B02-1DFC-B24717799592}"/>
              </a:ext>
            </a:extLst>
          </p:cNvPr>
          <p:cNvSpPr/>
          <p:nvPr/>
        </p:nvSpPr>
        <p:spPr>
          <a:xfrm>
            <a:off x="4842588" y="337488"/>
            <a:ext cx="7349413"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Extra Reading PRACTICE</a:t>
            </a:r>
          </a:p>
        </p:txBody>
      </p:sp>
    </p:spTree>
    <p:extLst>
      <p:ext uri="{BB962C8B-B14F-4D97-AF65-F5344CB8AC3E}">
        <p14:creationId xmlns:p14="http://schemas.microsoft.com/office/powerpoint/2010/main" val="243560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B8CA60-3C64-B8C8-5D12-888A2B31D015}"/>
              </a:ext>
            </a:extLst>
          </p:cNvPr>
          <p:cNvSpPr txBox="1"/>
          <p:nvPr/>
        </p:nvSpPr>
        <p:spPr>
          <a:xfrm>
            <a:off x="233622" y="517304"/>
            <a:ext cx="11134846" cy="1046440"/>
          </a:xfrm>
          <a:prstGeom prst="rect">
            <a:avLst/>
          </a:prstGeom>
          <a:noFill/>
        </p:spPr>
        <p:txBody>
          <a:bodyPr wrap="square">
            <a:spAutoFit/>
          </a:bodyPr>
          <a:lstStyle/>
          <a:p>
            <a:r>
              <a:rPr lang="en-US" sz="2900" b="1" i="0" u="none" strike="noStrike" baseline="0" dirty="0">
                <a:solidFill>
                  <a:srgbClr val="211D1E"/>
                </a:solidFill>
                <a:latin typeface="+mj-lt"/>
                <a:ea typeface="Cambria" panose="02040503050406030204" pitchFamily="18" charset="0"/>
              </a:rPr>
              <a:t>a. Read the letter and answer the question.</a:t>
            </a:r>
          </a:p>
          <a:p>
            <a:r>
              <a:rPr lang="en-US" sz="3100" dirty="0">
                <a:solidFill>
                  <a:srgbClr val="0070C0"/>
                </a:solidFill>
              </a:rPr>
              <a:t>What does Roger want to use the youth club for?</a:t>
            </a:r>
          </a:p>
        </p:txBody>
      </p:sp>
      <p:sp>
        <p:nvSpPr>
          <p:cNvPr id="4" name="TextBox 3">
            <a:extLst>
              <a:ext uri="{FF2B5EF4-FFF2-40B4-BE49-F238E27FC236}">
                <a16:creationId xmlns:a16="http://schemas.microsoft.com/office/drawing/2014/main" id="{A04AB339-0243-A683-4501-F205DB8EA704}"/>
              </a:ext>
            </a:extLst>
          </p:cNvPr>
          <p:cNvSpPr txBox="1"/>
          <p:nvPr/>
        </p:nvSpPr>
        <p:spPr>
          <a:xfrm>
            <a:off x="8727440" y="267093"/>
            <a:ext cx="3464560" cy="523220"/>
          </a:xfrm>
          <a:prstGeom prst="rect">
            <a:avLst/>
          </a:prstGeom>
          <a:noFill/>
        </p:spPr>
        <p:txBody>
          <a:bodyPr wrap="square">
            <a:spAutoFit/>
          </a:bodyPr>
          <a:lstStyle/>
          <a:p>
            <a:r>
              <a:rPr lang="en-US" sz="2800" b="1" dirty="0">
                <a:solidFill>
                  <a:schemeClr val="tx2"/>
                </a:solidFill>
              </a:rPr>
              <a:t>Workbook, page 12</a:t>
            </a:r>
          </a:p>
        </p:txBody>
      </p:sp>
      <p:sp>
        <p:nvSpPr>
          <p:cNvPr id="8" name="TextBox 7">
            <a:extLst>
              <a:ext uri="{FF2B5EF4-FFF2-40B4-BE49-F238E27FC236}">
                <a16:creationId xmlns:a16="http://schemas.microsoft.com/office/drawing/2014/main" id="{611C152C-BAF3-ABBF-7281-7A621B0A8765}"/>
              </a:ext>
            </a:extLst>
          </p:cNvPr>
          <p:cNvSpPr txBox="1"/>
          <p:nvPr/>
        </p:nvSpPr>
        <p:spPr>
          <a:xfrm>
            <a:off x="947881" y="1446262"/>
            <a:ext cx="9323407" cy="600164"/>
          </a:xfrm>
          <a:prstGeom prst="rect">
            <a:avLst/>
          </a:prstGeom>
          <a:noFill/>
        </p:spPr>
        <p:txBody>
          <a:bodyPr wrap="square">
            <a:spAutoFit/>
          </a:bodyPr>
          <a:lstStyle/>
          <a:p>
            <a:r>
              <a:rPr lang="en-US" sz="3100" dirty="0">
                <a:solidFill>
                  <a:srgbClr val="0070C0"/>
                </a:solidFill>
              </a:rPr>
              <a:t>1. a football match </a:t>
            </a:r>
            <a:r>
              <a:rPr lang="en-US" sz="3300" dirty="0">
                <a:solidFill>
                  <a:schemeClr val="accent1">
                    <a:lumMod val="75000"/>
                  </a:schemeClr>
                </a:solidFill>
              </a:rPr>
              <a:t>			</a:t>
            </a:r>
            <a:r>
              <a:rPr lang="en-US" sz="3100" dirty="0">
                <a:solidFill>
                  <a:srgbClr val="0070C0"/>
                </a:solidFill>
              </a:rPr>
              <a:t>2. a sports day</a:t>
            </a:r>
          </a:p>
        </p:txBody>
      </p:sp>
      <p:sp>
        <p:nvSpPr>
          <p:cNvPr id="7" name="TextBox 6">
            <a:extLst>
              <a:ext uri="{FF2B5EF4-FFF2-40B4-BE49-F238E27FC236}">
                <a16:creationId xmlns:a16="http://schemas.microsoft.com/office/drawing/2014/main" id="{C18F7053-9C9C-706F-A88B-0D3C9C9DA89E}"/>
              </a:ext>
            </a:extLst>
          </p:cNvPr>
          <p:cNvSpPr txBox="1"/>
          <p:nvPr/>
        </p:nvSpPr>
        <p:spPr>
          <a:xfrm>
            <a:off x="0" y="1882548"/>
            <a:ext cx="12192000" cy="4708981"/>
          </a:xfrm>
          <a:prstGeom prst="rect">
            <a:avLst/>
          </a:prstGeom>
          <a:noFill/>
        </p:spPr>
        <p:txBody>
          <a:bodyPr wrap="square">
            <a:spAutoFit/>
          </a:bodyPr>
          <a:lstStyle/>
          <a:p>
            <a:r>
              <a:rPr lang="en-US" sz="3000" i="1" dirty="0"/>
              <a:t>Dear Mr. Johnson,</a:t>
            </a:r>
          </a:p>
          <a:p>
            <a:r>
              <a:rPr lang="en-US" sz="3000" i="1" dirty="0"/>
              <a:t>My name is Roger Jones and I am a member of the youth club. I am writing to ask if you can let our class use the youth club next month for a special sports day. We do not have our own place to hold the sports day. We would like to use the club's playing field for a sponsored football match between our class and our teachers. We would also like to use the table tennis room for a competition. We want our school students to be healthier by playing more sport in their free time. Please help us.</a:t>
            </a:r>
          </a:p>
          <a:p>
            <a:r>
              <a:rPr lang="en-US" sz="3000" i="1" dirty="0"/>
              <a:t>Sincerely,</a:t>
            </a:r>
          </a:p>
          <a:p>
            <a:r>
              <a:rPr lang="en-US" sz="3000" i="1" dirty="0"/>
              <a:t>Roger Jones</a:t>
            </a:r>
          </a:p>
        </p:txBody>
      </p:sp>
      <p:sp>
        <p:nvSpPr>
          <p:cNvPr id="9" name="Oval 8">
            <a:extLst>
              <a:ext uri="{FF2B5EF4-FFF2-40B4-BE49-F238E27FC236}">
                <a16:creationId xmlns:a16="http://schemas.microsoft.com/office/drawing/2014/main" id="{9C5AA7B4-42E8-4AB6-61E4-604BB1929204}"/>
              </a:ext>
            </a:extLst>
          </p:cNvPr>
          <p:cNvSpPr/>
          <p:nvPr/>
        </p:nvSpPr>
        <p:spPr>
          <a:xfrm>
            <a:off x="6387094" y="1488062"/>
            <a:ext cx="486137" cy="5165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757B940-BD5A-2F61-EF49-4307F2A5AB62}"/>
              </a:ext>
            </a:extLst>
          </p:cNvPr>
          <p:cNvCxnSpPr>
            <a:cxnSpLocks/>
          </p:cNvCxnSpPr>
          <p:nvPr/>
        </p:nvCxnSpPr>
        <p:spPr>
          <a:xfrm>
            <a:off x="4221126" y="3290104"/>
            <a:ext cx="755142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06EDC96B-566F-BC75-704C-339AC2A1B2F2}"/>
              </a:ext>
            </a:extLst>
          </p:cNvPr>
          <p:cNvCxnSpPr>
            <a:cxnSpLocks/>
          </p:cNvCxnSpPr>
          <p:nvPr/>
        </p:nvCxnSpPr>
        <p:spPr>
          <a:xfrm>
            <a:off x="-1" y="3741516"/>
            <a:ext cx="76393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6B394E8D-2587-6D53-EAFB-D94B0DAEFEB5}"/>
              </a:ext>
            </a:extLst>
          </p:cNvPr>
          <p:cNvSpPr txBox="1"/>
          <p:nvPr/>
        </p:nvSpPr>
        <p:spPr>
          <a:xfrm>
            <a:off x="8761993" y="6062905"/>
            <a:ext cx="3430007"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spTree>
    <p:extLst>
      <p:ext uri="{BB962C8B-B14F-4D97-AF65-F5344CB8AC3E}">
        <p14:creationId xmlns:p14="http://schemas.microsoft.com/office/powerpoint/2010/main" val="228033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6" grpId="0"/>
      <p:bldP spid="8" grpId="0"/>
      <p:bldP spid="7"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374387"/>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answer the questions.</a:t>
            </a:r>
          </a:p>
        </p:txBody>
      </p:sp>
      <p:sp>
        <p:nvSpPr>
          <p:cNvPr id="6" name="Rectangle 5">
            <a:extLst>
              <a:ext uri="{FF2B5EF4-FFF2-40B4-BE49-F238E27FC236}">
                <a16:creationId xmlns:a16="http://schemas.microsoft.com/office/drawing/2014/main" id="{7576F390-99E4-2B66-0A85-BC941AA53ED7}"/>
              </a:ext>
            </a:extLst>
          </p:cNvPr>
          <p:cNvSpPr/>
          <p:nvPr/>
        </p:nvSpPr>
        <p:spPr>
          <a:xfrm>
            <a:off x="40511" y="2454007"/>
            <a:ext cx="11852476" cy="353943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Roger Jones</a:t>
            </a:r>
          </a:p>
          <a:p>
            <a:r>
              <a:rPr lang="en-US" sz="2800" i="1" dirty="0"/>
              <a:t>102 Brown Street,</a:t>
            </a:r>
          </a:p>
          <a:p>
            <a:r>
              <a:rPr lang="en-US" sz="2800" i="1" dirty="0" err="1"/>
              <a:t>Arkham</a:t>
            </a:r>
            <a:r>
              <a:rPr lang="en-US" sz="2800" i="1" dirty="0"/>
              <a:t>, Massachusetts</a:t>
            </a:r>
          </a:p>
          <a:p>
            <a:r>
              <a:rPr lang="en-US" sz="2800" i="1" dirty="0"/>
              <a:t>10004</a:t>
            </a:r>
          </a:p>
          <a:p>
            <a:r>
              <a:rPr lang="en-US" sz="2800" i="1" dirty="0"/>
              <a:t>Mr. Ron Johnson – Manager</a:t>
            </a:r>
          </a:p>
          <a:p>
            <a:r>
              <a:rPr lang="en-US" sz="2800" i="1" dirty="0" err="1"/>
              <a:t>Arkham</a:t>
            </a:r>
            <a:r>
              <a:rPr lang="en-US" sz="2800" i="1" dirty="0"/>
              <a:t> Youth Club, 247 Elm Hill,</a:t>
            </a:r>
          </a:p>
          <a:p>
            <a:r>
              <a:rPr lang="en-US" sz="2800" i="1" dirty="0" err="1"/>
              <a:t>Arkham</a:t>
            </a:r>
            <a:r>
              <a:rPr lang="en-US" sz="2800" i="1" dirty="0"/>
              <a:t>, Massachusetts</a:t>
            </a:r>
          </a:p>
          <a:p>
            <a:r>
              <a:rPr lang="en-US" sz="2800" i="1" dirty="0"/>
              <a:t>10006</a:t>
            </a:r>
          </a:p>
        </p:txBody>
      </p:sp>
      <p:sp>
        <p:nvSpPr>
          <p:cNvPr id="12" name="TextBox 11">
            <a:extLst>
              <a:ext uri="{FF2B5EF4-FFF2-40B4-BE49-F238E27FC236}">
                <a16:creationId xmlns:a16="http://schemas.microsoft.com/office/drawing/2014/main" id="{DA51BA4F-30BA-40E5-67D1-9314494E46E7}"/>
              </a:ext>
            </a:extLst>
          </p:cNvPr>
          <p:cNvSpPr txBox="1"/>
          <p:nvPr/>
        </p:nvSpPr>
        <p:spPr>
          <a:xfrm>
            <a:off x="0" y="972877"/>
            <a:ext cx="11933499" cy="569387"/>
          </a:xfrm>
          <a:prstGeom prst="rect">
            <a:avLst/>
          </a:prstGeom>
          <a:noFill/>
        </p:spPr>
        <p:txBody>
          <a:bodyPr wrap="square">
            <a:spAutoFit/>
          </a:bodyPr>
          <a:lstStyle/>
          <a:p>
            <a:r>
              <a:rPr lang="en-US" sz="3100" dirty="0">
                <a:solidFill>
                  <a:srgbClr val="0070C0"/>
                </a:solidFill>
              </a:rPr>
              <a:t>1. What street does Roger live on? ___________________________</a:t>
            </a:r>
          </a:p>
        </p:txBody>
      </p:sp>
      <p:sp>
        <p:nvSpPr>
          <p:cNvPr id="9" name="TextBox 8">
            <a:extLst>
              <a:ext uri="{FF2B5EF4-FFF2-40B4-BE49-F238E27FC236}">
                <a16:creationId xmlns:a16="http://schemas.microsoft.com/office/drawing/2014/main" id="{C9F76654-100B-0E55-6B9C-0DECCA4D9763}"/>
              </a:ext>
            </a:extLst>
          </p:cNvPr>
          <p:cNvSpPr txBox="1"/>
          <p:nvPr/>
        </p:nvSpPr>
        <p:spPr>
          <a:xfrm>
            <a:off x="8094016" y="6053319"/>
            <a:ext cx="3699878" cy="461665"/>
          </a:xfrm>
          <a:prstGeom prst="rect">
            <a:avLst/>
          </a:prstGeom>
          <a:solidFill>
            <a:schemeClr val="bg1"/>
          </a:solidFill>
          <a:effectLst>
            <a:outerShdw blurRad="50800" dist="38100" dir="16200000" rotWithShape="0">
              <a:prstClr val="black">
                <a:alpha val="40000"/>
              </a:prstClr>
            </a:outerShdw>
          </a:effectLst>
        </p:spPr>
        <p:txBody>
          <a:bodyPr wrap="square" rtlCol="0">
            <a:spAutoFit/>
          </a:bodyPr>
          <a:lstStyle/>
          <a:p>
            <a:pPr algn="ctr"/>
            <a:r>
              <a:rPr lang="en-US" sz="2400" dirty="0"/>
              <a:t>Click here for the answer.</a:t>
            </a:r>
          </a:p>
        </p:txBody>
      </p:sp>
      <p:cxnSp>
        <p:nvCxnSpPr>
          <p:cNvPr id="11" name="Straight Connector 10">
            <a:extLst>
              <a:ext uri="{FF2B5EF4-FFF2-40B4-BE49-F238E27FC236}">
                <a16:creationId xmlns:a16="http://schemas.microsoft.com/office/drawing/2014/main" id="{20911508-E99D-6F70-A6E8-DB895D74A40E}"/>
              </a:ext>
            </a:extLst>
          </p:cNvPr>
          <p:cNvCxnSpPr>
            <a:cxnSpLocks/>
          </p:cNvCxnSpPr>
          <p:nvPr/>
        </p:nvCxnSpPr>
        <p:spPr>
          <a:xfrm>
            <a:off x="194063" y="3323037"/>
            <a:ext cx="249267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4DB8EF9D-C44C-2AB8-98FB-AC6A18BBDC1F}"/>
              </a:ext>
            </a:extLst>
          </p:cNvPr>
          <p:cNvSpPr/>
          <p:nvPr/>
        </p:nvSpPr>
        <p:spPr>
          <a:xfrm>
            <a:off x="5776903" y="897607"/>
            <a:ext cx="2464272" cy="584775"/>
          </a:xfrm>
          <a:prstGeom prst="rect">
            <a:avLst/>
          </a:prstGeom>
        </p:spPr>
        <p:txBody>
          <a:bodyPr wrap="square">
            <a:spAutoFit/>
          </a:bodyPr>
          <a:lstStyle/>
          <a:p>
            <a:pPr algn="ctr"/>
            <a:r>
              <a:rPr lang="en-US" sz="3200" dirty="0">
                <a:solidFill>
                  <a:srgbClr val="FF0000"/>
                </a:solidFill>
              </a:rPr>
              <a:t>Brown Street</a:t>
            </a:r>
          </a:p>
        </p:txBody>
      </p:sp>
    </p:spTree>
    <p:extLst>
      <p:ext uri="{BB962C8B-B14F-4D97-AF65-F5344CB8AC3E}">
        <p14:creationId xmlns:p14="http://schemas.microsoft.com/office/powerpoint/2010/main" val="3841477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374387"/>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answer the questions.</a:t>
            </a:r>
          </a:p>
        </p:txBody>
      </p:sp>
      <p:sp>
        <p:nvSpPr>
          <p:cNvPr id="6" name="Rectangle 5">
            <a:extLst>
              <a:ext uri="{FF2B5EF4-FFF2-40B4-BE49-F238E27FC236}">
                <a16:creationId xmlns:a16="http://schemas.microsoft.com/office/drawing/2014/main" id="{7576F390-99E4-2B66-0A85-BC941AA53ED7}"/>
              </a:ext>
            </a:extLst>
          </p:cNvPr>
          <p:cNvSpPr/>
          <p:nvPr/>
        </p:nvSpPr>
        <p:spPr>
          <a:xfrm>
            <a:off x="1" y="2792873"/>
            <a:ext cx="12191999" cy="366254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900" i="1" dirty="0"/>
              <a:t>Dear Mr. Johnson,</a:t>
            </a:r>
          </a:p>
          <a:p>
            <a:r>
              <a:rPr lang="en-US" sz="2900" i="1" dirty="0"/>
              <a:t>My name is Roger Jones and I am a member of the youth club. I am writing to ask if you can let our class use the youth club next month for a special sports day. We do not have our own place to hold the sports day. We would like to use the club's playing field for a sponsored football match between our class and our teachers. We would also like to use the table tennis room for a competition. We want our school students to be healthier by playing more sport in their free time. Please help us.</a:t>
            </a:r>
          </a:p>
        </p:txBody>
      </p:sp>
      <p:sp>
        <p:nvSpPr>
          <p:cNvPr id="12" name="TextBox 11">
            <a:extLst>
              <a:ext uri="{FF2B5EF4-FFF2-40B4-BE49-F238E27FC236}">
                <a16:creationId xmlns:a16="http://schemas.microsoft.com/office/drawing/2014/main" id="{DA51BA4F-30BA-40E5-67D1-9314494E46E7}"/>
              </a:ext>
            </a:extLst>
          </p:cNvPr>
          <p:cNvSpPr txBox="1"/>
          <p:nvPr/>
        </p:nvSpPr>
        <p:spPr>
          <a:xfrm>
            <a:off x="0" y="909409"/>
            <a:ext cx="11933499" cy="2062103"/>
          </a:xfrm>
          <a:prstGeom prst="rect">
            <a:avLst/>
          </a:prstGeom>
          <a:noFill/>
        </p:spPr>
        <p:txBody>
          <a:bodyPr wrap="square">
            <a:spAutoFit/>
          </a:bodyPr>
          <a:lstStyle/>
          <a:p>
            <a:r>
              <a:rPr lang="en-US" sz="3200" dirty="0">
                <a:solidFill>
                  <a:srgbClr val="0070C0"/>
                </a:solidFill>
              </a:rPr>
              <a:t>2. What is the problem? </a:t>
            </a:r>
          </a:p>
          <a:p>
            <a:r>
              <a:rPr lang="en-US" sz="3200" dirty="0">
                <a:solidFill>
                  <a:srgbClr val="0070C0"/>
                </a:solidFill>
              </a:rPr>
              <a:t>_____________________________________________________</a:t>
            </a:r>
          </a:p>
          <a:p>
            <a:r>
              <a:rPr lang="en-US" sz="3200" dirty="0">
                <a:solidFill>
                  <a:srgbClr val="0070C0"/>
                </a:solidFill>
              </a:rPr>
              <a:t>3. What do Roger and his class want to use?</a:t>
            </a:r>
          </a:p>
          <a:p>
            <a:r>
              <a:rPr lang="en-US" sz="3200" dirty="0">
                <a:solidFill>
                  <a:srgbClr val="0070C0"/>
                </a:solidFill>
              </a:rPr>
              <a:t>_____________________________________________________</a:t>
            </a:r>
          </a:p>
        </p:txBody>
      </p:sp>
      <p:sp>
        <p:nvSpPr>
          <p:cNvPr id="9" name="TextBox 8">
            <a:extLst>
              <a:ext uri="{FF2B5EF4-FFF2-40B4-BE49-F238E27FC236}">
                <a16:creationId xmlns:a16="http://schemas.microsoft.com/office/drawing/2014/main" id="{C9F76654-100B-0E55-6B9C-0DECCA4D9763}"/>
              </a:ext>
            </a:extLst>
          </p:cNvPr>
          <p:cNvSpPr txBox="1"/>
          <p:nvPr/>
        </p:nvSpPr>
        <p:spPr>
          <a:xfrm>
            <a:off x="10836263" y="1096440"/>
            <a:ext cx="1337075" cy="156966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cxnSp>
        <p:nvCxnSpPr>
          <p:cNvPr id="11" name="Straight Connector 10">
            <a:extLst>
              <a:ext uri="{FF2B5EF4-FFF2-40B4-BE49-F238E27FC236}">
                <a16:creationId xmlns:a16="http://schemas.microsoft.com/office/drawing/2014/main" id="{20911508-E99D-6F70-A6E8-DB895D74A40E}"/>
              </a:ext>
            </a:extLst>
          </p:cNvPr>
          <p:cNvCxnSpPr>
            <a:cxnSpLocks/>
          </p:cNvCxnSpPr>
          <p:nvPr/>
        </p:nvCxnSpPr>
        <p:spPr>
          <a:xfrm>
            <a:off x="747562" y="4624143"/>
            <a:ext cx="785309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3289552B-9782-37EB-09FE-2ED81A834ABE}"/>
              </a:ext>
            </a:extLst>
          </p:cNvPr>
          <p:cNvSpPr/>
          <p:nvPr/>
        </p:nvSpPr>
        <p:spPr>
          <a:xfrm>
            <a:off x="-1212522" y="1413373"/>
            <a:ext cx="11343862" cy="553998"/>
          </a:xfrm>
          <a:prstGeom prst="rect">
            <a:avLst/>
          </a:prstGeom>
        </p:spPr>
        <p:txBody>
          <a:bodyPr wrap="square">
            <a:spAutoFit/>
          </a:bodyPr>
          <a:lstStyle/>
          <a:p>
            <a:pPr algn="ctr"/>
            <a:r>
              <a:rPr lang="en-US" sz="3000" dirty="0">
                <a:solidFill>
                  <a:srgbClr val="FF0000"/>
                </a:solidFill>
              </a:rPr>
              <a:t>They do not have their own space to hold the sports day.</a:t>
            </a:r>
          </a:p>
        </p:txBody>
      </p:sp>
      <p:cxnSp>
        <p:nvCxnSpPr>
          <p:cNvPr id="10" name="Straight Connector 9">
            <a:extLst>
              <a:ext uri="{FF2B5EF4-FFF2-40B4-BE49-F238E27FC236}">
                <a16:creationId xmlns:a16="http://schemas.microsoft.com/office/drawing/2014/main" id="{93888B6D-3D07-A0EE-7BE6-8EF82B4BCFE4}"/>
              </a:ext>
            </a:extLst>
          </p:cNvPr>
          <p:cNvCxnSpPr>
            <a:cxnSpLocks/>
          </p:cNvCxnSpPr>
          <p:nvPr/>
        </p:nvCxnSpPr>
        <p:spPr>
          <a:xfrm>
            <a:off x="145434" y="5035949"/>
            <a:ext cx="314857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00502A2F-199F-CF34-1040-595890BA2508}"/>
              </a:ext>
            </a:extLst>
          </p:cNvPr>
          <p:cNvCxnSpPr>
            <a:cxnSpLocks/>
          </p:cNvCxnSpPr>
          <p:nvPr/>
        </p:nvCxnSpPr>
        <p:spPr>
          <a:xfrm>
            <a:off x="5365303" y="5458284"/>
            <a:ext cx="3140765"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D3F5DFF3-94F3-7945-F01E-7C11CC500FAA}"/>
              </a:ext>
            </a:extLst>
          </p:cNvPr>
          <p:cNvSpPr/>
          <p:nvPr/>
        </p:nvSpPr>
        <p:spPr>
          <a:xfrm>
            <a:off x="-1" y="2364430"/>
            <a:ext cx="11523764" cy="553998"/>
          </a:xfrm>
          <a:prstGeom prst="rect">
            <a:avLst/>
          </a:prstGeom>
        </p:spPr>
        <p:txBody>
          <a:bodyPr wrap="square">
            <a:spAutoFit/>
          </a:bodyPr>
          <a:lstStyle/>
          <a:p>
            <a:r>
              <a:rPr lang="en-US" sz="3000" dirty="0">
                <a:solidFill>
                  <a:srgbClr val="FF0000"/>
                </a:solidFill>
              </a:rPr>
              <a:t>They want to use the club’s playing field and the table tennis room.</a:t>
            </a:r>
          </a:p>
        </p:txBody>
      </p:sp>
    </p:spTree>
    <p:extLst>
      <p:ext uri="{BB962C8B-B14F-4D97-AF65-F5344CB8AC3E}">
        <p14:creationId xmlns:p14="http://schemas.microsoft.com/office/powerpoint/2010/main" val="1930741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8"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374387"/>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answer the questions.</a:t>
            </a:r>
          </a:p>
        </p:txBody>
      </p:sp>
      <p:sp>
        <p:nvSpPr>
          <p:cNvPr id="6" name="Rectangle 5">
            <a:extLst>
              <a:ext uri="{FF2B5EF4-FFF2-40B4-BE49-F238E27FC236}">
                <a16:creationId xmlns:a16="http://schemas.microsoft.com/office/drawing/2014/main" id="{7576F390-99E4-2B66-0A85-BC941AA53ED7}"/>
              </a:ext>
            </a:extLst>
          </p:cNvPr>
          <p:cNvSpPr/>
          <p:nvPr/>
        </p:nvSpPr>
        <p:spPr>
          <a:xfrm>
            <a:off x="10030" y="2697961"/>
            <a:ext cx="12192000" cy="378565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i="1" dirty="0"/>
              <a:t>Dear Mr. Johnson,</a:t>
            </a:r>
          </a:p>
          <a:p>
            <a:r>
              <a:rPr lang="en-US" sz="3000" i="1" dirty="0"/>
              <a:t>My name is Roger Jones and I am a member of the youth club. I am writing to ask if you can let our class use the youth club next month for a special sports day. We do not have our own place to hold the sports day. We would like to use the club's playing field for a sponsored football match between our class and our teachers. We would also like to use the table tennis room for a competition. We want our school students to be healthier by playing more sport in their free time. Please help us.</a:t>
            </a:r>
          </a:p>
        </p:txBody>
      </p:sp>
      <p:sp>
        <p:nvSpPr>
          <p:cNvPr id="12" name="TextBox 11">
            <a:extLst>
              <a:ext uri="{FF2B5EF4-FFF2-40B4-BE49-F238E27FC236}">
                <a16:creationId xmlns:a16="http://schemas.microsoft.com/office/drawing/2014/main" id="{DA51BA4F-30BA-40E5-67D1-9314494E46E7}"/>
              </a:ext>
            </a:extLst>
          </p:cNvPr>
          <p:cNvSpPr txBox="1"/>
          <p:nvPr/>
        </p:nvSpPr>
        <p:spPr>
          <a:xfrm>
            <a:off x="0" y="972877"/>
            <a:ext cx="11933499" cy="1046440"/>
          </a:xfrm>
          <a:prstGeom prst="rect">
            <a:avLst/>
          </a:prstGeom>
          <a:noFill/>
        </p:spPr>
        <p:txBody>
          <a:bodyPr wrap="square">
            <a:spAutoFit/>
          </a:bodyPr>
          <a:lstStyle/>
          <a:p>
            <a:r>
              <a:rPr lang="en-US" sz="3100" dirty="0">
                <a:solidFill>
                  <a:srgbClr val="0070C0"/>
                </a:solidFill>
              </a:rPr>
              <a:t>4. Why do they want students to play more sport in their free time?</a:t>
            </a:r>
          </a:p>
          <a:p>
            <a:r>
              <a:rPr lang="en-US" sz="3100" dirty="0">
                <a:solidFill>
                  <a:srgbClr val="0070C0"/>
                </a:solidFill>
              </a:rPr>
              <a:t>    ________________________________________________</a:t>
            </a:r>
          </a:p>
        </p:txBody>
      </p:sp>
      <p:sp>
        <p:nvSpPr>
          <p:cNvPr id="9" name="TextBox 8">
            <a:extLst>
              <a:ext uri="{FF2B5EF4-FFF2-40B4-BE49-F238E27FC236}">
                <a16:creationId xmlns:a16="http://schemas.microsoft.com/office/drawing/2014/main" id="{C9F76654-100B-0E55-6B9C-0DECCA4D9763}"/>
              </a:ext>
            </a:extLst>
          </p:cNvPr>
          <p:cNvSpPr txBox="1"/>
          <p:nvPr/>
        </p:nvSpPr>
        <p:spPr>
          <a:xfrm>
            <a:off x="8094016" y="6053319"/>
            <a:ext cx="3839483"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cxnSp>
        <p:nvCxnSpPr>
          <p:cNvPr id="11" name="Straight Connector 10">
            <a:extLst>
              <a:ext uri="{FF2B5EF4-FFF2-40B4-BE49-F238E27FC236}">
                <a16:creationId xmlns:a16="http://schemas.microsoft.com/office/drawing/2014/main" id="{20911508-E99D-6F70-A6E8-DB895D74A40E}"/>
              </a:ext>
            </a:extLst>
          </p:cNvPr>
          <p:cNvCxnSpPr>
            <a:cxnSpLocks/>
          </p:cNvCxnSpPr>
          <p:nvPr/>
        </p:nvCxnSpPr>
        <p:spPr>
          <a:xfrm>
            <a:off x="2218553" y="5909862"/>
            <a:ext cx="919156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3289552B-9782-37EB-09FE-2ED81A834ABE}"/>
              </a:ext>
            </a:extLst>
          </p:cNvPr>
          <p:cNvSpPr/>
          <p:nvPr/>
        </p:nvSpPr>
        <p:spPr>
          <a:xfrm>
            <a:off x="294817" y="1438987"/>
            <a:ext cx="7488215" cy="584775"/>
          </a:xfrm>
          <a:prstGeom prst="rect">
            <a:avLst/>
          </a:prstGeom>
        </p:spPr>
        <p:txBody>
          <a:bodyPr wrap="square">
            <a:spAutoFit/>
          </a:bodyPr>
          <a:lstStyle/>
          <a:p>
            <a:r>
              <a:rPr lang="en-US" sz="3200" dirty="0">
                <a:solidFill>
                  <a:srgbClr val="FF0000"/>
                </a:solidFill>
              </a:rPr>
              <a:t>They want their students to be healthier.</a:t>
            </a:r>
          </a:p>
        </p:txBody>
      </p:sp>
      <p:cxnSp>
        <p:nvCxnSpPr>
          <p:cNvPr id="13" name="Straight Connector 12">
            <a:extLst>
              <a:ext uri="{FF2B5EF4-FFF2-40B4-BE49-F238E27FC236}">
                <a16:creationId xmlns:a16="http://schemas.microsoft.com/office/drawing/2014/main" id="{6FB646FA-DE54-7E1C-DBB6-763D6DECED41}"/>
              </a:ext>
            </a:extLst>
          </p:cNvPr>
          <p:cNvCxnSpPr>
            <a:cxnSpLocks/>
          </p:cNvCxnSpPr>
          <p:nvPr/>
        </p:nvCxnSpPr>
        <p:spPr>
          <a:xfrm>
            <a:off x="10030" y="6386941"/>
            <a:ext cx="348854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98621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242780-2D7A-EADF-0517-C9C0DF5E23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897274"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283143" y="451143"/>
            <a:ext cx="3236067"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SPEAKING</a:t>
            </a:r>
          </a:p>
        </p:txBody>
      </p:sp>
    </p:spTree>
    <p:extLst>
      <p:ext uri="{BB962C8B-B14F-4D97-AF65-F5344CB8AC3E}">
        <p14:creationId xmlns:p14="http://schemas.microsoft.com/office/powerpoint/2010/main" val="4190287360"/>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15" name="Picture 14">
            <a:extLst>
              <a:ext uri="{FF2B5EF4-FFF2-40B4-BE49-F238E27FC236}">
                <a16:creationId xmlns:a16="http://schemas.microsoft.com/office/drawing/2014/main" id="{6E255EEF-83C6-E749-018B-7809966EE5E2}"/>
              </a:ext>
            </a:extLst>
          </p:cNvPr>
          <p:cNvPicPr>
            <a:picLocks noChangeAspect="1"/>
          </p:cNvPicPr>
          <p:nvPr/>
        </p:nvPicPr>
        <p:blipFill>
          <a:blip r:embed="rId2"/>
          <a:stretch>
            <a:fillRect/>
          </a:stretch>
        </p:blipFill>
        <p:spPr>
          <a:xfrm>
            <a:off x="1099333" y="1559345"/>
            <a:ext cx="1920785" cy="570039"/>
          </a:xfrm>
          <a:prstGeom prst="rect">
            <a:avLst/>
          </a:prstGeom>
        </p:spPr>
      </p:pic>
      <p:sp>
        <p:nvSpPr>
          <p:cNvPr id="16" name="Round Diagonal Corner Rectangle 10">
            <a:extLst>
              <a:ext uri="{FF2B5EF4-FFF2-40B4-BE49-F238E27FC236}">
                <a16:creationId xmlns:a16="http://schemas.microsoft.com/office/drawing/2014/main" id="{AB1C4153-2374-9B0A-0E87-6E467A143F7D}"/>
              </a:ext>
            </a:extLst>
          </p:cNvPr>
          <p:cNvSpPr/>
          <p:nvPr/>
        </p:nvSpPr>
        <p:spPr>
          <a:xfrm>
            <a:off x="2861633" y="4916619"/>
            <a:ext cx="2378633" cy="539496"/>
          </a:xfrm>
          <a:prstGeom prst="round2Diag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Wrap-up</a:t>
            </a:r>
          </a:p>
        </p:txBody>
      </p:sp>
      <p:sp>
        <p:nvSpPr>
          <p:cNvPr id="17" name="Round Diagonal Corner Rectangle 10">
            <a:extLst>
              <a:ext uri="{FF2B5EF4-FFF2-40B4-BE49-F238E27FC236}">
                <a16:creationId xmlns:a16="http://schemas.microsoft.com/office/drawing/2014/main" id="{F44842C3-485A-1B2B-68DC-8C605FFB468E}"/>
              </a:ext>
            </a:extLst>
          </p:cNvPr>
          <p:cNvSpPr/>
          <p:nvPr/>
        </p:nvSpPr>
        <p:spPr>
          <a:xfrm>
            <a:off x="1670851" y="2315238"/>
            <a:ext cx="2378633" cy="539496"/>
          </a:xfrm>
          <a:prstGeom prst="round2Diag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Listening</a:t>
            </a:r>
          </a:p>
        </p:txBody>
      </p:sp>
      <p:sp>
        <p:nvSpPr>
          <p:cNvPr id="18" name="Round Diagonal Corner Rectangle 10">
            <a:extLst>
              <a:ext uri="{FF2B5EF4-FFF2-40B4-BE49-F238E27FC236}">
                <a16:creationId xmlns:a16="http://schemas.microsoft.com/office/drawing/2014/main" id="{74345CD0-86BF-BCB1-C4F0-0370CA2E3595}"/>
              </a:ext>
            </a:extLst>
          </p:cNvPr>
          <p:cNvSpPr/>
          <p:nvPr/>
        </p:nvSpPr>
        <p:spPr>
          <a:xfrm>
            <a:off x="2059725" y="3159251"/>
            <a:ext cx="2378633" cy="539496"/>
          </a:xfrm>
          <a:prstGeom prst="round2DiagRect">
            <a:avLst/>
          </a:prstGeom>
          <a:solidFill>
            <a:schemeClr val="accent3">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Practice</a:t>
            </a:r>
          </a:p>
        </p:txBody>
      </p:sp>
      <p:sp>
        <p:nvSpPr>
          <p:cNvPr id="19" name="Round Diagonal Corner Rectangle 10">
            <a:extLst>
              <a:ext uri="{FF2B5EF4-FFF2-40B4-BE49-F238E27FC236}">
                <a16:creationId xmlns:a16="http://schemas.microsoft.com/office/drawing/2014/main" id="{7AA8AAA4-F3A7-C01F-5144-03A896C760AB}"/>
              </a:ext>
            </a:extLst>
          </p:cNvPr>
          <p:cNvSpPr/>
          <p:nvPr/>
        </p:nvSpPr>
        <p:spPr>
          <a:xfrm>
            <a:off x="2429085" y="4037935"/>
            <a:ext cx="2378633" cy="539496"/>
          </a:xfrm>
          <a:prstGeom prst="round2DiagRect">
            <a:avLst/>
          </a:prstGeom>
          <a:solidFill>
            <a:schemeClr val="accent6">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Speaking</a:t>
            </a:r>
          </a:p>
        </p:txBody>
      </p:sp>
      <p:pic>
        <p:nvPicPr>
          <p:cNvPr id="3" name="Picture 2"/>
          <p:cNvPicPr>
            <a:picLocks noChangeAspect="1"/>
          </p:cNvPicPr>
          <p:nvPr/>
        </p:nvPicPr>
        <p:blipFill>
          <a:blip r:embed="rId3"/>
          <a:stretch>
            <a:fillRect/>
          </a:stretch>
        </p:blipFill>
        <p:spPr>
          <a:xfrm>
            <a:off x="7410413"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1960" y="2248409"/>
            <a:ext cx="11308080" cy="263149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300" i="1" dirty="0">
                <a:solidFill>
                  <a:srgbClr val="0070C0"/>
                </a:solidFill>
                <a:latin typeface="+mj-lt"/>
              </a:rPr>
              <a:t>Example: </a:t>
            </a:r>
            <a:br>
              <a:rPr lang="en-US" sz="3300" i="1" dirty="0">
                <a:solidFill>
                  <a:srgbClr val="0070C0"/>
                </a:solidFill>
                <a:latin typeface="+mj-lt"/>
              </a:rPr>
            </a:br>
            <a:r>
              <a:rPr lang="en-US" sz="3300" i="1" dirty="0">
                <a:solidFill>
                  <a:srgbClr val="0070C0"/>
                </a:solidFill>
                <a:latin typeface="+mj-lt"/>
              </a:rPr>
              <a:t>I can buy fast food like burgers and soda, but I don’t want to because they are unhealthy.</a:t>
            </a:r>
          </a:p>
          <a:p>
            <a:r>
              <a:rPr lang="en-US" sz="3300" i="1" dirty="0">
                <a:solidFill>
                  <a:srgbClr val="0070C0"/>
                </a:solidFill>
                <a:latin typeface="+mj-lt"/>
              </a:rPr>
              <a:t>I can buy fruit juice like orange juice or lime juice. I should buy those drinks because they are healthy.</a:t>
            </a:r>
          </a:p>
        </p:txBody>
      </p:sp>
      <p:sp>
        <p:nvSpPr>
          <p:cNvPr id="6" name="TextBox 5">
            <a:extLst>
              <a:ext uri="{FF2B5EF4-FFF2-40B4-BE49-F238E27FC236}">
                <a16:creationId xmlns:a16="http://schemas.microsoft.com/office/drawing/2014/main" id="{F1B8CA60-3C64-B8C8-5D12-888A2B31D015}"/>
              </a:ext>
            </a:extLst>
          </p:cNvPr>
          <p:cNvSpPr txBox="1"/>
          <p:nvPr/>
        </p:nvSpPr>
        <p:spPr>
          <a:xfrm>
            <a:off x="0" y="192998"/>
            <a:ext cx="11134846" cy="1785104"/>
          </a:xfrm>
          <a:prstGeom prst="rect">
            <a:avLst/>
          </a:prstGeom>
          <a:noFill/>
        </p:spPr>
        <p:txBody>
          <a:bodyPr wrap="square">
            <a:spAutoFit/>
          </a:bodyPr>
          <a:lstStyle/>
          <a:p>
            <a:pPr algn="l"/>
            <a:endParaRPr lang="en-US" sz="2000" b="0" i="0" u="none" strike="noStrike" baseline="0" dirty="0">
              <a:solidFill>
                <a:srgbClr val="000000"/>
              </a:solidFill>
              <a:latin typeface="+mj-lt"/>
            </a:endParaRPr>
          </a:p>
          <a:p>
            <a:r>
              <a:rPr lang="en-US" sz="3000" b="1" i="0" u="none" strike="noStrike" baseline="0" dirty="0">
                <a:solidFill>
                  <a:schemeClr val="tx2"/>
                </a:solidFill>
                <a:latin typeface="+mj-lt"/>
                <a:ea typeface="Cambria" panose="02040503050406030204" pitchFamily="18" charset="0"/>
              </a:rPr>
              <a:t>c. In pairs: </a:t>
            </a:r>
          </a:p>
          <a:p>
            <a:pPr marL="457200" indent="-457200">
              <a:buFontTx/>
              <a:buChar char="-"/>
            </a:pPr>
            <a:r>
              <a:rPr lang="en-US" sz="3000" b="1" i="0" u="none" strike="noStrike" baseline="0" dirty="0">
                <a:solidFill>
                  <a:schemeClr val="tx2"/>
                </a:solidFill>
                <a:latin typeface="+mj-lt"/>
                <a:ea typeface="Cambria" panose="02040503050406030204" pitchFamily="18" charset="0"/>
              </a:rPr>
              <a:t>What can you buy in your school cafeteria?</a:t>
            </a:r>
          </a:p>
          <a:p>
            <a:pPr marL="457200" indent="-457200">
              <a:buFontTx/>
              <a:buChar char="-"/>
            </a:pPr>
            <a:r>
              <a:rPr lang="en-US" sz="3000" b="1" i="0" u="none" strike="noStrike" baseline="0" dirty="0">
                <a:solidFill>
                  <a:schemeClr val="tx2"/>
                </a:solidFill>
                <a:latin typeface="+mj-lt"/>
                <a:ea typeface="Cambria" panose="02040503050406030204" pitchFamily="18" charset="0"/>
              </a:rPr>
              <a:t>Are the</a:t>
            </a:r>
            <a:r>
              <a:rPr lang="en-US" sz="3000" b="1" i="0" u="none" strike="noStrike" dirty="0">
                <a:solidFill>
                  <a:schemeClr val="tx2"/>
                </a:solidFill>
                <a:latin typeface="+mj-lt"/>
                <a:ea typeface="Cambria" panose="02040503050406030204" pitchFamily="18" charset="0"/>
              </a:rPr>
              <a:t> foods</a:t>
            </a:r>
            <a:r>
              <a:rPr lang="en-US" sz="3000" b="1" i="0" u="none" strike="noStrike" baseline="0" dirty="0">
                <a:solidFill>
                  <a:schemeClr val="tx2"/>
                </a:solidFill>
                <a:latin typeface="+mj-lt"/>
                <a:ea typeface="Cambria" panose="02040503050406030204" pitchFamily="18" charset="0"/>
              </a:rPr>
              <a:t> healthy or unhealthy?</a:t>
            </a:r>
            <a:endParaRPr lang="en-US" sz="3000" dirty="0">
              <a:solidFill>
                <a:schemeClr val="tx2"/>
              </a:solidFill>
              <a:latin typeface="+mj-lt"/>
              <a:ea typeface="Cambria" panose="02040503050406030204" pitchFamily="18" charset="0"/>
            </a:endParaRPr>
          </a:p>
        </p:txBody>
      </p:sp>
    </p:spTree>
    <p:extLst>
      <p:ext uri="{BB962C8B-B14F-4D97-AF65-F5344CB8AC3E}">
        <p14:creationId xmlns:p14="http://schemas.microsoft.com/office/powerpoint/2010/main" val="238396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rgbClr val="FF0000"/>
                </a:solidFill>
              </a:rPr>
              <a:t>CONSOLIDATION</a:t>
            </a:r>
          </a:p>
        </p:txBody>
      </p:sp>
    </p:spTree>
    <p:extLst>
      <p:ext uri="{BB962C8B-B14F-4D97-AF65-F5344CB8AC3E}">
        <p14:creationId xmlns:p14="http://schemas.microsoft.com/office/powerpoint/2010/main" val="2342097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2620108" y="1683124"/>
            <a:ext cx="9202601" cy="4113605"/>
          </a:xfrm>
          <a:prstGeom prst="rect">
            <a:avLst/>
          </a:prstGeom>
        </p:spPr>
      </p:pic>
      <p:sp>
        <p:nvSpPr>
          <p:cNvPr id="3" name="Rectangle 2"/>
          <p:cNvSpPr/>
          <p:nvPr/>
        </p:nvSpPr>
        <p:spPr>
          <a:xfrm>
            <a:off x="5266592" y="530470"/>
            <a:ext cx="231237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dirty="0">
                <a:solidFill>
                  <a:srgbClr val="0070C0"/>
                </a:solidFill>
                <a:latin typeface="+mj-lt"/>
              </a:rPr>
              <a:t>LET’S PLAY! </a:t>
            </a:r>
            <a:endParaRPr lang="en-US" sz="3200" b="1" i="1" dirty="0">
              <a:solidFill>
                <a:srgbClr val="0070C0"/>
              </a:solidFill>
              <a:latin typeface="+mj-lt"/>
            </a:endParaRPr>
          </a:p>
        </p:txBody>
      </p:sp>
      <p:sp>
        <p:nvSpPr>
          <p:cNvPr id="4" name="TextBox 3">
            <a:hlinkClick r:id="rId2"/>
          </p:cNvPr>
          <p:cNvSpPr txBox="1"/>
          <p:nvPr/>
        </p:nvSpPr>
        <p:spPr>
          <a:xfrm>
            <a:off x="70337" y="3631223"/>
            <a:ext cx="1907931"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b="1" i="1" dirty="0">
                <a:solidFill>
                  <a:srgbClr val="0070C0"/>
                </a:solidFill>
              </a:rPr>
              <a:t>Click here to play the games.</a:t>
            </a:r>
            <a:endParaRPr lang="en-US" dirty="0"/>
          </a:p>
        </p:txBody>
      </p:sp>
    </p:spTree>
    <p:extLst>
      <p:ext uri="{BB962C8B-B14F-4D97-AF65-F5344CB8AC3E}">
        <p14:creationId xmlns:p14="http://schemas.microsoft.com/office/powerpoint/2010/main" val="1108021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590049"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41128" y="1897958"/>
            <a:ext cx="11452398"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  Practice listening and reading for specific information/ details.</a:t>
            </a:r>
          </a:p>
          <a:p>
            <a:r>
              <a:rPr lang="en-US" sz="3600" i="1" dirty="0">
                <a:solidFill>
                  <a:srgbClr val="0070C0"/>
                </a:solidFill>
              </a:rPr>
              <a:t>-  Talk about different kinds of healthy and unhealthy food at the school canteen.</a:t>
            </a:r>
          </a:p>
        </p:txBody>
      </p:sp>
    </p:spTree>
    <p:extLst>
      <p:ext uri="{BB962C8B-B14F-4D97-AF65-F5344CB8AC3E}">
        <p14:creationId xmlns:p14="http://schemas.microsoft.com/office/powerpoint/2010/main" val="165738798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625150" y="1890598"/>
            <a:ext cx="11168743"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naming and eating healthy food </a:t>
            </a:r>
          </a:p>
          <a:p>
            <a:pPr marL="571500" indent="-571500">
              <a:buFontTx/>
              <a:buChar char="-"/>
            </a:pPr>
            <a:r>
              <a:rPr lang="en-US" sz="3600" i="1" dirty="0">
                <a:solidFill>
                  <a:srgbClr val="0070C0"/>
                </a:solidFill>
              </a:rPr>
              <a:t>Do the exercises in Workbook, page 12</a:t>
            </a:r>
          </a:p>
          <a:p>
            <a:pPr marL="571500" indent="-571500">
              <a:buFontTx/>
              <a:buChar char="-"/>
            </a:pPr>
            <a:r>
              <a:rPr lang="en-US" sz="3600" i="1" dirty="0">
                <a:solidFill>
                  <a:srgbClr val="0070C0"/>
                </a:solidFill>
              </a:rPr>
              <a:t>Prepare the next lesson (page 19, SB)</a:t>
            </a:r>
          </a:p>
          <a:p>
            <a:pPr marL="571500" indent="-571500">
              <a:buFontTx/>
              <a:buChar char="-"/>
            </a:pPr>
            <a:r>
              <a:rPr lang="en-US" sz="3600" i="1" dirty="0">
                <a:solidFill>
                  <a:srgbClr val="0070C0"/>
                </a:solidFill>
              </a:rPr>
              <a:t>Do the exercise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Notebook</a:t>
            </a:r>
            <a:r>
              <a:rPr lang="en-US" sz="3600" i="1" dirty="0">
                <a:solidFill>
                  <a:srgbClr val="0070C0"/>
                </a:solidFill>
              </a:rPr>
              <a:t> (page 14)</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000322" y="578094"/>
            <a:ext cx="5980924" cy="5355312"/>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i="1" dirty="0">
                <a:solidFill>
                  <a:srgbClr val="0070C0"/>
                </a:solidFill>
              </a:rPr>
              <a:t>- practice listening and reading for specific information/ </a:t>
            </a:r>
            <a:r>
              <a:rPr lang="en-US" sz="3600" i="1" dirty="0" err="1">
                <a:solidFill>
                  <a:srgbClr val="0070C0"/>
                </a:solidFill>
              </a:rPr>
              <a:t>detaila</a:t>
            </a:r>
            <a:r>
              <a:rPr lang="en-US" sz="3600" i="1" dirty="0">
                <a:solidFill>
                  <a:srgbClr val="0070C0"/>
                </a:solidFill>
              </a:rPr>
              <a:t>.</a:t>
            </a:r>
          </a:p>
          <a:p>
            <a:r>
              <a:rPr lang="en-US" sz="3600" i="1" dirty="0">
                <a:solidFill>
                  <a:srgbClr val="0070C0"/>
                </a:solidFill>
              </a:rPr>
              <a:t>- talk about different kinds of healthy and unhealthy food at the school canteen.</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6"/>
            <a:ext cx="9058275" cy="6038850"/>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2932"/>
            <a:ext cx="12192001" cy="569387"/>
          </a:xfrm>
          <a:prstGeom prst="rect">
            <a:avLst/>
          </a:prstGeom>
        </p:spPr>
        <p:txBody>
          <a:bodyPr wrap="square">
            <a:spAutoFit/>
          </a:bodyPr>
          <a:lstStyle/>
          <a:p>
            <a:r>
              <a:rPr lang="en-US" sz="3100" b="1" dirty="0">
                <a:solidFill>
                  <a:srgbClr val="0070C0"/>
                </a:solidFill>
              </a:rPr>
              <a:t>a. Look at the photos of food and name the food.</a:t>
            </a:r>
          </a:p>
        </p:txBody>
      </p:sp>
      <p:sp>
        <p:nvSpPr>
          <p:cNvPr id="9" name="TextBox 8">
            <a:extLst>
              <a:ext uri="{FF2B5EF4-FFF2-40B4-BE49-F238E27FC236}">
                <a16:creationId xmlns:a16="http://schemas.microsoft.com/office/drawing/2014/main" id="{65859E34-B077-12BF-DDDE-A10027C86582}"/>
              </a:ext>
            </a:extLst>
          </p:cNvPr>
          <p:cNvSpPr txBox="1"/>
          <p:nvPr/>
        </p:nvSpPr>
        <p:spPr>
          <a:xfrm>
            <a:off x="8650840" y="6051479"/>
            <a:ext cx="3421295" cy="461665"/>
          </a:xfrm>
          <a:prstGeom prst="rect">
            <a:avLst/>
          </a:prstGeom>
          <a:noFill/>
        </p:spPr>
        <p:txBody>
          <a:bodyPr wrap="square" rtlCol="0">
            <a:spAutoFit/>
          </a:bodyPr>
          <a:lstStyle/>
          <a:p>
            <a:pPr algn="ctr"/>
            <a:r>
              <a:rPr lang="en-US" sz="2400" dirty="0"/>
              <a:t>Click here for the answer.</a:t>
            </a:r>
          </a:p>
        </p:txBody>
      </p:sp>
      <p:grpSp>
        <p:nvGrpSpPr>
          <p:cNvPr id="5" name="Group 4">
            <a:extLst>
              <a:ext uri="{FF2B5EF4-FFF2-40B4-BE49-F238E27FC236}">
                <a16:creationId xmlns:a16="http://schemas.microsoft.com/office/drawing/2014/main" id="{E42DE89C-8698-A6F7-C9B8-18AA3906DBDF}"/>
              </a:ext>
            </a:extLst>
          </p:cNvPr>
          <p:cNvGrpSpPr/>
          <p:nvPr/>
        </p:nvGrpSpPr>
        <p:grpSpPr>
          <a:xfrm>
            <a:off x="24712" y="1424597"/>
            <a:ext cx="2657792" cy="3175544"/>
            <a:chOff x="511688" y="1499974"/>
            <a:chExt cx="2657792" cy="3175544"/>
          </a:xfrm>
        </p:grpSpPr>
        <p:pic>
          <p:nvPicPr>
            <p:cNvPr id="16" name="Picture 15">
              <a:extLst>
                <a:ext uri="{FF2B5EF4-FFF2-40B4-BE49-F238E27FC236}">
                  <a16:creationId xmlns:a16="http://schemas.microsoft.com/office/drawing/2014/main" id="{681A0705-6AFF-509F-45D1-6EC990E4B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88" y="1499974"/>
              <a:ext cx="2657792" cy="3175544"/>
            </a:xfrm>
            <a:prstGeom prst="rect">
              <a:avLst/>
            </a:prstGeom>
          </p:spPr>
        </p:pic>
        <p:sp>
          <p:nvSpPr>
            <p:cNvPr id="8" name="Rectangle 7">
              <a:extLst>
                <a:ext uri="{FF2B5EF4-FFF2-40B4-BE49-F238E27FC236}">
                  <a16:creationId xmlns:a16="http://schemas.microsoft.com/office/drawing/2014/main" id="{ECD073B9-74D0-AD44-D398-A4A79DE2B90D}"/>
                </a:ext>
              </a:extLst>
            </p:cNvPr>
            <p:cNvSpPr/>
            <p:nvPr/>
          </p:nvSpPr>
          <p:spPr>
            <a:xfrm>
              <a:off x="2304611" y="1527201"/>
              <a:ext cx="408157" cy="584775"/>
            </a:xfrm>
            <a:prstGeom prst="rect">
              <a:avLst/>
            </a:prstGeom>
            <a:solidFill>
              <a:schemeClr val="bg1"/>
            </a:solidFill>
          </p:spPr>
          <p:txBody>
            <a:bodyPr wrap="square">
              <a:spAutoFit/>
            </a:bodyPr>
            <a:lstStyle/>
            <a:p>
              <a:r>
                <a:rPr lang="en-US" sz="3200" dirty="0">
                  <a:solidFill>
                    <a:schemeClr val="accent1">
                      <a:lumMod val="75000"/>
                    </a:schemeClr>
                  </a:solidFill>
                </a:rPr>
                <a:t>1</a:t>
              </a:r>
            </a:p>
          </p:txBody>
        </p:sp>
        <p:sp>
          <p:nvSpPr>
            <p:cNvPr id="11" name="Rectangle 10">
              <a:extLst>
                <a:ext uri="{FF2B5EF4-FFF2-40B4-BE49-F238E27FC236}">
                  <a16:creationId xmlns:a16="http://schemas.microsoft.com/office/drawing/2014/main" id="{0342396F-EDF7-2666-77D0-45DD31A89902}"/>
                </a:ext>
              </a:extLst>
            </p:cNvPr>
            <p:cNvSpPr/>
            <p:nvPr/>
          </p:nvSpPr>
          <p:spPr>
            <a:xfrm>
              <a:off x="1523105" y="3442958"/>
              <a:ext cx="408157" cy="584775"/>
            </a:xfrm>
            <a:prstGeom prst="rect">
              <a:avLst/>
            </a:prstGeom>
            <a:solidFill>
              <a:schemeClr val="bg1"/>
            </a:solidFill>
          </p:spPr>
          <p:txBody>
            <a:bodyPr wrap="square">
              <a:spAutoFit/>
            </a:bodyPr>
            <a:lstStyle/>
            <a:p>
              <a:r>
                <a:rPr lang="en-US" sz="3200" dirty="0">
                  <a:solidFill>
                    <a:schemeClr val="accent1">
                      <a:lumMod val="75000"/>
                    </a:schemeClr>
                  </a:solidFill>
                </a:rPr>
                <a:t>2</a:t>
              </a:r>
            </a:p>
          </p:txBody>
        </p:sp>
      </p:grpSp>
      <p:grpSp>
        <p:nvGrpSpPr>
          <p:cNvPr id="4" name="Group 3">
            <a:extLst>
              <a:ext uri="{FF2B5EF4-FFF2-40B4-BE49-F238E27FC236}">
                <a16:creationId xmlns:a16="http://schemas.microsoft.com/office/drawing/2014/main" id="{97C0092B-519E-414B-5436-BBA25C5758AE}"/>
              </a:ext>
            </a:extLst>
          </p:cNvPr>
          <p:cNvGrpSpPr/>
          <p:nvPr/>
        </p:nvGrpSpPr>
        <p:grpSpPr>
          <a:xfrm>
            <a:off x="5558148" y="1445568"/>
            <a:ext cx="3428201" cy="2826877"/>
            <a:chOff x="4638363" y="1456331"/>
            <a:chExt cx="3762708" cy="3284476"/>
          </a:xfrm>
        </p:grpSpPr>
        <p:pic>
          <p:nvPicPr>
            <p:cNvPr id="14" name="Picture 13">
              <a:extLst>
                <a:ext uri="{FF2B5EF4-FFF2-40B4-BE49-F238E27FC236}">
                  <a16:creationId xmlns:a16="http://schemas.microsoft.com/office/drawing/2014/main" id="{197B04C2-B25D-680B-81D4-37B80ECD4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363" y="1456331"/>
              <a:ext cx="3762708" cy="3235929"/>
            </a:xfrm>
            <a:prstGeom prst="rect">
              <a:avLst/>
            </a:prstGeom>
          </p:spPr>
        </p:pic>
        <p:sp>
          <p:nvSpPr>
            <p:cNvPr id="12" name="Rectangle 11">
              <a:extLst>
                <a:ext uri="{FF2B5EF4-FFF2-40B4-BE49-F238E27FC236}">
                  <a16:creationId xmlns:a16="http://schemas.microsoft.com/office/drawing/2014/main" id="{AEAC965A-1562-B50F-79E9-80FF834EE46B}"/>
                </a:ext>
              </a:extLst>
            </p:cNvPr>
            <p:cNvSpPr/>
            <p:nvPr/>
          </p:nvSpPr>
          <p:spPr>
            <a:xfrm>
              <a:off x="4651736" y="1708879"/>
              <a:ext cx="408157" cy="679435"/>
            </a:xfrm>
            <a:prstGeom prst="rect">
              <a:avLst/>
            </a:prstGeom>
            <a:solidFill>
              <a:schemeClr val="bg1"/>
            </a:solidFill>
          </p:spPr>
          <p:txBody>
            <a:bodyPr wrap="square">
              <a:spAutoFit/>
            </a:bodyPr>
            <a:lstStyle/>
            <a:p>
              <a:r>
                <a:rPr lang="en-US" sz="3200" dirty="0">
                  <a:solidFill>
                    <a:schemeClr val="accent1">
                      <a:lumMod val="75000"/>
                    </a:schemeClr>
                  </a:solidFill>
                </a:rPr>
                <a:t>5</a:t>
              </a:r>
            </a:p>
          </p:txBody>
        </p:sp>
        <p:sp>
          <p:nvSpPr>
            <p:cNvPr id="13" name="Rectangle 12">
              <a:extLst>
                <a:ext uri="{FF2B5EF4-FFF2-40B4-BE49-F238E27FC236}">
                  <a16:creationId xmlns:a16="http://schemas.microsoft.com/office/drawing/2014/main" id="{895A8502-D117-5304-ECEB-B545BF83DD50}"/>
                </a:ext>
              </a:extLst>
            </p:cNvPr>
            <p:cNvSpPr/>
            <p:nvPr/>
          </p:nvSpPr>
          <p:spPr>
            <a:xfrm>
              <a:off x="6624970" y="1456331"/>
              <a:ext cx="408157" cy="679435"/>
            </a:xfrm>
            <a:prstGeom prst="rect">
              <a:avLst/>
            </a:prstGeom>
            <a:solidFill>
              <a:schemeClr val="bg1"/>
            </a:solidFill>
          </p:spPr>
          <p:txBody>
            <a:bodyPr wrap="square">
              <a:spAutoFit/>
            </a:bodyPr>
            <a:lstStyle/>
            <a:p>
              <a:r>
                <a:rPr lang="en-US" sz="3200" dirty="0">
                  <a:solidFill>
                    <a:schemeClr val="accent1">
                      <a:lumMod val="75000"/>
                    </a:schemeClr>
                  </a:solidFill>
                </a:rPr>
                <a:t>6</a:t>
              </a:r>
            </a:p>
          </p:txBody>
        </p:sp>
        <p:sp>
          <p:nvSpPr>
            <p:cNvPr id="15" name="Rectangle 14">
              <a:extLst>
                <a:ext uri="{FF2B5EF4-FFF2-40B4-BE49-F238E27FC236}">
                  <a16:creationId xmlns:a16="http://schemas.microsoft.com/office/drawing/2014/main" id="{B26953F1-D2AC-EA5E-A7FD-3F568FC6F98B}"/>
                </a:ext>
              </a:extLst>
            </p:cNvPr>
            <p:cNvSpPr/>
            <p:nvPr/>
          </p:nvSpPr>
          <p:spPr>
            <a:xfrm>
              <a:off x="7660140" y="4061372"/>
              <a:ext cx="408157" cy="679435"/>
            </a:xfrm>
            <a:prstGeom prst="rect">
              <a:avLst/>
            </a:prstGeom>
            <a:solidFill>
              <a:schemeClr val="bg1"/>
            </a:solidFill>
          </p:spPr>
          <p:txBody>
            <a:bodyPr wrap="square">
              <a:spAutoFit/>
            </a:bodyPr>
            <a:lstStyle/>
            <a:p>
              <a:r>
                <a:rPr lang="en-US" sz="3200" dirty="0">
                  <a:solidFill>
                    <a:schemeClr val="accent1">
                      <a:lumMod val="75000"/>
                    </a:schemeClr>
                  </a:solidFill>
                </a:rPr>
                <a:t>7</a:t>
              </a:r>
            </a:p>
          </p:txBody>
        </p:sp>
      </p:grpSp>
      <p:grpSp>
        <p:nvGrpSpPr>
          <p:cNvPr id="20" name="Group 19">
            <a:extLst>
              <a:ext uri="{FF2B5EF4-FFF2-40B4-BE49-F238E27FC236}">
                <a16:creationId xmlns:a16="http://schemas.microsoft.com/office/drawing/2014/main" id="{773C9754-C289-5A83-4915-09CCFC7EECF3}"/>
              </a:ext>
            </a:extLst>
          </p:cNvPr>
          <p:cNvGrpSpPr/>
          <p:nvPr/>
        </p:nvGrpSpPr>
        <p:grpSpPr>
          <a:xfrm>
            <a:off x="2801894" y="955267"/>
            <a:ext cx="2724130" cy="3648208"/>
            <a:chOff x="8169019" y="1117143"/>
            <a:chExt cx="3166068" cy="4718907"/>
          </a:xfrm>
        </p:grpSpPr>
        <p:pic>
          <p:nvPicPr>
            <p:cNvPr id="6" name="Picture 5">
              <a:extLst>
                <a:ext uri="{FF2B5EF4-FFF2-40B4-BE49-F238E27FC236}">
                  <a16:creationId xmlns:a16="http://schemas.microsoft.com/office/drawing/2014/main" id="{9A27867C-7F09-F47B-78C3-52F44F6EB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019" y="1117143"/>
              <a:ext cx="3166068" cy="4718907"/>
            </a:xfrm>
            <a:prstGeom prst="rect">
              <a:avLst/>
            </a:prstGeom>
          </p:spPr>
        </p:pic>
        <p:sp>
          <p:nvSpPr>
            <p:cNvPr id="17" name="Rectangle 16">
              <a:extLst>
                <a:ext uri="{FF2B5EF4-FFF2-40B4-BE49-F238E27FC236}">
                  <a16:creationId xmlns:a16="http://schemas.microsoft.com/office/drawing/2014/main" id="{5EE6EC05-CC34-CE73-169E-F0F099A68BCA}"/>
                </a:ext>
              </a:extLst>
            </p:cNvPr>
            <p:cNvSpPr/>
            <p:nvPr/>
          </p:nvSpPr>
          <p:spPr>
            <a:xfrm>
              <a:off x="10340487" y="1794237"/>
              <a:ext cx="408157" cy="756398"/>
            </a:xfrm>
            <a:prstGeom prst="rect">
              <a:avLst/>
            </a:prstGeom>
            <a:solidFill>
              <a:schemeClr val="bg1"/>
            </a:solidFill>
          </p:spPr>
          <p:txBody>
            <a:bodyPr wrap="square">
              <a:spAutoFit/>
            </a:bodyPr>
            <a:lstStyle/>
            <a:p>
              <a:r>
                <a:rPr lang="en-US" sz="3200" dirty="0">
                  <a:solidFill>
                    <a:schemeClr val="accent1">
                      <a:lumMod val="75000"/>
                    </a:schemeClr>
                  </a:solidFill>
                </a:rPr>
                <a:t>3</a:t>
              </a:r>
            </a:p>
          </p:txBody>
        </p:sp>
        <p:sp>
          <p:nvSpPr>
            <p:cNvPr id="18" name="Rectangle 17">
              <a:extLst>
                <a:ext uri="{FF2B5EF4-FFF2-40B4-BE49-F238E27FC236}">
                  <a16:creationId xmlns:a16="http://schemas.microsoft.com/office/drawing/2014/main" id="{01ECA2EC-49A1-603C-2B63-599D485D09B5}"/>
                </a:ext>
              </a:extLst>
            </p:cNvPr>
            <p:cNvSpPr/>
            <p:nvPr/>
          </p:nvSpPr>
          <p:spPr>
            <a:xfrm>
              <a:off x="10136409" y="4307753"/>
              <a:ext cx="408157" cy="756398"/>
            </a:xfrm>
            <a:prstGeom prst="rect">
              <a:avLst/>
            </a:prstGeom>
            <a:solidFill>
              <a:schemeClr val="bg1"/>
            </a:solidFill>
          </p:spPr>
          <p:txBody>
            <a:bodyPr wrap="square">
              <a:spAutoFit/>
            </a:bodyPr>
            <a:lstStyle/>
            <a:p>
              <a:r>
                <a:rPr lang="en-US" sz="3200" dirty="0">
                  <a:solidFill>
                    <a:schemeClr val="accent1">
                      <a:lumMod val="75000"/>
                    </a:schemeClr>
                  </a:solidFill>
                </a:rPr>
                <a:t>4</a:t>
              </a:r>
            </a:p>
          </p:txBody>
        </p:sp>
      </p:grpSp>
      <p:pic>
        <p:nvPicPr>
          <p:cNvPr id="19" name="Picture 18">
            <a:extLst>
              <a:ext uri="{FF2B5EF4-FFF2-40B4-BE49-F238E27FC236}">
                <a16:creationId xmlns:a16="http://schemas.microsoft.com/office/drawing/2014/main" id="{B7ABE9AA-C490-07EE-5B7B-93EBE1D83C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9422" y="1157265"/>
            <a:ext cx="3137866" cy="2588016"/>
          </a:xfrm>
          <a:prstGeom prst="rect">
            <a:avLst/>
          </a:prstGeom>
        </p:spPr>
      </p:pic>
      <p:sp>
        <p:nvSpPr>
          <p:cNvPr id="21" name="Rectangle 20">
            <a:extLst>
              <a:ext uri="{FF2B5EF4-FFF2-40B4-BE49-F238E27FC236}">
                <a16:creationId xmlns:a16="http://schemas.microsoft.com/office/drawing/2014/main" id="{2C06656E-C54D-DD08-C4E3-2249CC7F0A7B}"/>
              </a:ext>
            </a:extLst>
          </p:cNvPr>
          <p:cNvSpPr/>
          <p:nvPr/>
        </p:nvSpPr>
        <p:spPr>
          <a:xfrm>
            <a:off x="9023947" y="2369198"/>
            <a:ext cx="351184" cy="584775"/>
          </a:xfrm>
          <a:prstGeom prst="rect">
            <a:avLst/>
          </a:prstGeom>
          <a:solidFill>
            <a:schemeClr val="bg1"/>
          </a:solidFill>
        </p:spPr>
        <p:txBody>
          <a:bodyPr wrap="square">
            <a:spAutoFit/>
          </a:bodyPr>
          <a:lstStyle/>
          <a:p>
            <a:r>
              <a:rPr lang="en-US" sz="3200" dirty="0">
                <a:solidFill>
                  <a:schemeClr val="accent1">
                    <a:lumMod val="75000"/>
                  </a:schemeClr>
                </a:solidFill>
              </a:rPr>
              <a:t>8</a:t>
            </a:r>
          </a:p>
        </p:txBody>
      </p:sp>
      <p:sp>
        <p:nvSpPr>
          <p:cNvPr id="22" name="Rectangle 21">
            <a:extLst>
              <a:ext uri="{FF2B5EF4-FFF2-40B4-BE49-F238E27FC236}">
                <a16:creationId xmlns:a16="http://schemas.microsoft.com/office/drawing/2014/main" id="{94E23835-7A41-3638-3F61-6FFE6B0D5817}"/>
              </a:ext>
            </a:extLst>
          </p:cNvPr>
          <p:cNvSpPr/>
          <p:nvPr/>
        </p:nvSpPr>
        <p:spPr>
          <a:xfrm>
            <a:off x="11366089" y="3034078"/>
            <a:ext cx="351184" cy="584775"/>
          </a:xfrm>
          <a:prstGeom prst="rect">
            <a:avLst/>
          </a:prstGeom>
          <a:solidFill>
            <a:schemeClr val="bg1"/>
          </a:solidFill>
        </p:spPr>
        <p:txBody>
          <a:bodyPr wrap="square">
            <a:spAutoFit/>
          </a:bodyPr>
          <a:lstStyle/>
          <a:p>
            <a:r>
              <a:rPr lang="en-US" sz="3200" dirty="0">
                <a:solidFill>
                  <a:schemeClr val="accent1">
                    <a:lumMod val="75000"/>
                  </a:schemeClr>
                </a:solidFill>
              </a:rPr>
              <a:t>9</a:t>
            </a:r>
          </a:p>
        </p:txBody>
      </p:sp>
      <p:sp>
        <p:nvSpPr>
          <p:cNvPr id="23" name="Rectangle 22">
            <a:extLst>
              <a:ext uri="{FF2B5EF4-FFF2-40B4-BE49-F238E27FC236}">
                <a16:creationId xmlns:a16="http://schemas.microsoft.com/office/drawing/2014/main" id="{0E920E8D-11AC-4239-F09E-9367C7023201}"/>
              </a:ext>
            </a:extLst>
          </p:cNvPr>
          <p:cNvSpPr/>
          <p:nvPr/>
        </p:nvSpPr>
        <p:spPr>
          <a:xfrm>
            <a:off x="24712" y="4737993"/>
            <a:ext cx="2906001" cy="584775"/>
          </a:xfrm>
          <a:prstGeom prst="rect">
            <a:avLst/>
          </a:prstGeom>
        </p:spPr>
        <p:txBody>
          <a:bodyPr wrap="square">
            <a:spAutoFit/>
          </a:bodyPr>
          <a:lstStyle/>
          <a:p>
            <a:r>
              <a:rPr lang="en-US" sz="3200" dirty="0">
                <a:solidFill>
                  <a:schemeClr val="accent1">
                    <a:lumMod val="75000"/>
                  </a:schemeClr>
                </a:solidFill>
              </a:rPr>
              <a:t>1.</a:t>
            </a:r>
          </a:p>
        </p:txBody>
      </p:sp>
      <p:sp>
        <p:nvSpPr>
          <p:cNvPr id="24" name="Rectangle 23">
            <a:extLst>
              <a:ext uri="{FF2B5EF4-FFF2-40B4-BE49-F238E27FC236}">
                <a16:creationId xmlns:a16="http://schemas.microsoft.com/office/drawing/2014/main" id="{7967F907-3B69-D057-9EB5-911568740462}"/>
              </a:ext>
            </a:extLst>
          </p:cNvPr>
          <p:cNvSpPr/>
          <p:nvPr/>
        </p:nvSpPr>
        <p:spPr>
          <a:xfrm>
            <a:off x="24712" y="5337711"/>
            <a:ext cx="2906001" cy="584775"/>
          </a:xfrm>
          <a:prstGeom prst="rect">
            <a:avLst/>
          </a:prstGeom>
        </p:spPr>
        <p:txBody>
          <a:bodyPr wrap="square">
            <a:spAutoFit/>
          </a:bodyPr>
          <a:lstStyle/>
          <a:p>
            <a:r>
              <a:rPr lang="en-US" sz="3200" dirty="0">
                <a:solidFill>
                  <a:schemeClr val="accent1">
                    <a:lumMod val="75000"/>
                  </a:schemeClr>
                </a:solidFill>
              </a:rPr>
              <a:t>2.</a:t>
            </a:r>
          </a:p>
        </p:txBody>
      </p:sp>
      <p:sp>
        <p:nvSpPr>
          <p:cNvPr id="25" name="Rectangle 24">
            <a:extLst>
              <a:ext uri="{FF2B5EF4-FFF2-40B4-BE49-F238E27FC236}">
                <a16:creationId xmlns:a16="http://schemas.microsoft.com/office/drawing/2014/main" id="{3E77E781-976D-5F5F-13B5-757EBE2809D5}"/>
              </a:ext>
            </a:extLst>
          </p:cNvPr>
          <p:cNvSpPr/>
          <p:nvPr/>
        </p:nvSpPr>
        <p:spPr>
          <a:xfrm>
            <a:off x="2905336" y="4689835"/>
            <a:ext cx="2906001" cy="584775"/>
          </a:xfrm>
          <a:prstGeom prst="rect">
            <a:avLst/>
          </a:prstGeom>
        </p:spPr>
        <p:txBody>
          <a:bodyPr wrap="square">
            <a:spAutoFit/>
          </a:bodyPr>
          <a:lstStyle/>
          <a:p>
            <a:r>
              <a:rPr lang="en-US" sz="3200" dirty="0">
                <a:solidFill>
                  <a:schemeClr val="accent1">
                    <a:lumMod val="75000"/>
                  </a:schemeClr>
                </a:solidFill>
              </a:rPr>
              <a:t>3.</a:t>
            </a:r>
          </a:p>
        </p:txBody>
      </p:sp>
      <p:sp>
        <p:nvSpPr>
          <p:cNvPr id="26" name="Rectangle 25">
            <a:extLst>
              <a:ext uri="{FF2B5EF4-FFF2-40B4-BE49-F238E27FC236}">
                <a16:creationId xmlns:a16="http://schemas.microsoft.com/office/drawing/2014/main" id="{189DF5EF-973D-0E37-FE62-DFF95EE36310}"/>
              </a:ext>
            </a:extLst>
          </p:cNvPr>
          <p:cNvSpPr/>
          <p:nvPr/>
        </p:nvSpPr>
        <p:spPr>
          <a:xfrm>
            <a:off x="2892648" y="5252926"/>
            <a:ext cx="2906001" cy="584775"/>
          </a:xfrm>
          <a:prstGeom prst="rect">
            <a:avLst/>
          </a:prstGeom>
        </p:spPr>
        <p:txBody>
          <a:bodyPr wrap="square">
            <a:spAutoFit/>
          </a:bodyPr>
          <a:lstStyle/>
          <a:p>
            <a:r>
              <a:rPr lang="en-US" sz="3200" dirty="0">
                <a:solidFill>
                  <a:schemeClr val="accent1">
                    <a:lumMod val="75000"/>
                  </a:schemeClr>
                </a:solidFill>
              </a:rPr>
              <a:t>4.</a:t>
            </a:r>
          </a:p>
        </p:txBody>
      </p:sp>
      <p:sp>
        <p:nvSpPr>
          <p:cNvPr id="27" name="Rectangle 26">
            <a:extLst>
              <a:ext uri="{FF2B5EF4-FFF2-40B4-BE49-F238E27FC236}">
                <a16:creationId xmlns:a16="http://schemas.microsoft.com/office/drawing/2014/main" id="{BBEAEBFA-55A6-CBD9-C26B-60D3B0C76B81}"/>
              </a:ext>
            </a:extLst>
          </p:cNvPr>
          <p:cNvSpPr/>
          <p:nvPr/>
        </p:nvSpPr>
        <p:spPr>
          <a:xfrm>
            <a:off x="6235516" y="4623670"/>
            <a:ext cx="558857" cy="584775"/>
          </a:xfrm>
          <a:prstGeom prst="rect">
            <a:avLst/>
          </a:prstGeom>
        </p:spPr>
        <p:txBody>
          <a:bodyPr wrap="square">
            <a:spAutoFit/>
          </a:bodyPr>
          <a:lstStyle/>
          <a:p>
            <a:r>
              <a:rPr lang="en-US" sz="3200" dirty="0">
                <a:solidFill>
                  <a:schemeClr val="accent1">
                    <a:lumMod val="75000"/>
                  </a:schemeClr>
                </a:solidFill>
              </a:rPr>
              <a:t>5.</a:t>
            </a:r>
          </a:p>
        </p:txBody>
      </p:sp>
      <p:sp>
        <p:nvSpPr>
          <p:cNvPr id="28" name="Rectangle 27">
            <a:extLst>
              <a:ext uri="{FF2B5EF4-FFF2-40B4-BE49-F238E27FC236}">
                <a16:creationId xmlns:a16="http://schemas.microsoft.com/office/drawing/2014/main" id="{7355785F-5271-5606-75BC-973B63CE76EB}"/>
              </a:ext>
            </a:extLst>
          </p:cNvPr>
          <p:cNvSpPr/>
          <p:nvPr/>
        </p:nvSpPr>
        <p:spPr>
          <a:xfrm>
            <a:off x="6237235" y="5144206"/>
            <a:ext cx="546707" cy="584775"/>
          </a:xfrm>
          <a:prstGeom prst="rect">
            <a:avLst/>
          </a:prstGeom>
        </p:spPr>
        <p:txBody>
          <a:bodyPr wrap="square">
            <a:spAutoFit/>
          </a:bodyPr>
          <a:lstStyle/>
          <a:p>
            <a:r>
              <a:rPr lang="en-US" sz="3200" dirty="0">
                <a:solidFill>
                  <a:schemeClr val="accent1">
                    <a:lumMod val="75000"/>
                  </a:schemeClr>
                </a:solidFill>
              </a:rPr>
              <a:t>6.</a:t>
            </a:r>
          </a:p>
        </p:txBody>
      </p:sp>
      <p:sp>
        <p:nvSpPr>
          <p:cNvPr id="29" name="Rectangle 28">
            <a:extLst>
              <a:ext uri="{FF2B5EF4-FFF2-40B4-BE49-F238E27FC236}">
                <a16:creationId xmlns:a16="http://schemas.microsoft.com/office/drawing/2014/main" id="{383F5D4F-E5AB-66D6-3037-6F5AE30E60CC}"/>
              </a:ext>
            </a:extLst>
          </p:cNvPr>
          <p:cNvSpPr/>
          <p:nvPr/>
        </p:nvSpPr>
        <p:spPr>
          <a:xfrm>
            <a:off x="6253408" y="5685720"/>
            <a:ext cx="661187" cy="584775"/>
          </a:xfrm>
          <a:prstGeom prst="rect">
            <a:avLst/>
          </a:prstGeom>
        </p:spPr>
        <p:txBody>
          <a:bodyPr wrap="square">
            <a:spAutoFit/>
          </a:bodyPr>
          <a:lstStyle/>
          <a:p>
            <a:r>
              <a:rPr lang="en-US" sz="3200" dirty="0">
                <a:solidFill>
                  <a:schemeClr val="accent1">
                    <a:lumMod val="75000"/>
                  </a:schemeClr>
                </a:solidFill>
              </a:rPr>
              <a:t>7.</a:t>
            </a:r>
          </a:p>
        </p:txBody>
      </p:sp>
      <p:sp>
        <p:nvSpPr>
          <p:cNvPr id="30" name="Rectangle 29">
            <a:extLst>
              <a:ext uri="{FF2B5EF4-FFF2-40B4-BE49-F238E27FC236}">
                <a16:creationId xmlns:a16="http://schemas.microsoft.com/office/drawing/2014/main" id="{4681FE88-03BA-EBCE-D84C-B77A753088B8}"/>
              </a:ext>
            </a:extLst>
          </p:cNvPr>
          <p:cNvSpPr/>
          <p:nvPr/>
        </p:nvSpPr>
        <p:spPr>
          <a:xfrm>
            <a:off x="8987297" y="4714241"/>
            <a:ext cx="2906001" cy="584775"/>
          </a:xfrm>
          <a:prstGeom prst="rect">
            <a:avLst/>
          </a:prstGeom>
        </p:spPr>
        <p:txBody>
          <a:bodyPr wrap="square">
            <a:spAutoFit/>
          </a:bodyPr>
          <a:lstStyle/>
          <a:p>
            <a:r>
              <a:rPr lang="en-US" sz="3200" dirty="0">
                <a:solidFill>
                  <a:schemeClr val="accent1">
                    <a:lumMod val="75000"/>
                  </a:schemeClr>
                </a:solidFill>
              </a:rPr>
              <a:t>8.</a:t>
            </a:r>
          </a:p>
        </p:txBody>
      </p:sp>
      <p:sp>
        <p:nvSpPr>
          <p:cNvPr id="31" name="Rectangle 30">
            <a:extLst>
              <a:ext uri="{FF2B5EF4-FFF2-40B4-BE49-F238E27FC236}">
                <a16:creationId xmlns:a16="http://schemas.microsoft.com/office/drawing/2014/main" id="{D7551546-DE38-F37F-25DB-EFFFD30C5D2A}"/>
              </a:ext>
            </a:extLst>
          </p:cNvPr>
          <p:cNvSpPr/>
          <p:nvPr/>
        </p:nvSpPr>
        <p:spPr>
          <a:xfrm>
            <a:off x="8987297" y="5283600"/>
            <a:ext cx="2906001" cy="584775"/>
          </a:xfrm>
          <a:prstGeom prst="rect">
            <a:avLst/>
          </a:prstGeom>
        </p:spPr>
        <p:txBody>
          <a:bodyPr wrap="square">
            <a:spAutoFit/>
          </a:bodyPr>
          <a:lstStyle/>
          <a:p>
            <a:r>
              <a:rPr lang="en-US" sz="3200" dirty="0">
                <a:solidFill>
                  <a:schemeClr val="accent1">
                    <a:lumMod val="75000"/>
                  </a:schemeClr>
                </a:solidFill>
              </a:rPr>
              <a:t>9.</a:t>
            </a:r>
          </a:p>
        </p:txBody>
      </p:sp>
      <p:sp>
        <p:nvSpPr>
          <p:cNvPr id="34" name="Rectangle 33">
            <a:extLst>
              <a:ext uri="{FF2B5EF4-FFF2-40B4-BE49-F238E27FC236}">
                <a16:creationId xmlns:a16="http://schemas.microsoft.com/office/drawing/2014/main" id="{D4970569-B59C-E31F-5D44-E6B71B002AC8}"/>
              </a:ext>
            </a:extLst>
          </p:cNvPr>
          <p:cNvSpPr/>
          <p:nvPr/>
        </p:nvSpPr>
        <p:spPr>
          <a:xfrm>
            <a:off x="424419" y="4732961"/>
            <a:ext cx="1813125" cy="584775"/>
          </a:xfrm>
          <a:prstGeom prst="rect">
            <a:avLst/>
          </a:prstGeom>
        </p:spPr>
        <p:txBody>
          <a:bodyPr wrap="square">
            <a:spAutoFit/>
          </a:bodyPr>
          <a:lstStyle/>
          <a:p>
            <a:r>
              <a:rPr lang="en-US" sz="3200" dirty="0">
                <a:solidFill>
                  <a:srgbClr val="FF0000"/>
                </a:solidFill>
              </a:rPr>
              <a:t>burger</a:t>
            </a:r>
          </a:p>
        </p:txBody>
      </p:sp>
      <p:sp>
        <p:nvSpPr>
          <p:cNvPr id="35" name="Rectangle 34">
            <a:extLst>
              <a:ext uri="{FF2B5EF4-FFF2-40B4-BE49-F238E27FC236}">
                <a16:creationId xmlns:a16="http://schemas.microsoft.com/office/drawing/2014/main" id="{64BAFDAD-6916-0A74-EB5A-1BE8660F313B}"/>
              </a:ext>
            </a:extLst>
          </p:cNvPr>
          <p:cNvSpPr/>
          <p:nvPr/>
        </p:nvSpPr>
        <p:spPr>
          <a:xfrm>
            <a:off x="440770" y="5345220"/>
            <a:ext cx="1813125" cy="1077218"/>
          </a:xfrm>
          <a:prstGeom prst="rect">
            <a:avLst/>
          </a:prstGeom>
        </p:spPr>
        <p:txBody>
          <a:bodyPr wrap="square">
            <a:spAutoFit/>
          </a:bodyPr>
          <a:lstStyle/>
          <a:p>
            <a:r>
              <a:rPr lang="en-US" sz="3200" dirty="0">
                <a:solidFill>
                  <a:srgbClr val="FF0000"/>
                </a:solidFill>
              </a:rPr>
              <a:t>French fries</a:t>
            </a:r>
          </a:p>
        </p:txBody>
      </p:sp>
      <p:sp>
        <p:nvSpPr>
          <p:cNvPr id="36" name="Rectangle 35">
            <a:extLst>
              <a:ext uri="{FF2B5EF4-FFF2-40B4-BE49-F238E27FC236}">
                <a16:creationId xmlns:a16="http://schemas.microsoft.com/office/drawing/2014/main" id="{3F625BBA-E817-3982-BBAD-2A6151807706}"/>
              </a:ext>
            </a:extLst>
          </p:cNvPr>
          <p:cNvSpPr/>
          <p:nvPr/>
        </p:nvSpPr>
        <p:spPr>
          <a:xfrm>
            <a:off x="3438817" y="4665203"/>
            <a:ext cx="1813125" cy="584775"/>
          </a:xfrm>
          <a:prstGeom prst="rect">
            <a:avLst/>
          </a:prstGeom>
        </p:spPr>
        <p:txBody>
          <a:bodyPr wrap="square">
            <a:spAutoFit/>
          </a:bodyPr>
          <a:lstStyle/>
          <a:p>
            <a:r>
              <a:rPr lang="en-US" sz="3200" dirty="0">
                <a:solidFill>
                  <a:srgbClr val="FF0000"/>
                </a:solidFill>
              </a:rPr>
              <a:t>carrots</a:t>
            </a:r>
          </a:p>
        </p:txBody>
      </p:sp>
      <p:sp>
        <p:nvSpPr>
          <p:cNvPr id="37" name="Rectangle 36">
            <a:extLst>
              <a:ext uri="{FF2B5EF4-FFF2-40B4-BE49-F238E27FC236}">
                <a16:creationId xmlns:a16="http://schemas.microsoft.com/office/drawing/2014/main" id="{697A0572-437F-D391-6A8C-81817BC08976}"/>
              </a:ext>
            </a:extLst>
          </p:cNvPr>
          <p:cNvSpPr/>
          <p:nvPr/>
        </p:nvSpPr>
        <p:spPr>
          <a:xfrm>
            <a:off x="3451773" y="5254007"/>
            <a:ext cx="1813125" cy="584775"/>
          </a:xfrm>
          <a:prstGeom prst="rect">
            <a:avLst/>
          </a:prstGeom>
        </p:spPr>
        <p:txBody>
          <a:bodyPr wrap="square">
            <a:spAutoFit/>
          </a:bodyPr>
          <a:lstStyle/>
          <a:p>
            <a:r>
              <a:rPr lang="en-US" sz="3200" dirty="0">
                <a:solidFill>
                  <a:srgbClr val="FF0000"/>
                </a:solidFill>
              </a:rPr>
              <a:t>apples</a:t>
            </a:r>
          </a:p>
        </p:txBody>
      </p:sp>
      <p:sp>
        <p:nvSpPr>
          <p:cNvPr id="38" name="Rectangle 37">
            <a:extLst>
              <a:ext uri="{FF2B5EF4-FFF2-40B4-BE49-F238E27FC236}">
                <a16:creationId xmlns:a16="http://schemas.microsoft.com/office/drawing/2014/main" id="{89FA61A4-8890-4375-A0C7-CCB8411DBA88}"/>
              </a:ext>
            </a:extLst>
          </p:cNvPr>
          <p:cNvSpPr/>
          <p:nvPr/>
        </p:nvSpPr>
        <p:spPr>
          <a:xfrm>
            <a:off x="6771609" y="4603057"/>
            <a:ext cx="1511547" cy="584775"/>
          </a:xfrm>
          <a:prstGeom prst="rect">
            <a:avLst/>
          </a:prstGeom>
        </p:spPr>
        <p:txBody>
          <a:bodyPr wrap="square">
            <a:spAutoFit/>
          </a:bodyPr>
          <a:lstStyle/>
          <a:p>
            <a:r>
              <a:rPr lang="en-US" sz="3200" dirty="0">
                <a:solidFill>
                  <a:srgbClr val="FF0000"/>
                </a:solidFill>
              </a:rPr>
              <a:t>pizza</a:t>
            </a:r>
          </a:p>
        </p:txBody>
      </p:sp>
      <p:sp>
        <p:nvSpPr>
          <p:cNvPr id="39" name="Rectangle 38">
            <a:extLst>
              <a:ext uri="{FF2B5EF4-FFF2-40B4-BE49-F238E27FC236}">
                <a16:creationId xmlns:a16="http://schemas.microsoft.com/office/drawing/2014/main" id="{50D14B62-9688-F918-0FF1-66846C1309AB}"/>
              </a:ext>
            </a:extLst>
          </p:cNvPr>
          <p:cNvSpPr/>
          <p:nvPr/>
        </p:nvSpPr>
        <p:spPr>
          <a:xfrm>
            <a:off x="6711446" y="5144205"/>
            <a:ext cx="1888568" cy="584775"/>
          </a:xfrm>
          <a:prstGeom prst="rect">
            <a:avLst/>
          </a:prstGeom>
        </p:spPr>
        <p:txBody>
          <a:bodyPr wrap="square">
            <a:spAutoFit/>
          </a:bodyPr>
          <a:lstStyle/>
          <a:p>
            <a:pPr algn="ctr"/>
            <a:r>
              <a:rPr lang="en-US" sz="3200" dirty="0">
                <a:solidFill>
                  <a:srgbClr val="FF0000"/>
                </a:solidFill>
              </a:rPr>
              <a:t>chocolate</a:t>
            </a:r>
          </a:p>
        </p:txBody>
      </p:sp>
      <p:sp>
        <p:nvSpPr>
          <p:cNvPr id="40" name="Rectangle 39">
            <a:extLst>
              <a:ext uri="{FF2B5EF4-FFF2-40B4-BE49-F238E27FC236}">
                <a16:creationId xmlns:a16="http://schemas.microsoft.com/office/drawing/2014/main" id="{8765F4AC-2FA9-2146-459B-6F4913FC7ACA}"/>
              </a:ext>
            </a:extLst>
          </p:cNvPr>
          <p:cNvSpPr/>
          <p:nvPr/>
        </p:nvSpPr>
        <p:spPr>
          <a:xfrm>
            <a:off x="6771609" y="5677181"/>
            <a:ext cx="1480639" cy="584775"/>
          </a:xfrm>
          <a:prstGeom prst="rect">
            <a:avLst/>
          </a:prstGeom>
        </p:spPr>
        <p:txBody>
          <a:bodyPr wrap="square">
            <a:spAutoFit/>
          </a:bodyPr>
          <a:lstStyle/>
          <a:p>
            <a:r>
              <a:rPr lang="en-US" sz="3200" dirty="0">
                <a:solidFill>
                  <a:srgbClr val="FF0000"/>
                </a:solidFill>
              </a:rPr>
              <a:t>donut</a:t>
            </a:r>
          </a:p>
        </p:txBody>
      </p:sp>
      <p:sp>
        <p:nvSpPr>
          <p:cNvPr id="41" name="Rectangle 40">
            <a:extLst>
              <a:ext uri="{FF2B5EF4-FFF2-40B4-BE49-F238E27FC236}">
                <a16:creationId xmlns:a16="http://schemas.microsoft.com/office/drawing/2014/main" id="{B536FDD3-D941-D14E-99B3-5028D3964FC1}"/>
              </a:ext>
            </a:extLst>
          </p:cNvPr>
          <p:cNvSpPr/>
          <p:nvPr/>
        </p:nvSpPr>
        <p:spPr>
          <a:xfrm>
            <a:off x="9612036" y="4701389"/>
            <a:ext cx="1606929" cy="584775"/>
          </a:xfrm>
          <a:prstGeom prst="rect">
            <a:avLst/>
          </a:prstGeom>
        </p:spPr>
        <p:txBody>
          <a:bodyPr wrap="square">
            <a:spAutoFit/>
          </a:bodyPr>
          <a:lstStyle/>
          <a:p>
            <a:r>
              <a:rPr lang="en-US" sz="3200" dirty="0">
                <a:solidFill>
                  <a:srgbClr val="FF0000"/>
                </a:solidFill>
              </a:rPr>
              <a:t>tomato</a:t>
            </a:r>
          </a:p>
        </p:txBody>
      </p:sp>
      <p:sp>
        <p:nvSpPr>
          <p:cNvPr id="43" name="Rectangle 42">
            <a:extLst>
              <a:ext uri="{FF2B5EF4-FFF2-40B4-BE49-F238E27FC236}">
                <a16:creationId xmlns:a16="http://schemas.microsoft.com/office/drawing/2014/main" id="{2533BA0E-65CF-5F22-1FB3-4091AA7445B8}"/>
              </a:ext>
            </a:extLst>
          </p:cNvPr>
          <p:cNvSpPr/>
          <p:nvPr/>
        </p:nvSpPr>
        <p:spPr>
          <a:xfrm>
            <a:off x="9612036" y="5245955"/>
            <a:ext cx="1606929" cy="584775"/>
          </a:xfrm>
          <a:prstGeom prst="rect">
            <a:avLst/>
          </a:prstGeom>
        </p:spPr>
        <p:txBody>
          <a:bodyPr wrap="square">
            <a:spAutoFit/>
          </a:bodyPr>
          <a:lstStyle/>
          <a:p>
            <a:r>
              <a:rPr lang="en-US" sz="3200" dirty="0">
                <a:solidFill>
                  <a:srgbClr val="FF0000"/>
                </a:solidFill>
              </a:rPr>
              <a:t>orange</a:t>
            </a:r>
          </a:p>
        </p:txBody>
      </p:sp>
    </p:spTree>
    <p:extLst>
      <p:ext uri="{BB962C8B-B14F-4D97-AF65-F5344CB8AC3E}">
        <p14:creationId xmlns:p14="http://schemas.microsoft.com/office/powerpoint/2010/main" val="2530021992"/>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34" grpId="0"/>
      <p:bldP spid="35" grpId="0"/>
      <p:bldP spid="36" grpId="0"/>
      <p:bldP spid="37" grpId="0"/>
      <p:bldP spid="38" grpId="0"/>
      <p:bldP spid="39" grpId="0"/>
      <p:bldP spid="40" grpId="0"/>
      <p:bldP spid="41"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A14A04C-94A2-5303-BCB9-D7AAF306F94A}"/>
              </a:ext>
            </a:extLst>
          </p:cNvPr>
          <p:cNvSpPr/>
          <p:nvPr/>
        </p:nvSpPr>
        <p:spPr>
          <a:xfrm>
            <a:off x="1191151" y="2867148"/>
            <a:ext cx="2396794" cy="3046988"/>
          </a:xfrm>
          <a:prstGeom prst="rect">
            <a:avLst/>
          </a:prstGeom>
          <a:ln w="38100">
            <a:solidFill>
              <a:schemeClr val="accent5">
                <a:lumMod val="50000"/>
              </a:schemeClr>
            </a:solidFill>
          </a:ln>
        </p:spPr>
        <p:txBody>
          <a:bodyPr wrap="square">
            <a:spAutoFit/>
          </a:bodyPr>
          <a:lstStyle/>
          <a:p>
            <a:pPr algn="ctr"/>
            <a:r>
              <a:rPr lang="en-US" sz="3200" i="1" dirty="0">
                <a:solidFill>
                  <a:srgbClr val="0070C0"/>
                </a:solidFill>
              </a:rPr>
              <a:t>HEALTHY</a:t>
            </a: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p:txBody>
      </p:sp>
      <p:sp>
        <p:nvSpPr>
          <p:cNvPr id="2" name="Rectangle 1"/>
          <p:cNvSpPr/>
          <p:nvPr/>
        </p:nvSpPr>
        <p:spPr>
          <a:xfrm>
            <a:off x="0" y="382932"/>
            <a:ext cx="12192001" cy="569387"/>
          </a:xfrm>
          <a:prstGeom prst="rect">
            <a:avLst/>
          </a:prstGeom>
        </p:spPr>
        <p:txBody>
          <a:bodyPr wrap="square">
            <a:spAutoFit/>
          </a:bodyPr>
          <a:lstStyle/>
          <a:p>
            <a:r>
              <a:rPr lang="en-US" sz="3100" b="1" dirty="0">
                <a:solidFill>
                  <a:srgbClr val="0070C0"/>
                </a:solidFill>
              </a:rPr>
              <a:t>b. Put the food in the right column.</a:t>
            </a:r>
          </a:p>
        </p:txBody>
      </p:sp>
      <p:sp>
        <p:nvSpPr>
          <p:cNvPr id="9" name="TextBox 8">
            <a:extLst>
              <a:ext uri="{FF2B5EF4-FFF2-40B4-BE49-F238E27FC236}">
                <a16:creationId xmlns:a16="http://schemas.microsoft.com/office/drawing/2014/main" id="{65859E34-B077-12BF-DDDE-A10027C86582}"/>
              </a:ext>
            </a:extLst>
          </p:cNvPr>
          <p:cNvSpPr txBox="1"/>
          <p:nvPr/>
        </p:nvSpPr>
        <p:spPr>
          <a:xfrm>
            <a:off x="10885519" y="5469368"/>
            <a:ext cx="1528221" cy="1015663"/>
          </a:xfrm>
          <a:prstGeom prst="rect">
            <a:avLst/>
          </a:prstGeom>
          <a:noFill/>
        </p:spPr>
        <p:txBody>
          <a:bodyPr wrap="square" rtlCol="0">
            <a:spAutoFit/>
          </a:bodyPr>
          <a:lstStyle/>
          <a:p>
            <a:pPr algn="ctr"/>
            <a:r>
              <a:rPr lang="en-US" sz="2000" dirty="0"/>
              <a:t>Click here for the answers.</a:t>
            </a:r>
          </a:p>
        </p:txBody>
      </p:sp>
      <p:sp>
        <p:nvSpPr>
          <p:cNvPr id="18" name="Rectangle 17">
            <a:extLst>
              <a:ext uri="{FF2B5EF4-FFF2-40B4-BE49-F238E27FC236}">
                <a16:creationId xmlns:a16="http://schemas.microsoft.com/office/drawing/2014/main" id="{B95BC0D2-B329-1CB4-15A5-210B37549669}"/>
              </a:ext>
            </a:extLst>
          </p:cNvPr>
          <p:cNvSpPr/>
          <p:nvPr/>
        </p:nvSpPr>
        <p:spPr>
          <a:xfrm>
            <a:off x="7574980" y="2867148"/>
            <a:ext cx="2683012" cy="3539430"/>
          </a:xfrm>
          <a:prstGeom prst="rect">
            <a:avLst/>
          </a:prstGeom>
          <a:ln w="38100">
            <a:solidFill>
              <a:schemeClr val="tx1"/>
            </a:solidFill>
          </a:ln>
        </p:spPr>
        <p:txBody>
          <a:bodyPr wrap="square">
            <a:spAutoFit/>
          </a:bodyPr>
          <a:lstStyle/>
          <a:p>
            <a:pPr algn="ctr"/>
            <a:r>
              <a:rPr lang="en-US" sz="3200" i="1" dirty="0">
                <a:solidFill>
                  <a:srgbClr val="0070C0"/>
                </a:solidFill>
              </a:rPr>
              <a:t>UNHEALTHY</a:t>
            </a: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p:txBody>
      </p:sp>
      <p:sp>
        <p:nvSpPr>
          <p:cNvPr id="21" name="Rectangle 20">
            <a:extLst>
              <a:ext uri="{FF2B5EF4-FFF2-40B4-BE49-F238E27FC236}">
                <a16:creationId xmlns:a16="http://schemas.microsoft.com/office/drawing/2014/main" id="{DF446F90-F8E4-EFD0-F516-EC8736DF9C9C}"/>
              </a:ext>
            </a:extLst>
          </p:cNvPr>
          <p:cNvSpPr/>
          <p:nvPr/>
        </p:nvSpPr>
        <p:spPr>
          <a:xfrm>
            <a:off x="548783" y="1053058"/>
            <a:ext cx="1813125" cy="584775"/>
          </a:xfrm>
          <a:prstGeom prst="rect">
            <a:avLst/>
          </a:prstGeom>
        </p:spPr>
        <p:txBody>
          <a:bodyPr wrap="square">
            <a:spAutoFit/>
          </a:bodyPr>
          <a:lstStyle/>
          <a:p>
            <a:r>
              <a:rPr lang="en-US" sz="3200" dirty="0">
                <a:solidFill>
                  <a:srgbClr val="FF0000"/>
                </a:solidFill>
              </a:rPr>
              <a:t>burger</a:t>
            </a:r>
          </a:p>
        </p:txBody>
      </p:sp>
      <p:sp>
        <p:nvSpPr>
          <p:cNvPr id="22" name="Rectangle 21">
            <a:extLst>
              <a:ext uri="{FF2B5EF4-FFF2-40B4-BE49-F238E27FC236}">
                <a16:creationId xmlns:a16="http://schemas.microsoft.com/office/drawing/2014/main" id="{6F9C4EE4-BD24-2594-B484-76DA868D1517}"/>
              </a:ext>
            </a:extLst>
          </p:cNvPr>
          <p:cNvSpPr/>
          <p:nvPr/>
        </p:nvSpPr>
        <p:spPr>
          <a:xfrm>
            <a:off x="565134" y="1665317"/>
            <a:ext cx="2261514" cy="584775"/>
          </a:xfrm>
          <a:prstGeom prst="rect">
            <a:avLst/>
          </a:prstGeom>
        </p:spPr>
        <p:txBody>
          <a:bodyPr wrap="square">
            <a:spAutoFit/>
          </a:bodyPr>
          <a:lstStyle/>
          <a:p>
            <a:r>
              <a:rPr lang="en-US" sz="3200" dirty="0">
                <a:solidFill>
                  <a:srgbClr val="FF0000"/>
                </a:solidFill>
              </a:rPr>
              <a:t>French fries</a:t>
            </a:r>
          </a:p>
        </p:txBody>
      </p:sp>
      <p:sp>
        <p:nvSpPr>
          <p:cNvPr id="23" name="Rectangle 22">
            <a:extLst>
              <a:ext uri="{FF2B5EF4-FFF2-40B4-BE49-F238E27FC236}">
                <a16:creationId xmlns:a16="http://schemas.microsoft.com/office/drawing/2014/main" id="{4E336D64-CE8B-248A-6558-241C4BB6A14A}"/>
              </a:ext>
            </a:extLst>
          </p:cNvPr>
          <p:cNvSpPr/>
          <p:nvPr/>
        </p:nvSpPr>
        <p:spPr>
          <a:xfrm>
            <a:off x="3563181" y="985300"/>
            <a:ext cx="1813125" cy="584775"/>
          </a:xfrm>
          <a:prstGeom prst="rect">
            <a:avLst/>
          </a:prstGeom>
        </p:spPr>
        <p:txBody>
          <a:bodyPr wrap="square">
            <a:spAutoFit/>
          </a:bodyPr>
          <a:lstStyle/>
          <a:p>
            <a:r>
              <a:rPr lang="en-US" sz="3200" dirty="0">
                <a:solidFill>
                  <a:srgbClr val="FF0000"/>
                </a:solidFill>
              </a:rPr>
              <a:t>pizza</a:t>
            </a:r>
          </a:p>
        </p:txBody>
      </p:sp>
      <p:sp>
        <p:nvSpPr>
          <p:cNvPr id="24" name="Rectangle 23">
            <a:extLst>
              <a:ext uri="{FF2B5EF4-FFF2-40B4-BE49-F238E27FC236}">
                <a16:creationId xmlns:a16="http://schemas.microsoft.com/office/drawing/2014/main" id="{B33CAE49-E497-97A2-46E4-A9CF5D68C3BC}"/>
              </a:ext>
            </a:extLst>
          </p:cNvPr>
          <p:cNvSpPr/>
          <p:nvPr/>
        </p:nvSpPr>
        <p:spPr>
          <a:xfrm>
            <a:off x="3532037" y="1557235"/>
            <a:ext cx="1813125" cy="584775"/>
          </a:xfrm>
          <a:prstGeom prst="rect">
            <a:avLst/>
          </a:prstGeom>
        </p:spPr>
        <p:txBody>
          <a:bodyPr wrap="square">
            <a:spAutoFit/>
          </a:bodyPr>
          <a:lstStyle/>
          <a:p>
            <a:r>
              <a:rPr lang="en-US" sz="3200" dirty="0">
                <a:solidFill>
                  <a:srgbClr val="FF0000"/>
                </a:solidFill>
              </a:rPr>
              <a:t>chocolate</a:t>
            </a:r>
          </a:p>
        </p:txBody>
      </p:sp>
      <p:sp>
        <p:nvSpPr>
          <p:cNvPr id="25" name="Rectangle 24">
            <a:extLst>
              <a:ext uri="{FF2B5EF4-FFF2-40B4-BE49-F238E27FC236}">
                <a16:creationId xmlns:a16="http://schemas.microsoft.com/office/drawing/2014/main" id="{0202ADD9-B2D3-D3F9-8DC9-0E43E97E4031}"/>
              </a:ext>
            </a:extLst>
          </p:cNvPr>
          <p:cNvSpPr/>
          <p:nvPr/>
        </p:nvSpPr>
        <p:spPr>
          <a:xfrm>
            <a:off x="3540417" y="2115501"/>
            <a:ext cx="1813125" cy="584775"/>
          </a:xfrm>
          <a:prstGeom prst="rect">
            <a:avLst/>
          </a:prstGeom>
        </p:spPr>
        <p:txBody>
          <a:bodyPr wrap="square">
            <a:spAutoFit/>
          </a:bodyPr>
          <a:lstStyle/>
          <a:p>
            <a:r>
              <a:rPr lang="en-US" sz="3200" dirty="0">
                <a:solidFill>
                  <a:srgbClr val="FF0000"/>
                </a:solidFill>
              </a:rPr>
              <a:t>donut</a:t>
            </a:r>
          </a:p>
        </p:txBody>
      </p:sp>
      <p:sp>
        <p:nvSpPr>
          <p:cNvPr id="26" name="Rectangle 25">
            <a:extLst>
              <a:ext uri="{FF2B5EF4-FFF2-40B4-BE49-F238E27FC236}">
                <a16:creationId xmlns:a16="http://schemas.microsoft.com/office/drawing/2014/main" id="{BC6E351C-8050-D93A-9FCD-F79E9F4E6B0B}"/>
              </a:ext>
            </a:extLst>
          </p:cNvPr>
          <p:cNvSpPr/>
          <p:nvPr/>
        </p:nvSpPr>
        <p:spPr>
          <a:xfrm>
            <a:off x="6740892" y="1043970"/>
            <a:ext cx="1378280" cy="584775"/>
          </a:xfrm>
          <a:prstGeom prst="rect">
            <a:avLst/>
          </a:prstGeom>
        </p:spPr>
        <p:txBody>
          <a:bodyPr wrap="square">
            <a:spAutoFit/>
          </a:bodyPr>
          <a:lstStyle/>
          <a:p>
            <a:pPr algn="ctr"/>
            <a:r>
              <a:rPr lang="en-US" sz="3200" dirty="0">
                <a:solidFill>
                  <a:srgbClr val="FF0000"/>
                </a:solidFill>
              </a:rPr>
              <a:t>carrots</a:t>
            </a:r>
          </a:p>
        </p:txBody>
      </p:sp>
      <p:sp>
        <p:nvSpPr>
          <p:cNvPr id="27" name="Rectangle 26">
            <a:extLst>
              <a:ext uri="{FF2B5EF4-FFF2-40B4-BE49-F238E27FC236}">
                <a16:creationId xmlns:a16="http://schemas.microsoft.com/office/drawing/2014/main" id="{3C61BD32-D300-0F8D-032E-69947136EE89}"/>
              </a:ext>
            </a:extLst>
          </p:cNvPr>
          <p:cNvSpPr/>
          <p:nvPr/>
        </p:nvSpPr>
        <p:spPr>
          <a:xfrm>
            <a:off x="6760681" y="1582654"/>
            <a:ext cx="1606929" cy="584775"/>
          </a:xfrm>
          <a:prstGeom prst="rect">
            <a:avLst/>
          </a:prstGeom>
        </p:spPr>
        <p:txBody>
          <a:bodyPr wrap="square">
            <a:spAutoFit/>
          </a:bodyPr>
          <a:lstStyle/>
          <a:p>
            <a:r>
              <a:rPr lang="en-US" sz="3200" dirty="0">
                <a:solidFill>
                  <a:srgbClr val="FF0000"/>
                </a:solidFill>
              </a:rPr>
              <a:t>apples</a:t>
            </a:r>
          </a:p>
        </p:txBody>
      </p:sp>
      <p:sp>
        <p:nvSpPr>
          <p:cNvPr id="28" name="Rectangle 27">
            <a:extLst>
              <a:ext uri="{FF2B5EF4-FFF2-40B4-BE49-F238E27FC236}">
                <a16:creationId xmlns:a16="http://schemas.microsoft.com/office/drawing/2014/main" id="{12BDE9DC-FDA9-23FF-0172-400D03E8102F}"/>
              </a:ext>
            </a:extLst>
          </p:cNvPr>
          <p:cNvSpPr/>
          <p:nvPr/>
        </p:nvSpPr>
        <p:spPr>
          <a:xfrm>
            <a:off x="9736400" y="1021486"/>
            <a:ext cx="2113670" cy="584775"/>
          </a:xfrm>
          <a:prstGeom prst="rect">
            <a:avLst/>
          </a:prstGeom>
        </p:spPr>
        <p:txBody>
          <a:bodyPr wrap="square">
            <a:spAutoFit/>
          </a:bodyPr>
          <a:lstStyle/>
          <a:p>
            <a:r>
              <a:rPr lang="en-US" sz="3200" dirty="0">
                <a:solidFill>
                  <a:srgbClr val="FF0000"/>
                </a:solidFill>
              </a:rPr>
              <a:t>tomato(es)</a:t>
            </a:r>
          </a:p>
        </p:txBody>
      </p:sp>
      <p:sp>
        <p:nvSpPr>
          <p:cNvPr id="29" name="Rectangle 28">
            <a:extLst>
              <a:ext uri="{FF2B5EF4-FFF2-40B4-BE49-F238E27FC236}">
                <a16:creationId xmlns:a16="http://schemas.microsoft.com/office/drawing/2014/main" id="{9F27F284-4C34-8DEA-BA81-8D8AF359EB64}"/>
              </a:ext>
            </a:extLst>
          </p:cNvPr>
          <p:cNvSpPr/>
          <p:nvPr/>
        </p:nvSpPr>
        <p:spPr>
          <a:xfrm>
            <a:off x="9736399" y="1588281"/>
            <a:ext cx="1935995" cy="584775"/>
          </a:xfrm>
          <a:prstGeom prst="rect">
            <a:avLst/>
          </a:prstGeom>
        </p:spPr>
        <p:txBody>
          <a:bodyPr wrap="square">
            <a:spAutoFit/>
          </a:bodyPr>
          <a:lstStyle/>
          <a:p>
            <a:r>
              <a:rPr lang="en-US" sz="3200" dirty="0">
                <a:solidFill>
                  <a:srgbClr val="FF0000"/>
                </a:solidFill>
              </a:rPr>
              <a:t>orange(s)</a:t>
            </a:r>
          </a:p>
        </p:txBody>
      </p:sp>
      <p:sp>
        <p:nvSpPr>
          <p:cNvPr id="30" name="Rectangle 29">
            <a:extLst>
              <a:ext uri="{FF2B5EF4-FFF2-40B4-BE49-F238E27FC236}">
                <a16:creationId xmlns:a16="http://schemas.microsoft.com/office/drawing/2014/main" id="{2B290E8B-0C1B-30B6-323F-2AF62E7E4AD9}"/>
              </a:ext>
            </a:extLst>
          </p:cNvPr>
          <p:cNvSpPr/>
          <p:nvPr/>
        </p:nvSpPr>
        <p:spPr>
          <a:xfrm>
            <a:off x="8043752" y="3425977"/>
            <a:ext cx="1813125" cy="584775"/>
          </a:xfrm>
          <a:prstGeom prst="rect">
            <a:avLst/>
          </a:prstGeom>
        </p:spPr>
        <p:txBody>
          <a:bodyPr wrap="square">
            <a:spAutoFit/>
          </a:bodyPr>
          <a:lstStyle/>
          <a:p>
            <a:r>
              <a:rPr lang="en-US" sz="3200" dirty="0">
                <a:solidFill>
                  <a:srgbClr val="FF0000"/>
                </a:solidFill>
              </a:rPr>
              <a:t>burger</a:t>
            </a:r>
          </a:p>
        </p:txBody>
      </p:sp>
      <p:sp>
        <p:nvSpPr>
          <p:cNvPr id="31" name="Rectangle 30">
            <a:extLst>
              <a:ext uri="{FF2B5EF4-FFF2-40B4-BE49-F238E27FC236}">
                <a16:creationId xmlns:a16="http://schemas.microsoft.com/office/drawing/2014/main" id="{35D4C49B-424F-994C-CF2B-49AD36061D6E}"/>
              </a:ext>
            </a:extLst>
          </p:cNvPr>
          <p:cNvSpPr/>
          <p:nvPr/>
        </p:nvSpPr>
        <p:spPr>
          <a:xfrm>
            <a:off x="1410447" y="3485935"/>
            <a:ext cx="1813125" cy="584775"/>
          </a:xfrm>
          <a:prstGeom prst="rect">
            <a:avLst/>
          </a:prstGeom>
        </p:spPr>
        <p:txBody>
          <a:bodyPr wrap="square">
            <a:spAutoFit/>
          </a:bodyPr>
          <a:lstStyle/>
          <a:p>
            <a:r>
              <a:rPr lang="en-US" sz="3200" dirty="0">
                <a:solidFill>
                  <a:srgbClr val="FF0000"/>
                </a:solidFill>
              </a:rPr>
              <a:t>carrots</a:t>
            </a:r>
          </a:p>
        </p:txBody>
      </p:sp>
      <p:sp>
        <p:nvSpPr>
          <p:cNvPr id="32" name="Rectangle 31">
            <a:extLst>
              <a:ext uri="{FF2B5EF4-FFF2-40B4-BE49-F238E27FC236}">
                <a16:creationId xmlns:a16="http://schemas.microsoft.com/office/drawing/2014/main" id="{5BBED51D-0E45-491D-3CA0-CA7345581758}"/>
              </a:ext>
            </a:extLst>
          </p:cNvPr>
          <p:cNvSpPr/>
          <p:nvPr/>
        </p:nvSpPr>
        <p:spPr>
          <a:xfrm>
            <a:off x="8051979" y="4515517"/>
            <a:ext cx="1813125" cy="584775"/>
          </a:xfrm>
          <a:prstGeom prst="rect">
            <a:avLst/>
          </a:prstGeom>
        </p:spPr>
        <p:txBody>
          <a:bodyPr wrap="square">
            <a:spAutoFit/>
          </a:bodyPr>
          <a:lstStyle/>
          <a:p>
            <a:r>
              <a:rPr lang="en-US" sz="3200" dirty="0">
                <a:solidFill>
                  <a:srgbClr val="FF0000"/>
                </a:solidFill>
              </a:rPr>
              <a:t>pizza</a:t>
            </a:r>
          </a:p>
        </p:txBody>
      </p:sp>
      <p:sp>
        <p:nvSpPr>
          <p:cNvPr id="33" name="Rectangle 32">
            <a:extLst>
              <a:ext uri="{FF2B5EF4-FFF2-40B4-BE49-F238E27FC236}">
                <a16:creationId xmlns:a16="http://schemas.microsoft.com/office/drawing/2014/main" id="{FAD36E84-7E51-ECF9-D5E8-2BF4EA09B40A}"/>
              </a:ext>
            </a:extLst>
          </p:cNvPr>
          <p:cNvSpPr/>
          <p:nvPr/>
        </p:nvSpPr>
        <p:spPr>
          <a:xfrm>
            <a:off x="8051979" y="3981613"/>
            <a:ext cx="2802474" cy="584775"/>
          </a:xfrm>
          <a:prstGeom prst="rect">
            <a:avLst/>
          </a:prstGeom>
        </p:spPr>
        <p:txBody>
          <a:bodyPr wrap="square">
            <a:spAutoFit/>
          </a:bodyPr>
          <a:lstStyle/>
          <a:p>
            <a:r>
              <a:rPr lang="en-US" sz="3200" dirty="0">
                <a:solidFill>
                  <a:srgbClr val="FF0000"/>
                </a:solidFill>
              </a:rPr>
              <a:t>French fries</a:t>
            </a:r>
          </a:p>
        </p:txBody>
      </p:sp>
      <p:sp>
        <p:nvSpPr>
          <p:cNvPr id="34" name="Rectangle 33">
            <a:extLst>
              <a:ext uri="{FF2B5EF4-FFF2-40B4-BE49-F238E27FC236}">
                <a16:creationId xmlns:a16="http://schemas.microsoft.com/office/drawing/2014/main" id="{2022D96A-FAC0-9F5C-0C8A-645B631B0F89}"/>
              </a:ext>
            </a:extLst>
          </p:cNvPr>
          <p:cNvSpPr/>
          <p:nvPr/>
        </p:nvSpPr>
        <p:spPr>
          <a:xfrm>
            <a:off x="8043751" y="5086503"/>
            <a:ext cx="1813125" cy="584775"/>
          </a:xfrm>
          <a:prstGeom prst="rect">
            <a:avLst/>
          </a:prstGeom>
        </p:spPr>
        <p:txBody>
          <a:bodyPr wrap="square">
            <a:spAutoFit/>
          </a:bodyPr>
          <a:lstStyle/>
          <a:p>
            <a:r>
              <a:rPr lang="en-US" sz="3200" dirty="0">
                <a:solidFill>
                  <a:srgbClr val="FF0000"/>
                </a:solidFill>
              </a:rPr>
              <a:t>chocolate</a:t>
            </a:r>
          </a:p>
        </p:txBody>
      </p:sp>
      <p:sp>
        <p:nvSpPr>
          <p:cNvPr id="35" name="Rectangle 34">
            <a:extLst>
              <a:ext uri="{FF2B5EF4-FFF2-40B4-BE49-F238E27FC236}">
                <a16:creationId xmlns:a16="http://schemas.microsoft.com/office/drawing/2014/main" id="{3559A40D-6744-E6F7-8862-C68DABAA5C86}"/>
              </a:ext>
            </a:extLst>
          </p:cNvPr>
          <p:cNvSpPr/>
          <p:nvPr/>
        </p:nvSpPr>
        <p:spPr>
          <a:xfrm>
            <a:off x="8043752" y="5619386"/>
            <a:ext cx="1196740" cy="584775"/>
          </a:xfrm>
          <a:prstGeom prst="rect">
            <a:avLst/>
          </a:prstGeom>
        </p:spPr>
        <p:txBody>
          <a:bodyPr wrap="square">
            <a:spAutoFit/>
          </a:bodyPr>
          <a:lstStyle/>
          <a:p>
            <a:r>
              <a:rPr lang="en-US" sz="3200" dirty="0">
                <a:solidFill>
                  <a:srgbClr val="FF0000"/>
                </a:solidFill>
              </a:rPr>
              <a:t>donut</a:t>
            </a:r>
          </a:p>
        </p:txBody>
      </p:sp>
      <p:sp>
        <p:nvSpPr>
          <p:cNvPr id="36" name="Rectangle 35">
            <a:extLst>
              <a:ext uri="{FF2B5EF4-FFF2-40B4-BE49-F238E27FC236}">
                <a16:creationId xmlns:a16="http://schemas.microsoft.com/office/drawing/2014/main" id="{A31A0178-E0F5-1FF3-76ED-24EFDB36A927}"/>
              </a:ext>
            </a:extLst>
          </p:cNvPr>
          <p:cNvSpPr/>
          <p:nvPr/>
        </p:nvSpPr>
        <p:spPr>
          <a:xfrm>
            <a:off x="1418674" y="4045660"/>
            <a:ext cx="1813125" cy="584775"/>
          </a:xfrm>
          <a:prstGeom prst="rect">
            <a:avLst/>
          </a:prstGeom>
        </p:spPr>
        <p:txBody>
          <a:bodyPr wrap="square">
            <a:spAutoFit/>
          </a:bodyPr>
          <a:lstStyle/>
          <a:p>
            <a:r>
              <a:rPr lang="en-US" sz="3200" dirty="0">
                <a:solidFill>
                  <a:srgbClr val="FF0000"/>
                </a:solidFill>
              </a:rPr>
              <a:t>apples</a:t>
            </a:r>
          </a:p>
        </p:txBody>
      </p:sp>
      <p:sp>
        <p:nvSpPr>
          <p:cNvPr id="37" name="Rectangle 36">
            <a:extLst>
              <a:ext uri="{FF2B5EF4-FFF2-40B4-BE49-F238E27FC236}">
                <a16:creationId xmlns:a16="http://schemas.microsoft.com/office/drawing/2014/main" id="{02673CDE-B581-5A4C-CFF6-D4F9F0ACC128}"/>
              </a:ext>
            </a:extLst>
          </p:cNvPr>
          <p:cNvSpPr/>
          <p:nvPr/>
        </p:nvSpPr>
        <p:spPr>
          <a:xfrm>
            <a:off x="1418674" y="4652146"/>
            <a:ext cx="2113670" cy="584775"/>
          </a:xfrm>
          <a:prstGeom prst="rect">
            <a:avLst/>
          </a:prstGeom>
        </p:spPr>
        <p:txBody>
          <a:bodyPr wrap="square">
            <a:spAutoFit/>
          </a:bodyPr>
          <a:lstStyle/>
          <a:p>
            <a:r>
              <a:rPr lang="en-US" sz="3200" dirty="0">
                <a:solidFill>
                  <a:srgbClr val="FF0000"/>
                </a:solidFill>
              </a:rPr>
              <a:t>tomato(es)</a:t>
            </a:r>
          </a:p>
        </p:txBody>
      </p:sp>
      <p:sp>
        <p:nvSpPr>
          <p:cNvPr id="38" name="Rectangle 37">
            <a:extLst>
              <a:ext uri="{FF2B5EF4-FFF2-40B4-BE49-F238E27FC236}">
                <a16:creationId xmlns:a16="http://schemas.microsoft.com/office/drawing/2014/main" id="{A5D24A1D-C237-BBF7-5837-EFBC29DCFB5E}"/>
              </a:ext>
            </a:extLst>
          </p:cNvPr>
          <p:cNvSpPr/>
          <p:nvPr/>
        </p:nvSpPr>
        <p:spPr>
          <a:xfrm>
            <a:off x="1418674" y="5224620"/>
            <a:ext cx="1935995" cy="584775"/>
          </a:xfrm>
          <a:prstGeom prst="rect">
            <a:avLst/>
          </a:prstGeom>
        </p:spPr>
        <p:txBody>
          <a:bodyPr wrap="square">
            <a:spAutoFit/>
          </a:bodyPr>
          <a:lstStyle/>
          <a:p>
            <a:r>
              <a:rPr lang="en-US" sz="3200" dirty="0">
                <a:solidFill>
                  <a:srgbClr val="FF0000"/>
                </a:solidFill>
              </a:rPr>
              <a:t>orange(s)</a:t>
            </a:r>
          </a:p>
        </p:txBody>
      </p:sp>
    </p:spTree>
    <p:extLst>
      <p:ext uri="{BB962C8B-B14F-4D97-AF65-F5344CB8AC3E}">
        <p14:creationId xmlns:p14="http://schemas.microsoft.com/office/powerpoint/2010/main" val="1927478190"/>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30" grpId="0"/>
      <p:bldP spid="31" grpId="0"/>
      <p:bldP spid="32" grpId="0"/>
      <p:bldP spid="33" grpId="0"/>
      <p:bldP spid="34" grpId="0"/>
      <p:bldP spid="35" grpId="0"/>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6439" y="393363"/>
            <a:ext cx="11959121" cy="1077218"/>
          </a:xfrm>
          <a:prstGeom prst="rect">
            <a:avLst/>
          </a:prstGeom>
        </p:spPr>
        <p:txBody>
          <a:bodyPr wrap="square">
            <a:spAutoFit/>
          </a:bodyPr>
          <a:lstStyle/>
          <a:p>
            <a:r>
              <a:rPr lang="en-US" sz="3200" dirty="0">
                <a:solidFill>
                  <a:srgbClr val="0070C0"/>
                </a:solidFill>
              </a:rPr>
              <a:t>c. In pairs: </a:t>
            </a:r>
          </a:p>
          <a:p>
            <a:r>
              <a:rPr lang="en-US" sz="3200" dirty="0">
                <a:solidFill>
                  <a:srgbClr val="0070C0"/>
                </a:solidFill>
              </a:rPr>
              <a:t> 	What food and drinks can you buy at your school?</a:t>
            </a:r>
          </a:p>
        </p:txBody>
      </p:sp>
      <p:sp>
        <p:nvSpPr>
          <p:cNvPr id="5" name="Rectangle 4">
            <a:extLst>
              <a:ext uri="{FF2B5EF4-FFF2-40B4-BE49-F238E27FC236}">
                <a16:creationId xmlns:a16="http://schemas.microsoft.com/office/drawing/2014/main" id="{31042CAB-FB05-B7E3-48DF-E8C4B0C4D2BB}"/>
              </a:ext>
            </a:extLst>
          </p:cNvPr>
          <p:cNvSpPr/>
          <p:nvPr/>
        </p:nvSpPr>
        <p:spPr>
          <a:xfrm>
            <a:off x="116439" y="2043479"/>
            <a:ext cx="9240921" cy="1569660"/>
          </a:xfrm>
          <a:prstGeom prst="rect">
            <a:avLst/>
          </a:prstGeom>
        </p:spPr>
        <p:txBody>
          <a:bodyPr wrap="square">
            <a:spAutoFit/>
          </a:bodyPr>
          <a:lstStyle/>
          <a:p>
            <a:r>
              <a:rPr lang="en-US" sz="3200" i="1" dirty="0">
                <a:solidFill>
                  <a:srgbClr val="0070C0"/>
                </a:solidFill>
              </a:rPr>
              <a:t>For example: </a:t>
            </a:r>
          </a:p>
          <a:p>
            <a:r>
              <a:rPr lang="en-US" sz="3200" i="1" dirty="0">
                <a:solidFill>
                  <a:srgbClr val="0070C0"/>
                </a:solidFill>
              </a:rPr>
              <a:t>I can buy lots of French fries and burgers. </a:t>
            </a:r>
          </a:p>
          <a:p>
            <a:r>
              <a:rPr lang="en-US" sz="3200" i="1" dirty="0">
                <a:solidFill>
                  <a:srgbClr val="0070C0"/>
                </a:solidFill>
              </a:rPr>
              <a:t>I can buy some bananas in the canteen, too.</a:t>
            </a:r>
          </a:p>
        </p:txBody>
      </p:sp>
      <p:sp>
        <p:nvSpPr>
          <p:cNvPr id="9" name="TextBox 8">
            <a:extLst>
              <a:ext uri="{FF2B5EF4-FFF2-40B4-BE49-F238E27FC236}">
                <a16:creationId xmlns:a16="http://schemas.microsoft.com/office/drawing/2014/main" id="{65859E34-B077-12BF-DDDE-A10027C86582}"/>
              </a:ext>
            </a:extLst>
          </p:cNvPr>
          <p:cNvSpPr txBox="1"/>
          <p:nvPr/>
        </p:nvSpPr>
        <p:spPr>
          <a:xfrm>
            <a:off x="3107217" y="5872353"/>
            <a:ext cx="3421295" cy="461665"/>
          </a:xfrm>
          <a:prstGeom prst="rect">
            <a:avLst/>
          </a:prstGeom>
          <a:noFill/>
        </p:spPr>
        <p:txBody>
          <a:bodyPr wrap="square" rtlCol="0">
            <a:spAutoFit/>
          </a:bodyPr>
          <a:lstStyle/>
          <a:p>
            <a:pPr algn="ctr"/>
            <a:r>
              <a:rPr lang="en-US" sz="2400" dirty="0"/>
              <a:t>Click here for the answer.</a:t>
            </a:r>
          </a:p>
        </p:txBody>
      </p:sp>
    </p:spTree>
    <p:extLst>
      <p:ext uri="{BB962C8B-B14F-4D97-AF65-F5344CB8AC3E}">
        <p14:creationId xmlns:p14="http://schemas.microsoft.com/office/powerpoint/2010/main" val="2423395993"/>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2A260F-B8DB-8C45-903B-1A2FF15F5D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50714"/>
            <a:ext cx="9032240" cy="6021493"/>
          </a:xfrm>
          <a:prstGeom prst="rect">
            <a:avLst/>
          </a:prstGeom>
        </p:spPr>
      </p:pic>
      <p:sp>
        <p:nvSpPr>
          <p:cNvPr id="4" name="Rectangle 3">
            <a:extLst>
              <a:ext uri="{FF2B5EF4-FFF2-40B4-BE49-F238E27FC236}">
                <a16:creationId xmlns:a16="http://schemas.microsoft.com/office/drawing/2014/main" id="{36F5DB94-B0E4-6B02-1DFC-B24717799592}"/>
              </a:ext>
            </a:extLst>
          </p:cNvPr>
          <p:cNvSpPr/>
          <p:nvPr/>
        </p:nvSpPr>
        <p:spPr>
          <a:xfrm>
            <a:off x="6941976" y="701429"/>
            <a:ext cx="5330981"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LISTENING</a:t>
            </a:r>
          </a:p>
        </p:txBody>
      </p:sp>
    </p:spTree>
    <p:extLst>
      <p:ext uri="{BB962C8B-B14F-4D97-AF65-F5344CB8AC3E}">
        <p14:creationId xmlns:p14="http://schemas.microsoft.com/office/powerpoint/2010/main" val="1587296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5152</TotalTime>
  <Words>1838</Words>
  <Application>Microsoft Office PowerPoint</Application>
  <PresentationFormat>Widescreen</PresentationFormat>
  <Paragraphs>252</Paragraphs>
  <Slides>36</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392</cp:revision>
  <dcterms:created xsi:type="dcterms:W3CDTF">2020-12-08T03:17:05Z</dcterms:created>
  <dcterms:modified xsi:type="dcterms:W3CDTF">2025-01-18T09:07:11Z</dcterms:modified>
</cp:coreProperties>
</file>