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352" r:id="rId2"/>
    <p:sldId id="300" r:id="rId3"/>
    <p:sldId id="304" r:id="rId4"/>
    <p:sldId id="302" r:id="rId5"/>
    <p:sldId id="292" r:id="rId6"/>
    <p:sldId id="350" r:id="rId7"/>
    <p:sldId id="351" r:id="rId8"/>
    <p:sldId id="301" r:id="rId9"/>
    <p:sldId id="344" r:id="rId10"/>
    <p:sldId id="345" r:id="rId11"/>
    <p:sldId id="306" r:id="rId12"/>
    <p:sldId id="305" r:id="rId13"/>
    <p:sldId id="341" r:id="rId14"/>
    <p:sldId id="343" r:id="rId15"/>
    <p:sldId id="346" r:id="rId16"/>
    <p:sldId id="342" r:id="rId17"/>
    <p:sldId id="308" r:id="rId18"/>
    <p:sldId id="347" r:id="rId19"/>
    <p:sldId id="310" r:id="rId20"/>
    <p:sldId id="348" r:id="rId21"/>
    <p:sldId id="349" r:id="rId22"/>
    <p:sldId id="331" r:id="rId23"/>
    <p:sldId id="295" r:id="rId24"/>
    <p:sldId id="329" r:id="rId25"/>
    <p:sldId id="330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1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F8BC"/>
    <a:srgbClr val="F5F4BE"/>
    <a:srgbClr val="EAED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382" autoAdjust="0"/>
    <p:restoredTop sz="94657"/>
  </p:normalViewPr>
  <p:slideViewPr>
    <p:cSldViewPr snapToGrid="0">
      <p:cViewPr varScale="1">
        <p:scale>
          <a:sx n="66" d="100"/>
          <a:sy n="66" d="100"/>
        </p:scale>
        <p:origin x="924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18/1/2025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803827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578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6638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0" y="-41096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594428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7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World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226018" y="6396200"/>
            <a:ext cx="814608" cy="4152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63F73586-1432-AEFF-B02B-055A38F58065}"/>
              </a:ext>
            </a:extLst>
          </p:cNvPr>
          <p:cNvSpPr txBox="1"/>
          <p:nvPr userDrawn="1"/>
        </p:nvSpPr>
        <p:spPr>
          <a:xfrm>
            <a:off x="11022280" y="-41096"/>
            <a:ext cx="1191491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2.3</a:t>
            </a:r>
          </a:p>
        </p:txBody>
      </p:sp>
    </p:spTree>
    <p:extLst>
      <p:ext uri="{BB962C8B-B14F-4D97-AF65-F5344CB8AC3E}">
        <p14:creationId xmlns:p14="http://schemas.microsoft.com/office/powerpoint/2010/main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3.mp3"/><Relationship Id="rId7" Type="http://schemas.openxmlformats.org/officeDocument/2006/relationships/image" Target="../media/image1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5772" y="470878"/>
            <a:ext cx="1140822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LUONG VAN CHANH SECONDARY SCHOOL</a:t>
            </a:r>
          </a:p>
          <a:p>
            <a:pPr algn="ctr"/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ENGLISH 7 </a:t>
            </a:r>
          </a:p>
          <a:p>
            <a:pPr algn="ctr"/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TEACHER: TRAN MAI THAO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49351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3" y="1860620"/>
            <a:ext cx="920564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</a:rPr>
              <a:t>John: I’m unhealthy. Should I play sports?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1042CAB-FB05-B7E3-48DF-E8C4B0C4D2BB}"/>
              </a:ext>
            </a:extLst>
          </p:cNvPr>
          <p:cNvSpPr/>
          <p:nvPr/>
        </p:nvSpPr>
        <p:spPr>
          <a:xfrm>
            <a:off x="-71921" y="2445395"/>
            <a:ext cx="771589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</a:rPr>
              <a:t>You: Yes. You _________________________. It’s very exciting.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CD073B9-74D0-AD44-D398-A4A79DE2B90D}"/>
              </a:ext>
            </a:extLst>
          </p:cNvPr>
          <p:cNvSpPr/>
          <p:nvPr/>
        </p:nvSpPr>
        <p:spPr>
          <a:xfrm>
            <a:off x="2182541" y="2445395"/>
            <a:ext cx="52706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</a:rPr>
              <a:t>should try / play basketball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859E34-B077-12BF-DDDE-A10027C86582}"/>
              </a:ext>
            </a:extLst>
          </p:cNvPr>
          <p:cNvSpPr txBox="1"/>
          <p:nvPr/>
        </p:nvSpPr>
        <p:spPr>
          <a:xfrm>
            <a:off x="3107217" y="5872353"/>
            <a:ext cx="34212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Click here for the answer.</a:t>
            </a:r>
          </a:p>
        </p:txBody>
      </p:sp>
      <p:pic>
        <p:nvPicPr>
          <p:cNvPr id="4" name="play basketball 20210123">
            <a:hlinkClick r:id="" action="ppaction://media"/>
            <a:extLst>
              <a:ext uri="{FF2B5EF4-FFF2-40B4-BE49-F238E27FC236}">
                <a16:creationId xmlns:a16="http://schemas.microsoft.com/office/drawing/2014/main" id="{06AD5AAE-42DE-C1BD-D09F-348C5DF2465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94575" y="357188"/>
            <a:ext cx="4568603" cy="6091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80077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3" grpId="0"/>
      <p:bldP spid="5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814" y="-7935115"/>
            <a:ext cx="13350240" cy="1490357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6F5DB94-B0E4-6B02-1DFC-B24717799592}"/>
              </a:ext>
            </a:extLst>
          </p:cNvPr>
          <p:cNvSpPr/>
          <p:nvPr/>
        </p:nvSpPr>
        <p:spPr>
          <a:xfrm>
            <a:off x="6941976" y="701429"/>
            <a:ext cx="5330981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15872962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CFE0B92F-D031-15A2-16FC-30F6AE79F9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6055" y="4448710"/>
            <a:ext cx="9699676" cy="1982907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15B2795-2AA8-2627-161C-1ADAAC01728E}"/>
              </a:ext>
            </a:extLst>
          </p:cNvPr>
          <p:cNvCxnSpPr>
            <a:cxnSpLocks/>
          </p:cNvCxnSpPr>
          <p:nvPr/>
        </p:nvCxnSpPr>
        <p:spPr>
          <a:xfrm>
            <a:off x="500885" y="5798979"/>
            <a:ext cx="354209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87EBEBDB-3A9C-107E-659F-5EBBE38FE591}"/>
              </a:ext>
            </a:extLst>
          </p:cNvPr>
          <p:cNvSpPr txBox="1"/>
          <p:nvPr/>
        </p:nvSpPr>
        <p:spPr>
          <a:xfrm>
            <a:off x="8760432" y="6020062"/>
            <a:ext cx="36439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Click here for the answer.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7BF7998-F54A-4E61-D6F5-D087BF443D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6055" y="2006878"/>
            <a:ext cx="6096000" cy="2091252"/>
          </a:xfrm>
          <a:prstGeom prst="rect">
            <a:avLst/>
          </a:prstGeom>
        </p:spPr>
      </p:pic>
      <p:pic>
        <p:nvPicPr>
          <p:cNvPr id="17" name="CD1-TRACK 21 cut">
            <a:hlinkClick r:id="" action="ppaction://media"/>
            <a:extLst>
              <a:ext uri="{FF2B5EF4-FFF2-40B4-BE49-F238E27FC236}">
                <a16:creationId xmlns:a16="http://schemas.microsoft.com/office/drawing/2014/main" id="{37B723BA-8061-F761-25BD-20EC976871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955830" y="2500054"/>
            <a:ext cx="552450" cy="552450"/>
          </a:xfrm>
          <a:prstGeom prst="rect">
            <a:avLst/>
          </a:prstGeom>
        </p:spPr>
      </p:pic>
      <p:pic>
        <p:nvPicPr>
          <p:cNvPr id="20" name="CD1-TRACK 22 cut">
            <a:hlinkClick r:id="" action="ppaction://media"/>
            <a:extLst>
              <a:ext uri="{FF2B5EF4-FFF2-40B4-BE49-F238E27FC236}">
                <a16:creationId xmlns:a16="http://schemas.microsoft.com/office/drawing/2014/main" id="{55008CD4-EC6E-F0FC-2B98-C4160048729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03588" y="4941886"/>
            <a:ext cx="552450" cy="55245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57BBB0E-584E-DFFB-EB97-C1EEFA5DD055}"/>
              </a:ext>
            </a:extLst>
          </p:cNvPr>
          <p:cNvSpPr txBox="1"/>
          <p:nvPr/>
        </p:nvSpPr>
        <p:spPr>
          <a:xfrm>
            <a:off x="69011" y="833184"/>
            <a:ext cx="7168552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300" b="1" dirty="0"/>
              <a:t>a. “</a:t>
            </a:r>
            <a:r>
              <a:rPr lang="en-US" sz="3300" b="1" i="1" dirty="0"/>
              <a:t>Do you…</a:t>
            </a:r>
            <a:r>
              <a:rPr lang="en-US" sz="3300" b="1" dirty="0"/>
              <a:t>” often sounds like /</a:t>
            </a:r>
            <a:r>
              <a:rPr lang="en-US" sz="3300" b="1" dirty="0" err="1"/>
              <a:t>dju</a:t>
            </a:r>
            <a:r>
              <a:rPr lang="en-US" sz="3300" b="1" dirty="0"/>
              <a:t>:/. </a:t>
            </a:r>
          </a:p>
        </p:txBody>
      </p:sp>
    </p:spTree>
    <p:extLst>
      <p:ext uri="{BB962C8B-B14F-4D97-AF65-F5344CB8AC3E}">
        <p14:creationId xmlns:p14="http://schemas.microsoft.com/office/powerpoint/2010/main" val="2866887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8813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699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4E9B37B-80AC-3C57-CDF6-CCC610CCBB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6177"/>
            <a:ext cx="12192000" cy="610068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283143" y="451143"/>
            <a:ext cx="3236067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PRACTICE</a:t>
            </a:r>
          </a:p>
        </p:txBody>
      </p:sp>
    </p:spTree>
    <p:extLst>
      <p:ext uri="{BB962C8B-B14F-4D97-AF65-F5344CB8AC3E}">
        <p14:creationId xmlns:p14="http://schemas.microsoft.com/office/powerpoint/2010/main" val="985221864"/>
      </p:ext>
    </p:extLst>
  </p:cSld>
  <p:clrMapOvr>
    <a:masterClrMapping/>
  </p:clrMapOvr>
  <p:transition spd="med">
    <p:split orient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D8162E5-8E94-1A49-E181-A256DA02E86D}"/>
              </a:ext>
            </a:extLst>
          </p:cNvPr>
          <p:cNvSpPr/>
          <p:nvPr/>
        </p:nvSpPr>
        <p:spPr>
          <a:xfrm>
            <a:off x="61519" y="314016"/>
            <a:ext cx="10436719" cy="101566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000" b="1" dirty="0">
                <a:solidFill>
                  <a:srgbClr val="0070C0"/>
                </a:solidFill>
              </a:rPr>
              <a:t>Pair-work: Look at the following photos and make questions with </a:t>
            </a:r>
            <a:r>
              <a:rPr lang="en-US" sz="3000" b="1" i="1" dirty="0">
                <a:solidFill>
                  <a:srgbClr val="0070C0"/>
                </a:solidFill>
              </a:rPr>
              <a:t>DO YOU /</a:t>
            </a:r>
            <a:r>
              <a:rPr lang="en-US" sz="3000" b="1" i="1" dirty="0" err="1">
                <a:solidFill>
                  <a:srgbClr val="0070C0"/>
                </a:solidFill>
              </a:rPr>
              <a:t>dju</a:t>
            </a:r>
            <a:r>
              <a:rPr lang="en-US" sz="3000" b="1" i="1" dirty="0">
                <a:solidFill>
                  <a:srgbClr val="0070C0"/>
                </a:solidFill>
              </a:rPr>
              <a:t>:/. </a:t>
            </a:r>
            <a:r>
              <a:rPr lang="en-US" sz="3000" b="1" dirty="0">
                <a:solidFill>
                  <a:srgbClr val="0070C0"/>
                </a:solidFill>
              </a:rPr>
              <a:t>Then, take turns to ask and answer.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7805573-D9FE-6303-2F1C-CB89C9328433}"/>
              </a:ext>
            </a:extLst>
          </p:cNvPr>
          <p:cNvGrpSpPr/>
          <p:nvPr/>
        </p:nvGrpSpPr>
        <p:grpSpPr>
          <a:xfrm>
            <a:off x="-202018" y="1386062"/>
            <a:ext cx="4682972" cy="1015663"/>
            <a:chOff x="-185979" y="3970697"/>
            <a:chExt cx="4083810" cy="1292177"/>
          </a:xfrm>
          <a:noFill/>
        </p:grpSpPr>
        <p:sp>
          <p:nvSpPr>
            <p:cNvPr id="33" name="Speech Bubble: Rectangle 32">
              <a:extLst>
                <a:ext uri="{FF2B5EF4-FFF2-40B4-BE49-F238E27FC236}">
                  <a16:creationId xmlns:a16="http://schemas.microsoft.com/office/drawing/2014/main" id="{C79E6B98-F2FB-17EB-633C-A7AB76707C46}"/>
                </a:ext>
              </a:extLst>
            </p:cNvPr>
            <p:cNvSpPr/>
            <p:nvPr/>
          </p:nvSpPr>
          <p:spPr>
            <a:xfrm>
              <a:off x="22060" y="4047111"/>
              <a:ext cx="3875771" cy="1200206"/>
            </a:xfrm>
            <a:prstGeom prst="wedgeRectCallout">
              <a:avLst>
                <a:gd name="adj1" fmla="val -36946"/>
                <a:gd name="adj2" fmla="val 70858"/>
              </a:avLst>
            </a:prstGeom>
            <a:grp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000" dirty="0">
                <a:solidFill>
                  <a:srgbClr val="0070C0"/>
                </a:solidFill>
                <a:latin typeface="+mj-lt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DA8050D-A3CD-EED4-8D67-F9DE6FD05D74}"/>
                </a:ext>
              </a:extLst>
            </p:cNvPr>
            <p:cNvSpPr txBox="1"/>
            <p:nvPr/>
          </p:nvSpPr>
          <p:spPr>
            <a:xfrm>
              <a:off x="-185979" y="3970697"/>
              <a:ext cx="3875771" cy="1292177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b="1" i="0" strike="noStrike" baseline="0" dirty="0">
                  <a:solidFill>
                    <a:srgbClr val="0070C0"/>
                  </a:solidFill>
                  <a:latin typeface="+mj-lt"/>
                  <a:ea typeface="Cambria" panose="02040503050406030204" pitchFamily="18" charset="0"/>
                </a:rPr>
                <a:t>Do you </a:t>
              </a:r>
              <a:r>
                <a:rPr lang="en-US" sz="3000" i="0" u="none" strike="noStrike" baseline="0" dirty="0">
                  <a:solidFill>
                    <a:srgbClr val="0070C0"/>
                  </a:solidFill>
                  <a:latin typeface="+mj-lt"/>
                  <a:ea typeface="Cambria" panose="02040503050406030204" pitchFamily="18" charset="0"/>
                </a:rPr>
                <a:t>eat fruit and vegetables every day?</a:t>
              </a:r>
              <a:endParaRPr lang="en-US" sz="3000" dirty="0">
                <a:solidFill>
                  <a:srgbClr val="0070C0"/>
                </a:solidFill>
                <a:latin typeface="+mj-lt"/>
                <a:ea typeface="Cambria" panose="02040503050406030204" pitchFamily="18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8DAB582-0981-CB34-6987-63AC69735C1E}"/>
              </a:ext>
            </a:extLst>
          </p:cNvPr>
          <p:cNvGrpSpPr/>
          <p:nvPr/>
        </p:nvGrpSpPr>
        <p:grpSpPr>
          <a:xfrm>
            <a:off x="25153" y="2730188"/>
            <a:ext cx="4753424" cy="938127"/>
            <a:chOff x="28314" y="2885120"/>
            <a:chExt cx="4225834" cy="884597"/>
          </a:xfrm>
          <a:noFill/>
        </p:grpSpPr>
        <p:sp>
          <p:nvSpPr>
            <p:cNvPr id="39" name="Speech Bubble: Rectangle 38">
              <a:extLst>
                <a:ext uri="{FF2B5EF4-FFF2-40B4-BE49-F238E27FC236}">
                  <a16:creationId xmlns:a16="http://schemas.microsoft.com/office/drawing/2014/main" id="{F803EF6F-C7B6-2DDF-4C76-11DE26286777}"/>
                </a:ext>
              </a:extLst>
            </p:cNvPr>
            <p:cNvSpPr/>
            <p:nvPr/>
          </p:nvSpPr>
          <p:spPr>
            <a:xfrm>
              <a:off x="28314" y="2885120"/>
              <a:ext cx="4200213" cy="884597"/>
            </a:xfrm>
            <a:prstGeom prst="wedgeRectCallout">
              <a:avLst>
                <a:gd name="adj1" fmla="val 40863"/>
                <a:gd name="adj2" fmla="val 76832"/>
              </a:avLst>
            </a:prstGeom>
            <a:grp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000" dirty="0">
                <a:solidFill>
                  <a:srgbClr val="0070C0"/>
                </a:solidFill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B14709DB-D515-FA56-C6CD-D259252F5953}"/>
                </a:ext>
              </a:extLst>
            </p:cNvPr>
            <p:cNvSpPr txBox="1"/>
            <p:nvPr/>
          </p:nvSpPr>
          <p:spPr>
            <a:xfrm>
              <a:off x="39495" y="2983049"/>
              <a:ext cx="4214653" cy="522387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000" b="1" dirty="0">
                  <a:solidFill>
                    <a:srgbClr val="0070C0"/>
                  </a:solidFill>
                </a:rPr>
                <a:t>Do you </a:t>
              </a:r>
              <a:r>
                <a:rPr lang="en-US" sz="3000" dirty="0">
                  <a:solidFill>
                    <a:srgbClr val="0070C0"/>
                  </a:solidFill>
                </a:rPr>
                <a:t>often drink soda?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566BBFF8-86BC-4D7C-C6E9-0CBAE6503B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2099" y="1349581"/>
            <a:ext cx="6919901" cy="42021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35E4813-2CDB-4B3E-C148-96C627C2A9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1029" y="1795141"/>
            <a:ext cx="6985818" cy="428913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2437575-8E7F-6F63-5EC1-2C11ECC69A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4457" y="1842571"/>
            <a:ext cx="7078961" cy="4371762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F8875838-4156-282F-1ACA-DC2C5533C19D}"/>
              </a:ext>
            </a:extLst>
          </p:cNvPr>
          <p:cNvGrpSpPr/>
          <p:nvPr/>
        </p:nvGrpSpPr>
        <p:grpSpPr>
          <a:xfrm>
            <a:off x="36544" y="4028452"/>
            <a:ext cx="4753424" cy="938127"/>
            <a:chOff x="28314" y="2885120"/>
            <a:chExt cx="4225834" cy="884597"/>
          </a:xfrm>
          <a:noFill/>
        </p:grpSpPr>
        <p:sp>
          <p:nvSpPr>
            <p:cNvPr id="27" name="Speech Bubble: Rectangle 26">
              <a:extLst>
                <a:ext uri="{FF2B5EF4-FFF2-40B4-BE49-F238E27FC236}">
                  <a16:creationId xmlns:a16="http://schemas.microsoft.com/office/drawing/2014/main" id="{C29A8865-06F9-A99E-8CFC-04F898993EEB}"/>
                </a:ext>
              </a:extLst>
            </p:cNvPr>
            <p:cNvSpPr/>
            <p:nvPr/>
          </p:nvSpPr>
          <p:spPr>
            <a:xfrm>
              <a:off x="28314" y="2885120"/>
              <a:ext cx="4200213" cy="884597"/>
            </a:xfrm>
            <a:prstGeom prst="wedgeRectCallout">
              <a:avLst>
                <a:gd name="adj1" fmla="val 40863"/>
                <a:gd name="adj2" fmla="val 76832"/>
              </a:avLst>
            </a:prstGeom>
            <a:grp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000" dirty="0">
                <a:solidFill>
                  <a:srgbClr val="0070C0"/>
                </a:solidFill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D74BC33E-FED1-8A43-C23F-EB6AD53EDABE}"/>
                </a:ext>
              </a:extLst>
            </p:cNvPr>
            <p:cNvSpPr txBox="1"/>
            <p:nvPr/>
          </p:nvSpPr>
          <p:spPr>
            <a:xfrm>
              <a:off x="39495" y="2983049"/>
              <a:ext cx="4214653" cy="522387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000" b="1" dirty="0">
                  <a:solidFill>
                    <a:srgbClr val="0070C0"/>
                  </a:solidFill>
                </a:rPr>
                <a:t>Do you </a:t>
              </a:r>
              <a:r>
                <a:rPr lang="en-US" sz="3000" dirty="0">
                  <a:solidFill>
                    <a:srgbClr val="0070C0"/>
                  </a:solidFill>
                </a:rPr>
                <a:t>usually eat fast food?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6BF4B7B8-A847-F87D-3B66-0187B1E2B8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72364" y="1281353"/>
            <a:ext cx="6439073" cy="5126552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CF3D1C9B-4111-0A94-1037-B7436EE8442B}"/>
              </a:ext>
            </a:extLst>
          </p:cNvPr>
          <p:cNvGrpSpPr/>
          <p:nvPr/>
        </p:nvGrpSpPr>
        <p:grpSpPr>
          <a:xfrm>
            <a:off x="25153" y="5258261"/>
            <a:ext cx="5317702" cy="938127"/>
            <a:chOff x="28314" y="2885120"/>
            <a:chExt cx="4225834" cy="884597"/>
          </a:xfrm>
          <a:noFill/>
        </p:grpSpPr>
        <p:sp>
          <p:nvSpPr>
            <p:cNvPr id="36" name="Speech Bubble: Rectangle 35">
              <a:extLst>
                <a:ext uri="{FF2B5EF4-FFF2-40B4-BE49-F238E27FC236}">
                  <a16:creationId xmlns:a16="http://schemas.microsoft.com/office/drawing/2014/main" id="{141DEA7D-AC40-1225-FD1C-B0B2E207F78F}"/>
                </a:ext>
              </a:extLst>
            </p:cNvPr>
            <p:cNvSpPr/>
            <p:nvPr/>
          </p:nvSpPr>
          <p:spPr>
            <a:xfrm>
              <a:off x="28314" y="2885120"/>
              <a:ext cx="4200213" cy="884597"/>
            </a:xfrm>
            <a:prstGeom prst="wedgeRectCallout">
              <a:avLst>
                <a:gd name="adj1" fmla="val 40863"/>
                <a:gd name="adj2" fmla="val 76832"/>
              </a:avLst>
            </a:prstGeom>
            <a:grp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000" dirty="0">
                <a:solidFill>
                  <a:srgbClr val="0070C0"/>
                </a:solidFill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36A05F9A-AB53-939A-736A-6079B172D34D}"/>
                </a:ext>
              </a:extLst>
            </p:cNvPr>
            <p:cNvSpPr txBox="1"/>
            <p:nvPr/>
          </p:nvSpPr>
          <p:spPr>
            <a:xfrm>
              <a:off x="39495" y="2983049"/>
              <a:ext cx="4214653" cy="522387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000" b="1" dirty="0">
                  <a:solidFill>
                    <a:srgbClr val="0070C0"/>
                  </a:solidFill>
                </a:rPr>
                <a:t>Do you </a:t>
              </a:r>
              <a:r>
                <a:rPr lang="en-US" sz="3000" dirty="0">
                  <a:solidFill>
                    <a:srgbClr val="0070C0"/>
                  </a:solidFill>
                </a:rPr>
                <a:t>play games every night?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33670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D8162E5-8E94-1A49-E181-A256DA02E86D}"/>
              </a:ext>
            </a:extLst>
          </p:cNvPr>
          <p:cNvSpPr/>
          <p:nvPr/>
        </p:nvSpPr>
        <p:spPr>
          <a:xfrm>
            <a:off x="0" y="294710"/>
            <a:ext cx="11586258" cy="8874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ts val="3100"/>
              </a:lnSpc>
            </a:pPr>
            <a:r>
              <a:rPr lang="en-US" sz="2800" i="1" dirty="0">
                <a:solidFill>
                  <a:srgbClr val="0070C0"/>
                </a:solidFill>
              </a:rPr>
              <a:t>Practice the conversation. Replace the red phrases with the phrases in the box. Then, swap roles and repeat.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4E99558-CF2F-4972-73DE-2C598D07D8D9}"/>
              </a:ext>
            </a:extLst>
          </p:cNvPr>
          <p:cNvSpPr txBox="1"/>
          <p:nvPr/>
        </p:nvSpPr>
        <p:spPr>
          <a:xfrm>
            <a:off x="0" y="1090630"/>
            <a:ext cx="7469311" cy="54938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 dirty="0">
                <a:solidFill>
                  <a:srgbClr val="0070C0"/>
                </a:solidFill>
                <a:latin typeface="+mj-lt"/>
              </a:rPr>
              <a:t>Doctor: Good morning. How can I help you?</a:t>
            </a:r>
          </a:p>
          <a:p>
            <a:r>
              <a:rPr lang="en-US" sz="2700" dirty="0">
                <a:solidFill>
                  <a:srgbClr val="0070C0"/>
                </a:solidFill>
                <a:latin typeface="+mj-lt"/>
              </a:rPr>
              <a:t>Patient: I feel sick. I </a:t>
            </a:r>
            <a:r>
              <a:rPr lang="en-US" sz="2700" dirty="0">
                <a:solidFill>
                  <a:srgbClr val="FF0000"/>
                </a:solidFill>
                <a:latin typeface="+mj-lt"/>
              </a:rPr>
              <a:t>1) feel weak </a:t>
            </a:r>
            <a:r>
              <a:rPr lang="en-US" sz="2700" dirty="0">
                <a:solidFill>
                  <a:srgbClr val="0070C0"/>
                </a:solidFill>
                <a:latin typeface="+mj-lt"/>
              </a:rPr>
              <a:t>and I </a:t>
            </a:r>
            <a:r>
              <a:rPr lang="en-US" sz="2700" dirty="0">
                <a:solidFill>
                  <a:srgbClr val="FF0000"/>
                </a:solidFill>
                <a:latin typeface="+mj-lt"/>
              </a:rPr>
              <a:t>2) have a stomachache</a:t>
            </a:r>
            <a:r>
              <a:rPr lang="en-US" sz="2700" dirty="0">
                <a:solidFill>
                  <a:srgbClr val="0070C0"/>
                </a:solidFill>
                <a:latin typeface="+mj-lt"/>
              </a:rPr>
              <a:t>.</a:t>
            </a:r>
          </a:p>
          <a:p>
            <a:r>
              <a:rPr lang="en-US" sz="2700" dirty="0">
                <a:solidFill>
                  <a:srgbClr val="0070C0"/>
                </a:solidFill>
                <a:latin typeface="+mj-lt"/>
              </a:rPr>
              <a:t>Doctor: I see. </a:t>
            </a:r>
            <a:r>
              <a:rPr lang="en-US" sz="2700" u="sng" dirty="0">
                <a:solidFill>
                  <a:srgbClr val="0070C0"/>
                </a:solidFill>
                <a:latin typeface="+mj-lt"/>
              </a:rPr>
              <a:t>Do you</a:t>
            </a:r>
            <a:r>
              <a:rPr lang="en-US" sz="2700" dirty="0">
                <a:solidFill>
                  <a:srgbClr val="FF0000"/>
                </a:solidFill>
                <a:latin typeface="+mj-lt"/>
              </a:rPr>
              <a:t> 3) eat enough </a:t>
            </a:r>
            <a:r>
              <a:rPr lang="en-US" sz="2700" dirty="0">
                <a:solidFill>
                  <a:srgbClr val="0070C0"/>
                </a:solidFill>
                <a:latin typeface="+mj-lt"/>
              </a:rPr>
              <a:t>every day?</a:t>
            </a:r>
          </a:p>
          <a:p>
            <a:r>
              <a:rPr lang="en-US" sz="2700" dirty="0">
                <a:solidFill>
                  <a:srgbClr val="0070C0"/>
                </a:solidFill>
                <a:latin typeface="+mj-lt"/>
              </a:rPr>
              <a:t>Patient: No. Sometimes, I </a:t>
            </a:r>
            <a:r>
              <a:rPr lang="en-US" sz="2700" dirty="0">
                <a:solidFill>
                  <a:srgbClr val="FF0000"/>
                </a:solidFill>
                <a:latin typeface="+mj-lt"/>
              </a:rPr>
              <a:t>4) don't eat lunch</a:t>
            </a:r>
            <a:r>
              <a:rPr lang="en-US" sz="2700" dirty="0">
                <a:solidFill>
                  <a:srgbClr val="0070C0"/>
                </a:solidFill>
                <a:latin typeface="+mj-lt"/>
              </a:rPr>
              <a:t>.</a:t>
            </a:r>
          </a:p>
          <a:p>
            <a:r>
              <a:rPr lang="en-US" sz="2700" dirty="0">
                <a:solidFill>
                  <a:srgbClr val="0070C0"/>
                </a:solidFill>
                <a:latin typeface="+mj-lt"/>
              </a:rPr>
              <a:t>Doctor: You should </a:t>
            </a:r>
            <a:r>
              <a:rPr lang="en-US" sz="2700" dirty="0">
                <a:solidFill>
                  <a:srgbClr val="FF0000"/>
                </a:solidFill>
                <a:latin typeface="+mj-lt"/>
              </a:rPr>
              <a:t>5) eat properly </a:t>
            </a:r>
            <a:r>
              <a:rPr lang="en-US" sz="2700" dirty="0">
                <a:solidFill>
                  <a:srgbClr val="0070C0"/>
                </a:solidFill>
                <a:latin typeface="+mj-lt"/>
              </a:rPr>
              <a:t>every day.</a:t>
            </a:r>
          </a:p>
          <a:p>
            <a:r>
              <a:rPr lang="en-US" sz="2700" dirty="0">
                <a:solidFill>
                  <a:srgbClr val="0070C0"/>
                </a:solidFill>
                <a:latin typeface="+mj-lt"/>
              </a:rPr>
              <a:t>Do you eat fruit and vegetables?</a:t>
            </a:r>
          </a:p>
          <a:p>
            <a:r>
              <a:rPr lang="en-US" sz="2700" dirty="0">
                <a:solidFill>
                  <a:srgbClr val="0070C0"/>
                </a:solidFill>
                <a:latin typeface="+mj-lt"/>
              </a:rPr>
              <a:t>Patient: No, not really. I eat a lot of </a:t>
            </a:r>
            <a:r>
              <a:rPr lang="en-US" sz="2700" dirty="0">
                <a:solidFill>
                  <a:srgbClr val="FF0000"/>
                </a:solidFill>
                <a:latin typeface="+mj-lt"/>
              </a:rPr>
              <a:t>6) fast food</a:t>
            </a:r>
            <a:r>
              <a:rPr lang="en-US" sz="2700" dirty="0">
                <a:solidFill>
                  <a:srgbClr val="0070C0"/>
                </a:solidFill>
                <a:latin typeface="+mj-lt"/>
              </a:rPr>
              <a:t>.</a:t>
            </a:r>
          </a:p>
          <a:p>
            <a:r>
              <a:rPr lang="en-US" sz="2700" dirty="0">
                <a:solidFill>
                  <a:srgbClr val="0070C0"/>
                </a:solidFill>
                <a:latin typeface="+mj-lt"/>
              </a:rPr>
              <a:t>Doctor: You shouldn't eat so much </a:t>
            </a:r>
            <a:r>
              <a:rPr lang="en-US" sz="2700" dirty="0">
                <a:solidFill>
                  <a:srgbClr val="FF0000"/>
                </a:solidFill>
                <a:latin typeface="+mj-lt"/>
              </a:rPr>
              <a:t>7) junk food</a:t>
            </a:r>
            <a:r>
              <a:rPr lang="en-US" sz="2700" dirty="0">
                <a:solidFill>
                  <a:srgbClr val="0070C0"/>
                </a:solidFill>
                <a:latin typeface="+mj-lt"/>
              </a:rPr>
              <a:t>.</a:t>
            </a:r>
          </a:p>
          <a:p>
            <a:r>
              <a:rPr lang="en-US" sz="2700" dirty="0">
                <a:solidFill>
                  <a:srgbClr val="0070C0"/>
                </a:solidFill>
                <a:latin typeface="+mj-lt"/>
              </a:rPr>
              <a:t>Patient: OK.</a:t>
            </a:r>
          </a:p>
          <a:p>
            <a:r>
              <a:rPr lang="en-US" sz="2700" dirty="0">
                <a:solidFill>
                  <a:srgbClr val="0070C0"/>
                </a:solidFill>
                <a:latin typeface="+mj-lt"/>
              </a:rPr>
              <a:t>Doctor: And you should </a:t>
            </a:r>
            <a:r>
              <a:rPr lang="en-US" sz="2700" dirty="0">
                <a:solidFill>
                  <a:srgbClr val="FF0000"/>
                </a:solidFill>
                <a:latin typeface="+mj-lt"/>
              </a:rPr>
              <a:t>8) get some rest</a:t>
            </a:r>
            <a:r>
              <a:rPr lang="en-US" sz="2700" dirty="0">
                <a:solidFill>
                  <a:srgbClr val="0070C0"/>
                </a:solidFill>
                <a:latin typeface="+mj-lt"/>
              </a:rPr>
              <a:t>.</a:t>
            </a:r>
          </a:p>
          <a:p>
            <a:r>
              <a:rPr lang="en-US" sz="2700" dirty="0">
                <a:solidFill>
                  <a:srgbClr val="0070C0"/>
                </a:solidFill>
                <a:latin typeface="+mj-lt"/>
              </a:rPr>
              <a:t>Patient: Thank you, Doctor.</a:t>
            </a:r>
          </a:p>
          <a:p>
            <a:r>
              <a:rPr lang="en-US" sz="2700" dirty="0">
                <a:solidFill>
                  <a:srgbClr val="0070C0"/>
                </a:solidFill>
                <a:latin typeface="+mj-lt"/>
              </a:rPr>
              <a:t>Doctor: You're welcome.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99C7680-628B-8731-E8AA-9324A357234B}"/>
              </a:ext>
            </a:extLst>
          </p:cNvPr>
          <p:cNvSpPr txBox="1"/>
          <p:nvPr/>
        </p:nvSpPr>
        <p:spPr>
          <a:xfrm>
            <a:off x="7096206" y="1382602"/>
            <a:ext cx="5095794" cy="5001369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2900" dirty="0">
                <a:solidFill>
                  <a:srgbClr val="FF0000"/>
                </a:solidFill>
                <a:latin typeface="+mj-lt"/>
              </a:rPr>
              <a:t>1) </a:t>
            </a:r>
            <a:r>
              <a:rPr lang="en-US" sz="2900" i="1" u="none" strike="noStrike" baseline="0" dirty="0">
                <a:solidFill>
                  <a:srgbClr val="FF0000"/>
                </a:solidFill>
                <a:latin typeface="+mj-lt"/>
              </a:rPr>
              <a:t>feel tired / don't sleep well</a:t>
            </a:r>
          </a:p>
          <a:p>
            <a:r>
              <a:rPr lang="en-US" sz="2900" i="1" u="none" strike="noStrike" baseline="0" dirty="0">
                <a:solidFill>
                  <a:srgbClr val="FF0000"/>
                </a:solidFill>
                <a:latin typeface="+mj-lt"/>
              </a:rPr>
              <a:t>2) sore throat / fever</a:t>
            </a:r>
          </a:p>
          <a:p>
            <a:r>
              <a:rPr lang="en-US" sz="2900" i="1" u="none" strike="noStrike" baseline="0" dirty="0">
                <a:solidFill>
                  <a:srgbClr val="FF0000"/>
                </a:solidFill>
                <a:latin typeface="+mj-lt"/>
              </a:rPr>
              <a:t>3) drink enough water /</a:t>
            </a:r>
            <a:br>
              <a:rPr lang="en-US" sz="2900" i="1" u="none" strike="noStrike" baseline="0" dirty="0">
                <a:solidFill>
                  <a:srgbClr val="FF0000"/>
                </a:solidFill>
                <a:latin typeface="+mj-lt"/>
              </a:rPr>
            </a:br>
            <a:r>
              <a:rPr lang="en-US" sz="2900" i="1" u="none" strike="noStrike" baseline="0" dirty="0">
                <a:solidFill>
                  <a:srgbClr val="FF0000"/>
                </a:solidFill>
                <a:latin typeface="+mj-lt"/>
              </a:rPr>
              <a:t>exercise enough</a:t>
            </a:r>
          </a:p>
          <a:p>
            <a:r>
              <a:rPr lang="en-US" sz="2900" i="1" u="none" strike="noStrike" baseline="0" dirty="0">
                <a:solidFill>
                  <a:srgbClr val="FF0000"/>
                </a:solidFill>
                <a:latin typeface="+mj-lt"/>
              </a:rPr>
              <a:t>4) I drink too much coke /</a:t>
            </a:r>
            <a:br>
              <a:rPr lang="en-US" sz="2900" i="1" u="none" strike="noStrike" baseline="0" dirty="0">
                <a:solidFill>
                  <a:srgbClr val="FF0000"/>
                </a:solidFill>
                <a:latin typeface="+mj-lt"/>
              </a:rPr>
            </a:br>
            <a:r>
              <a:rPr lang="en-US" sz="2900" i="1" u="none" strike="noStrike" baseline="0" dirty="0">
                <a:solidFill>
                  <a:srgbClr val="FF0000"/>
                </a:solidFill>
                <a:latin typeface="+mj-lt"/>
              </a:rPr>
              <a:t>I'm lazy</a:t>
            </a:r>
          </a:p>
          <a:p>
            <a:r>
              <a:rPr lang="en-US" sz="2900" i="1" dirty="0">
                <a:solidFill>
                  <a:srgbClr val="FF0000"/>
                </a:solidFill>
                <a:latin typeface="+mj-lt"/>
              </a:rPr>
              <a:t>5</a:t>
            </a:r>
            <a:r>
              <a:rPr lang="en-US" sz="2900" i="1" u="none" strike="noStrike" baseline="0" dirty="0">
                <a:solidFill>
                  <a:srgbClr val="FF0000"/>
                </a:solidFill>
                <a:latin typeface="+mj-lt"/>
              </a:rPr>
              <a:t>) drink water /</a:t>
            </a:r>
            <a:r>
              <a:rPr lang="en-US" sz="2900" i="1" u="none" strike="noStrike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900" i="1" u="none" strike="noStrike" baseline="0" dirty="0">
                <a:solidFill>
                  <a:srgbClr val="FF0000"/>
                </a:solidFill>
                <a:latin typeface="+mj-lt"/>
              </a:rPr>
              <a:t>play some sports</a:t>
            </a:r>
          </a:p>
          <a:p>
            <a:r>
              <a:rPr lang="en-US" sz="2900" i="1" dirty="0">
                <a:solidFill>
                  <a:srgbClr val="FF0000"/>
                </a:solidFill>
                <a:latin typeface="+mj-lt"/>
              </a:rPr>
              <a:t>6</a:t>
            </a:r>
            <a:r>
              <a:rPr lang="en-US" sz="2900" i="1" u="none" strike="noStrike" baseline="0" dirty="0">
                <a:solidFill>
                  <a:srgbClr val="FF0000"/>
                </a:solidFill>
                <a:latin typeface="+mj-lt"/>
              </a:rPr>
              <a:t>) chocolate / French fries</a:t>
            </a:r>
          </a:p>
          <a:p>
            <a:r>
              <a:rPr lang="en-US" sz="2900" i="1" u="none" strike="noStrike" baseline="0" dirty="0">
                <a:solidFill>
                  <a:srgbClr val="FF0000"/>
                </a:solidFill>
                <a:latin typeface="+mj-lt"/>
              </a:rPr>
              <a:t>7) sugar / unhealthy food</a:t>
            </a:r>
          </a:p>
          <a:p>
            <a:r>
              <a:rPr lang="en-US" sz="2900" i="1" u="none" strike="noStrike" baseline="0" dirty="0">
                <a:solidFill>
                  <a:srgbClr val="FF0000"/>
                </a:solidFill>
                <a:latin typeface="+mj-lt"/>
              </a:rPr>
              <a:t>8) keep warm / </a:t>
            </a:r>
            <a:br>
              <a:rPr lang="en-US" sz="2900" i="1" u="none" strike="noStrike" baseline="0" dirty="0">
                <a:solidFill>
                  <a:srgbClr val="FF0000"/>
                </a:solidFill>
                <a:latin typeface="+mj-lt"/>
              </a:rPr>
            </a:br>
            <a:r>
              <a:rPr lang="en-US" sz="2900" i="1" u="none" strike="noStrike" baseline="0" dirty="0">
                <a:solidFill>
                  <a:srgbClr val="FF0000"/>
                </a:solidFill>
                <a:latin typeface="+mj-lt"/>
              </a:rPr>
              <a:t>take some medicine</a:t>
            </a:r>
            <a:endParaRPr lang="en-US" sz="2900" i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87797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5768E0-64FE-BAFD-B599-73624830B7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897274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7955667" y="423746"/>
            <a:ext cx="4236333" cy="64371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SPEAKING</a:t>
            </a:r>
          </a:p>
        </p:txBody>
      </p:sp>
    </p:spTree>
    <p:extLst>
      <p:ext uri="{BB962C8B-B14F-4D97-AF65-F5344CB8AC3E}">
        <p14:creationId xmlns:p14="http://schemas.microsoft.com/office/powerpoint/2010/main" val="3945096117"/>
      </p:ext>
    </p:extLst>
  </p:cSld>
  <p:clrMapOvr>
    <a:masterClrMapping/>
  </p:clrMapOvr>
  <p:transition spd="med">
    <p:split orient="vert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84476" y="189538"/>
            <a:ext cx="6223048" cy="55399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solidFill>
                  <a:srgbClr val="0070C0"/>
                </a:solidFill>
              </a:rPr>
              <a:t>How Are You Feeling Today?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CC0DAD7-C0E2-750A-2BD1-F47092BEA0F4}"/>
              </a:ext>
            </a:extLst>
          </p:cNvPr>
          <p:cNvSpPr/>
          <p:nvPr/>
        </p:nvSpPr>
        <p:spPr>
          <a:xfrm>
            <a:off x="0" y="743536"/>
            <a:ext cx="12192000" cy="138499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2800" i="1" dirty="0">
                <a:solidFill>
                  <a:srgbClr val="0070C0"/>
                </a:solidFill>
              </a:rPr>
              <a:t>a. In pairs: Student B, p.118 File 2. Student A, you're a doctor giving advice to a sick patient. Ask your patient questions, complete the questionnaire, and give advice if you need to for each question.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597BAD-07D3-9BDB-0F0E-F3FBB83AFC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44594"/>
            <a:ext cx="12192000" cy="4363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8599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CC0DAD7-C0E2-750A-2BD1-F47092BEA0F4}"/>
              </a:ext>
            </a:extLst>
          </p:cNvPr>
          <p:cNvSpPr/>
          <p:nvPr/>
        </p:nvSpPr>
        <p:spPr>
          <a:xfrm>
            <a:off x="0" y="726462"/>
            <a:ext cx="12192000" cy="95410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2800" i="1" dirty="0">
                <a:solidFill>
                  <a:srgbClr val="0070C0"/>
                </a:solidFill>
              </a:rPr>
              <a:t>a. In pairs: Student B is the patient. Answer the doctor's questions and write down the doctor's advice.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2F660DD-D5DD-E0A8-9C5C-DC87DEA270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26722"/>
            <a:ext cx="7017482" cy="205416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9CD5CA5-DFA7-0873-286E-650AA985C6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2867" y="4461049"/>
            <a:ext cx="7760292" cy="178497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70AD87B-B850-D82E-43A0-0F81CC2A79DD}"/>
              </a:ext>
            </a:extLst>
          </p:cNvPr>
          <p:cNvSpPr/>
          <p:nvPr/>
        </p:nvSpPr>
        <p:spPr>
          <a:xfrm>
            <a:off x="2984476" y="189538"/>
            <a:ext cx="6223048" cy="55399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solidFill>
                  <a:srgbClr val="0070C0"/>
                </a:solidFill>
              </a:rPr>
              <a:t>How Are You Feeling Today?</a:t>
            </a:r>
          </a:p>
        </p:txBody>
      </p:sp>
    </p:spTree>
    <p:extLst>
      <p:ext uri="{BB962C8B-B14F-4D97-AF65-F5344CB8AC3E}">
        <p14:creationId xmlns:p14="http://schemas.microsoft.com/office/powerpoint/2010/main" val="7019590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" y="390485"/>
            <a:ext cx="12192001" cy="161582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300" i="1" dirty="0">
                <a:solidFill>
                  <a:srgbClr val="0070C0"/>
                </a:solidFill>
                <a:latin typeface="+mj-lt"/>
              </a:rPr>
              <a:t>b. Swap roles. Student A, now you're the patient. Student B, the doctor, changes the questionnaire based on the patient’s problems.</a:t>
            </a:r>
            <a:br>
              <a:rPr lang="en-US" sz="3300" i="1" dirty="0">
                <a:solidFill>
                  <a:srgbClr val="0070C0"/>
                </a:solidFill>
                <a:latin typeface="+mj-lt"/>
              </a:rPr>
            </a:br>
            <a:r>
              <a:rPr lang="en-US" sz="3300" i="1" dirty="0">
                <a:solidFill>
                  <a:srgbClr val="0070C0"/>
                </a:solidFill>
                <a:latin typeface="+mj-lt"/>
              </a:rPr>
              <a:t>The patient answers the doctor's questions and write down the advice.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4D8F80C-2BD4-9191-B517-908D66E7DFE6}"/>
              </a:ext>
            </a:extLst>
          </p:cNvPr>
          <p:cNvSpPr txBox="1"/>
          <p:nvPr/>
        </p:nvSpPr>
        <p:spPr>
          <a:xfrm>
            <a:off x="0" y="2286784"/>
            <a:ext cx="5525692" cy="206210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3200" i="0" u="none" strike="noStrike" baseline="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You have a cough, a headache, and you feel weak. You eat a lot of fast food and you always watch TV until midnight.</a:t>
            </a:r>
            <a:endParaRPr lang="en-US" sz="3200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C020975-15DD-B896-BDA1-180BE70D77A2}"/>
              </a:ext>
            </a:extLst>
          </p:cNvPr>
          <p:cNvSpPr txBox="1"/>
          <p:nvPr/>
        </p:nvSpPr>
        <p:spPr>
          <a:xfrm>
            <a:off x="5008880" y="4500692"/>
            <a:ext cx="7071360" cy="1825756"/>
          </a:xfrm>
          <a:prstGeom prst="rect">
            <a:avLst/>
          </a:prstGeom>
          <a:solidFill>
            <a:srgbClr val="F9F8BC"/>
          </a:solidFill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200" b="1" i="0" u="none" strike="noStrike" baseline="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Doctor’s advice</a:t>
            </a:r>
          </a:p>
          <a:p>
            <a:pPr>
              <a:lnSpc>
                <a:spcPct val="120000"/>
              </a:lnSpc>
            </a:pP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You should __________________.</a:t>
            </a:r>
          </a:p>
          <a:p>
            <a:pPr>
              <a:lnSpc>
                <a:spcPct val="120000"/>
              </a:lnSpc>
            </a:pP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You shouldn’t _________________.</a:t>
            </a:r>
          </a:p>
        </p:txBody>
      </p:sp>
    </p:spTree>
    <p:extLst>
      <p:ext uri="{BB962C8B-B14F-4D97-AF65-F5344CB8AC3E}">
        <p14:creationId xmlns:p14="http://schemas.microsoft.com/office/powerpoint/2010/main" val="240988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10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03847" y="2645692"/>
            <a:ext cx="65967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70C0"/>
                </a:solidFill>
              </a:rPr>
              <a:t>Unit 2: Health</a:t>
            </a:r>
            <a:endParaRPr lang="en-US" sz="3200" b="1" dirty="0">
              <a:solidFill>
                <a:srgbClr val="0070C0"/>
              </a:solidFill>
            </a:endParaRPr>
          </a:p>
          <a:p>
            <a:pPr algn="ctr"/>
            <a:r>
              <a:rPr lang="en-US" sz="3200" b="1" dirty="0">
                <a:solidFill>
                  <a:srgbClr val="00B050"/>
                </a:solidFill>
              </a:rPr>
              <a:t>Lesson 2.3: Pronunciation &amp; Speaking</a:t>
            </a:r>
            <a:endParaRPr lang="en-US" sz="3200" dirty="0"/>
          </a:p>
          <a:p>
            <a:pPr algn="ctr"/>
            <a:r>
              <a:rPr lang="en-US" sz="3200" dirty="0">
                <a:solidFill>
                  <a:srgbClr val="FF0000"/>
                </a:solidFill>
              </a:rPr>
              <a:t>Page</a:t>
            </a:r>
            <a:r>
              <a:rPr lang="en-US" sz="3200" dirty="0"/>
              <a:t> </a:t>
            </a:r>
            <a:r>
              <a:rPr lang="en-US" sz="3200" dirty="0">
                <a:solidFill>
                  <a:srgbClr val="FF0000"/>
                </a:solidFill>
              </a:rPr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4083332048"/>
      </p:ext>
    </p:extLst>
  </p:cSld>
  <p:clrMapOvr>
    <a:masterClrMapping/>
  </p:clrMapOvr>
  <p:transition spd="med">
    <p:split orient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20386474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62473" y="886408"/>
            <a:ext cx="112713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Write a short paragraph about what you </a:t>
            </a:r>
            <a:r>
              <a:rPr lang="en-US" sz="3600" i="1" dirty="0">
                <a:solidFill>
                  <a:srgbClr val="FF0000"/>
                </a:solidFill>
              </a:rPr>
              <a:t>should</a:t>
            </a:r>
            <a:r>
              <a:rPr lang="en-US" sz="3600" i="1" dirty="0">
                <a:solidFill>
                  <a:srgbClr val="0070C0"/>
                </a:solidFill>
              </a:rPr>
              <a:t> / </a:t>
            </a:r>
            <a:r>
              <a:rPr lang="en-US" sz="3600" i="1" dirty="0">
                <a:solidFill>
                  <a:srgbClr val="FF0000"/>
                </a:solidFill>
              </a:rPr>
              <a:t>shouldn’t</a:t>
            </a:r>
            <a:r>
              <a:rPr lang="en-US" sz="3600" i="1" dirty="0">
                <a:solidFill>
                  <a:srgbClr val="0070C0"/>
                </a:solidFill>
              </a:rPr>
              <a:t> do to stay healthy. Write about 70 words.</a:t>
            </a:r>
          </a:p>
        </p:txBody>
      </p:sp>
    </p:spTree>
    <p:extLst>
      <p:ext uri="{BB962C8B-B14F-4D97-AF65-F5344CB8AC3E}">
        <p14:creationId xmlns:p14="http://schemas.microsoft.com/office/powerpoint/2010/main" val="17422935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590049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14311805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996017" y="1858299"/>
            <a:ext cx="9586366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- Practice sound change with </a:t>
            </a:r>
            <a:r>
              <a:rPr lang="en-US" sz="3600" b="1" i="1" dirty="0">
                <a:solidFill>
                  <a:srgbClr val="0070C0"/>
                </a:solidFill>
              </a:rPr>
              <a:t>DO YOU /</a:t>
            </a:r>
            <a:r>
              <a:rPr lang="en-US" sz="3600" b="1" i="1" dirty="0" err="1">
                <a:solidFill>
                  <a:srgbClr val="0070C0"/>
                </a:solidFill>
              </a:rPr>
              <a:t>dju</a:t>
            </a:r>
            <a:r>
              <a:rPr lang="en-US" sz="3600" b="1" i="1" dirty="0">
                <a:solidFill>
                  <a:srgbClr val="0070C0"/>
                </a:solidFill>
              </a:rPr>
              <a:t>:/. </a:t>
            </a:r>
            <a:endParaRPr lang="en-US" sz="3600" i="1" dirty="0">
              <a:solidFill>
                <a:srgbClr val="0070C0"/>
              </a:solidFill>
            </a:endParaRPr>
          </a:p>
          <a:p>
            <a:pPr marL="287338" indent="-287338"/>
            <a:r>
              <a:rPr lang="en-US" sz="3600" i="1" dirty="0">
                <a:solidFill>
                  <a:srgbClr val="0070C0"/>
                </a:solidFill>
              </a:rPr>
              <a:t>- Practice giving advice and persuading someone       to have a healthy lifestyle with </a:t>
            </a:r>
            <a:r>
              <a:rPr lang="en-US" sz="3600" b="1" i="1" dirty="0">
                <a:solidFill>
                  <a:srgbClr val="0070C0"/>
                </a:solidFill>
              </a:rPr>
              <a:t>SHOULD.</a:t>
            </a:r>
          </a:p>
        </p:txBody>
      </p:sp>
    </p:spTree>
    <p:extLst>
      <p:ext uri="{BB962C8B-B14F-4D97-AF65-F5344CB8AC3E}">
        <p14:creationId xmlns:p14="http://schemas.microsoft.com/office/powerpoint/2010/main" val="1657387981"/>
      </p:ext>
    </p:extLst>
  </p:cSld>
  <p:clrMapOvr>
    <a:masterClrMapping/>
  </p:clrMapOvr>
  <p:transition spd="med">
    <p:split orient="vert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634482" y="2187934"/>
            <a:ext cx="11103428" cy="3416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</a:t>
            </a:r>
            <a:r>
              <a:rPr lang="en-US" sz="3600" b="1" dirty="0">
                <a:solidFill>
                  <a:srgbClr val="0070C0"/>
                </a:solidFill>
              </a:rPr>
              <a:t>DO YOU /</a:t>
            </a:r>
            <a:r>
              <a:rPr lang="en-US" sz="3600" b="1" dirty="0" err="1">
                <a:solidFill>
                  <a:srgbClr val="FF0000"/>
                </a:solidFill>
              </a:rPr>
              <a:t>dju</a:t>
            </a:r>
            <a:r>
              <a:rPr lang="en-US" sz="3600" b="1" dirty="0">
                <a:solidFill>
                  <a:srgbClr val="FF0000"/>
                </a:solidFill>
              </a:rPr>
              <a:t>:</a:t>
            </a:r>
            <a:r>
              <a:rPr lang="en-US" sz="3600" b="1" dirty="0">
                <a:solidFill>
                  <a:srgbClr val="0070C0"/>
                </a:solidFill>
              </a:rPr>
              <a:t>/ </a:t>
            </a:r>
            <a:r>
              <a:rPr lang="en-US" sz="3600" dirty="0">
                <a:solidFill>
                  <a:srgbClr val="0070C0"/>
                </a:solidFill>
              </a:rPr>
              <a:t>and</a:t>
            </a:r>
            <a:r>
              <a:rPr lang="en-US" sz="3600" b="1" dirty="0">
                <a:solidFill>
                  <a:srgbClr val="0070C0"/>
                </a:solidFill>
              </a:rPr>
              <a:t> SHOULD 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Review the vocabularies in lesson 2.1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Review the grammar point in lesson 2.2 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18, SB)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7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World DHA App</a:t>
            </a:r>
            <a:r>
              <a:rPr lang="en-US" sz="3600" i="1" dirty="0">
                <a:solidFill>
                  <a:srgbClr val="0070C0"/>
                </a:solidFill>
              </a:rPr>
              <a:t> on </a:t>
            </a:r>
            <a:r>
              <a:rPr lang="en-US" sz="3600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i="1" dirty="0">
                <a:solidFill>
                  <a:srgbClr val="0070C0"/>
                </a:solidFill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75909764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11500" y="557530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776241"/>
      </p:ext>
    </p:extLst>
  </p:cSld>
  <p:clrMapOvr>
    <a:masterClrMapping/>
  </p:clrMapOvr>
  <p:transition spd="med">
    <p:split orient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16627" y="627013"/>
            <a:ext cx="3265715" cy="584775"/>
          </a:xfrm>
          <a:prstGeom prst="rect">
            <a:avLst/>
          </a:prstGeom>
          <a:solidFill>
            <a:srgbClr val="0070C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LESSSON OUTLINE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E255EEF-83C6-E749-018B-7809966EE5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9333" y="1559345"/>
            <a:ext cx="1920785" cy="570039"/>
          </a:xfrm>
          <a:prstGeom prst="rect">
            <a:avLst/>
          </a:prstGeom>
        </p:spPr>
      </p:pic>
      <p:sp>
        <p:nvSpPr>
          <p:cNvPr id="16" name="Round Diagonal Corner Rectangle 10">
            <a:extLst>
              <a:ext uri="{FF2B5EF4-FFF2-40B4-BE49-F238E27FC236}">
                <a16:creationId xmlns:a16="http://schemas.microsoft.com/office/drawing/2014/main" id="{AB1C4153-2374-9B0A-0E87-6E467A143F7D}"/>
              </a:ext>
            </a:extLst>
          </p:cNvPr>
          <p:cNvSpPr/>
          <p:nvPr/>
        </p:nvSpPr>
        <p:spPr>
          <a:xfrm>
            <a:off x="2861633" y="4916619"/>
            <a:ext cx="2378633" cy="539496"/>
          </a:xfrm>
          <a:prstGeom prst="round2Diag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Wrap-up</a:t>
            </a:r>
          </a:p>
        </p:txBody>
      </p:sp>
      <p:sp>
        <p:nvSpPr>
          <p:cNvPr id="17" name="Round Diagonal Corner Rectangle 10">
            <a:extLst>
              <a:ext uri="{FF2B5EF4-FFF2-40B4-BE49-F238E27FC236}">
                <a16:creationId xmlns:a16="http://schemas.microsoft.com/office/drawing/2014/main" id="{F44842C3-485A-1B2B-68DC-8C605FFB468E}"/>
              </a:ext>
            </a:extLst>
          </p:cNvPr>
          <p:cNvSpPr/>
          <p:nvPr/>
        </p:nvSpPr>
        <p:spPr>
          <a:xfrm>
            <a:off x="1670851" y="2315238"/>
            <a:ext cx="2378633" cy="539496"/>
          </a:xfrm>
          <a:prstGeom prst="round2DiagRect">
            <a:avLst/>
          </a:prstGeom>
          <a:solidFill>
            <a:schemeClr val="accent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Presentation</a:t>
            </a:r>
          </a:p>
        </p:txBody>
      </p:sp>
      <p:sp>
        <p:nvSpPr>
          <p:cNvPr id="18" name="Round Diagonal Corner Rectangle 10">
            <a:extLst>
              <a:ext uri="{FF2B5EF4-FFF2-40B4-BE49-F238E27FC236}">
                <a16:creationId xmlns:a16="http://schemas.microsoft.com/office/drawing/2014/main" id="{74345CD0-86BF-BCB1-C4F0-0370CA2E3595}"/>
              </a:ext>
            </a:extLst>
          </p:cNvPr>
          <p:cNvSpPr/>
          <p:nvPr/>
        </p:nvSpPr>
        <p:spPr>
          <a:xfrm>
            <a:off x="2059725" y="3159251"/>
            <a:ext cx="2378633" cy="539496"/>
          </a:xfrm>
          <a:prstGeom prst="round2Diag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Practice</a:t>
            </a:r>
          </a:p>
        </p:txBody>
      </p:sp>
      <p:sp>
        <p:nvSpPr>
          <p:cNvPr id="19" name="Round Diagonal Corner Rectangle 10">
            <a:extLst>
              <a:ext uri="{FF2B5EF4-FFF2-40B4-BE49-F238E27FC236}">
                <a16:creationId xmlns:a16="http://schemas.microsoft.com/office/drawing/2014/main" id="{7AA8AAA4-F3A7-C01F-5144-03A896C760AB}"/>
              </a:ext>
            </a:extLst>
          </p:cNvPr>
          <p:cNvSpPr/>
          <p:nvPr/>
        </p:nvSpPr>
        <p:spPr>
          <a:xfrm>
            <a:off x="2429085" y="4037935"/>
            <a:ext cx="2378633" cy="539496"/>
          </a:xfrm>
          <a:prstGeom prst="round2Diag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Speaking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3719" y="481487"/>
            <a:ext cx="4201181" cy="587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3207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7" r="20451"/>
          <a:stretch/>
        </p:blipFill>
        <p:spPr>
          <a:xfrm>
            <a:off x="1" y="411086"/>
            <a:ext cx="5882639" cy="60548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00322" y="578094"/>
            <a:ext cx="598092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54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- practice sound change.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- practice giving advice and persuading someone to have a healthy lifestyle.</a:t>
            </a:r>
          </a:p>
        </p:txBody>
      </p:sp>
    </p:spTree>
    <p:extLst>
      <p:ext uri="{BB962C8B-B14F-4D97-AF65-F5344CB8AC3E}">
        <p14:creationId xmlns:p14="http://schemas.microsoft.com/office/powerpoint/2010/main" val="1190886121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" y="328576"/>
            <a:ext cx="9058275" cy="603885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24825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p:transition spd="med">
    <p:split orient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6883" y="968744"/>
            <a:ext cx="12055117" cy="698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lnSpc>
                <a:spcPct val="200000"/>
              </a:lnSpc>
              <a:buAutoNum type="arabicPeriod"/>
            </a:pPr>
            <a:r>
              <a:rPr lang="en-US" sz="3200" dirty="0">
                <a:latin typeface="+mj-lt"/>
              </a:rPr>
              <a:t>A. exercise		B. vegetable 	C. equipment 	D. balcony</a:t>
            </a:r>
          </a:p>
          <a:p>
            <a:pPr marL="514350" indent="-514350">
              <a:lnSpc>
                <a:spcPct val="200000"/>
              </a:lnSpc>
              <a:buAutoNum type="arabicPeriod"/>
            </a:pPr>
            <a:endParaRPr lang="en-US" sz="3200" dirty="0">
              <a:latin typeface="+mj-lt"/>
            </a:endParaRPr>
          </a:p>
          <a:p>
            <a:pPr>
              <a:lnSpc>
                <a:spcPct val="200000"/>
              </a:lnSpc>
            </a:pPr>
            <a:r>
              <a:rPr lang="en-US" sz="3200" dirty="0">
                <a:latin typeface="+mj-lt"/>
              </a:rPr>
              <a:t>2. A. lazy			B. healthy 		C. windy		D. alone</a:t>
            </a:r>
          </a:p>
          <a:p>
            <a:pPr>
              <a:lnSpc>
                <a:spcPct val="200000"/>
              </a:lnSpc>
            </a:pPr>
            <a:endParaRPr lang="en-US" sz="3200" dirty="0">
              <a:latin typeface="+mj-lt"/>
            </a:endParaRPr>
          </a:p>
          <a:p>
            <a:pPr>
              <a:lnSpc>
                <a:spcPct val="200000"/>
              </a:lnSpc>
            </a:pPr>
            <a:r>
              <a:rPr lang="en-US" sz="3200" dirty="0">
                <a:latin typeface="+mj-lt"/>
              </a:rPr>
              <a:t>3. A. outdoor		 B. asleep		C. active		D. simple</a:t>
            </a:r>
          </a:p>
          <a:p>
            <a:pPr>
              <a:lnSpc>
                <a:spcPct val="200000"/>
              </a:lnSpc>
            </a:pPr>
            <a:r>
              <a:rPr lang="en-US" sz="3200" dirty="0">
                <a:latin typeface="+mj-lt"/>
              </a:rPr>
              <a:t/>
            </a:r>
            <a:br>
              <a:rPr lang="en-US" sz="3200" dirty="0">
                <a:latin typeface="+mj-lt"/>
              </a:rPr>
            </a:br>
            <a:endParaRPr lang="en-US" sz="3200" dirty="0">
              <a:latin typeface="+mj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238114"/>
            <a:ext cx="314150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</a:t>
            </a:r>
            <a:r>
              <a:rPr lang="en-US" sz="4000" b="1">
                <a:solidFill>
                  <a:srgbClr val="FF0000"/>
                </a:solidFill>
                <a:ea typeface="Times New Roman" panose="02020603050405020304" pitchFamily="18" charset="0"/>
              </a:rPr>
              <a:t>in pairs.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09159" y="294852"/>
            <a:ext cx="10561436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Choose the word whose main stress is placed </a:t>
            </a:r>
          </a:p>
          <a:p>
            <a:r>
              <a:rPr lang="en-US" sz="3200" dirty="0">
                <a:solidFill>
                  <a:srgbClr val="0070C0"/>
                </a:solidFill>
              </a:rPr>
              <a:t>differently from the others. </a:t>
            </a:r>
            <a:br>
              <a:rPr lang="en-US" sz="3200" dirty="0">
                <a:solidFill>
                  <a:srgbClr val="0070C0"/>
                </a:solidFill>
              </a:rPr>
            </a:br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  <p:pic>
        <p:nvPicPr>
          <p:cNvPr id="6" name="Picture 5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1501" y="349969"/>
            <a:ext cx="896077" cy="57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/>
          <p:cNvSpPr/>
          <p:nvPr/>
        </p:nvSpPr>
        <p:spPr>
          <a:xfrm>
            <a:off x="6512428" y="1331491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9259026" y="3256819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3869110" y="5151517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15069" y="1606302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/ˈ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eks</a:t>
            </a:r>
            <a:r>
              <a:rPr lang="en-US" sz="3200" dirty="0" err="1">
                <a:solidFill>
                  <a:srgbClr val="FF0000"/>
                </a:solidFill>
              </a:rPr>
              <a:t>ər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saɪz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869109" y="1625627"/>
            <a:ext cx="2560833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/ˈ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vedʒtəbl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847801" y="1620365"/>
            <a:ext cx="265127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/ɪˈkwɪpmənt/</a:t>
            </a:r>
          </a:p>
        </p:txBody>
      </p:sp>
      <p:sp>
        <p:nvSpPr>
          <p:cNvPr id="21" name="Rectangle 20"/>
          <p:cNvSpPr/>
          <p:nvPr/>
        </p:nvSpPr>
        <p:spPr>
          <a:xfrm>
            <a:off x="9581559" y="1672438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/ˈbælkəni/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883434" y="5524505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əˈsliːp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24" name="Rectangle 23"/>
          <p:cNvSpPr/>
          <p:nvPr/>
        </p:nvSpPr>
        <p:spPr>
          <a:xfrm>
            <a:off x="6643279" y="5518939"/>
            <a:ext cx="2746598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>
                <a:solidFill>
                  <a:srgbClr val="FF0000"/>
                </a:solidFill>
              </a:rPr>
              <a:t>ˈæktɪv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25" name="Rectangle 24"/>
          <p:cNvSpPr/>
          <p:nvPr/>
        </p:nvSpPr>
        <p:spPr>
          <a:xfrm>
            <a:off x="9581559" y="3552292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əˈl</a:t>
            </a:r>
            <a:r>
              <a:rPr lang="en-US" sz="3200" dirty="0" err="1">
                <a:solidFill>
                  <a:srgbClr val="FF0000"/>
                </a:solidFill>
              </a:rPr>
              <a:t>ə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ʊn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12962" y="3585658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/ˈleizi/</a:t>
            </a:r>
          </a:p>
        </p:txBody>
      </p:sp>
      <p:sp>
        <p:nvSpPr>
          <p:cNvPr id="27" name="Rectangle 26"/>
          <p:cNvSpPr/>
          <p:nvPr/>
        </p:nvSpPr>
        <p:spPr>
          <a:xfrm>
            <a:off x="3797529" y="3640895"/>
            <a:ext cx="22162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/ˈ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hel</a:t>
            </a:r>
            <a:r>
              <a:rPr lang="el-GR" sz="3200" dirty="0">
                <a:solidFill>
                  <a:srgbClr val="FF0000"/>
                </a:solidFill>
                <a:latin typeface="+mj-lt"/>
              </a:rPr>
              <a:t>θ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i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28" name="Rectangle 27"/>
          <p:cNvSpPr/>
          <p:nvPr/>
        </p:nvSpPr>
        <p:spPr>
          <a:xfrm>
            <a:off x="9499075" y="5523095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/ˈ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sɪmpl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29" name="Rectangle 28"/>
          <p:cNvSpPr/>
          <p:nvPr/>
        </p:nvSpPr>
        <p:spPr>
          <a:xfrm>
            <a:off x="6582611" y="3541936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/ˈwɪndi/</a:t>
            </a:r>
          </a:p>
        </p:txBody>
      </p:sp>
      <p:sp>
        <p:nvSpPr>
          <p:cNvPr id="42" name="Rectangle 41"/>
          <p:cNvSpPr/>
          <p:nvPr/>
        </p:nvSpPr>
        <p:spPr>
          <a:xfrm>
            <a:off x="412961" y="5565015"/>
            <a:ext cx="299379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>
                <a:solidFill>
                  <a:srgbClr val="FF0000"/>
                </a:solidFill>
              </a:rPr>
              <a:t>ˈaʊtdɔːr</a:t>
            </a:r>
            <a:r>
              <a:rPr lang="en-US" sz="3200">
                <a:solidFill>
                  <a:srgbClr val="FF0000"/>
                </a:solidFill>
                <a:latin typeface="+mj-lt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043810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6" grpId="0"/>
      <p:bldP spid="19" grpId="0"/>
      <p:bldP spid="20" grpId="0"/>
      <p:bldP spid="21" grpId="0"/>
      <p:bldP spid="22" grpId="0"/>
      <p:bldP spid="24" grpId="0"/>
      <p:bldP spid="25" grpId="0"/>
      <p:bldP spid="26" grpId="0"/>
      <p:bldP spid="27" grpId="0"/>
      <p:bldP spid="28" grpId="0"/>
      <p:bldP spid="29" grpId="0"/>
      <p:bldP spid="4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36883" y="1051247"/>
            <a:ext cx="12055117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lnSpc>
                <a:spcPct val="200000"/>
              </a:lnSpc>
              <a:buAutoNum type="arabicPeriod"/>
            </a:pPr>
            <a:r>
              <a:rPr lang="en-US" sz="3200" dirty="0">
                <a:latin typeface="+mj-lt"/>
              </a:rPr>
              <a:t>A. l</a:t>
            </a:r>
            <a:r>
              <a:rPr lang="en-US" sz="3200" u="sng" dirty="0">
                <a:latin typeface="+mj-lt"/>
              </a:rPr>
              <a:t>u</a:t>
            </a:r>
            <a:r>
              <a:rPr lang="en-US" sz="3200" dirty="0">
                <a:latin typeface="+mj-lt"/>
              </a:rPr>
              <a:t>nch		B. j</a:t>
            </a:r>
            <a:r>
              <a:rPr lang="en-US" sz="3200" u="sng" dirty="0">
                <a:latin typeface="+mj-lt"/>
              </a:rPr>
              <a:t>u</a:t>
            </a:r>
            <a:r>
              <a:rPr lang="en-US" sz="3200" dirty="0">
                <a:latin typeface="+mj-lt"/>
              </a:rPr>
              <a:t>nk		C. s</a:t>
            </a:r>
            <a:r>
              <a:rPr lang="en-US" sz="3200" u="sng" dirty="0">
                <a:latin typeface="+mj-lt"/>
              </a:rPr>
              <a:t>u</a:t>
            </a:r>
            <a:r>
              <a:rPr lang="en-US" sz="3200" dirty="0">
                <a:latin typeface="+mj-lt"/>
              </a:rPr>
              <a:t>n		D. dude</a:t>
            </a:r>
          </a:p>
          <a:p>
            <a:pPr marL="514350" indent="-514350">
              <a:lnSpc>
                <a:spcPct val="200000"/>
              </a:lnSpc>
              <a:buAutoNum type="arabicPeriod"/>
            </a:pPr>
            <a:endParaRPr lang="en-US" sz="3200" dirty="0">
              <a:latin typeface="+mj-lt"/>
            </a:endParaRPr>
          </a:p>
          <a:p>
            <a:pPr>
              <a:lnSpc>
                <a:spcPct val="200000"/>
              </a:lnSpc>
            </a:pPr>
            <a:r>
              <a:rPr lang="en-US" sz="3200" dirty="0">
                <a:latin typeface="+mj-lt"/>
              </a:rPr>
              <a:t>2. A. kit</a:t>
            </a:r>
            <a:r>
              <a:rPr lang="en-US" sz="3200" u="sng" dirty="0">
                <a:latin typeface="+mj-lt"/>
              </a:rPr>
              <a:t>ch</a:t>
            </a:r>
            <a:r>
              <a:rPr lang="en-US" sz="3200" dirty="0">
                <a:latin typeface="+mj-lt"/>
              </a:rPr>
              <a:t>en		B. tea</a:t>
            </a:r>
            <a:r>
              <a:rPr lang="en-US" sz="3200" u="sng" dirty="0">
                <a:latin typeface="+mj-lt"/>
              </a:rPr>
              <a:t>ch</a:t>
            </a:r>
            <a:r>
              <a:rPr lang="en-US" sz="3200" dirty="0">
                <a:latin typeface="+mj-lt"/>
              </a:rPr>
              <a:t>er 		C. </a:t>
            </a:r>
            <a:r>
              <a:rPr lang="en-US" sz="3200" u="sng" dirty="0">
                <a:latin typeface="+mj-lt"/>
              </a:rPr>
              <a:t>ch</a:t>
            </a:r>
            <a:r>
              <a:rPr lang="en-US" sz="3200" dirty="0">
                <a:latin typeface="+mj-lt"/>
              </a:rPr>
              <a:t>ildren		D. heada</a:t>
            </a:r>
            <a:r>
              <a:rPr lang="en-US" sz="3200" u="sng" dirty="0">
                <a:latin typeface="+mj-lt"/>
              </a:rPr>
              <a:t>ch</a:t>
            </a:r>
            <a:r>
              <a:rPr lang="en-US" sz="3200" dirty="0">
                <a:latin typeface="+mj-lt"/>
              </a:rPr>
              <a:t>e</a:t>
            </a:r>
          </a:p>
          <a:p>
            <a:pPr>
              <a:lnSpc>
                <a:spcPct val="200000"/>
              </a:lnSpc>
            </a:pPr>
            <a:endParaRPr lang="en-US" sz="3200" dirty="0">
              <a:latin typeface="+mj-lt"/>
            </a:endParaRPr>
          </a:p>
          <a:p>
            <a:pPr>
              <a:lnSpc>
                <a:spcPct val="200000"/>
              </a:lnSpc>
            </a:pPr>
            <a:r>
              <a:rPr lang="en-US" sz="3200" dirty="0">
                <a:latin typeface="+mj-lt"/>
              </a:rPr>
              <a:t>3. A. sal</a:t>
            </a:r>
            <a:r>
              <a:rPr lang="en-US" sz="3200" u="sng" dirty="0">
                <a:latin typeface="+mj-lt"/>
              </a:rPr>
              <a:t>a</a:t>
            </a:r>
            <a:r>
              <a:rPr lang="en-US" sz="3200" dirty="0">
                <a:latin typeface="+mj-lt"/>
              </a:rPr>
              <a:t>d			B. t</a:t>
            </a:r>
            <a:r>
              <a:rPr lang="en-US" sz="3200" u="sng" dirty="0">
                <a:latin typeface="+mj-lt"/>
              </a:rPr>
              <a:t>a</a:t>
            </a:r>
            <a:r>
              <a:rPr lang="en-US" sz="3200" dirty="0">
                <a:latin typeface="+mj-lt"/>
              </a:rPr>
              <a:t>ble		C. </a:t>
            </a:r>
            <a:r>
              <a:rPr lang="en-US" sz="3200">
                <a:latin typeface="+mj-lt"/>
              </a:rPr>
              <a:t>sod</a:t>
            </a:r>
            <a:r>
              <a:rPr lang="en-US" sz="3200" u="sng">
                <a:latin typeface="+mj-lt"/>
              </a:rPr>
              <a:t>a</a:t>
            </a:r>
            <a:r>
              <a:rPr lang="en-US" sz="3200">
                <a:latin typeface="+mj-lt"/>
              </a:rPr>
              <a:t>		D. </a:t>
            </a:r>
            <a:r>
              <a:rPr lang="en-US" sz="3200" dirty="0">
                <a:latin typeface="+mj-lt"/>
              </a:rPr>
              <a:t>pizz</a:t>
            </a:r>
            <a:r>
              <a:rPr lang="en-US" sz="3200" u="sng" dirty="0">
                <a:latin typeface="+mj-lt"/>
              </a:rPr>
              <a:t>a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latin typeface="+mj-lt"/>
              </a:rPr>
              <a:t/>
            </a:r>
            <a:br>
              <a:rPr lang="en-US" sz="3200" dirty="0">
                <a:latin typeface="+mj-lt"/>
              </a:rPr>
            </a:br>
            <a:endParaRPr lang="en-US" sz="3200" dirty="0">
              <a:latin typeface="+mj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238114"/>
            <a:ext cx="314150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</a:t>
            </a:r>
            <a:r>
              <a:rPr lang="en-US" sz="4000" b="1">
                <a:solidFill>
                  <a:srgbClr val="FF0000"/>
                </a:solidFill>
                <a:ea typeface="Times New Roman" panose="02020603050405020304" pitchFamily="18" charset="0"/>
              </a:rPr>
              <a:t>in pairs.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6" name="Picture 5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16" y="783642"/>
            <a:ext cx="896077" cy="57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val 9"/>
          <p:cNvSpPr/>
          <p:nvPr/>
        </p:nvSpPr>
        <p:spPr>
          <a:xfrm>
            <a:off x="9321159" y="1422512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9235802" y="3373108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136666" y="343361"/>
            <a:ext cx="120551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</a:rPr>
              <a:t>Choose the word whose underlined part is </a:t>
            </a:r>
          </a:p>
          <a:p>
            <a:r>
              <a:rPr lang="en-US" sz="3200">
                <a:solidFill>
                  <a:srgbClr val="0070C0"/>
                </a:solidFill>
              </a:rPr>
              <a:t>pronounced differently from that of the other words.</a:t>
            </a:r>
          </a:p>
        </p:txBody>
      </p:sp>
      <p:sp>
        <p:nvSpPr>
          <p:cNvPr id="14" name="Oval 13"/>
          <p:cNvSpPr/>
          <p:nvPr/>
        </p:nvSpPr>
        <p:spPr>
          <a:xfrm>
            <a:off x="3761180" y="5330331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555983" y="1873737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>
                <a:solidFill>
                  <a:srgbClr val="FF0000"/>
                </a:solidFill>
              </a:rPr>
              <a:t> lʌntʃ </a:t>
            </a:r>
            <a:r>
              <a:rPr lang="en-US" sz="320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31" name="Rectangle 30"/>
          <p:cNvSpPr/>
          <p:nvPr/>
        </p:nvSpPr>
        <p:spPr>
          <a:xfrm>
            <a:off x="3926214" y="1843845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/dʒʌŋk/</a:t>
            </a:r>
          </a:p>
        </p:txBody>
      </p:sp>
      <p:sp>
        <p:nvSpPr>
          <p:cNvPr id="32" name="Rectangle 31"/>
          <p:cNvSpPr/>
          <p:nvPr/>
        </p:nvSpPr>
        <p:spPr>
          <a:xfrm>
            <a:off x="6459295" y="1873736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/sʌn/</a:t>
            </a:r>
          </a:p>
        </p:txBody>
      </p:sp>
      <p:sp>
        <p:nvSpPr>
          <p:cNvPr id="33" name="Rectangle 32"/>
          <p:cNvSpPr/>
          <p:nvPr/>
        </p:nvSpPr>
        <p:spPr>
          <a:xfrm>
            <a:off x="9556904" y="1846575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/duːd/</a:t>
            </a:r>
          </a:p>
        </p:txBody>
      </p:sp>
      <p:sp>
        <p:nvSpPr>
          <p:cNvPr id="34" name="Rectangle 33"/>
          <p:cNvSpPr/>
          <p:nvPr/>
        </p:nvSpPr>
        <p:spPr>
          <a:xfrm>
            <a:off x="555983" y="3732184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/ˈ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kɪtʃ</a:t>
            </a:r>
            <a:r>
              <a:rPr lang="en-US" sz="3200" dirty="0" err="1">
                <a:solidFill>
                  <a:srgbClr val="FF0000"/>
                </a:solidFill>
              </a:rPr>
              <a:t>ɪ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n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35" name="Rectangle 34"/>
          <p:cNvSpPr/>
          <p:nvPr/>
        </p:nvSpPr>
        <p:spPr>
          <a:xfrm>
            <a:off x="3768434" y="3776499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/ˈ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ti:tʃ</a:t>
            </a:r>
            <a:r>
              <a:rPr lang="en-US" sz="3200" dirty="0" err="1">
                <a:solidFill>
                  <a:srgbClr val="FF0000"/>
                </a:solidFill>
              </a:rPr>
              <a:t>ər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36" name="Rectangle 35"/>
          <p:cNvSpPr/>
          <p:nvPr/>
        </p:nvSpPr>
        <p:spPr>
          <a:xfrm>
            <a:off x="6506459" y="3732184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/ˈtʃɪldrən/</a:t>
            </a:r>
          </a:p>
        </p:txBody>
      </p:sp>
      <p:sp>
        <p:nvSpPr>
          <p:cNvPr id="37" name="Rectangle 36"/>
          <p:cNvSpPr/>
          <p:nvPr/>
        </p:nvSpPr>
        <p:spPr>
          <a:xfrm>
            <a:off x="9164224" y="3776499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/ˈ</a:t>
            </a:r>
            <a:r>
              <a:rPr lang="en-US" sz="3200">
                <a:solidFill>
                  <a:srgbClr val="FF0000"/>
                </a:solidFill>
                <a:latin typeface="+mj-lt"/>
              </a:rPr>
              <a:t>hedeɪk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38" name="Rectangle 37"/>
          <p:cNvSpPr/>
          <p:nvPr/>
        </p:nvSpPr>
        <p:spPr>
          <a:xfrm>
            <a:off x="443122" y="5683337"/>
            <a:ext cx="22162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/ˈ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sæləd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39" name="Rectangle 38"/>
          <p:cNvSpPr/>
          <p:nvPr/>
        </p:nvSpPr>
        <p:spPr>
          <a:xfrm>
            <a:off x="3761180" y="5721488"/>
            <a:ext cx="22162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dirty="0">
                <a:solidFill>
                  <a:srgbClr val="FF0000"/>
                </a:solidFill>
              </a:rPr>
              <a:t> ˈ</a:t>
            </a:r>
            <a:r>
              <a:rPr lang="en-US" sz="3200">
                <a:solidFill>
                  <a:srgbClr val="FF0000"/>
                </a:solidFill>
                <a:latin typeface="+mj-lt"/>
              </a:rPr>
              <a:t>te</a:t>
            </a:r>
            <a:r>
              <a:rPr lang="en-US" sz="3200">
                <a:solidFill>
                  <a:srgbClr val="FF0000"/>
                </a:solidFill>
              </a:rPr>
              <a:t>ɪ</a:t>
            </a:r>
            <a:r>
              <a:rPr lang="en-US" sz="3200">
                <a:solidFill>
                  <a:srgbClr val="FF0000"/>
                </a:solidFill>
                <a:latin typeface="+mj-lt"/>
              </a:rPr>
              <a:t>bl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40" name="Rectangle 39"/>
          <p:cNvSpPr/>
          <p:nvPr/>
        </p:nvSpPr>
        <p:spPr>
          <a:xfrm>
            <a:off x="6534228" y="5659770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/ˈ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s</a:t>
            </a:r>
            <a:r>
              <a:rPr lang="en-US" sz="3200" dirty="0" err="1">
                <a:solidFill>
                  <a:srgbClr val="FF0000"/>
                </a:solidFill>
              </a:rPr>
              <a:t>ə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ʊdə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41" name="Rectangle 40"/>
          <p:cNvSpPr/>
          <p:nvPr/>
        </p:nvSpPr>
        <p:spPr>
          <a:xfrm>
            <a:off x="9235802" y="5659770"/>
            <a:ext cx="22162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/ˈpi:tsə/</a:t>
            </a:r>
          </a:p>
        </p:txBody>
      </p:sp>
    </p:spTree>
    <p:extLst>
      <p:ext uri="{BB962C8B-B14F-4D97-AF65-F5344CB8AC3E}">
        <p14:creationId xmlns:p14="http://schemas.microsoft.com/office/powerpoint/2010/main" val="1736490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4" grpId="0" animBg="1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382932"/>
            <a:ext cx="1219200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300" b="1" dirty="0">
                <a:solidFill>
                  <a:srgbClr val="0070C0"/>
                </a:solidFill>
              </a:rPr>
              <a:t>John is having some problems. Read what he says and look at the photos to give him advice with YOU SHOULD or YOU SHOULDN’T.</a:t>
            </a:r>
          </a:p>
        </p:txBody>
      </p:sp>
      <p:sp>
        <p:nvSpPr>
          <p:cNvPr id="3" name="Rectangle 2"/>
          <p:cNvSpPr/>
          <p:nvPr/>
        </p:nvSpPr>
        <p:spPr>
          <a:xfrm>
            <a:off x="-2" y="1860620"/>
            <a:ext cx="455145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</a:rPr>
              <a:t>John: It’s too hot at home.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1042CAB-FB05-B7E3-48DF-E8C4B0C4D2BB}"/>
              </a:ext>
            </a:extLst>
          </p:cNvPr>
          <p:cNvSpPr/>
          <p:nvPr/>
        </p:nvSpPr>
        <p:spPr>
          <a:xfrm>
            <a:off x="-71920" y="2445395"/>
            <a:ext cx="483912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</a:rPr>
              <a:t>You: You ___________________. It’s very windy there.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3C37DB1-0DD3-F0E1-D655-7B1CE60227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5290" y="1860619"/>
            <a:ext cx="7496709" cy="421689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CD073B9-74D0-AD44-D398-A4A79DE2B90D}"/>
              </a:ext>
            </a:extLst>
          </p:cNvPr>
          <p:cNvSpPr/>
          <p:nvPr/>
        </p:nvSpPr>
        <p:spPr>
          <a:xfrm>
            <a:off x="-2" y="2937837"/>
            <a:ext cx="38117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</a:rPr>
              <a:t>should go to the park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859E34-B077-12BF-DDDE-A10027C86582}"/>
              </a:ext>
            </a:extLst>
          </p:cNvPr>
          <p:cNvSpPr txBox="1"/>
          <p:nvPr/>
        </p:nvSpPr>
        <p:spPr>
          <a:xfrm>
            <a:off x="8650840" y="6051479"/>
            <a:ext cx="34212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Click here for the answer.</a:t>
            </a:r>
          </a:p>
        </p:txBody>
      </p:sp>
    </p:spTree>
    <p:extLst>
      <p:ext uri="{BB962C8B-B14F-4D97-AF65-F5344CB8AC3E}">
        <p14:creationId xmlns:p14="http://schemas.microsoft.com/office/powerpoint/2010/main" val="192747819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2" y="1860620"/>
            <a:ext cx="67809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</a:rPr>
              <a:t>John: I want to eat something sweet.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1042CAB-FB05-B7E3-48DF-E8C4B0C4D2BB}"/>
              </a:ext>
            </a:extLst>
          </p:cNvPr>
          <p:cNvSpPr/>
          <p:nvPr/>
        </p:nvSpPr>
        <p:spPr>
          <a:xfrm>
            <a:off x="-71921" y="2445395"/>
            <a:ext cx="692478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</a:rPr>
              <a:t>You: You _________________________. They’re really delicious!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CD073B9-74D0-AD44-D398-A4A79DE2B90D}"/>
              </a:ext>
            </a:extLst>
          </p:cNvPr>
          <p:cNvSpPr/>
          <p:nvPr/>
        </p:nvSpPr>
        <p:spPr>
          <a:xfrm>
            <a:off x="1428105" y="2445395"/>
            <a:ext cx="52706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</a:rPr>
              <a:t>should try / eat some cookies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859E34-B077-12BF-DDDE-A10027C86582}"/>
              </a:ext>
            </a:extLst>
          </p:cNvPr>
          <p:cNvSpPr txBox="1"/>
          <p:nvPr/>
        </p:nvSpPr>
        <p:spPr>
          <a:xfrm>
            <a:off x="3107217" y="5872353"/>
            <a:ext cx="34212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Click here for the answer.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BE5D7AB-08F6-29F7-9636-90F40206342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6223" y="335666"/>
            <a:ext cx="4735853" cy="609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39599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4878</TotalTime>
  <Words>813</Words>
  <Application>Microsoft Office PowerPoint</Application>
  <PresentationFormat>Widescreen</PresentationFormat>
  <Paragraphs>125</Paragraphs>
  <Slides>25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Arial</vt:lpstr>
      <vt:lpstr>Calibri</vt:lpstr>
      <vt:lpstr>Cambria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264</cp:revision>
  <dcterms:created xsi:type="dcterms:W3CDTF">2020-12-08T03:17:05Z</dcterms:created>
  <dcterms:modified xsi:type="dcterms:W3CDTF">2025-01-18T09:06:24Z</dcterms:modified>
</cp:coreProperties>
</file>