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72" r:id="rId2"/>
    <p:sldId id="300" r:id="rId3"/>
    <p:sldId id="304" r:id="rId4"/>
    <p:sldId id="302" r:id="rId5"/>
    <p:sldId id="303" r:id="rId6"/>
    <p:sldId id="292" r:id="rId7"/>
    <p:sldId id="301" r:id="rId8"/>
    <p:sldId id="347" r:id="rId9"/>
    <p:sldId id="306" r:id="rId10"/>
    <p:sldId id="348" r:id="rId11"/>
    <p:sldId id="349" r:id="rId12"/>
    <p:sldId id="334" r:id="rId13"/>
    <p:sldId id="350" r:id="rId14"/>
    <p:sldId id="351" r:id="rId15"/>
    <p:sldId id="352" r:id="rId16"/>
    <p:sldId id="353" r:id="rId17"/>
    <p:sldId id="312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71" r:id="rId31"/>
    <p:sldId id="331" r:id="rId32"/>
    <p:sldId id="295" r:id="rId33"/>
    <p:sldId id="328" r:id="rId34"/>
    <p:sldId id="32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57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5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1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4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658" y="732135"/>
            <a:ext cx="115098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626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33979" r="9125" b="5419"/>
          <a:stretch/>
        </p:blipFill>
        <p:spPr>
          <a:xfrm>
            <a:off x="0" y="397040"/>
            <a:ext cx="12191999" cy="5973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3" y="397040"/>
            <a:ext cx="2484117" cy="66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86777" y="325215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2708" y="325215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bowling alley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2135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theater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2337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66937" y="573238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ice rink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27316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fair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327" y="526473"/>
            <a:ext cx="9886989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3237" y="415259"/>
            <a:ext cx="11720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</a:t>
            </a:r>
            <a:r>
              <a:rPr lang="en-US" sz="3600" b="1">
                <a:solidFill>
                  <a:srgbClr val="0070C0"/>
                </a:solidFill>
              </a:rPr>
              <a:t>.             </a:t>
            </a:r>
            <a:r>
              <a:rPr lang="en-US" sz="3600" i="1">
                <a:solidFill>
                  <a:srgbClr val="0070C0"/>
                </a:solidFill>
              </a:rPr>
              <a:t>Match the words with the pictures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48" y="392618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496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3" y="27709"/>
            <a:ext cx="872833" cy="2355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3" y="-39194"/>
            <a:ext cx="1066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Unit 1</a:t>
            </a:r>
          </a:p>
        </p:txBody>
      </p:sp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33979" r="9125" b="5419"/>
          <a:stretch/>
        </p:blipFill>
        <p:spPr>
          <a:xfrm>
            <a:off x="0" y="397040"/>
            <a:ext cx="12191999" cy="5973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3" y="397040"/>
            <a:ext cx="2484117" cy="66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2337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water park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92135" y="3252157"/>
            <a:ext cx="10739045" cy="3003450"/>
            <a:chOff x="2892135" y="3252157"/>
            <a:chExt cx="10739045" cy="3003450"/>
          </a:xfrm>
        </p:grpSpPr>
        <p:sp>
          <p:nvSpPr>
            <p:cNvPr id="9" name="TextBox 8"/>
            <p:cNvSpPr txBox="1"/>
            <p:nvPr/>
          </p:nvSpPr>
          <p:spPr>
            <a:xfrm>
              <a:off x="6486777" y="325215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market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32708" y="325215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bowling alley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2135" y="5731988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theater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66937" y="573238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ice rink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27316" y="5731988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fair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40327" y="526473"/>
            <a:ext cx="9886989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3237" y="415259"/>
            <a:ext cx="11720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   </a:t>
            </a:r>
            <a:r>
              <a:rPr lang="en-US" sz="3600" i="1" dirty="0">
                <a:solidFill>
                  <a:srgbClr val="0070C0"/>
                </a:solidFill>
              </a:rPr>
              <a:t>Match the words with the pictures.</a:t>
            </a: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48" y="392618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083503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34783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7B16F-EFF6-4452-A784-61A8FE309DDD}"/>
              </a:ext>
            </a:extLst>
          </p:cNvPr>
          <p:cNvSpPr/>
          <p:nvPr/>
        </p:nvSpPr>
        <p:spPr>
          <a:xfrm>
            <a:off x="5159012" y="400709"/>
            <a:ext cx="6498698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>
                <a:solidFill>
                  <a:srgbClr val="0070C0"/>
                </a:solidFill>
              </a:rPr>
              <a:t>What places are for entertainment? </a:t>
            </a:r>
          </a:p>
          <a:p>
            <a:r>
              <a:rPr lang="en-US" sz="3400" i="1">
                <a:solidFill>
                  <a:srgbClr val="0070C0"/>
                </a:solidFill>
              </a:rPr>
              <a:t>What places are for shopping?</a:t>
            </a:r>
            <a:endParaRPr lang="en-US" sz="3400" i="1" dirty="0">
              <a:solidFill>
                <a:srgbClr val="0070C0"/>
              </a:solidFill>
            </a:endParaRPr>
          </a:p>
        </p:txBody>
      </p:sp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08" y="359469"/>
            <a:ext cx="101335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26" y="1743911"/>
            <a:ext cx="3340674" cy="2127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26" y="4140007"/>
            <a:ext cx="3340674" cy="2150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486" y="4164787"/>
            <a:ext cx="3332623" cy="2131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728" y="4140007"/>
            <a:ext cx="3269520" cy="2155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728" y="1627311"/>
            <a:ext cx="3393890" cy="2343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485" y="1569713"/>
            <a:ext cx="3578565" cy="2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866" y="436785"/>
            <a:ext cx="113625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866" y="4500734"/>
            <a:ext cx="1134829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market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mɑːrkɪt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chợ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89" y="378777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water park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wɔːtər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pɑːrk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nước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12664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ice rink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aɪs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rɪŋk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sân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trượt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băng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155" y="244655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theater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ˈθ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iːətər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hát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621" y="180734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bowling alley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bəʊlɪŋ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æli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latin typeface="+mj-lt"/>
                <a:cs typeface="Arial" pitchFamily="34" charset="0"/>
              </a:rPr>
              <a:t>sân</a:t>
            </a:r>
            <a:r>
              <a:rPr lang="en-US" sz="3600" dirty="0">
                <a:latin typeface="+mj-lt"/>
                <a:cs typeface="Arial" pitchFamily="34" charset="0"/>
              </a:rPr>
              <a:t> </a:t>
            </a:r>
            <a:r>
              <a:rPr lang="en-US" sz="3600" dirty="0" err="1">
                <a:latin typeface="+mj-lt"/>
                <a:cs typeface="Arial" pitchFamily="34" charset="0"/>
              </a:rPr>
              <a:t>chơi</a:t>
            </a:r>
            <a:r>
              <a:rPr lang="en-US" sz="3600" dirty="0">
                <a:latin typeface="+mj-lt"/>
                <a:cs typeface="Arial" pitchFamily="34" charset="0"/>
              </a:rPr>
              <a:t> bowling	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: 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155" y="109646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sports center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spɔːrts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sentər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dirty="0" err="1">
                <a:latin typeface="+mj-lt"/>
              </a:rPr>
              <a:t>trung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tâm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thể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thao</a:t>
            </a:r>
            <a:endParaRPr lang="en-US" sz="3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394932" y="526923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  <a:latin typeface="+mj-lt"/>
              </a:rPr>
              <a:t>fair </a:t>
            </a:r>
            <a:r>
              <a:rPr lang="en-US" sz="3600">
                <a:latin typeface="+mj-lt"/>
                <a:cs typeface="Arial" panose="020B0604020202020204" pitchFamily="34" charset="0"/>
              </a:rPr>
              <a:t>(n)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>
                <a:latin typeface="+mj-lt"/>
              </a:rPr>
              <a:t>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fer/ </a:t>
            </a:r>
            <a:r>
              <a:rPr lang="en-US" sz="3600">
                <a:latin typeface="+mj-lt"/>
                <a:cs typeface="Arial" panose="020B0604020202020204" pitchFamily="34" charset="0"/>
              </a:rPr>
              <a:t>hội chợ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port cen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92496" y="308160"/>
            <a:ext cx="609600" cy="609600"/>
          </a:xfrm>
          <a:prstGeom prst="rect">
            <a:avLst/>
          </a:prstGeom>
        </p:spPr>
      </p:pic>
      <p:pic>
        <p:nvPicPr>
          <p:cNvPr id="5" name="bowling all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62043" y="330168"/>
            <a:ext cx="609600" cy="609600"/>
          </a:xfrm>
          <a:prstGeom prst="rect">
            <a:avLst/>
          </a:prstGeom>
        </p:spPr>
      </p:pic>
      <p:pic>
        <p:nvPicPr>
          <p:cNvPr id="6" name="theat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80972" y="330168"/>
            <a:ext cx="609600" cy="609600"/>
          </a:xfrm>
          <a:prstGeom prst="rect">
            <a:avLst/>
          </a:prstGeom>
        </p:spPr>
      </p:pic>
      <p:pic>
        <p:nvPicPr>
          <p:cNvPr id="7" name="ice rin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5722" y="352176"/>
            <a:ext cx="609600" cy="609600"/>
          </a:xfrm>
          <a:prstGeom prst="rect">
            <a:avLst/>
          </a:prstGeom>
        </p:spPr>
      </p:pic>
      <p:pic>
        <p:nvPicPr>
          <p:cNvPr id="8" name="water par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3114" y="379834"/>
            <a:ext cx="609600" cy="609600"/>
          </a:xfrm>
          <a:prstGeom prst="rect">
            <a:avLst/>
          </a:prstGeom>
        </p:spPr>
      </p:pic>
      <p:pic>
        <p:nvPicPr>
          <p:cNvPr id="15" name="marke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78998" y="366005"/>
            <a:ext cx="609600" cy="609600"/>
          </a:xfrm>
          <a:prstGeom prst="rect">
            <a:avLst/>
          </a:prstGeom>
        </p:spPr>
      </p:pic>
      <p:pic>
        <p:nvPicPr>
          <p:cNvPr id="16" name="fai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09451" y="2088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085722" y="186820"/>
            <a:ext cx="954128" cy="896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24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517811"/>
            <a:ext cx="116793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b. In pairs: Say what activities you can do at each place using the verbs in the box. </a:t>
            </a:r>
            <a:r>
              <a:rPr lang="en-US" sz="2400">
                <a:solidFill>
                  <a:srgbClr val="FFFFFF"/>
                </a:solidFill>
                <a:latin typeface="PoetsenOne-Regular"/>
              </a:rPr>
              <a:t>ew Words</a:t>
            </a:r>
            <a:br>
              <a:rPr lang="en-US" sz="2400">
                <a:solidFill>
                  <a:srgbClr val="FFFFFF"/>
                </a:solidFill>
                <a:latin typeface="PoetsenOne-Regular"/>
              </a:rPr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0" y="1675662"/>
            <a:ext cx="9014590" cy="1317145"/>
          </a:xfrm>
          <a:prstGeom prst="rect">
            <a:avLst/>
          </a:prstGeom>
        </p:spPr>
      </p:pic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28" y="1100922"/>
            <a:ext cx="837101" cy="5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39581" y="4885157"/>
            <a:ext cx="9392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watch movies in the movie theater.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9581" y="4154517"/>
            <a:ext cx="6981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play bowling in the bowling alley.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39581" y="3459809"/>
            <a:ext cx="4385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skate in the ice rink.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39581" y="2661528"/>
            <a:ext cx="5119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run in the sports center.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9581" y="5615797"/>
            <a:ext cx="5342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buy things at the market.</a:t>
            </a:r>
          </a:p>
        </p:txBody>
      </p:sp>
    </p:spTree>
    <p:extLst>
      <p:ext uri="{BB962C8B-B14F-4D97-AF65-F5344CB8AC3E}">
        <p14:creationId xmlns:p14="http://schemas.microsoft.com/office/powerpoint/2010/main" val="38341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54540"/>
            <a:ext cx="151447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1. We like going to the ______________ to play ten-pin bowling.</a:t>
            </a: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2. She goes to the ____________ every weekend to play </a:t>
            </a: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badminton.</a:t>
            </a: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3. We enjoyed lots of rides at the __________.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4155" y="457199"/>
            <a:ext cx="1101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Fill in the blanks using the words you have learnt.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</a:t>
            </a:r>
          </a:p>
        </p:txBody>
      </p:sp>
      <p:sp>
        <p:nvSpPr>
          <p:cNvPr id="6" name="Rectangle 5"/>
          <p:cNvSpPr/>
          <p:nvPr/>
        </p:nvSpPr>
        <p:spPr>
          <a:xfrm>
            <a:off x="4618027" y="1554539"/>
            <a:ext cx="3154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bowling alley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191" y="2651879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sports center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9946" y="4300569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fair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0" y="1779687"/>
            <a:ext cx="123253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4. The __________ is a great place to go swimming in the summer.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5. Do you like to buy your clothes at the _________?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6. I like to watch plays at the __________.</a:t>
            </a:r>
          </a:p>
          <a:p>
            <a:r>
              <a:rPr lang="en-US" sz="3600">
                <a:solidFill>
                  <a:srgbClr val="000000"/>
                </a:solidFill>
                <a:latin typeface="+mj-lt"/>
              </a:rPr>
              <a:t/>
            </a:r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7. The ___________ is very popular during the winter.</a:t>
            </a:r>
            <a:r>
              <a:rPr lang="en-US" sz="3600">
                <a:latin typeface="+mj-lt"/>
              </a:rPr>
              <a:t> </a:t>
            </a:r>
            <a:br>
              <a:rPr lang="en-US" sz="3600">
                <a:latin typeface="+mj-lt"/>
              </a:rPr>
            </a:br>
            <a:endParaRPr lang="en-US" sz="360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4155" y="457200"/>
            <a:ext cx="1101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Fill in the blanks using the words you have learnt.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2864" y="1779687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water park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6792" y="3441587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market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0594" y="4503462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theater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1627" y="5616751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ice rink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12172" y="3206884"/>
            <a:ext cx="1090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Becky calling Toby to make plans to meet. Which place will they visit together?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</a:t>
            </a:r>
            <a:r>
              <a:rPr lang="en-US" sz="3600" i="1">
                <a:solidFill>
                  <a:srgbClr val="0070C0"/>
                </a:solidFill>
              </a:rPr>
              <a:t>. Which place will they visit together?</a:t>
            </a:r>
          </a:p>
          <a:p>
            <a:r>
              <a:rPr lang="en-US" sz="3600" i="1">
                <a:solidFill>
                  <a:srgbClr val="FF0000"/>
                </a:solidFill>
              </a:rPr>
              <a:t>Listen </a:t>
            </a:r>
            <a:r>
              <a:rPr lang="en-US" sz="3600" i="1" dirty="0">
                <a:solidFill>
                  <a:srgbClr val="FF0000"/>
                </a:solidFill>
              </a:rPr>
              <a:t>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591655" y="3747401"/>
            <a:ext cx="11714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193621" y="3747401"/>
            <a:ext cx="34674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7209973" y="3752066"/>
            <a:ext cx="38698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2454897" y="4359611"/>
            <a:ext cx="1002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5275323" y="4359611"/>
            <a:ext cx="23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9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4661581" y="3122500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097598" y="3722453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market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5546952" y="4677651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42211" y="1965460"/>
            <a:ext cx="1090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Becky calling Toby to make plans to meet. Which place will they visit together?</a:t>
            </a:r>
            <a:endParaRPr lang="en-US" sz="3600" dirty="0"/>
          </a:p>
        </p:txBody>
      </p:sp>
      <p:pic>
        <p:nvPicPr>
          <p:cNvPr id="4" name="CD1-TRACK 07">
            <a:hlinkClick r:id="" action="ppaction://media"/>
            <a:extLst>
              <a:ext uri="{FF2B5EF4-FFF2-40B4-BE49-F238E27FC236}">
                <a16:creationId xmlns:a16="http://schemas.microsoft.com/office/drawing/2014/main" id="{47C1413B-C2C8-3976-1FBB-96376D14D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683" y="1956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2.1</a:t>
            </a:r>
            <a:r>
              <a:rPr lang="en-US" sz="3200" b="1" dirty="0">
                <a:solidFill>
                  <a:srgbClr val="00B050"/>
                </a:solidFill>
              </a:rPr>
              <a:t>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123544" y="5108919"/>
            <a:ext cx="6931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market</a:t>
            </a: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bowling alley           3.ice rink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617695" y="5443775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953172"/>
            <a:ext cx="1184987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Toby and Becky ask.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Becky: Hey, I'm buying him a present at the market on Saturday       	afternoon. Do you want to come?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Toby: Sure. Where do you want to meet?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Becky: Let's meet at three behind the mall.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	Toby: OK. Cool. See you then. Bye, Becky!</a:t>
            </a:r>
          </a:p>
        </p:txBody>
      </p:sp>
      <p:pic>
        <p:nvPicPr>
          <p:cNvPr id="11" name="CD1-TRACK 07">
            <a:hlinkClick r:id="" action="ppaction://media"/>
            <a:extLst>
              <a:ext uri="{FF2B5EF4-FFF2-40B4-BE49-F238E27FC236}">
                <a16:creationId xmlns:a16="http://schemas.microsoft.com/office/drawing/2014/main" id="{7ED616F7-D306-3A85-BD40-1AD10F848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58" y="5443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9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6A532-279E-0398-CF64-2F64CEB58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0" y="2373699"/>
            <a:ext cx="11086479" cy="38256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8115" y="309184"/>
            <a:ext cx="100638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Underline the key words</a:t>
            </a:r>
            <a:r>
              <a:rPr lang="en-US" sz="3600" i="1">
                <a:solidFill>
                  <a:srgbClr val="0070C0"/>
                </a:solidFill>
              </a:rPr>
              <a:t>. When are they going meet? 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Listen and circle.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186462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F3555B-16BE-4BDC-AC57-A78DEA0CE90C}"/>
              </a:ext>
            </a:extLst>
          </p:cNvPr>
          <p:cNvCxnSpPr>
            <a:cxnSpLocks/>
          </p:cNvCxnSpPr>
          <p:nvPr/>
        </p:nvCxnSpPr>
        <p:spPr>
          <a:xfrm>
            <a:off x="3599628" y="2935780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568CE9-626E-4AF5-8C3F-3A0C32888985}"/>
              </a:ext>
            </a:extLst>
          </p:cNvPr>
          <p:cNvCxnSpPr>
            <a:cxnSpLocks/>
          </p:cNvCxnSpPr>
          <p:nvPr/>
        </p:nvCxnSpPr>
        <p:spPr>
          <a:xfrm>
            <a:off x="1775926" y="3810887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E9F9F2-18FC-4048-A78A-F24687D6D20F}"/>
              </a:ext>
            </a:extLst>
          </p:cNvPr>
          <p:cNvCxnSpPr>
            <a:cxnSpLocks/>
          </p:cNvCxnSpPr>
          <p:nvPr/>
        </p:nvCxnSpPr>
        <p:spPr>
          <a:xfrm>
            <a:off x="4731725" y="3810887"/>
            <a:ext cx="13642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D2EDB9-AE41-4D51-8BBE-113E49113CE1}"/>
              </a:ext>
            </a:extLst>
          </p:cNvPr>
          <p:cNvCxnSpPr>
            <a:cxnSpLocks/>
          </p:cNvCxnSpPr>
          <p:nvPr/>
        </p:nvCxnSpPr>
        <p:spPr>
          <a:xfrm>
            <a:off x="2964034" y="3810887"/>
            <a:ext cx="16834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5E65A7-A6D4-4438-885F-81EC795124EC}"/>
              </a:ext>
            </a:extLst>
          </p:cNvPr>
          <p:cNvCxnSpPr>
            <a:cxnSpLocks/>
          </p:cNvCxnSpPr>
          <p:nvPr/>
        </p:nvCxnSpPr>
        <p:spPr>
          <a:xfrm>
            <a:off x="1810218" y="5056725"/>
            <a:ext cx="8506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EE1C28-E7FF-4736-B448-85EFE4E2B61E}"/>
              </a:ext>
            </a:extLst>
          </p:cNvPr>
          <p:cNvCxnSpPr>
            <a:cxnSpLocks/>
          </p:cNvCxnSpPr>
          <p:nvPr/>
        </p:nvCxnSpPr>
        <p:spPr>
          <a:xfrm>
            <a:off x="2962764" y="5063127"/>
            <a:ext cx="963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B2B04-C480-4920-8A79-C5DFBE51D6CE}"/>
              </a:ext>
            </a:extLst>
          </p:cNvPr>
          <p:cNvCxnSpPr>
            <a:cxnSpLocks/>
          </p:cNvCxnSpPr>
          <p:nvPr/>
        </p:nvCxnSpPr>
        <p:spPr>
          <a:xfrm flipV="1">
            <a:off x="6665668" y="5056725"/>
            <a:ext cx="2522937" cy="64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14832B-9DD7-40C0-9EC2-8F14D339422D}"/>
              </a:ext>
            </a:extLst>
          </p:cNvPr>
          <p:cNvCxnSpPr>
            <a:cxnSpLocks/>
          </p:cNvCxnSpPr>
          <p:nvPr/>
        </p:nvCxnSpPr>
        <p:spPr>
          <a:xfrm>
            <a:off x="1775926" y="5683506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F81E84-F645-485D-8A45-E65375192C0E}"/>
              </a:ext>
            </a:extLst>
          </p:cNvPr>
          <p:cNvCxnSpPr>
            <a:cxnSpLocks/>
          </p:cNvCxnSpPr>
          <p:nvPr/>
        </p:nvCxnSpPr>
        <p:spPr>
          <a:xfrm>
            <a:off x="3338256" y="5683506"/>
            <a:ext cx="5877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8C40252-07AC-4BED-B4C7-091D152E6154}"/>
              </a:ext>
            </a:extLst>
          </p:cNvPr>
          <p:cNvCxnSpPr>
            <a:cxnSpLocks/>
          </p:cNvCxnSpPr>
          <p:nvPr/>
        </p:nvCxnSpPr>
        <p:spPr>
          <a:xfrm>
            <a:off x="4588581" y="5696312"/>
            <a:ext cx="2325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F5E0BD4-60EB-4692-BD58-151E17D4DD6A}"/>
              </a:ext>
            </a:extLst>
          </p:cNvPr>
          <p:cNvCxnSpPr>
            <a:cxnSpLocks/>
          </p:cNvCxnSpPr>
          <p:nvPr/>
        </p:nvCxnSpPr>
        <p:spPr>
          <a:xfrm>
            <a:off x="2075055" y="2949942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1854822" y="4420319"/>
            <a:ext cx="5465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612BED-686B-4F6F-A639-4A482CDF3AC6}"/>
              </a:ext>
            </a:extLst>
          </p:cNvPr>
          <p:cNvCxnSpPr>
            <a:cxnSpLocks/>
          </p:cNvCxnSpPr>
          <p:nvPr/>
        </p:nvCxnSpPr>
        <p:spPr>
          <a:xfrm>
            <a:off x="8714441" y="4418689"/>
            <a:ext cx="1968427" cy="16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0D971-C742-4247-B7D2-29DD28CE5F2A}"/>
              </a:ext>
            </a:extLst>
          </p:cNvPr>
          <p:cNvCxnSpPr>
            <a:cxnSpLocks/>
          </p:cNvCxnSpPr>
          <p:nvPr/>
        </p:nvCxnSpPr>
        <p:spPr>
          <a:xfrm>
            <a:off x="2842961" y="4420319"/>
            <a:ext cx="11614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0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3302192" y="5556215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1401D-A4DD-BBAA-6F29-53EAFD62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8" y="1869371"/>
            <a:ext cx="11457993" cy="3490176"/>
          </a:xfrm>
          <a:prstGeom prst="rect">
            <a:avLst/>
          </a:prstGeom>
        </p:spPr>
      </p:pic>
      <p:pic>
        <p:nvPicPr>
          <p:cNvPr id="9" name="CD1-TRACK 07">
            <a:hlinkClick r:id="" action="ppaction://media"/>
            <a:extLst>
              <a:ext uri="{FF2B5EF4-FFF2-40B4-BE49-F238E27FC236}">
                <a16:creationId xmlns:a16="http://schemas.microsoft.com/office/drawing/2014/main" id="{30BBFC26-7137-B417-6C40-018A81A20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12" y="5469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F1743CA-FF38-6382-F0BE-D5B447EFD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8" y="1869371"/>
            <a:ext cx="11457993" cy="3490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4273454" y="2919803"/>
            <a:ext cx="2127346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8F20AE-73C9-40C5-A5DE-C7339FA2F005}"/>
              </a:ext>
            </a:extLst>
          </p:cNvPr>
          <p:cNvSpPr/>
          <p:nvPr/>
        </p:nvSpPr>
        <p:spPr>
          <a:xfrm>
            <a:off x="4957804" y="3614459"/>
            <a:ext cx="1205102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82058-0A2D-45CF-9DB4-89BF2B1FC067}"/>
              </a:ext>
            </a:extLst>
          </p:cNvPr>
          <p:cNvSpPr/>
          <p:nvPr/>
        </p:nvSpPr>
        <p:spPr>
          <a:xfrm>
            <a:off x="7450253" y="4250499"/>
            <a:ext cx="1493025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92EF9-D9EB-4945-AB6D-8ABB44C7359D}"/>
              </a:ext>
            </a:extLst>
          </p:cNvPr>
          <p:cNvSpPr txBox="1"/>
          <p:nvPr/>
        </p:nvSpPr>
        <p:spPr>
          <a:xfrm>
            <a:off x="3302192" y="5556215"/>
            <a:ext cx="5217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ANSWERS?</a:t>
            </a:r>
            <a:endParaRPr lang="en-US" sz="2800" dirty="0"/>
          </a:p>
        </p:txBody>
      </p:sp>
      <p:pic>
        <p:nvPicPr>
          <p:cNvPr id="18" name="CD1-TRACK 07">
            <a:hlinkClick r:id="" action="ppaction://media"/>
            <a:extLst>
              <a:ext uri="{FF2B5EF4-FFF2-40B4-BE49-F238E27FC236}">
                <a16:creationId xmlns:a16="http://schemas.microsoft.com/office/drawing/2014/main" id="{D6B89EC9-7CF6-026B-DFC9-3F879C964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12" y="545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205274" y="1138791"/>
            <a:ext cx="61156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Becky: I'm meeting Joe at the fair tonight. It'll be fun. Do you want to come?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r>
              <a:rPr lang="en-US" sz="2400" b="0" i="0" dirty="0">
                <a:effectLst/>
                <a:latin typeface="FuturaStd-Book"/>
              </a:rPr>
              <a:t/>
            </a: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205274" y="2640778"/>
            <a:ext cx="60213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1. Becky is meeting Joe at the fair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tonight</a:t>
            </a:r>
            <a:r>
              <a:rPr lang="en-US" sz="2800" b="1" i="0" dirty="0">
                <a:effectLst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05274" y="5582615"/>
            <a:ext cx="109204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2. Toby is going to the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bowling alley </a:t>
            </a:r>
            <a:r>
              <a:rPr lang="en-US" sz="2800" b="1" i="0" dirty="0">
                <a:effectLst/>
                <a:latin typeface="+mj-lt"/>
              </a:rPr>
              <a:t>on Saturday night.</a:t>
            </a:r>
            <a:endParaRPr lang="en-US" sz="28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05274" y="4517831"/>
            <a:ext cx="956737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Toby: We're going to the bowling alley on Saturday night. You should come.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5" name="CD1-TRACK 07">
            <a:hlinkClick r:id="" action="ppaction://media"/>
            <a:extLst>
              <a:ext uri="{FF2B5EF4-FFF2-40B4-BE49-F238E27FC236}">
                <a16:creationId xmlns:a16="http://schemas.microsoft.com/office/drawing/2014/main" id="{1D9F8865-EB52-4EEA-1971-2DFF5C87D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4994" y="2422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9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CCF82C-68EA-49C4-9FD8-EDFBADBBE25A}"/>
              </a:ext>
            </a:extLst>
          </p:cNvPr>
          <p:cNvSpPr/>
          <p:nvPr/>
        </p:nvSpPr>
        <p:spPr>
          <a:xfrm>
            <a:off x="706701" y="3370265"/>
            <a:ext cx="1062999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latin typeface="+mj-lt"/>
              </a:rPr>
              <a:t>Becky: Hey, I'm buying him a present at the market on Saturday afternoon. Do you want to come?</a:t>
            </a:r>
          </a:p>
          <a:p>
            <a:r>
              <a:rPr lang="en-US" sz="2800" i="1" dirty="0">
                <a:latin typeface="+mj-lt"/>
              </a:rPr>
              <a:t>Toby: Sure. Where do you want to meet?</a:t>
            </a:r>
          </a:p>
          <a:p>
            <a:r>
              <a:rPr lang="en-US" sz="2800" i="1" dirty="0">
                <a:latin typeface="+mj-lt"/>
              </a:rPr>
              <a:t>Becky: Let's meet at three behind the mall.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342E8-67E3-490B-8906-B1563203C941}"/>
              </a:ext>
            </a:extLst>
          </p:cNvPr>
          <p:cNvSpPr txBox="1"/>
          <p:nvPr/>
        </p:nvSpPr>
        <p:spPr>
          <a:xfrm>
            <a:off x="706701" y="1928116"/>
            <a:ext cx="937085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3. Becky is buying a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present</a:t>
            </a:r>
            <a:r>
              <a:rPr lang="en-US" sz="2800" b="1" i="0" dirty="0">
                <a:effectLst/>
              </a:rPr>
              <a:t> on Saturday afternoon.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F196F2-6E6F-4EEE-A897-78B871A8967A}"/>
              </a:ext>
            </a:extLst>
          </p:cNvPr>
          <p:cNvSpPr txBox="1"/>
          <p:nvPr/>
        </p:nvSpPr>
        <p:spPr>
          <a:xfrm>
            <a:off x="706701" y="5383855"/>
            <a:ext cx="1064017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4. Becky and Toby are meeting at 3 p.m. on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Saturday</a:t>
            </a:r>
            <a:r>
              <a:rPr lang="en-US" sz="2800" b="1" i="0" dirty="0">
                <a:effectLst/>
                <a:latin typeface="+mj-lt"/>
              </a:rPr>
              <a:t>.</a:t>
            </a:r>
            <a:endParaRPr lang="en-US" sz="28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ACBD78-3208-4E46-8D70-3A6E9E4AC0AC}"/>
              </a:ext>
            </a:extLst>
          </p:cNvPr>
          <p:cNvSpPr/>
          <p:nvPr/>
        </p:nvSpPr>
        <p:spPr>
          <a:xfrm>
            <a:off x="706701" y="735482"/>
            <a:ext cx="9370854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latin typeface="+mj-lt"/>
              </a:rPr>
              <a:t>Becky: Hey, I'm buying him a present at the market on</a:t>
            </a:r>
          </a:p>
          <a:p>
            <a:r>
              <a:rPr lang="en-US" sz="2800" i="1">
                <a:latin typeface="+mj-lt"/>
              </a:rPr>
              <a:t>Saturday afternoon. Do you want to come?</a:t>
            </a:r>
            <a:endParaRPr lang="en-US" sz="2800" i="1" dirty="0">
              <a:latin typeface="+mj-lt"/>
            </a:endParaRPr>
          </a:p>
        </p:txBody>
      </p:sp>
      <p:pic>
        <p:nvPicPr>
          <p:cNvPr id="8" name="CD1-TRACK 07">
            <a:hlinkClick r:id="" action="ppaction://media"/>
            <a:extLst>
              <a:ext uri="{FF2B5EF4-FFF2-40B4-BE49-F238E27FC236}">
                <a16:creationId xmlns:a16="http://schemas.microsoft.com/office/drawing/2014/main" id="{71844ABC-9BBA-7EAF-8A14-E7A75661A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073" y="1367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4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Becky: Hi Toby, it’s Becky. Can you talk now?</a:t>
            </a:r>
          </a:p>
          <a:p>
            <a:r>
              <a:rPr lang="en-US" sz="3200" i="1" dirty="0">
                <a:latin typeface="+mj-lt"/>
              </a:rPr>
              <a:t>Toby: Hi Becky. Yeah, what's up?</a:t>
            </a:r>
          </a:p>
          <a:p>
            <a:r>
              <a:rPr lang="en-US" sz="3200" i="1" dirty="0">
                <a:latin typeface="+mj-lt"/>
              </a:rPr>
              <a:t>Becky: I'm meeting Joe at the fair tonight. It'll be fun. Do you want to come?</a:t>
            </a:r>
          </a:p>
          <a:p>
            <a:r>
              <a:rPr lang="en-US" sz="3200" i="1" dirty="0">
                <a:latin typeface="+mj-lt"/>
              </a:rPr>
              <a:t>Toby: Sorry, I can't. I'm doing my homework tonight.</a:t>
            </a:r>
          </a:p>
          <a:p>
            <a:r>
              <a:rPr lang="en-US" sz="3200" i="1" dirty="0">
                <a:latin typeface="+mj-lt"/>
              </a:rPr>
              <a:t>Becky: Oh, that's too bad.</a:t>
            </a:r>
          </a:p>
          <a:p>
            <a:r>
              <a:rPr lang="en-US" sz="3200" i="1" dirty="0">
                <a:latin typeface="+mj-lt"/>
              </a:rPr>
              <a:t>Toby: Yeah. Oh wait, do you like bowling?</a:t>
            </a:r>
          </a:p>
          <a:p>
            <a:r>
              <a:rPr lang="en-US" sz="3200" i="1" dirty="0">
                <a:latin typeface="+mj-lt"/>
              </a:rPr>
              <a:t>Becky: Yeah, why?</a:t>
            </a:r>
          </a:p>
          <a:p>
            <a:r>
              <a:rPr lang="en-US" sz="3200" i="1" dirty="0">
                <a:latin typeface="+mj-lt"/>
              </a:rPr>
              <a:t>Toby: We're going to the bowling alley on Saturday night. You should come.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27398726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Becky: Saturday night? Oh no. It's my brother's birthday. We're going skating at the new ice rink. Sorry!</a:t>
            </a:r>
          </a:p>
          <a:p>
            <a:r>
              <a:rPr lang="en-US" sz="3200" i="1" dirty="0">
                <a:latin typeface="+mj-lt"/>
              </a:rPr>
              <a:t>Toby: Ah! That’s OK.</a:t>
            </a:r>
          </a:p>
          <a:p>
            <a:r>
              <a:rPr lang="en-US" sz="3200" i="1" dirty="0">
                <a:latin typeface="+mj-lt"/>
              </a:rPr>
              <a:t>Becky: Hey, I'm buying him a present at the market on Saturday afternoon. Do you want to come?</a:t>
            </a:r>
          </a:p>
          <a:p>
            <a:r>
              <a:rPr lang="en-US" sz="3200" i="1" dirty="0">
                <a:latin typeface="+mj-lt"/>
              </a:rPr>
              <a:t>Toby: Sure. Where do you want to meet?</a:t>
            </a:r>
          </a:p>
          <a:p>
            <a:r>
              <a:rPr lang="en-US" sz="3200" i="1" dirty="0">
                <a:latin typeface="+mj-lt"/>
              </a:rPr>
              <a:t>Becky: Let's meet at three behind the mall.</a:t>
            </a:r>
          </a:p>
          <a:p>
            <a:r>
              <a:rPr lang="en-US" sz="3200" i="1" dirty="0">
                <a:latin typeface="+mj-lt"/>
              </a:rPr>
              <a:t>Toby: OK. Cool. See you then. Bye, Becky!</a:t>
            </a:r>
          </a:p>
          <a:p>
            <a:r>
              <a:rPr lang="en-US" sz="3200" i="1" dirty="0">
                <a:latin typeface="+mj-lt"/>
              </a:rPr>
              <a:t>Becky: Bye!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1054034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090011"/>
            <a:ext cx="5345489" cy="3387598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>
                <a:solidFill>
                  <a:srgbClr val="0070C0"/>
                </a:solidFill>
              </a:rPr>
              <a:t>Where do you like to meet your friends? What do you do there?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8ECBC-ACF9-1C87-4A81-6C5E33EC0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44" y="1194342"/>
            <a:ext cx="5646955" cy="3270048"/>
          </a:xfrm>
          <a:prstGeom prst="rect">
            <a:avLst/>
          </a:prstGeom>
        </p:spPr>
      </p:pic>
      <p:pic>
        <p:nvPicPr>
          <p:cNvPr id="10" name="CD1-TRACK 08">
            <a:hlinkClick r:id="" action="ppaction://media"/>
            <a:extLst>
              <a:ext uri="{FF2B5EF4-FFF2-40B4-BE49-F238E27FC236}">
                <a16:creationId xmlns:a16="http://schemas.microsoft.com/office/drawing/2014/main" id="{4308283E-49BD-7DE4-5FFD-13ACB3633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6572" y="564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07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601387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215" y="474783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</a:t>
            </a:r>
            <a:r>
              <a:rPr lang="en-US" sz="3600" i="1">
                <a:solidFill>
                  <a:srgbClr val="0070C0"/>
                </a:solidFill>
              </a:rPr>
              <a:t>about a place you will meet together. You can begin with:</a:t>
            </a:r>
          </a:p>
          <a:p>
            <a:r>
              <a:rPr lang="en-US" sz="3600" i="1">
                <a:solidFill>
                  <a:schemeClr val="accent6"/>
                </a:solidFill>
              </a:rPr>
              <a:t>We are meeting………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960772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sports center</a:t>
            </a:r>
          </a:p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bowling alley</a:t>
            </a:r>
          </a:p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theater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ice rink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water park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market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general and specific details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Starting a </a:t>
            </a:r>
            <a:r>
              <a:rPr lang="en-US" sz="3600" i="1">
                <a:solidFill>
                  <a:srgbClr val="0070C0"/>
                </a:solidFill>
              </a:rPr>
              <a:t>friendly conversation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0382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978" y="1181915"/>
            <a:ext cx="11898826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new vocabularies.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a plan.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Workbook: New words and Listening (pages 4,5).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vocabulary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2 – Grammar (page 8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1" y="255859"/>
            <a:ext cx="59809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their free time activities.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 for general and specific details.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know how to start a friendly conversation and practice using it.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561294" y="889843"/>
            <a:ext cx="371138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sports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bowling 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theater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ice rink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water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942" y="69220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31" y="314182"/>
            <a:ext cx="2309542" cy="14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620982" y="1787236"/>
            <a:ext cx="9185563" cy="440574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620981" y="1787236"/>
            <a:ext cx="9185563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-1" t="13836" r="1207"/>
          <a:stretch/>
        </p:blipFill>
        <p:spPr>
          <a:xfrm>
            <a:off x="1399310" y="1233054"/>
            <a:ext cx="9786141" cy="4364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0251" y="387405"/>
            <a:ext cx="2609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Answer Keys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1010" y="2257768"/>
            <a:ext cx="7809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>
                <a:solidFill>
                  <a:srgbClr val="FF0000"/>
                </a:solidFill>
                <a:ea typeface="Times New Roman" panose="02020603050405020304" pitchFamily="18" charset="0"/>
              </a:rPr>
              <a:t>buy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9245" y="2875002"/>
            <a:ext cx="14657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watches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9885" y="3518930"/>
            <a:ext cx="10261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skate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1993" y="4176715"/>
            <a:ext cx="8510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play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9655" y="4806038"/>
            <a:ext cx="5704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go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5801</TotalTime>
  <Words>1105</Words>
  <Application>Microsoft Office PowerPoint</Application>
  <PresentationFormat>Widescreen</PresentationFormat>
  <Paragraphs>176</Paragraphs>
  <Slides>34</Slides>
  <Notes>4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FuturaStd-Book</vt:lpstr>
      <vt:lpstr>PoetsenOne-Regular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210</cp:revision>
  <dcterms:created xsi:type="dcterms:W3CDTF">2020-12-08T03:17:05Z</dcterms:created>
  <dcterms:modified xsi:type="dcterms:W3CDTF">2025-01-18T08:51:33Z</dcterms:modified>
</cp:coreProperties>
</file>